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328" r:id="rId3"/>
    <p:sldId id="329" r:id="rId4"/>
    <p:sldId id="339" r:id="rId5"/>
    <p:sldId id="330" r:id="rId6"/>
    <p:sldId id="331" r:id="rId7"/>
    <p:sldId id="335" r:id="rId8"/>
    <p:sldId id="334" r:id="rId9"/>
    <p:sldId id="336" r:id="rId10"/>
    <p:sldId id="340" r:id="rId11"/>
    <p:sldId id="341" r:id="rId12"/>
    <p:sldId id="337" r:id="rId13"/>
    <p:sldId id="342" r:id="rId14"/>
    <p:sldId id="338" r:id="rId15"/>
    <p:sldId id="332"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000" autoAdjust="0"/>
    <p:restoredTop sz="68571" autoAdjust="0"/>
  </p:normalViewPr>
  <p:slideViewPr>
    <p:cSldViewPr>
      <p:cViewPr varScale="1">
        <p:scale>
          <a:sx n="37" d="100"/>
          <a:sy n="37" d="100"/>
        </p:scale>
        <p:origin x="1400" y="184"/>
      </p:cViewPr>
      <p:guideLst>
        <p:guide orient="horz" pos="1620"/>
        <p:guide pos="2880"/>
      </p:guideLst>
    </p:cSldViewPr>
  </p:slideViewPr>
  <p:notesTextViewPr>
    <p:cViewPr>
      <p:scale>
        <a:sx n="1" d="1"/>
        <a:sy n="1" d="1"/>
      </p:scale>
      <p:origin x="0" y="0"/>
    </p:cViewPr>
  </p:notesTextViewPr>
  <p:notesViewPr>
    <p:cSldViewPr>
      <p:cViewPr varScale="1">
        <p:scale>
          <a:sx n="53" d="100"/>
          <a:sy n="53"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Z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809A2D20-7A58-496B-A07D-FA1F5117799E}" type="datetimeFigureOut">
              <a:rPr lang="en-ZA" smtClean="0"/>
              <a:pPr/>
              <a:t>2018/11/20</a:t>
            </a:fld>
            <a:endParaRPr lang="en-ZA"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Z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7989DBC5-108B-417D-869D-42906FA4F0E5}" type="slidenum">
              <a:rPr lang="en-ZA" smtClean="0"/>
              <a:pPr/>
              <a:t>‹#›</a:t>
            </a:fld>
            <a:endParaRPr lang="en-ZA" dirty="0"/>
          </a:p>
        </p:txBody>
      </p:sp>
    </p:spTree>
    <p:extLst>
      <p:ext uri="{BB962C8B-B14F-4D97-AF65-F5344CB8AC3E}">
        <p14:creationId xmlns:p14="http://schemas.microsoft.com/office/powerpoint/2010/main" val="2899976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a:ea typeface="+mn-ea"/>
        <a:cs typeface="+mn-cs"/>
      </a:defRPr>
    </a:lvl1pPr>
    <a:lvl2pPr marL="457200" algn="l" defTabSz="914400" rtl="0" eaLnBrk="1" latinLnBrk="0" hangingPunct="1">
      <a:defRPr sz="1200" kern="1200">
        <a:solidFill>
          <a:schemeClr val="tx1"/>
        </a:solidFill>
        <a:latin typeface="Arial"/>
        <a:ea typeface="+mn-ea"/>
        <a:cs typeface="+mn-cs"/>
      </a:defRPr>
    </a:lvl2pPr>
    <a:lvl3pPr marL="914400" algn="l" defTabSz="914400" rtl="0" eaLnBrk="1" latinLnBrk="0" hangingPunct="1">
      <a:defRPr sz="1200" kern="1200">
        <a:solidFill>
          <a:schemeClr val="tx1"/>
        </a:solidFill>
        <a:latin typeface="Arial"/>
        <a:ea typeface="+mn-ea"/>
        <a:cs typeface="+mn-cs"/>
      </a:defRPr>
    </a:lvl3pPr>
    <a:lvl4pPr marL="1371600" algn="l" defTabSz="914400" rtl="0" eaLnBrk="1" latinLnBrk="0" hangingPunct="1">
      <a:defRPr sz="1200" kern="1200">
        <a:solidFill>
          <a:schemeClr val="tx1"/>
        </a:solidFill>
        <a:latin typeface="Arial"/>
        <a:ea typeface="+mn-ea"/>
        <a:cs typeface="+mn-cs"/>
      </a:defRPr>
    </a:lvl4pPr>
    <a:lvl5pPr marL="1828800" algn="l" defTabSz="914400" rtl="0" eaLnBrk="1" latinLnBrk="0" hangingPunct="1">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89DBC5-108B-417D-869D-42906FA4F0E5}" type="slidenum">
              <a:rPr lang="en-ZA" smtClean="0"/>
              <a:pPr/>
              <a:t>1</a:t>
            </a:fld>
            <a:endParaRPr lang="en-ZA" dirty="0"/>
          </a:p>
        </p:txBody>
      </p:sp>
    </p:spTree>
    <p:extLst>
      <p:ext uri="{BB962C8B-B14F-4D97-AF65-F5344CB8AC3E}">
        <p14:creationId xmlns:p14="http://schemas.microsoft.com/office/powerpoint/2010/main" val="1907200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sz="1200" kern="1200" dirty="0">
                <a:solidFill>
                  <a:schemeClr val="tx1"/>
                </a:solidFill>
                <a:effectLst/>
                <a:latin typeface="Arial"/>
                <a:ea typeface="+mn-ea"/>
                <a:cs typeface="+mn-cs"/>
              </a:rPr>
              <a:t>Of course there are also many in the West who do recognise duties to posterity, but it is clear that our collective behaviour hardly reflects that belief. John O’Neill describes a </a:t>
            </a:r>
            <a:r>
              <a:rPr lang="en-GB" sz="1200" kern="1200" dirty="0">
                <a:solidFill>
                  <a:schemeClr val="tx1"/>
                </a:solidFill>
                <a:effectLst/>
                <a:latin typeface="Arial"/>
                <a:ea typeface="+mn-ea"/>
                <a:cs typeface="+mn-cs"/>
              </a:rPr>
              <a:t>“…temporal myopia that infects modern [Western] society.  The question of obligations to future generations is posed in terms of abstract obligations to possible future people who are strangers to us.  The argument is premised on the lack of a sense of continuity of the present with both the past and the future (O’Neill, 1993: 46).</a:t>
            </a:r>
          </a:p>
        </p:txBody>
      </p:sp>
      <p:sp>
        <p:nvSpPr>
          <p:cNvPr id="4" name="Slide Number Placeholder 3"/>
          <p:cNvSpPr>
            <a:spLocks noGrp="1"/>
          </p:cNvSpPr>
          <p:nvPr>
            <p:ph type="sldNum" sz="quarter" idx="10"/>
          </p:nvPr>
        </p:nvSpPr>
        <p:spPr/>
        <p:txBody>
          <a:bodyPr/>
          <a:lstStyle/>
          <a:p>
            <a:fld id="{E0C3E3ED-B4D8-4620-8B32-BDAC4763F48D}" type="slidenum">
              <a:rPr lang="en-US" smtClean="0"/>
              <a:pPr/>
              <a:t>10</a:t>
            </a:fld>
            <a:endParaRPr lang="en-US"/>
          </a:p>
        </p:txBody>
      </p:sp>
    </p:spTree>
    <p:extLst>
      <p:ext uri="{BB962C8B-B14F-4D97-AF65-F5344CB8AC3E}">
        <p14:creationId xmlns:p14="http://schemas.microsoft.com/office/powerpoint/2010/main" val="4269282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kern="1200" dirty="0">
                <a:solidFill>
                  <a:schemeClr val="tx1"/>
                </a:solidFill>
                <a:effectLst/>
                <a:latin typeface="Arial"/>
                <a:ea typeface="+mn-ea"/>
                <a:cs typeface="+mn-cs"/>
              </a:rPr>
              <a:t>By contrast, the prominent African philosopher Kwasi </a:t>
            </a:r>
            <a:r>
              <a:rPr lang="en-GB" sz="1200" kern="1200" dirty="0" err="1">
                <a:solidFill>
                  <a:schemeClr val="tx1"/>
                </a:solidFill>
                <a:effectLst/>
                <a:latin typeface="Arial"/>
                <a:ea typeface="+mn-ea"/>
                <a:cs typeface="+mn-cs"/>
              </a:rPr>
              <a:t>Wiredu</a:t>
            </a:r>
            <a:r>
              <a:rPr lang="en-GB" sz="1200" kern="1200" dirty="0">
                <a:solidFill>
                  <a:schemeClr val="tx1"/>
                </a:solidFill>
                <a:effectLst/>
                <a:latin typeface="Arial"/>
                <a:ea typeface="+mn-ea"/>
                <a:cs typeface="+mn-cs"/>
              </a:rPr>
              <a:t> writes: “</a:t>
            </a:r>
            <a:r>
              <a:rPr lang="en-ZA" sz="1200" kern="1200" dirty="0">
                <a:solidFill>
                  <a:schemeClr val="tx1"/>
                </a:solidFill>
                <a:effectLst/>
                <a:latin typeface="Arial"/>
                <a:ea typeface="+mn-ea"/>
                <a:cs typeface="+mn-cs"/>
              </a:rPr>
              <a:t>Of all the duties owed to the ancestors none is more imperious than that of husbanding the resources of the land so as to leave it in good shape for posterity. In this moral scheme the rights of the unborn play such a cardinal role that any traditional African would be nonplussed by the debate in Western philosophy as to the existence of such rights.” (</a:t>
            </a:r>
            <a:r>
              <a:rPr lang="en-ZA" sz="1200" kern="1200" dirty="0" err="1">
                <a:solidFill>
                  <a:schemeClr val="tx1"/>
                </a:solidFill>
                <a:effectLst/>
                <a:latin typeface="Arial"/>
                <a:ea typeface="+mn-ea"/>
                <a:cs typeface="+mn-cs"/>
              </a:rPr>
              <a:t>Wiredu</a:t>
            </a:r>
            <a:r>
              <a:rPr lang="en-ZA" sz="1200" kern="1200" dirty="0">
                <a:solidFill>
                  <a:schemeClr val="tx1"/>
                </a:solidFill>
                <a:effectLst/>
                <a:latin typeface="Arial"/>
                <a:ea typeface="+mn-ea"/>
                <a:cs typeface="+mn-cs"/>
              </a:rPr>
              <a:t>, 1994: 46). While this is written in an environmental ethics context, </a:t>
            </a:r>
            <a:r>
              <a:rPr lang="en-ZA" sz="1200" kern="1200" dirty="0" err="1">
                <a:solidFill>
                  <a:schemeClr val="tx1"/>
                </a:solidFill>
                <a:effectLst/>
                <a:latin typeface="Arial"/>
                <a:ea typeface="+mn-ea"/>
                <a:cs typeface="+mn-cs"/>
              </a:rPr>
              <a:t>Wiredu’s</a:t>
            </a:r>
            <a:r>
              <a:rPr lang="en-ZA" sz="1200" kern="1200" dirty="0">
                <a:solidFill>
                  <a:schemeClr val="tx1"/>
                </a:solidFill>
                <a:effectLst/>
                <a:latin typeface="Arial"/>
                <a:ea typeface="+mn-ea"/>
                <a:cs typeface="+mn-cs"/>
              </a:rPr>
              <a:t> words reflect that moral obligations towards future generations have a central place in much African thought. His view is supported by many others such as </a:t>
            </a:r>
            <a:r>
              <a:rPr lang="en-ZA" sz="1200" kern="1200" dirty="0" err="1">
                <a:solidFill>
                  <a:schemeClr val="tx1"/>
                </a:solidFill>
                <a:effectLst/>
                <a:latin typeface="Arial"/>
                <a:ea typeface="+mn-ea"/>
                <a:cs typeface="+mn-cs"/>
              </a:rPr>
              <a:t>Amuluche</a:t>
            </a:r>
            <a:r>
              <a:rPr lang="en-ZA" sz="1200" kern="1200" dirty="0">
                <a:solidFill>
                  <a:schemeClr val="tx1"/>
                </a:solidFill>
                <a:effectLst/>
                <a:latin typeface="Arial"/>
                <a:ea typeface="+mn-ea"/>
                <a:cs typeface="+mn-cs"/>
              </a:rPr>
              <a:t> </a:t>
            </a:r>
            <a:r>
              <a:rPr lang="en-ZA" sz="1200" kern="1200" dirty="0" err="1">
                <a:solidFill>
                  <a:schemeClr val="tx1"/>
                </a:solidFill>
                <a:effectLst/>
                <a:latin typeface="Arial"/>
                <a:ea typeface="+mn-ea"/>
                <a:cs typeface="+mn-cs"/>
              </a:rPr>
              <a:t>Nnamani</a:t>
            </a:r>
            <a:r>
              <a:rPr lang="en-ZA" sz="1200" kern="1200" dirty="0">
                <a:solidFill>
                  <a:schemeClr val="tx1"/>
                </a:solidFill>
                <a:effectLst/>
                <a:latin typeface="Arial"/>
                <a:ea typeface="+mn-ea"/>
                <a:cs typeface="+mn-cs"/>
              </a:rPr>
              <a:t>, Felix </a:t>
            </a:r>
            <a:r>
              <a:rPr lang="en-ZA" sz="1200" kern="1200" dirty="0" err="1">
                <a:solidFill>
                  <a:schemeClr val="tx1"/>
                </a:solidFill>
                <a:effectLst/>
                <a:latin typeface="Arial"/>
                <a:ea typeface="+mn-ea"/>
                <a:cs typeface="+mn-cs"/>
              </a:rPr>
              <a:t>Murove</a:t>
            </a:r>
            <a:r>
              <a:rPr lang="en-ZA" sz="1200" kern="1200" dirty="0">
                <a:solidFill>
                  <a:schemeClr val="tx1"/>
                </a:solidFill>
                <a:effectLst/>
                <a:latin typeface="Arial"/>
                <a:ea typeface="+mn-ea"/>
                <a:cs typeface="+mn-cs"/>
              </a:rPr>
              <a:t> and Matthew </a:t>
            </a:r>
            <a:r>
              <a:rPr lang="en-ZA" sz="1200" kern="1200" dirty="0" err="1">
                <a:solidFill>
                  <a:schemeClr val="tx1"/>
                </a:solidFill>
                <a:effectLst/>
                <a:latin typeface="Arial"/>
                <a:ea typeface="+mn-ea"/>
                <a:cs typeface="+mn-cs"/>
              </a:rPr>
              <a:t>Izibili</a:t>
            </a:r>
            <a:r>
              <a:rPr lang="en-ZA" sz="1200" kern="1200" dirty="0">
                <a:solidFill>
                  <a:schemeClr val="tx1"/>
                </a:solidFill>
                <a:effectLst/>
                <a:latin typeface="Arial"/>
                <a:ea typeface="+mn-ea"/>
                <a:cs typeface="+mn-cs"/>
              </a:rPr>
              <a:t>. Indeed, it is not surprising that communities who speak of the recently dead as ancestors who literally continue to exert an influence of the living and are seen as their guardians and guides would understand moral obligations to posterity in this strong way.  It is certainly considerably more clearly entrenched in African thought that we do have duties towards future people than it is in Western thought.</a:t>
            </a:r>
            <a:endParaRPr lang="en-GB"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E0C3E3ED-B4D8-4620-8B32-BDAC4763F48D}" type="slidenum">
              <a:rPr lang="en-US" smtClean="0"/>
              <a:pPr/>
              <a:t>11</a:t>
            </a:fld>
            <a:endParaRPr lang="en-US"/>
          </a:p>
        </p:txBody>
      </p:sp>
    </p:spTree>
    <p:extLst>
      <p:ext uri="{BB962C8B-B14F-4D97-AF65-F5344CB8AC3E}">
        <p14:creationId xmlns:p14="http://schemas.microsoft.com/office/powerpoint/2010/main" val="3213094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sz="1200" kern="1200" dirty="0">
                <a:solidFill>
                  <a:schemeClr val="tx1"/>
                </a:solidFill>
                <a:effectLst/>
                <a:latin typeface="Arial"/>
                <a:ea typeface="+mn-ea"/>
                <a:cs typeface="+mn-cs"/>
              </a:rPr>
              <a:t>This very strong sense of obligations to future generations seems to advise caution about proceeding with research and treatment with germline editing.  Until there is far more certainty about the effect of such interventions on future people, it would be unethical to proceed to interventions that would carry edited genes reproductively into future generations. The African sense of strong obligations to descendants suggests that we have a very profound and deep responsibility to not play Russian roulette with the genetics of future people.  As </a:t>
            </a:r>
            <a:r>
              <a:rPr lang="en-ZA" sz="1200" kern="1200" dirty="0" err="1">
                <a:solidFill>
                  <a:schemeClr val="tx1"/>
                </a:solidFill>
                <a:effectLst/>
                <a:latin typeface="Arial"/>
                <a:ea typeface="+mn-ea"/>
                <a:cs typeface="+mn-cs"/>
              </a:rPr>
              <a:t>Wiredu</a:t>
            </a:r>
            <a:r>
              <a:rPr lang="en-ZA" sz="1200" kern="1200" dirty="0">
                <a:solidFill>
                  <a:schemeClr val="tx1"/>
                </a:solidFill>
                <a:effectLst/>
                <a:latin typeface="Arial"/>
                <a:ea typeface="+mn-ea"/>
                <a:cs typeface="+mn-cs"/>
              </a:rPr>
              <a:t> puts it, this is an ‘imperious duty”.</a:t>
            </a:r>
            <a:endParaRPr lang="en-GB"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E0C3E3ED-B4D8-4620-8B32-BDAC4763F48D}" type="slidenum">
              <a:rPr lang="en-US" smtClean="0"/>
              <a:pPr/>
              <a:t>12</a:t>
            </a:fld>
            <a:endParaRPr lang="en-US"/>
          </a:p>
        </p:txBody>
      </p:sp>
    </p:spTree>
    <p:extLst>
      <p:ext uri="{BB962C8B-B14F-4D97-AF65-F5344CB8AC3E}">
        <p14:creationId xmlns:p14="http://schemas.microsoft.com/office/powerpoint/2010/main" val="831937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sz="1200" kern="1200" dirty="0">
                <a:solidFill>
                  <a:schemeClr val="tx1"/>
                </a:solidFill>
                <a:effectLst/>
                <a:latin typeface="Arial"/>
                <a:ea typeface="+mn-ea"/>
                <a:cs typeface="+mn-cs"/>
              </a:rPr>
              <a:t>Notwithstanding the need for extreme caution, this same strong duty to posterity could, paradoxically, also provide </a:t>
            </a:r>
            <a:r>
              <a:rPr lang="en-ZA" sz="1200" b="1" kern="1200" dirty="0">
                <a:solidFill>
                  <a:schemeClr val="tx1"/>
                </a:solidFill>
                <a:effectLst/>
                <a:latin typeface="Arial"/>
                <a:ea typeface="+mn-ea"/>
                <a:cs typeface="+mn-cs"/>
              </a:rPr>
              <a:t>moral justification</a:t>
            </a:r>
            <a:r>
              <a:rPr lang="en-ZA" sz="1200" kern="1200" dirty="0">
                <a:solidFill>
                  <a:schemeClr val="tx1"/>
                </a:solidFill>
                <a:effectLst/>
                <a:latin typeface="Arial"/>
                <a:ea typeface="+mn-ea"/>
                <a:cs typeface="+mn-cs"/>
              </a:rPr>
              <a:t> for altering the germline in the interests of future generations.  Provided we would be able to do so safely and with minimal risk of harm, surely if we had the ability to rid the continent of sickle cell anaemia and the world of many hereditary diseases, an “imperious duty” to future generations would compel us to do so.  </a:t>
            </a:r>
            <a:endParaRPr lang="en-GB" sz="1200" kern="1200" dirty="0">
              <a:solidFill>
                <a:schemeClr val="tx1"/>
              </a:solidFill>
              <a:effectLst/>
              <a:latin typeface="Arial"/>
              <a:ea typeface="+mn-ea"/>
              <a:cs typeface="+mn-cs"/>
            </a:endParaRPr>
          </a:p>
          <a:p>
            <a:r>
              <a:rPr lang="en-ZA" sz="1200" kern="1200" dirty="0">
                <a:solidFill>
                  <a:schemeClr val="tx1"/>
                </a:solidFill>
                <a:effectLst/>
                <a:latin typeface="Arial"/>
                <a:ea typeface="+mn-ea"/>
                <a:cs typeface="+mn-cs"/>
              </a:rPr>
              <a:t> </a:t>
            </a:r>
            <a:endParaRPr lang="en-GB" sz="1200" kern="1200" dirty="0">
              <a:solidFill>
                <a:schemeClr val="tx1"/>
              </a:solidFill>
              <a:effectLst/>
              <a:latin typeface="Arial"/>
              <a:ea typeface="+mn-ea"/>
              <a:cs typeface="+mn-cs"/>
            </a:endParaRPr>
          </a:p>
          <a:p>
            <a:r>
              <a:rPr lang="en-ZA" sz="1200" kern="1200" dirty="0">
                <a:solidFill>
                  <a:schemeClr val="tx1"/>
                </a:solidFill>
                <a:effectLst/>
                <a:latin typeface="Arial"/>
                <a:ea typeface="+mn-ea"/>
                <a:cs typeface="+mn-cs"/>
              </a:rPr>
              <a:t>I tentatively conclude that the African strong sense of obligations to future generations might well ultimately justify germline editing, but that it would demand caution until we can do so safely and with confidence.</a:t>
            </a:r>
            <a:endParaRPr lang="en-GB"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E0C3E3ED-B4D8-4620-8B32-BDAC4763F48D}" type="slidenum">
              <a:rPr lang="en-US" smtClean="0"/>
              <a:pPr/>
              <a:t>13</a:t>
            </a:fld>
            <a:endParaRPr lang="en-US"/>
          </a:p>
        </p:txBody>
      </p:sp>
    </p:spTree>
    <p:extLst>
      <p:ext uri="{BB962C8B-B14F-4D97-AF65-F5344CB8AC3E}">
        <p14:creationId xmlns:p14="http://schemas.microsoft.com/office/powerpoint/2010/main" val="3243819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sz="1200" kern="1200" dirty="0">
                <a:solidFill>
                  <a:schemeClr val="tx1"/>
                </a:solidFill>
                <a:effectLst/>
                <a:latin typeface="Arial"/>
                <a:ea typeface="+mn-ea"/>
                <a:cs typeface="+mn-cs"/>
              </a:rPr>
              <a:t>Very briefly, I want to reflect on one more African traditional value, and that is the preference for decision making by consensus over majoritarianism. I take it is generally known that African communities often make serious decisions by getting the community together to talk it out until they find sufficient consensus to agree.  In my country these meetings often take place in the shade of large thorn tree and known as a ‘lekgotla” or an “indaba”.  It is not easy to replicate this system that works so well in a village on the global stage.  But, the wisdom underlying this preference is that allowing all to have their say, involving all in a decision, and continuing to work until you have at least sufficient consensus makes for much better and sustainable choices. The lesson to the global community is that decisions about something that can affect the future of our entire species should be made in collaboration, and that we should seek to hear as many diverse voices as possible.  To some extent, I preach to the converted, as this very gathering is intended to do just that.  And I congratulate the organisers for this.  But, as a final challenge, I ask you to look around this room and ask, just how representative is this meeting really? Can we not do better? </a:t>
            </a:r>
            <a:endParaRPr lang="en-GB"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E0C3E3ED-B4D8-4620-8B32-BDAC4763F48D}" type="slidenum">
              <a:rPr lang="en-US" smtClean="0"/>
              <a:pPr/>
              <a:t>14</a:t>
            </a:fld>
            <a:endParaRPr lang="en-US"/>
          </a:p>
        </p:txBody>
      </p:sp>
    </p:spTree>
    <p:extLst>
      <p:ext uri="{BB962C8B-B14F-4D97-AF65-F5344CB8AC3E}">
        <p14:creationId xmlns:p14="http://schemas.microsoft.com/office/powerpoint/2010/main" val="4012147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ZA" sz="1200" kern="1200" dirty="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E0C3E3ED-B4D8-4620-8B32-BDAC4763F48D}" type="slidenum">
              <a:rPr lang="en-US" smtClean="0"/>
              <a:pPr/>
              <a:t>15</a:t>
            </a:fld>
            <a:endParaRPr lang="en-US"/>
          </a:p>
        </p:txBody>
      </p:sp>
    </p:spTree>
    <p:extLst>
      <p:ext uri="{BB962C8B-B14F-4D97-AF65-F5344CB8AC3E}">
        <p14:creationId xmlns:p14="http://schemas.microsoft.com/office/powerpoint/2010/main" val="882783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In South Africa, opinions on the ethics of human gene editing vary widely. As is true elsewhere, generally there are fewer ethical concerns about basic research than somatic interventions and fewer concerns about somatic interventions than germline interventions. Similarly, germline interventions aimed at preventing inherited diseases are more likely to be supported than those intended for enhancement purposes.  Mostly, I think there is an openness to some cautious use of these technologies, subject to quite strict regulation and monitoring.  However, there are some who hold fundamental objections to these technologies almost in their entirety. Here the grounds for objecting are mostly familiar:  this would be playing god or going against nature. In the case of the more narrow rejection only of the editing of the genes of zygotes or embryos, familiar arguments based on a notion of the ‘sanctity of life’ are common.  These views are strongly and sincerely held by significant sectors of the population, and, as such must be taken into serious consideration.  However, since  these fundamental concerns about gene editing have received much attention already, I will set them aside for this talk, and instead focus on some key notions in indigenous African thought and philosophy and what they possibly entail for an ethical appraisal of human gene editing.  </a:t>
            </a:r>
            <a:endParaRPr lang="en-GB" sz="1200" kern="1200" dirty="0">
              <a:solidFill>
                <a:schemeClr val="tx1"/>
              </a:solidFill>
              <a:effectLst/>
              <a:latin typeface="Arial"/>
              <a:ea typeface="+mn-ea"/>
              <a:cs typeface="+mn-cs"/>
            </a:endParaRPr>
          </a:p>
          <a:p>
            <a:endParaRPr lang="en-ZA" sz="1200" kern="1200" dirty="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E0C3E3ED-B4D8-4620-8B32-BDAC4763F48D}" type="slidenum">
              <a:rPr lang="en-US" smtClean="0"/>
              <a:pPr/>
              <a:t>2</a:t>
            </a:fld>
            <a:endParaRPr lang="en-US"/>
          </a:p>
        </p:txBody>
      </p:sp>
    </p:spTree>
    <p:extLst>
      <p:ext uri="{BB962C8B-B14F-4D97-AF65-F5344CB8AC3E}">
        <p14:creationId xmlns:p14="http://schemas.microsoft.com/office/powerpoint/2010/main" val="3668135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a:ea typeface="+mn-ea"/>
                <a:cs typeface="+mn-cs"/>
              </a:rPr>
              <a:t>But, before I do that, there are two other common concerns about gene editing that are also expressed by South Africans.  Those who raise these concerns do not generally foresee rejecting these technologies entirely, but they do recommend caution in their application.  The first concern revolves around the risks involved in gene editing research and applications, especially the risks of unforeseen harms.  I suspect most South Africans who know about these technologies would </a:t>
            </a:r>
            <a:r>
              <a:rPr lang="en-US" sz="1200" kern="1200" dirty="0" err="1">
                <a:solidFill>
                  <a:schemeClr val="tx1"/>
                </a:solidFill>
                <a:effectLst/>
                <a:latin typeface="Arial"/>
                <a:ea typeface="+mn-ea"/>
                <a:cs typeface="+mn-cs"/>
              </a:rPr>
              <a:t>favour</a:t>
            </a:r>
            <a:r>
              <a:rPr lang="en-US" sz="1200" kern="1200" dirty="0">
                <a:solidFill>
                  <a:schemeClr val="tx1"/>
                </a:solidFill>
                <a:effectLst/>
                <a:latin typeface="Arial"/>
                <a:ea typeface="+mn-ea"/>
                <a:cs typeface="+mn-cs"/>
              </a:rPr>
              <a:t> applying the precautionary principle and not moving too hastily into such unchartered territory.  </a:t>
            </a:r>
            <a:endParaRPr lang="en-GB"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E0C3E3ED-B4D8-4620-8B32-BDAC4763F48D}" type="slidenum">
              <a:rPr lang="en-US" smtClean="0"/>
              <a:pPr/>
              <a:t>3</a:t>
            </a:fld>
            <a:endParaRPr lang="en-US"/>
          </a:p>
        </p:txBody>
      </p:sp>
    </p:spTree>
    <p:extLst>
      <p:ext uri="{BB962C8B-B14F-4D97-AF65-F5344CB8AC3E}">
        <p14:creationId xmlns:p14="http://schemas.microsoft.com/office/powerpoint/2010/main" val="995470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a:ea typeface="+mn-ea"/>
                <a:cs typeface="+mn-cs"/>
              </a:rPr>
              <a:t>The second concern revolves around equity issues.  As a developing country in the global South, we are conscious of the huge discrepancies in wealth, infrastructure and power between the developing and developed world. There are deep worries that research into and implementation of interventions based on gene editing will serve the needs only of the rich and powerful; that this will become another example of elitist medicine. There are also justice concerns grounded in past experiences of Africans bearing a disproportionate burden as trial participants for treatments that have not become readily available to the citizens of this continent.  I want to </a:t>
            </a:r>
            <a:r>
              <a:rPr lang="en-US" sz="1200" kern="1200" dirty="0" err="1">
                <a:solidFill>
                  <a:schemeClr val="tx1"/>
                </a:solidFill>
                <a:effectLst/>
                <a:latin typeface="Arial"/>
                <a:ea typeface="+mn-ea"/>
                <a:cs typeface="+mn-cs"/>
              </a:rPr>
              <a:t>emphasise</a:t>
            </a:r>
            <a:r>
              <a:rPr lang="en-US" sz="1200" kern="1200" dirty="0">
                <a:solidFill>
                  <a:schemeClr val="tx1"/>
                </a:solidFill>
                <a:effectLst/>
                <a:latin typeface="Arial"/>
                <a:ea typeface="+mn-ea"/>
                <a:cs typeface="+mn-cs"/>
              </a:rPr>
              <a:t> the importance of the global community’s taking these concerns very seriously indeed. </a:t>
            </a:r>
            <a:endParaRPr lang="en-GB"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E0C3E3ED-B4D8-4620-8B32-BDAC4763F48D}" type="slidenum">
              <a:rPr lang="en-US" smtClean="0"/>
              <a:pPr/>
              <a:t>4</a:t>
            </a:fld>
            <a:endParaRPr lang="en-US"/>
          </a:p>
        </p:txBody>
      </p:sp>
    </p:spTree>
    <p:extLst>
      <p:ext uri="{BB962C8B-B14F-4D97-AF65-F5344CB8AC3E}">
        <p14:creationId xmlns:p14="http://schemas.microsoft.com/office/powerpoint/2010/main" val="1514128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a:ea typeface="+mn-ea"/>
                <a:cs typeface="+mn-cs"/>
              </a:rPr>
              <a:t>But, for now, let me set these matters aside, and turn to my main objective with this talk: namely, to draw on characteristically African ethical conceptions for guidance in navigating our way through this area that is so fraught with moral dilemmas and ethical questions.  I will be referring to a few salient African values or ethical notions and tentatively teasing out what they might entail for human gene editing.  Africa is a large continent, with a huge diversity in cultural-linguistic groups, each with their own values, mores, beliefs and traditions. I do not claim that there is a single African worldview.  But, I do claim that there are some broad philosophical and ethical notions that are widely shared among the people of sub-Saharan Africa, and I base my discussion on some of these.  I also do not suggest that these notions are unique to Africa.  In fact, I strongly suspect that there are other non-western societies that may have similar conceptions.  </a:t>
            </a:r>
            <a:endParaRPr lang="en-GB"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E0C3E3ED-B4D8-4620-8B32-BDAC4763F48D}" type="slidenum">
              <a:rPr lang="en-US" smtClean="0"/>
              <a:pPr/>
              <a:t>5</a:t>
            </a:fld>
            <a:endParaRPr lang="en-US"/>
          </a:p>
        </p:txBody>
      </p:sp>
    </p:spTree>
    <p:extLst>
      <p:ext uri="{BB962C8B-B14F-4D97-AF65-F5344CB8AC3E}">
        <p14:creationId xmlns:p14="http://schemas.microsoft.com/office/powerpoint/2010/main" val="221902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a:ea typeface="+mn-ea"/>
                <a:cs typeface="+mn-cs"/>
              </a:rPr>
              <a:t>Suitably protected by these disclaimers, let me proceed to the first salient African notion that I think is of relevance. This is the idea that all entities have a ‘life force’ or ‘vital force’. Thaddeus Metz describes this conception thus:</a:t>
            </a:r>
            <a:endParaRPr lang="en-GB"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 </a:t>
            </a:r>
            <a:r>
              <a:rPr lang="en-GB" sz="1200" kern="1200" dirty="0">
                <a:solidFill>
                  <a:schemeClr val="tx1"/>
                </a:solidFill>
                <a:effectLst/>
                <a:latin typeface="Arial"/>
                <a:ea typeface="+mn-ea"/>
                <a:cs typeface="+mn-cs"/>
              </a:rPr>
              <a:t>Life-force has been traditionally interpreted as an intrinsically valuable energy that is imperceptible and constitutes everything that exists. All things in the universe, even apparently inanimate objects such as a grain of sand or drop of oil, are thought to be both good and real by virtue of having some degree of life-force, with plants having a greater share of it than rocks, animals having more than plants, human beings having more than animals, ancestors (whose bodies have died but who live on in an imperceptible realm on earth) having more than humans, and God, the source of all life-force, having the most. All beings in the world are thought to participate in the divine energy.  (Metz 2018).</a:t>
            </a:r>
          </a:p>
        </p:txBody>
      </p:sp>
      <p:sp>
        <p:nvSpPr>
          <p:cNvPr id="4" name="Slide Number Placeholder 3"/>
          <p:cNvSpPr>
            <a:spLocks noGrp="1"/>
          </p:cNvSpPr>
          <p:nvPr>
            <p:ph type="sldNum" sz="quarter" idx="10"/>
          </p:nvPr>
        </p:nvSpPr>
        <p:spPr/>
        <p:txBody>
          <a:bodyPr/>
          <a:lstStyle/>
          <a:p>
            <a:fld id="{E0C3E3ED-B4D8-4620-8B32-BDAC4763F48D}" type="slidenum">
              <a:rPr lang="en-US" smtClean="0"/>
              <a:pPr/>
              <a:t>6</a:t>
            </a:fld>
            <a:endParaRPr lang="en-US"/>
          </a:p>
        </p:txBody>
      </p:sp>
    </p:spTree>
    <p:extLst>
      <p:ext uri="{BB962C8B-B14F-4D97-AF65-F5344CB8AC3E}">
        <p14:creationId xmlns:p14="http://schemas.microsoft.com/office/powerpoint/2010/main" val="1144856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a:ea typeface="+mn-ea"/>
                <a:cs typeface="+mn-cs"/>
              </a:rPr>
              <a:t>Illness and mental distress are often thought to be associated with a diminishment of the life force of the individual and healing of body and mind can be achieved by restoring life force.</a:t>
            </a:r>
            <a:r>
              <a:rPr lang="en-ZA" sz="1200" kern="1200" dirty="0">
                <a:solidFill>
                  <a:schemeClr val="tx1"/>
                </a:solidFill>
                <a:effectLst/>
                <a:latin typeface="Arial"/>
                <a:ea typeface="+mn-ea"/>
                <a:cs typeface="+mn-cs"/>
              </a:rPr>
              <a:t> </a:t>
            </a:r>
            <a:r>
              <a:rPr lang="en-ZA" sz="1200" kern="1200" dirty="0" err="1">
                <a:solidFill>
                  <a:schemeClr val="tx1"/>
                </a:solidFill>
                <a:effectLst/>
                <a:latin typeface="Arial"/>
                <a:ea typeface="+mn-ea"/>
                <a:cs typeface="+mn-cs"/>
              </a:rPr>
              <a:t>Placide</a:t>
            </a:r>
            <a:r>
              <a:rPr lang="en-ZA" sz="1200" kern="1200" dirty="0">
                <a:solidFill>
                  <a:schemeClr val="tx1"/>
                </a:solidFill>
                <a:effectLst/>
                <a:latin typeface="Arial"/>
                <a:ea typeface="+mn-ea"/>
                <a:cs typeface="+mn-cs"/>
              </a:rPr>
              <a:t> </a:t>
            </a:r>
            <a:r>
              <a:rPr lang="en-ZA" sz="1200" kern="1200" dirty="0" err="1">
                <a:solidFill>
                  <a:schemeClr val="tx1"/>
                </a:solidFill>
                <a:effectLst/>
                <a:latin typeface="Arial"/>
                <a:ea typeface="+mn-ea"/>
                <a:cs typeface="+mn-cs"/>
              </a:rPr>
              <a:t>Tempels</a:t>
            </a:r>
            <a:r>
              <a:rPr lang="en-ZA" sz="1200" kern="1200" dirty="0">
                <a:solidFill>
                  <a:schemeClr val="tx1"/>
                </a:solidFill>
                <a:effectLst/>
                <a:latin typeface="Arial"/>
                <a:ea typeface="+mn-ea"/>
                <a:cs typeface="+mn-cs"/>
              </a:rPr>
              <a:t> writes: “Every illness, wound or disappointment, all suffering or fatigue, every injustice and every failure; all of these are held to be, and are spoken of by the Bantu as, diminution of vital force” (</a:t>
            </a:r>
            <a:r>
              <a:rPr lang="en-ZA" sz="1200" kern="1200" dirty="0" err="1">
                <a:solidFill>
                  <a:schemeClr val="tx1"/>
                </a:solidFill>
                <a:effectLst/>
                <a:latin typeface="Arial"/>
                <a:ea typeface="+mn-ea"/>
                <a:cs typeface="+mn-cs"/>
              </a:rPr>
              <a:t>Tempels</a:t>
            </a:r>
            <a:r>
              <a:rPr lang="en-ZA" sz="1200" kern="1200" dirty="0">
                <a:solidFill>
                  <a:schemeClr val="tx1"/>
                </a:solidFill>
                <a:effectLst/>
                <a:latin typeface="Arial"/>
                <a:ea typeface="+mn-ea"/>
                <a:cs typeface="+mn-cs"/>
              </a:rPr>
              <a:t>, 1959: 46).  This life force can be restored through potions, talismans or divination using objects believed to have their own vital force.  </a:t>
            </a:r>
            <a:r>
              <a:rPr lang="en-ZA" sz="1200" kern="1200" dirty="0" err="1">
                <a:solidFill>
                  <a:schemeClr val="tx1"/>
                </a:solidFill>
                <a:effectLst/>
                <a:latin typeface="Arial"/>
                <a:ea typeface="+mn-ea"/>
                <a:cs typeface="+mn-cs"/>
              </a:rPr>
              <a:t>Benezet</a:t>
            </a:r>
            <a:r>
              <a:rPr lang="en-ZA" sz="1200" kern="1200" dirty="0">
                <a:solidFill>
                  <a:schemeClr val="tx1"/>
                </a:solidFill>
                <a:effectLst/>
                <a:latin typeface="Arial"/>
                <a:ea typeface="+mn-ea"/>
                <a:cs typeface="+mn-cs"/>
              </a:rPr>
              <a:t> </a:t>
            </a:r>
            <a:r>
              <a:rPr lang="en-ZA" sz="1200" kern="1200" dirty="0" err="1">
                <a:solidFill>
                  <a:schemeClr val="tx1"/>
                </a:solidFill>
                <a:effectLst/>
                <a:latin typeface="Arial"/>
                <a:ea typeface="+mn-ea"/>
                <a:cs typeface="+mn-cs"/>
              </a:rPr>
              <a:t>Bujo</a:t>
            </a:r>
            <a:r>
              <a:rPr lang="en-ZA" sz="1200" kern="1200" dirty="0">
                <a:solidFill>
                  <a:schemeClr val="tx1"/>
                </a:solidFill>
                <a:effectLst/>
                <a:latin typeface="Arial"/>
                <a:ea typeface="+mn-ea"/>
                <a:cs typeface="+mn-cs"/>
              </a:rPr>
              <a:t> writes “it is the task of the human person to study the cosmos in order to identify plants, animals, and minerals possessing that force which can liberate one from physical and psychic suffering… Hence, the traditional healer in Africa does not only include the community of the living and the dead into his healing practices, he also uses natural elements like minerals, plants, pieces of wood, animal bones, teeth and hair, etc., (</a:t>
            </a:r>
            <a:r>
              <a:rPr lang="en-ZA" sz="1200" kern="1200" dirty="0" err="1">
                <a:solidFill>
                  <a:schemeClr val="tx1"/>
                </a:solidFill>
                <a:effectLst/>
                <a:latin typeface="Arial"/>
                <a:ea typeface="+mn-ea"/>
                <a:cs typeface="+mn-cs"/>
              </a:rPr>
              <a:t>Bujo</a:t>
            </a:r>
            <a:r>
              <a:rPr lang="en-ZA" sz="1200" kern="1200" dirty="0">
                <a:solidFill>
                  <a:schemeClr val="tx1"/>
                </a:solidFill>
                <a:effectLst/>
                <a:latin typeface="Arial"/>
                <a:ea typeface="+mn-ea"/>
                <a:cs typeface="+mn-cs"/>
              </a:rPr>
              <a:t>: 1998: 211).  And, it may even be argued that there is a moral duty on us to do what we can to restore the life force of others when it is diminished.</a:t>
            </a:r>
            <a:endParaRPr lang="en-GB"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E0C3E3ED-B4D8-4620-8B32-BDAC4763F48D}" type="slidenum">
              <a:rPr lang="en-US" smtClean="0"/>
              <a:pPr/>
              <a:t>7</a:t>
            </a:fld>
            <a:endParaRPr lang="en-US"/>
          </a:p>
        </p:txBody>
      </p:sp>
    </p:spTree>
    <p:extLst>
      <p:ext uri="{BB962C8B-B14F-4D97-AF65-F5344CB8AC3E}">
        <p14:creationId xmlns:p14="http://schemas.microsoft.com/office/powerpoint/2010/main" val="93152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sz="1200" kern="1200" dirty="0">
                <a:solidFill>
                  <a:schemeClr val="tx1"/>
                </a:solidFill>
                <a:effectLst/>
                <a:latin typeface="Arial"/>
                <a:ea typeface="+mn-ea"/>
                <a:cs typeface="+mn-cs"/>
              </a:rPr>
              <a:t>This way of thinking seems to me be open up the possibility of an acceptance of gene editing that is intended to heal or prevent illness.  It would be no more playing god or acting against nature than many existing traditional healing practices are.  If it is able to restore the life force of the sick, it is just another way healing. Using our ingenuity to augment the waning life force of others is an intrinsically good act.  Of course, other interpretations are possible, and it is clear that many non-Africans will not be able to accept some of the unfamiliar metaphysical beliefs underlying this thinking.  However, all I have hoped to demonstrate is that there is scope within African indigenous ideas for these technologies to find social and ethical justification.</a:t>
            </a:r>
            <a:endParaRPr lang="en-GB"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E0C3E3ED-B4D8-4620-8B32-BDAC4763F48D}" type="slidenum">
              <a:rPr lang="en-US" smtClean="0"/>
              <a:pPr/>
              <a:t>8</a:t>
            </a:fld>
            <a:endParaRPr lang="en-US"/>
          </a:p>
        </p:txBody>
      </p:sp>
    </p:spTree>
    <p:extLst>
      <p:ext uri="{BB962C8B-B14F-4D97-AF65-F5344CB8AC3E}">
        <p14:creationId xmlns:p14="http://schemas.microsoft.com/office/powerpoint/2010/main" val="3264368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sz="1200" kern="1200" dirty="0">
                <a:solidFill>
                  <a:schemeClr val="tx1"/>
                </a:solidFill>
                <a:effectLst/>
                <a:latin typeface="Arial"/>
                <a:ea typeface="+mn-ea"/>
                <a:cs typeface="+mn-cs"/>
              </a:rPr>
              <a:t>The second salient African ethical conception I want to discuss has to do with moral obligations to future generations.  The very idea that it is possible to have obligations towards beings we cannot know, that do not yet exist and who cannot reciprocate has been the subject of much philosophical debate for some time, especially within the context of environmental problems.  In the West some argue that it is up to each generation to look after itself.  Others concede that we might have some obligations to posterity, but that they should be discounted over time so that our responsibilities fade away after a few generations into the future</a:t>
            </a:r>
            <a:endParaRPr lang="en-GB"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E0C3E3ED-B4D8-4620-8B32-BDAC4763F48D}" type="slidenum">
              <a:rPr lang="en-US" smtClean="0"/>
              <a:pPr/>
              <a:t>9</a:t>
            </a:fld>
            <a:endParaRPr lang="en-US"/>
          </a:p>
        </p:txBody>
      </p:sp>
    </p:spTree>
    <p:extLst>
      <p:ext uri="{BB962C8B-B14F-4D97-AF65-F5344CB8AC3E}">
        <p14:creationId xmlns:p14="http://schemas.microsoft.com/office/powerpoint/2010/main" val="2432757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ZA"/>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D96E28B1-DC85-4A35-8C3B-34A2E5E3432E}" type="datetimeFigureOut">
              <a:rPr lang="en-ZA" smtClean="0"/>
              <a:t>2018/11/20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4C1706A-8CBA-4E3B-973C-B6805B24A121}" type="slidenum">
              <a:rPr lang="en-ZA" smtClean="0"/>
              <a:t>‹#›</a:t>
            </a:fld>
            <a:endParaRPr lang="en-ZA"/>
          </a:p>
        </p:txBody>
      </p:sp>
    </p:spTree>
    <p:extLst>
      <p:ext uri="{BB962C8B-B14F-4D97-AF65-F5344CB8AC3E}">
        <p14:creationId xmlns:p14="http://schemas.microsoft.com/office/powerpoint/2010/main" val="3452924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D96E28B1-DC85-4A35-8C3B-34A2E5E3432E}" type="datetimeFigureOut">
              <a:rPr lang="en-ZA" smtClean="0"/>
              <a:t>2018/11/20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4C1706A-8CBA-4E3B-973C-B6805B24A121}" type="slidenum">
              <a:rPr lang="en-ZA" smtClean="0"/>
              <a:t>‹#›</a:t>
            </a:fld>
            <a:endParaRPr lang="en-ZA"/>
          </a:p>
        </p:txBody>
      </p:sp>
    </p:spTree>
    <p:extLst>
      <p:ext uri="{BB962C8B-B14F-4D97-AF65-F5344CB8AC3E}">
        <p14:creationId xmlns:p14="http://schemas.microsoft.com/office/powerpoint/2010/main" val="3642205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D96E28B1-DC85-4A35-8C3B-34A2E5E3432E}" type="datetimeFigureOut">
              <a:rPr lang="en-ZA" smtClean="0"/>
              <a:t>2018/11/20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4C1706A-8CBA-4E3B-973C-B6805B24A121}" type="slidenum">
              <a:rPr lang="en-ZA" smtClean="0"/>
              <a:t>‹#›</a:t>
            </a:fld>
            <a:endParaRPr lang="en-ZA"/>
          </a:p>
        </p:txBody>
      </p:sp>
    </p:spTree>
    <p:extLst>
      <p:ext uri="{BB962C8B-B14F-4D97-AF65-F5344CB8AC3E}">
        <p14:creationId xmlns:p14="http://schemas.microsoft.com/office/powerpoint/2010/main" val="2360304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D96E28B1-DC85-4A35-8C3B-34A2E5E3432E}" type="datetimeFigureOut">
              <a:rPr lang="en-ZA" smtClean="0"/>
              <a:t>2018/11/20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4C1706A-8CBA-4E3B-973C-B6805B24A121}" type="slidenum">
              <a:rPr lang="en-ZA" smtClean="0"/>
              <a:t>‹#›</a:t>
            </a:fld>
            <a:endParaRPr lang="en-ZA"/>
          </a:p>
        </p:txBody>
      </p:sp>
    </p:spTree>
    <p:extLst>
      <p:ext uri="{BB962C8B-B14F-4D97-AF65-F5344CB8AC3E}">
        <p14:creationId xmlns:p14="http://schemas.microsoft.com/office/powerpoint/2010/main" val="2825661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ZA"/>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6E28B1-DC85-4A35-8C3B-34A2E5E3432E}" type="datetimeFigureOut">
              <a:rPr lang="en-ZA" smtClean="0"/>
              <a:t>2018/11/20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4C1706A-8CBA-4E3B-973C-B6805B24A121}" type="slidenum">
              <a:rPr lang="en-ZA" smtClean="0"/>
              <a:t>‹#›</a:t>
            </a:fld>
            <a:endParaRPr lang="en-ZA"/>
          </a:p>
        </p:txBody>
      </p:sp>
    </p:spTree>
    <p:extLst>
      <p:ext uri="{BB962C8B-B14F-4D97-AF65-F5344CB8AC3E}">
        <p14:creationId xmlns:p14="http://schemas.microsoft.com/office/powerpoint/2010/main" val="366903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D96E28B1-DC85-4A35-8C3B-34A2E5E3432E}" type="datetimeFigureOut">
              <a:rPr lang="en-ZA" smtClean="0"/>
              <a:t>2018/11/20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4C1706A-8CBA-4E3B-973C-B6805B24A121}" type="slidenum">
              <a:rPr lang="en-ZA" smtClean="0"/>
              <a:t>‹#›</a:t>
            </a:fld>
            <a:endParaRPr lang="en-ZA"/>
          </a:p>
        </p:txBody>
      </p:sp>
    </p:spTree>
    <p:extLst>
      <p:ext uri="{BB962C8B-B14F-4D97-AF65-F5344CB8AC3E}">
        <p14:creationId xmlns:p14="http://schemas.microsoft.com/office/powerpoint/2010/main" val="164738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ZA"/>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D96E28B1-DC85-4A35-8C3B-34A2E5E3432E}" type="datetimeFigureOut">
              <a:rPr lang="en-ZA" smtClean="0"/>
              <a:t>2018/11/20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4C1706A-8CBA-4E3B-973C-B6805B24A121}" type="slidenum">
              <a:rPr lang="en-ZA" smtClean="0"/>
              <a:t>‹#›</a:t>
            </a:fld>
            <a:endParaRPr lang="en-ZA"/>
          </a:p>
        </p:txBody>
      </p:sp>
    </p:spTree>
    <p:extLst>
      <p:ext uri="{BB962C8B-B14F-4D97-AF65-F5344CB8AC3E}">
        <p14:creationId xmlns:p14="http://schemas.microsoft.com/office/powerpoint/2010/main" val="2372960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D96E28B1-DC85-4A35-8C3B-34A2E5E3432E}" type="datetimeFigureOut">
              <a:rPr lang="en-ZA" smtClean="0"/>
              <a:t>2018/11/20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4C1706A-8CBA-4E3B-973C-B6805B24A121}" type="slidenum">
              <a:rPr lang="en-ZA" smtClean="0"/>
              <a:t>‹#›</a:t>
            </a:fld>
            <a:endParaRPr lang="en-ZA"/>
          </a:p>
        </p:txBody>
      </p:sp>
    </p:spTree>
    <p:extLst>
      <p:ext uri="{BB962C8B-B14F-4D97-AF65-F5344CB8AC3E}">
        <p14:creationId xmlns:p14="http://schemas.microsoft.com/office/powerpoint/2010/main" val="239606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E28B1-DC85-4A35-8C3B-34A2E5E3432E}" type="datetimeFigureOut">
              <a:rPr lang="en-ZA" smtClean="0"/>
              <a:t>2018/11/20</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4C1706A-8CBA-4E3B-973C-B6805B24A121}" type="slidenum">
              <a:rPr lang="en-ZA" smtClean="0"/>
              <a:t>‹#›</a:t>
            </a:fld>
            <a:endParaRPr lang="en-ZA"/>
          </a:p>
        </p:txBody>
      </p:sp>
    </p:spTree>
    <p:extLst>
      <p:ext uri="{BB962C8B-B14F-4D97-AF65-F5344CB8AC3E}">
        <p14:creationId xmlns:p14="http://schemas.microsoft.com/office/powerpoint/2010/main" val="913214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ZA"/>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6E28B1-DC85-4A35-8C3B-34A2E5E3432E}" type="datetimeFigureOut">
              <a:rPr lang="en-ZA" smtClean="0"/>
              <a:t>2018/11/20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4C1706A-8CBA-4E3B-973C-B6805B24A121}" type="slidenum">
              <a:rPr lang="en-ZA" smtClean="0"/>
              <a:t>‹#›</a:t>
            </a:fld>
            <a:endParaRPr lang="en-ZA"/>
          </a:p>
        </p:txBody>
      </p:sp>
    </p:spTree>
    <p:extLst>
      <p:ext uri="{BB962C8B-B14F-4D97-AF65-F5344CB8AC3E}">
        <p14:creationId xmlns:p14="http://schemas.microsoft.com/office/powerpoint/2010/main" val="502934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ZA"/>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6E28B1-DC85-4A35-8C3B-34A2E5E3432E}" type="datetimeFigureOut">
              <a:rPr lang="en-ZA" smtClean="0"/>
              <a:t>2018/11/20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4C1706A-8CBA-4E3B-973C-B6805B24A121}" type="slidenum">
              <a:rPr lang="en-ZA" smtClean="0"/>
              <a:t>‹#›</a:t>
            </a:fld>
            <a:endParaRPr lang="en-ZA"/>
          </a:p>
        </p:txBody>
      </p:sp>
    </p:spTree>
    <p:extLst>
      <p:ext uri="{BB962C8B-B14F-4D97-AF65-F5344CB8AC3E}">
        <p14:creationId xmlns:p14="http://schemas.microsoft.com/office/powerpoint/2010/main" val="2549587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endParaRPr lang="en-ZA"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Arial"/>
              </a:defRPr>
            </a:lvl1pPr>
          </a:lstStyle>
          <a:p>
            <a:fld id="{D96E28B1-DC85-4A35-8C3B-34A2E5E3432E}" type="datetimeFigureOut">
              <a:rPr lang="en-ZA" smtClean="0"/>
              <a:pPr/>
              <a:t>2018/11/20</a:t>
            </a:fld>
            <a:endParaRPr lang="en-ZA"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endParaRPr lang="en-ZA"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Arial"/>
              </a:defRPr>
            </a:lvl1pPr>
          </a:lstStyle>
          <a:p>
            <a:fld id="{A4C1706A-8CBA-4E3B-973C-B6805B24A121}" type="slidenum">
              <a:rPr lang="en-ZA" smtClean="0"/>
              <a:pPr/>
              <a:t>‹#›</a:t>
            </a:fld>
            <a:endParaRPr lang="en-ZA" dirty="0"/>
          </a:p>
        </p:txBody>
      </p:sp>
    </p:spTree>
    <p:extLst>
      <p:ext uri="{BB962C8B-B14F-4D97-AF65-F5344CB8AC3E}">
        <p14:creationId xmlns:p14="http://schemas.microsoft.com/office/powerpoint/2010/main" val="1295397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Arial"/>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8A7C34E-363A-D645-AD43-7F0F88D4B02A}"/>
              </a:ext>
            </a:extLst>
          </p:cNvPr>
          <p:cNvSpPr/>
          <p:nvPr/>
        </p:nvSpPr>
        <p:spPr>
          <a:xfrm>
            <a:off x="709671" y="1158048"/>
            <a:ext cx="7894777" cy="2421814"/>
          </a:xfrm>
          <a:prstGeom prst="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380" y="1307796"/>
            <a:ext cx="9093284" cy="5355312"/>
          </a:xfrm>
          <a:prstGeom prst="rect">
            <a:avLst/>
          </a:prstGeom>
          <a:noFill/>
        </p:spPr>
        <p:txBody>
          <a:bodyPr wrap="square" rtlCol="0">
            <a:spAutoFit/>
          </a:bodyPr>
          <a:lstStyle/>
          <a:p>
            <a:pPr algn="ctr"/>
            <a:r>
              <a:rPr lang="en-GB" sz="2800" b="1" dirty="0">
                <a:solidFill>
                  <a:schemeClr val="accent6">
                    <a:lumMod val="75000"/>
                  </a:schemeClr>
                </a:solidFill>
              </a:rPr>
              <a:t>Somatic and Germline Therapy, Prevention, </a:t>
            </a:r>
          </a:p>
          <a:p>
            <a:pPr algn="ctr"/>
            <a:r>
              <a:rPr lang="en-GB" sz="2800" b="1" dirty="0">
                <a:solidFill>
                  <a:schemeClr val="accent6">
                    <a:lumMod val="75000"/>
                  </a:schemeClr>
                </a:solidFill>
              </a:rPr>
              <a:t>and Enhancement Applications:</a:t>
            </a:r>
          </a:p>
          <a:p>
            <a:pPr algn="ctr"/>
            <a:r>
              <a:rPr lang="en-GB" sz="2800" b="1" dirty="0">
                <a:solidFill>
                  <a:schemeClr val="accent6">
                    <a:lumMod val="75000"/>
                  </a:schemeClr>
                </a:solidFill>
                <a:latin typeface="Arial"/>
                <a:cs typeface="Arial"/>
              </a:rPr>
              <a:t>A South African Perspective</a:t>
            </a:r>
          </a:p>
          <a:p>
            <a:pPr algn="ctr"/>
            <a:endParaRPr lang="en-GB" sz="2800" b="1" dirty="0">
              <a:latin typeface="Arial"/>
              <a:cs typeface="Arial"/>
            </a:endParaRPr>
          </a:p>
          <a:p>
            <a:pPr algn="ctr"/>
            <a:r>
              <a:rPr lang="en-GB" sz="2000" dirty="0" err="1">
                <a:solidFill>
                  <a:schemeClr val="accent4">
                    <a:lumMod val="75000"/>
                  </a:schemeClr>
                </a:solidFill>
                <a:latin typeface="Arial"/>
                <a:cs typeface="Arial"/>
              </a:rPr>
              <a:t>Prof.</a:t>
            </a:r>
            <a:r>
              <a:rPr lang="en-GB" sz="2000" dirty="0">
                <a:solidFill>
                  <a:schemeClr val="accent4">
                    <a:lumMod val="75000"/>
                  </a:schemeClr>
                </a:solidFill>
                <a:latin typeface="Arial"/>
                <a:cs typeface="Arial"/>
              </a:rPr>
              <a:t> Kevin G. Behrens</a:t>
            </a:r>
            <a:endParaRPr lang="en-ZA" sz="2000" dirty="0">
              <a:solidFill>
                <a:schemeClr val="accent4">
                  <a:lumMod val="75000"/>
                </a:schemeClr>
              </a:solidFill>
              <a:latin typeface="Arial"/>
              <a:cs typeface="Arial"/>
            </a:endParaRPr>
          </a:p>
          <a:p>
            <a:pPr algn="ctr"/>
            <a:endParaRPr lang="en-ZA" sz="4400" b="1" dirty="0">
              <a:latin typeface="Arial"/>
              <a:cs typeface="Arial"/>
            </a:endParaRPr>
          </a:p>
          <a:p>
            <a:pPr algn="ctr"/>
            <a:endParaRPr lang="en-ZA" sz="4400" b="1" dirty="0">
              <a:latin typeface="Arial"/>
              <a:cs typeface="Arial"/>
            </a:endParaRPr>
          </a:p>
          <a:p>
            <a:pPr algn="ctr"/>
            <a:endParaRPr lang="en-ZA" sz="4400" b="1" spc="300" dirty="0">
              <a:latin typeface="Arial"/>
              <a:cs typeface="Arial"/>
            </a:endParaRPr>
          </a:p>
          <a:p>
            <a:pPr algn="ctr"/>
            <a:endParaRPr lang="en-ZA" sz="5400" b="1" spc="300" dirty="0">
              <a:solidFill>
                <a:schemeClr val="accent4">
                  <a:lumMod val="75000"/>
                </a:schemeClr>
              </a:solidFill>
              <a:latin typeface="Copperplate Gothic Bold" pitchFamily="34" charset="0"/>
              <a:cs typeface="Times New Roman" pitchFamily="18" charset="0"/>
            </a:endParaRPr>
          </a:p>
          <a:p>
            <a:pPr algn="ctr"/>
            <a:endParaRPr lang="en-ZA" sz="2400" b="1" spc="300" dirty="0">
              <a:solidFill>
                <a:schemeClr val="accent4">
                  <a:lumMod val="75000"/>
                </a:schemeClr>
              </a:solidFill>
              <a:latin typeface="Copperplate Gothic Bold" pitchFamily="34" charset="0"/>
              <a:cs typeface="Times New Roman"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4277" y="64119"/>
            <a:ext cx="4639970" cy="982800"/>
          </a:xfrm>
          <a:prstGeom prst="rect">
            <a:avLst/>
          </a:prstGeom>
        </p:spPr>
      </p:pic>
      <p:pic>
        <p:nvPicPr>
          <p:cNvPr id="8" name="Picture 7">
            <a:extLst>
              <a:ext uri="{FF2B5EF4-FFF2-40B4-BE49-F238E27FC236}">
                <a16:creationId xmlns:a16="http://schemas.microsoft.com/office/drawing/2014/main" id="{2D070C87-A9E4-2F44-9BC4-17632BEE2EFD}"/>
              </a:ext>
            </a:extLst>
          </p:cNvPr>
          <p:cNvPicPr>
            <a:picLocks noChangeAspect="1"/>
          </p:cNvPicPr>
          <p:nvPr/>
        </p:nvPicPr>
        <p:blipFill>
          <a:blip r:embed="rId4" cstate="print">
            <a:extLst>
              <a:ext uri="{BEBA8EAE-BF5A-486C-A8C5-ECC9F3942E4B}">
                <a14:imgProps xmlns:a14="http://schemas.microsoft.com/office/drawing/2010/main">
                  <a14:imgLayer r:embed="rId5">
                    <a14:imgEffect>
                      <a14:sharpenSoften amount="-50000"/>
                    </a14:imgEffect>
                    <a14:imgEffect>
                      <a14:brightnessContrast bright="-3000"/>
                    </a14:imgEffect>
                  </a14:imgLayer>
                </a14:imgProps>
              </a:ext>
              <a:ext uri="{28A0092B-C50C-407E-A947-70E740481C1C}">
                <a14:useLocalDpi xmlns:a14="http://schemas.microsoft.com/office/drawing/2010/main" val="0"/>
              </a:ext>
            </a:extLst>
          </a:blip>
          <a:stretch>
            <a:fillRect/>
          </a:stretch>
        </p:blipFill>
        <p:spPr>
          <a:xfrm>
            <a:off x="63096" y="3717674"/>
            <a:ext cx="1268544" cy="1361707"/>
          </a:xfrm>
          <a:prstGeom prst="rect">
            <a:avLst/>
          </a:prstGeom>
        </p:spPr>
      </p:pic>
      <p:pic>
        <p:nvPicPr>
          <p:cNvPr id="9" name="Picture 8">
            <a:extLst>
              <a:ext uri="{FF2B5EF4-FFF2-40B4-BE49-F238E27FC236}">
                <a16:creationId xmlns:a16="http://schemas.microsoft.com/office/drawing/2014/main" id="{56FCCFAB-4808-CD4A-87AA-57E165E612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6940" y="4137221"/>
            <a:ext cx="3096344" cy="94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8729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flipV="1">
            <a:off x="0" y="718729"/>
            <a:ext cx="9144000" cy="59231"/>
          </a:xfrm>
          <a:prstGeom prst="rect">
            <a:avLst/>
          </a:prstGeom>
          <a:gradFill flip="none" rotWithShape="1">
            <a:gsLst>
              <a:gs pos="0">
                <a:schemeClr val="accent4">
                  <a:lumMod val="20000"/>
                  <a:lumOff val="80000"/>
                </a:schemeClr>
              </a:gs>
              <a:gs pos="6000">
                <a:schemeClr val="accent1">
                  <a:shade val="67500"/>
                  <a:satMod val="115000"/>
                  <a:lumMod val="33000"/>
                  <a:lumOff val="67000"/>
                  <a:alpha val="20000"/>
                </a:schemeClr>
              </a:gs>
              <a:gs pos="100000">
                <a:schemeClr val="accent4">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latin typeface="Arial"/>
            </a:endParaRPr>
          </a:p>
        </p:txBody>
      </p:sp>
      <p:sp>
        <p:nvSpPr>
          <p:cNvPr id="8" name="Rectangle 7"/>
          <p:cNvSpPr/>
          <p:nvPr/>
        </p:nvSpPr>
        <p:spPr>
          <a:xfrm>
            <a:off x="0" y="3150"/>
            <a:ext cx="5436096" cy="954107"/>
          </a:xfrm>
          <a:prstGeom prst="rect">
            <a:avLst/>
          </a:prstGeom>
        </p:spPr>
        <p:txBody>
          <a:bodyPr wrap="square">
            <a:spAutoFit/>
          </a:bodyPr>
          <a:lstStyle/>
          <a:p>
            <a:br>
              <a:rPr lang="en-ZA" sz="2800" dirty="0">
                <a:solidFill>
                  <a:srgbClr val="FF9900"/>
                </a:solidFill>
                <a:effectLst>
                  <a:outerShdw blurRad="38100" dist="38100" dir="2700000" algn="tl">
                    <a:srgbClr val="000000">
                      <a:alpha val="43137"/>
                    </a:srgbClr>
                  </a:outerShdw>
                </a:effectLst>
                <a:latin typeface="Arial"/>
              </a:rPr>
            </a:br>
            <a:endParaRPr lang="en-ZA" sz="2800" dirty="0">
              <a:solidFill>
                <a:srgbClr val="FF9900"/>
              </a:solidFill>
              <a:effectLst>
                <a:outerShdw blurRad="38100" dist="38100" dir="2700000" algn="tl">
                  <a:srgbClr val="000000">
                    <a:alpha val="43137"/>
                  </a:srgbClr>
                </a:outerShdw>
              </a:effectLst>
              <a:latin typeface="Arial"/>
            </a:endParaRPr>
          </a:p>
        </p:txBody>
      </p:sp>
      <p:pic>
        <p:nvPicPr>
          <p:cNvPr id="16" name="Content Placeholder 1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5111" y="59861"/>
            <a:ext cx="2838368" cy="601200"/>
          </a:xfrm>
        </p:spPr>
      </p:pic>
      <p:sp>
        <p:nvSpPr>
          <p:cNvPr id="18" name="Content Placeholder 2"/>
          <p:cNvSpPr txBox="1">
            <a:spLocks/>
          </p:cNvSpPr>
          <p:nvPr/>
        </p:nvSpPr>
        <p:spPr>
          <a:xfrm>
            <a:off x="-1" y="2139702"/>
            <a:ext cx="9144001" cy="436554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ZA" sz="2400" dirty="0">
              <a:latin typeface="Arial"/>
            </a:endParaRPr>
          </a:p>
          <a:p>
            <a:endParaRPr lang="en-ZA" sz="2400" dirty="0">
              <a:latin typeface="Arial"/>
            </a:endParaRPr>
          </a:p>
          <a:p>
            <a:pPr marL="857250" lvl="1" indent="-457200">
              <a:buFont typeface="+mj-lt"/>
              <a:buAutoNum type="alphaLcParenR"/>
            </a:pPr>
            <a:endParaRPr lang="en-ZA" sz="2400" dirty="0">
              <a:latin typeface="Arial"/>
            </a:endParaRPr>
          </a:p>
          <a:p>
            <a:pPr marL="857250" lvl="1" indent="-457200">
              <a:buFont typeface="+mj-lt"/>
              <a:buAutoNum type="alphaLcParenR"/>
            </a:pPr>
            <a:endParaRPr lang="en-ZA" sz="2000" dirty="0">
              <a:latin typeface="Arial"/>
            </a:endParaRPr>
          </a:p>
          <a:p>
            <a:pPr marL="457200" indent="-457200">
              <a:buFont typeface="+mj-lt"/>
              <a:buAutoNum type="arabicPeriod"/>
            </a:pPr>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pPr marL="0" indent="0">
              <a:spcBef>
                <a:spcPts val="0"/>
              </a:spcBef>
              <a:buNone/>
              <a:defRPr/>
            </a:pPr>
            <a:endParaRPr lang="en-ZA" sz="2400" dirty="0">
              <a:latin typeface="Arial"/>
            </a:endParaRPr>
          </a:p>
          <a:p>
            <a:pPr marL="0" indent="0">
              <a:buNone/>
            </a:pPr>
            <a:endParaRPr lang="en-ZA" sz="2400" dirty="0">
              <a:latin typeface="Arial"/>
            </a:endParaRPr>
          </a:p>
        </p:txBody>
      </p:sp>
      <p:sp>
        <p:nvSpPr>
          <p:cNvPr id="3" name="TextBox 2"/>
          <p:cNvSpPr txBox="1"/>
          <p:nvPr/>
        </p:nvSpPr>
        <p:spPr>
          <a:xfrm>
            <a:off x="-108520" y="18206"/>
            <a:ext cx="5400600" cy="685800"/>
          </a:xfrm>
          <a:prstGeom prst="rect">
            <a:avLst/>
          </a:prstGeom>
          <a:noFill/>
          <a:ln>
            <a:noFill/>
          </a:ln>
          <a:effectLst>
            <a:outerShdw blurRad="50800" dist="38100" dir="5400000" algn="t" rotWithShape="0">
              <a:prstClr val="black">
                <a:alpha val="40000"/>
              </a:prstClr>
            </a:outerShdw>
          </a:effectLst>
        </p:spPr>
        <p:txBody>
          <a:bodyPr vert="horz" wrap="none" lIns="91440" tIns="45720" rIns="91440" bIns="45720" rtlCol="0">
            <a:noAutofit/>
          </a:bodyPr>
          <a:lstStyle/>
          <a:p>
            <a:pPr marL="179388">
              <a:buNone/>
              <a:tabLst>
                <a:tab pos="0" algn="l"/>
              </a:tabLst>
            </a:pPr>
            <a:r>
              <a:rPr lang="en-US" sz="2000" dirty="0">
                <a:solidFill>
                  <a:schemeClr val="accent6">
                    <a:lumMod val="75000"/>
                  </a:schemeClr>
                </a:solidFill>
                <a:latin typeface="Arial"/>
              </a:rPr>
              <a:t>Three Indigenous African Notions: </a:t>
            </a:r>
          </a:p>
          <a:p>
            <a:pPr marL="179388">
              <a:buNone/>
              <a:tabLst>
                <a:tab pos="0" algn="l"/>
              </a:tabLst>
            </a:pPr>
            <a:r>
              <a:rPr lang="en-US" sz="2000" dirty="0">
                <a:solidFill>
                  <a:schemeClr val="accent6">
                    <a:lumMod val="75000"/>
                  </a:schemeClr>
                </a:solidFill>
                <a:latin typeface="Arial"/>
              </a:rPr>
              <a:t>Implications for Gene Editing</a:t>
            </a:r>
          </a:p>
        </p:txBody>
      </p:sp>
      <p:sp>
        <p:nvSpPr>
          <p:cNvPr id="12" name="Rectangle 11">
            <a:extLst>
              <a:ext uri="{FF2B5EF4-FFF2-40B4-BE49-F238E27FC236}">
                <a16:creationId xmlns:a16="http://schemas.microsoft.com/office/drawing/2014/main" id="{D050A020-2617-7341-812B-981B849C6536}"/>
              </a:ext>
            </a:extLst>
          </p:cNvPr>
          <p:cNvSpPr/>
          <p:nvPr/>
        </p:nvSpPr>
        <p:spPr>
          <a:xfrm>
            <a:off x="-8554" y="958642"/>
            <a:ext cx="3780523" cy="707886"/>
          </a:xfrm>
          <a:prstGeom prst="rect">
            <a:avLst/>
          </a:prstGeom>
        </p:spPr>
        <p:txBody>
          <a:bodyPr wrap="square">
            <a:spAutoFit/>
          </a:bodyPr>
          <a:lstStyle/>
          <a:p>
            <a:pPr lvl="1" indent="-457200">
              <a:buFont typeface="+mj-lt"/>
              <a:buAutoNum type="arabicPeriod" startAt="2"/>
            </a:pPr>
            <a:r>
              <a:rPr lang="en-ZA" sz="2000" i="1" dirty="0">
                <a:solidFill>
                  <a:schemeClr val="accent5">
                    <a:lumMod val="75000"/>
                  </a:schemeClr>
                </a:solidFill>
                <a:latin typeface="Arial"/>
                <a:cs typeface="Arial"/>
              </a:rPr>
              <a:t>Moral Obligations to </a:t>
            </a:r>
          </a:p>
          <a:p>
            <a:pPr marL="457200" lvl="2"/>
            <a:r>
              <a:rPr lang="en-ZA" sz="2000" i="1" dirty="0">
                <a:solidFill>
                  <a:schemeClr val="accent5">
                    <a:lumMod val="75000"/>
                  </a:schemeClr>
                </a:solidFill>
                <a:latin typeface="Arial"/>
                <a:cs typeface="Arial"/>
              </a:rPr>
              <a:t>Future Generations</a:t>
            </a:r>
          </a:p>
        </p:txBody>
      </p:sp>
      <p:pic>
        <p:nvPicPr>
          <p:cNvPr id="5" name="Picture 4" descr="A hand holding a baby&#13;&#10;&#13;&#10;Description automatically generated">
            <a:extLst>
              <a:ext uri="{FF2B5EF4-FFF2-40B4-BE49-F238E27FC236}">
                <a16:creationId xmlns:a16="http://schemas.microsoft.com/office/drawing/2014/main" id="{6BC08FA7-04A6-8E4B-9C78-B19FB1CA84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33908"/>
            <a:ext cx="3238500" cy="2501900"/>
          </a:xfrm>
          <a:prstGeom prst="rect">
            <a:avLst/>
          </a:prstGeom>
        </p:spPr>
      </p:pic>
      <p:sp>
        <p:nvSpPr>
          <p:cNvPr id="13" name="Rectangle 12">
            <a:extLst>
              <a:ext uri="{FF2B5EF4-FFF2-40B4-BE49-F238E27FC236}">
                <a16:creationId xmlns:a16="http://schemas.microsoft.com/office/drawing/2014/main" id="{EF5824D3-FDE4-5A4F-BDBB-05D6AE2E9AB5}"/>
              </a:ext>
            </a:extLst>
          </p:cNvPr>
          <p:cNvSpPr/>
          <p:nvPr/>
        </p:nvSpPr>
        <p:spPr>
          <a:xfrm>
            <a:off x="3527383" y="1820255"/>
            <a:ext cx="5436096" cy="2831544"/>
          </a:xfrm>
          <a:prstGeom prst="rect">
            <a:avLst/>
          </a:prstGeom>
        </p:spPr>
        <p:txBody>
          <a:bodyPr wrap="square">
            <a:spAutoFit/>
          </a:bodyPr>
          <a:lstStyle/>
          <a:p>
            <a:r>
              <a:rPr lang="en-ZA" sz="2000" dirty="0">
                <a:solidFill>
                  <a:schemeClr val="accent5">
                    <a:lumMod val="75000"/>
                  </a:schemeClr>
                </a:solidFill>
                <a:latin typeface="Times New Roman" panose="02020603050405020304" pitchFamily="18" charset="0"/>
                <a:cs typeface="Times New Roman" panose="02020603050405020304" pitchFamily="18" charset="0"/>
              </a:rPr>
              <a:t>A </a:t>
            </a:r>
            <a:r>
              <a:rPr lang="en-GB" sz="2000" dirty="0">
                <a:solidFill>
                  <a:schemeClr val="accent5">
                    <a:lumMod val="75000"/>
                  </a:schemeClr>
                </a:solidFill>
                <a:latin typeface="Times New Roman" panose="02020603050405020304" pitchFamily="18" charset="0"/>
                <a:cs typeface="Times New Roman" panose="02020603050405020304" pitchFamily="18" charset="0"/>
              </a:rPr>
              <a:t>“…temporal myopia that infects modern [Western] society.  The question of obligations to future generations is posed in terms of abstract obligations to possible future people who are strangers to us.  The argument is premised on the lack of a sense of continuity of the present with both the past and the future.”  </a:t>
            </a:r>
          </a:p>
          <a:p>
            <a:r>
              <a:rPr lang="en-GB" sz="2000" dirty="0">
                <a:solidFill>
                  <a:schemeClr val="accent5">
                    <a:lumMod val="75000"/>
                  </a:schemeClr>
                </a:solidFill>
                <a:latin typeface="Times New Roman" panose="02020603050405020304" pitchFamily="18" charset="0"/>
                <a:cs typeface="Times New Roman" panose="02020603050405020304" pitchFamily="18" charset="0"/>
              </a:rPr>
              <a:t>(O’Neill, 1993: 46).</a:t>
            </a:r>
          </a:p>
          <a:p>
            <a:endParaRPr lang="en-GB"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473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flipV="1">
            <a:off x="0" y="718729"/>
            <a:ext cx="9144000" cy="59231"/>
          </a:xfrm>
          <a:prstGeom prst="rect">
            <a:avLst/>
          </a:prstGeom>
          <a:gradFill flip="none" rotWithShape="1">
            <a:gsLst>
              <a:gs pos="0">
                <a:schemeClr val="accent4">
                  <a:lumMod val="20000"/>
                  <a:lumOff val="80000"/>
                </a:schemeClr>
              </a:gs>
              <a:gs pos="6000">
                <a:schemeClr val="accent1">
                  <a:shade val="67500"/>
                  <a:satMod val="115000"/>
                  <a:lumMod val="33000"/>
                  <a:lumOff val="67000"/>
                  <a:alpha val="20000"/>
                </a:schemeClr>
              </a:gs>
              <a:gs pos="100000">
                <a:schemeClr val="accent4">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latin typeface="Arial"/>
            </a:endParaRPr>
          </a:p>
        </p:txBody>
      </p:sp>
      <p:sp>
        <p:nvSpPr>
          <p:cNvPr id="8" name="Rectangle 7"/>
          <p:cNvSpPr/>
          <p:nvPr/>
        </p:nvSpPr>
        <p:spPr>
          <a:xfrm>
            <a:off x="0" y="3150"/>
            <a:ext cx="5436096" cy="954107"/>
          </a:xfrm>
          <a:prstGeom prst="rect">
            <a:avLst/>
          </a:prstGeom>
        </p:spPr>
        <p:txBody>
          <a:bodyPr wrap="square">
            <a:spAutoFit/>
          </a:bodyPr>
          <a:lstStyle/>
          <a:p>
            <a:br>
              <a:rPr lang="en-ZA" sz="2800" dirty="0">
                <a:solidFill>
                  <a:srgbClr val="FF9900"/>
                </a:solidFill>
                <a:effectLst>
                  <a:outerShdw blurRad="38100" dist="38100" dir="2700000" algn="tl">
                    <a:srgbClr val="000000">
                      <a:alpha val="43137"/>
                    </a:srgbClr>
                  </a:outerShdw>
                </a:effectLst>
                <a:latin typeface="Arial"/>
              </a:rPr>
            </a:br>
            <a:endParaRPr lang="en-ZA" sz="2800" dirty="0">
              <a:solidFill>
                <a:srgbClr val="FF9900"/>
              </a:solidFill>
              <a:effectLst>
                <a:outerShdw blurRad="38100" dist="38100" dir="2700000" algn="tl">
                  <a:srgbClr val="000000">
                    <a:alpha val="43137"/>
                  </a:srgbClr>
                </a:outerShdw>
              </a:effectLst>
              <a:latin typeface="Arial"/>
            </a:endParaRPr>
          </a:p>
        </p:txBody>
      </p:sp>
      <p:pic>
        <p:nvPicPr>
          <p:cNvPr id="16" name="Content Placeholder 1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5111" y="59861"/>
            <a:ext cx="2838368" cy="601200"/>
          </a:xfrm>
        </p:spPr>
      </p:pic>
      <p:sp>
        <p:nvSpPr>
          <p:cNvPr id="18" name="Content Placeholder 2"/>
          <p:cNvSpPr txBox="1">
            <a:spLocks/>
          </p:cNvSpPr>
          <p:nvPr/>
        </p:nvSpPr>
        <p:spPr>
          <a:xfrm>
            <a:off x="-1" y="2139702"/>
            <a:ext cx="9144001" cy="436554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ZA" sz="2400" dirty="0">
              <a:latin typeface="Arial"/>
            </a:endParaRPr>
          </a:p>
          <a:p>
            <a:endParaRPr lang="en-ZA" sz="2400" dirty="0">
              <a:latin typeface="Arial"/>
            </a:endParaRPr>
          </a:p>
          <a:p>
            <a:pPr marL="857250" lvl="1" indent="-457200">
              <a:buFont typeface="+mj-lt"/>
              <a:buAutoNum type="alphaLcParenR"/>
            </a:pPr>
            <a:endParaRPr lang="en-ZA" sz="2400" dirty="0">
              <a:latin typeface="Arial"/>
            </a:endParaRPr>
          </a:p>
          <a:p>
            <a:pPr marL="857250" lvl="1" indent="-457200">
              <a:buFont typeface="+mj-lt"/>
              <a:buAutoNum type="alphaLcParenR"/>
            </a:pPr>
            <a:endParaRPr lang="en-ZA" sz="2000" dirty="0">
              <a:latin typeface="Arial"/>
            </a:endParaRPr>
          </a:p>
          <a:p>
            <a:pPr marL="457200" indent="-457200">
              <a:buFont typeface="+mj-lt"/>
              <a:buAutoNum type="arabicPeriod"/>
            </a:pPr>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pPr marL="0" indent="0">
              <a:spcBef>
                <a:spcPts val="0"/>
              </a:spcBef>
              <a:buNone/>
              <a:defRPr/>
            </a:pPr>
            <a:endParaRPr lang="en-ZA" sz="2400" dirty="0">
              <a:latin typeface="Arial"/>
            </a:endParaRPr>
          </a:p>
          <a:p>
            <a:pPr marL="0" indent="0">
              <a:buNone/>
            </a:pPr>
            <a:endParaRPr lang="en-ZA" sz="2400" dirty="0">
              <a:latin typeface="Arial"/>
            </a:endParaRPr>
          </a:p>
        </p:txBody>
      </p:sp>
      <p:sp>
        <p:nvSpPr>
          <p:cNvPr id="3" name="TextBox 2"/>
          <p:cNvSpPr txBox="1"/>
          <p:nvPr/>
        </p:nvSpPr>
        <p:spPr>
          <a:xfrm>
            <a:off x="-108520" y="18206"/>
            <a:ext cx="5400600" cy="685800"/>
          </a:xfrm>
          <a:prstGeom prst="rect">
            <a:avLst/>
          </a:prstGeom>
          <a:noFill/>
          <a:ln>
            <a:noFill/>
          </a:ln>
          <a:effectLst>
            <a:outerShdw blurRad="50800" dist="38100" dir="5400000" algn="t" rotWithShape="0">
              <a:prstClr val="black">
                <a:alpha val="40000"/>
              </a:prstClr>
            </a:outerShdw>
          </a:effectLst>
        </p:spPr>
        <p:txBody>
          <a:bodyPr vert="horz" wrap="none" lIns="91440" tIns="45720" rIns="91440" bIns="45720" rtlCol="0">
            <a:noAutofit/>
          </a:bodyPr>
          <a:lstStyle/>
          <a:p>
            <a:pPr marL="179388">
              <a:buNone/>
              <a:tabLst>
                <a:tab pos="0" algn="l"/>
              </a:tabLst>
            </a:pPr>
            <a:r>
              <a:rPr lang="en-US" sz="2000" dirty="0">
                <a:solidFill>
                  <a:schemeClr val="accent6">
                    <a:lumMod val="75000"/>
                  </a:schemeClr>
                </a:solidFill>
                <a:latin typeface="Arial"/>
              </a:rPr>
              <a:t>Three Indigenous African Notions: </a:t>
            </a:r>
          </a:p>
          <a:p>
            <a:pPr marL="179388">
              <a:buNone/>
              <a:tabLst>
                <a:tab pos="0" algn="l"/>
              </a:tabLst>
            </a:pPr>
            <a:r>
              <a:rPr lang="en-US" sz="2000" dirty="0">
                <a:solidFill>
                  <a:schemeClr val="accent6">
                    <a:lumMod val="75000"/>
                  </a:schemeClr>
                </a:solidFill>
                <a:latin typeface="Arial"/>
              </a:rPr>
              <a:t>Implications for Gene Editing</a:t>
            </a:r>
          </a:p>
        </p:txBody>
      </p:sp>
      <p:sp>
        <p:nvSpPr>
          <p:cNvPr id="12" name="Rectangle 11">
            <a:extLst>
              <a:ext uri="{FF2B5EF4-FFF2-40B4-BE49-F238E27FC236}">
                <a16:creationId xmlns:a16="http://schemas.microsoft.com/office/drawing/2014/main" id="{D050A020-2617-7341-812B-981B849C6536}"/>
              </a:ext>
            </a:extLst>
          </p:cNvPr>
          <p:cNvSpPr/>
          <p:nvPr/>
        </p:nvSpPr>
        <p:spPr>
          <a:xfrm>
            <a:off x="-8554" y="958642"/>
            <a:ext cx="3780523" cy="707886"/>
          </a:xfrm>
          <a:prstGeom prst="rect">
            <a:avLst/>
          </a:prstGeom>
        </p:spPr>
        <p:txBody>
          <a:bodyPr wrap="square">
            <a:spAutoFit/>
          </a:bodyPr>
          <a:lstStyle/>
          <a:p>
            <a:pPr lvl="1" indent="-457200">
              <a:buFont typeface="+mj-lt"/>
              <a:buAutoNum type="arabicPeriod" startAt="2"/>
            </a:pPr>
            <a:r>
              <a:rPr lang="en-ZA" sz="2000" i="1" dirty="0">
                <a:solidFill>
                  <a:schemeClr val="accent5">
                    <a:lumMod val="75000"/>
                  </a:schemeClr>
                </a:solidFill>
                <a:latin typeface="Arial"/>
                <a:cs typeface="Arial"/>
              </a:rPr>
              <a:t>Moral Obligations to </a:t>
            </a:r>
          </a:p>
          <a:p>
            <a:pPr marL="457200" lvl="2"/>
            <a:r>
              <a:rPr lang="en-ZA" sz="2000" i="1" dirty="0">
                <a:solidFill>
                  <a:schemeClr val="accent5">
                    <a:lumMod val="75000"/>
                  </a:schemeClr>
                </a:solidFill>
                <a:latin typeface="Arial"/>
                <a:cs typeface="Arial"/>
              </a:rPr>
              <a:t>Future Generations</a:t>
            </a:r>
          </a:p>
        </p:txBody>
      </p:sp>
      <p:pic>
        <p:nvPicPr>
          <p:cNvPr id="5" name="Picture 4" descr="A hand holding a baby&#13;&#10;&#13;&#10;Description automatically generated">
            <a:extLst>
              <a:ext uri="{FF2B5EF4-FFF2-40B4-BE49-F238E27FC236}">
                <a16:creationId xmlns:a16="http://schemas.microsoft.com/office/drawing/2014/main" id="{6BC08FA7-04A6-8E4B-9C78-B19FB1CA84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33908"/>
            <a:ext cx="3238500" cy="2501900"/>
          </a:xfrm>
          <a:prstGeom prst="rect">
            <a:avLst/>
          </a:prstGeom>
        </p:spPr>
      </p:pic>
      <p:sp>
        <p:nvSpPr>
          <p:cNvPr id="13" name="Rectangle 12">
            <a:extLst>
              <a:ext uri="{FF2B5EF4-FFF2-40B4-BE49-F238E27FC236}">
                <a16:creationId xmlns:a16="http://schemas.microsoft.com/office/drawing/2014/main" id="{EF5824D3-FDE4-5A4F-BDBB-05D6AE2E9AB5}"/>
              </a:ext>
            </a:extLst>
          </p:cNvPr>
          <p:cNvSpPr/>
          <p:nvPr/>
        </p:nvSpPr>
        <p:spPr>
          <a:xfrm>
            <a:off x="3558012" y="1678863"/>
            <a:ext cx="5436096" cy="2862322"/>
          </a:xfrm>
          <a:prstGeom prst="rect">
            <a:avLst/>
          </a:prstGeom>
        </p:spPr>
        <p:txBody>
          <a:bodyPr wrap="square">
            <a:spAutoFit/>
          </a:bodyPr>
          <a:lstStyle/>
          <a:p>
            <a:r>
              <a:rPr lang="en-GB" sz="2000" dirty="0">
                <a:solidFill>
                  <a:schemeClr val="accent5">
                    <a:lumMod val="75000"/>
                  </a:schemeClr>
                </a:solidFill>
                <a:latin typeface="Times New Roman" panose="02020603050405020304" pitchFamily="18" charset="0"/>
                <a:cs typeface="Times New Roman" panose="02020603050405020304" pitchFamily="18" charset="0"/>
              </a:rPr>
              <a:t>“</a:t>
            </a:r>
            <a:r>
              <a:rPr lang="en-ZA" sz="2000" dirty="0">
                <a:solidFill>
                  <a:schemeClr val="accent5">
                    <a:lumMod val="75000"/>
                  </a:schemeClr>
                </a:solidFill>
                <a:latin typeface="Times New Roman" panose="02020603050405020304" pitchFamily="18" charset="0"/>
                <a:cs typeface="Times New Roman" panose="02020603050405020304" pitchFamily="18" charset="0"/>
              </a:rPr>
              <a:t>Of all the duties owed to the ancestors none is more imperious than that of husbanding the resources of the land so as to leave it in good shape for posterity. In this moral scheme the rights of the unborn play such a cardinal role that any traditional African would be nonplussed by the debate in Western philosophy as to the existence of such rights.” </a:t>
            </a:r>
          </a:p>
          <a:p>
            <a:r>
              <a:rPr lang="en-ZA" sz="2000" dirty="0">
                <a:solidFill>
                  <a:schemeClr val="accent5">
                    <a:lumMod val="75000"/>
                  </a:schemeClr>
                </a:solidFill>
                <a:latin typeface="Times New Roman" panose="02020603050405020304" pitchFamily="18" charset="0"/>
                <a:cs typeface="Times New Roman" panose="02020603050405020304" pitchFamily="18" charset="0"/>
              </a:rPr>
              <a:t>(</a:t>
            </a:r>
            <a:r>
              <a:rPr lang="en-ZA" sz="2000" dirty="0" err="1">
                <a:solidFill>
                  <a:schemeClr val="accent5">
                    <a:lumMod val="75000"/>
                  </a:schemeClr>
                </a:solidFill>
                <a:latin typeface="Times New Roman" panose="02020603050405020304" pitchFamily="18" charset="0"/>
                <a:cs typeface="Times New Roman" panose="02020603050405020304" pitchFamily="18" charset="0"/>
              </a:rPr>
              <a:t>Wiredu</a:t>
            </a:r>
            <a:r>
              <a:rPr lang="en-ZA" sz="2000" dirty="0">
                <a:solidFill>
                  <a:schemeClr val="accent5">
                    <a:lumMod val="75000"/>
                  </a:schemeClr>
                </a:solidFill>
                <a:latin typeface="Times New Roman" panose="02020603050405020304" pitchFamily="18" charset="0"/>
                <a:cs typeface="Times New Roman" panose="02020603050405020304" pitchFamily="18" charset="0"/>
              </a:rPr>
              <a:t>, 1994: 46). </a:t>
            </a:r>
            <a:endParaRPr lang="en-GB" sz="20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470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flipV="1">
            <a:off x="0" y="718729"/>
            <a:ext cx="9144000" cy="59231"/>
          </a:xfrm>
          <a:prstGeom prst="rect">
            <a:avLst/>
          </a:prstGeom>
          <a:gradFill flip="none" rotWithShape="1">
            <a:gsLst>
              <a:gs pos="0">
                <a:schemeClr val="accent4">
                  <a:lumMod val="20000"/>
                  <a:lumOff val="80000"/>
                </a:schemeClr>
              </a:gs>
              <a:gs pos="6000">
                <a:schemeClr val="accent1">
                  <a:shade val="67500"/>
                  <a:satMod val="115000"/>
                  <a:lumMod val="33000"/>
                  <a:lumOff val="67000"/>
                  <a:alpha val="20000"/>
                </a:schemeClr>
              </a:gs>
              <a:gs pos="100000">
                <a:schemeClr val="accent4">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latin typeface="Arial"/>
            </a:endParaRPr>
          </a:p>
        </p:txBody>
      </p:sp>
      <p:sp>
        <p:nvSpPr>
          <p:cNvPr id="8" name="Rectangle 7"/>
          <p:cNvSpPr/>
          <p:nvPr/>
        </p:nvSpPr>
        <p:spPr>
          <a:xfrm>
            <a:off x="0" y="3150"/>
            <a:ext cx="5436096" cy="954107"/>
          </a:xfrm>
          <a:prstGeom prst="rect">
            <a:avLst/>
          </a:prstGeom>
        </p:spPr>
        <p:txBody>
          <a:bodyPr wrap="square">
            <a:spAutoFit/>
          </a:bodyPr>
          <a:lstStyle/>
          <a:p>
            <a:br>
              <a:rPr lang="en-ZA" sz="2800" dirty="0">
                <a:solidFill>
                  <a:srgbClr val="FF9900"/>
                </a:solidFill>
                <a:effectLst>
                  <a:outerShdw blurRad="38100" dist="38100" dir="2700000" algn="tl">
                    <a:srgbClr val="000000">
                      <a:alpha val="43137"/>
                    </a:srgbClr>
                  </a:outerShdw>
                </a:effectLst>
                <a:latin typeface="Arial"/>
              </a:rPr>
            </a:br>
            <a:endParaRPr lang="en-ZA" sz="2800" dirty="0">
              <a:solidFill>
                <a:srgbClr val="FF9900"/>
              </a:solidFill>
              <a:effectLst>
                <a:outerShdw blurRad="38100" dist="38100" dir="2700000" algn="tl">
                  <a:srgbClr val="000000">
                    <a:alpha val="43137"/>
                  </a:srgbClr>
                </a:outerShdw>
              </a:effectLst>
              <a:latin typeface="Arial"/>
            </a:endParaRPr>
          </a:p>
        </p:txBody>
      </p:sp>
      <p:pic>
        <p:nvPicPr>
          <p:cNvPr id="16" name="Content Placeholder 1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5111" y="59861"/>
            <a:ext cx="2838368" cy="601200"/>
          </a:xfrm>
        </p:spPr>
      </p:pic>
      <p:sp>
        <p:nvSpPr>
          <p:cNvPr id="18" name="Content Placeholder 2"/>
          <p:cNvSpPr txBox="1">
            <a:spLocks/>
          </p:cNvSpPr>
          <p:nvPr/>
        </p:nvSpPr>
        <p:spPr>
          <a:xfrm>
            <a:off x="-1" y="2139702"/>
            <a:ext cx="9144001" cy="436554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ZA" sz="2400" dirty="0">
              <a:latin typeface="Arial"/>
            </a:endParaRPr>
          </a:p>
          <a:p>
            <a:endParaRPr lang="en-ZA" sz="2400" dirty="0">
              <a:latin typeface="Arial"/>
            </a:endParaRPr>
          </a:p>
          <a:p>
            <a:pPr marL="857250" lvl="1" indent="-457200">
              <a:buFont typeface="+mj-lt"/>
              <a:buAutoNum type="alphaLcParenR"/>
            </a:pPr>
            <a:endParaRPr lang="en-ZA" sz="2400" dirty="0">
              <a:latin typeface="Arial"/>
            </a:endParaRPr>
          </a:p>
          <a:p>
            <a:pPr marL="857250" lvl="1" indent="-457200">
              <a:buFont typeface="+mj-lt"/>
              <a:buAutoNum type="alphaLcParenR"/>
            </a:pPr>
            <a:endParaRPr lang="en-ZA" sz="2000" dirty="0">
              <a:latin typeface="Arial"/>
            </a:endParaRPr>
          </a:p>
          <a:p>
            <a:pPr marL="457200" indent="-457200">
              <a:buFont typeface="+mj-lt"/>
              <a:buAutoNum type="arabicPeriod"/>
            </a:pPr>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pPr marL="0" indent="0">
              <a:spcBef>
                <a:spcPts val="0"/>
              </a:spcBef>
              <a:buNone/>
              <a:defRPr/>
            </a:pPr>
            <a:endParaRPr lang="en-ZA" sz="2400" dirty="0">
              <a:latin typeface="Arial"/>
            </a:endParaRPr>
          </a:p>
          <a:p>
            <a:pPr marL="0" indent="0">
              <a:buNone/>
            </a:pPr>
            <a:endParaRPr lang="en-ZA" sz="2400" dirty="0">
              <a:latin typeface="Arial"/>
            </a:endParaRPr>
          </a:p>
        </p:txBody>
      </p:sp>
      <p:sp>
        <p:nvSpPr>
          <p:cNvPr id="3" name="TextBox 2"/>
          <p:cNvSpPr txBox="1"/>
          <p:nvPr/>
        </p:nvSpPr>
        <p:spPr>
          <a:xfrm>
            <a:off x="-108520" y="18206"/>
            <a:ext cx="5400600" cy="685800"/>
          </a:xfrm>
          <a:prstGeom prst="rect">
            <a:avLst/>
          </a:prstGeom>
          <a:noFill/>
          <a:ln>
            <a:noFill/>
          </a:ln>
          <a:effectLst>
            <a:outerShdw blurRad="50800" dist="38100" dir="5400000" algn="t" rotWithShape="0">
              <a:prstClr val="black">
                <a:alpha val="40000"/>
              </a:prstClr>
            </a:outerShdw>
          </a:effectLst>
        </p:spPr>
        <p:txBody>
          <a:bodyPr vert="horz" wrap="none" lIns="91440" tIns="45720" rIns="91440" bIns="45720" rtlCol="0">
            <a:noAutofit/>
          </a:bodyPr>
          <a:lstStyle/>
          <a:p>
            <a:pPr marL="179388">
              <a:buNone/>
              <a:tabLst>
                <a:tab pos="0" algn="l"/>
              </a:tabLst>
            </a:pPr>
            <a:r>
              <a:rPr lang="en-US" sz="2000" dirty="0">
                <a:solidFill>
                  <a:schemeClr val="accent6">
                    <a:lumMod val="75000"/>
                  </a:schemeClr>
                </a:solidFill>
                <a:latin typeface="Arial"/>
              </a:rPr>
              <a:t>Three Indigenous African Notions: </a:t>
            </a:r>
          </a:p>
          <a:p>
            <a:pPr marL="179388">
              <a:buNone/>
              <a:tabLst>
                <a:tab pos="0" algn="l"/>
              </a:tabLst>
            </a:pPr>
            <a:r>
              <a:rPr lang="en-US" sz="2000" dirty="0">
                <a:solidFill>
                  <a:schemeClr val="accent6">
                    <a:lumMod val="75000"/>
                  </a:schemeClr>
                </a:solidFill>
                <a:latin typeface="Arial"/>
              </a:rPr>
              <a:t>Implications for Gene Editing</a:t>
            </a:r>
          </a:p>
        </p:txBody>
      </p:sp>
      <p:sp>
        <p:nvSpPr>
          <p:cNvPr id="12" name="Rectangle 11">
            <a:extLst>
              <a:ext uri="{FF2B5EF4-FFF2-40B4-BE49-F238E27FC236}">
                <a16:creationId xmlns:a16="http://schemas.microsoft.com/office/drawing/2014/main" id="{D050A020-2617-7341-812B-981B849C6536}"/>
              </a:ext>
            </a:extLst>
          </p:cNvPr>
          <p:cNvSpPr/>
          <p:nvPr/>
        </p:nvSpPr>
        <p:spPr>
          <a:xfrm>
            <a:off x="-8554" y="958642"/>
            <a:ext cx="3780523" cy="707886"/>
          </a:xfrm>
          <a:prstGeom prst="rect">
            <a:avLst/>
          </a:prstGeom>
        </p:spPr>
        <p:txBody>
          <a:bodyPr wrap="square">
            <a:spAutoFit/>
          </a:bodyPr>
          <a:lstStyle/>
          <a:p>
            <a:pPr lvl="1" indent="-457200">
              <a:buFont typeface="+mj-lt"/>
              <a:buAutoNum type="arabicPeriod" startAt="2"/>
            </a:pPr>
            <a:r>
              <a:rPr lang="en-ZA" sz="2000" i="1" dirty="0">
                <a:solidFill>
                  <a:schemeClr val="accent5">
                    <a:lumMod val="75000"/>
                  </a:schemeClr>
                </a:solidFill>
                <a:latin typeface="Arial"/>
                <a:cs typeface="Arial"/>
              </a:rPr>
              <a:t>Moral Obligations to </a:t>
            </a:r>
          </a:p>
          <a:p>
            <a:pPr marL="457200" lvl="2"/>
            <a:r>
              <a:rPr lang="en-ZA" sz="2000" i="1" dirty="0">
                <a:solidFill>
                  <a:schemeClr val="accent5">
                    <a:lumMod val="75000"/>
                  </a:schemeClr>
                </a:solidFill>
                <a:latin typeface="Arial"/>
                <a:cs typeface="Arial"/>
              </a:rPr>
              <a:t>Future Generations</a:t>
            </a:r>
          </a:p>
        </p:txBody>
      </p:sp>
      <p:pic>
        <p:nvPicPr>
          <p:cNvPr id="5" name="Picture 4" descr="A hand holding a baby&#13;&#10;&#13;&#10;Description automatically generated">
            <a:extLst>
              <a:ext uri="{FF2B5EF4-FFF2-40B4-BE49-F238E27FC236}">
                <a16:creationId xmlns:a16="http://schemas.microsoft.com/office/drawing/2014/main" id="{6BC08FA7-04A6-8E4B-9C78-B19FB1CA84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33908"/>
            <a:ext cx="3238500" cy="2501900"/>
          </a:xfrm>
          <a:prstGeom prst="rect">
            <a:avLst/>
          </a:prstGeom>
        </p:spPr>
      </p:pic>
      <p:sp>
        <p:nvSpPr>
          <p:cNvPr id="13" name="Rectangle 12">
            <a:extLst>
              <a:ext uri="{FF2B5EF4-FFF2-40B4-BE49-F238E27FC236}">
                <a16:creationId xmlns:a16="http://schemas.microsoft.com/office/drawing/2014/main" id="{EF5824D3-FDE4-5A4F-BDBB-05D6AE2E9AB5}"/>
              </a:ext>
            </a:extLst>
          </p:cNvPr>
          <p:cNvSpPr/>
          <p:nvPr/>
        </p:nvSpPr>
        <p:spPr>
          <a:xfrm>
            <a:off x="3527383" y="1653697"/>
            <a:ext cx="5436096" cy="1477328"/>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5">
                    <a:lumMod val="75000"/>
                  </a:schemeClr>
                </a:solidFill>
                <a:latin typeface="Arial" panose="020B0604020202020204" pitchFamily="34" charset="0"/>
                <a:cs typeface="Arial" panose="020B0604020202020204" pitchFamily="34" charset="0"/>
              </a:rPr>
              <a:t>Advises caution regarding germline editing</a:t>
            </a:r>
          </a:p>
          <a:p>
            <a:pPr marL="285750" indent="-285750">
              <a:buFont typeface="Arial" panose="020B0604020202020204" pitchFamily="34" charset="0"/>
              <a:buChar char="•"/>
            </a:pPr>
            <a:r>
              <a:rPr lang="en-US" dirty="0">
                <a:solidFill>
                  <a:schemeClr val="accent5">
                    <a:lumMod val="75000"/>
                  </a:schemeClr>
                </a:solidFill>
                <a:latin typeface="Arial" panose="020B0604020202020204" pitchFamily="34" charset="0"/>
                <a:cs typeface="Arial" panose="020B0604020202020204" pitchFamily="34" charset="0"/>
              </a:rPr>
              <a:t>Until there is more certainty about effects on future people, we should not play Russian roulette with genes that can be passed on</a:t>
            </a:r>
            <a:endParaRPr lang="en-GB" dirty="0">
              <a:solidFill>
                <a:schemeClr val="accent5">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0837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flipV="1">
            <a:off x="0" y="718729"/>
            <a:ext cx="9144000" cy="59231"/>
          </a:xfrm>
          <a:prstGeom prst="rect">
            <a:avLst/>
          </a:prstGeom>
          <a:gradFill flip="none" rotWithShape="1">
            <a:gsLst>
              <a:gs pos="0">
                <a:schemeClr val="accent4">
                  <a:lumMod val="20000"/>
                  <a:lumOff val="80000"/>
                </a:schemeClr>
              </a:gs>
              <a:gs pos="6000">
                <a:schemeClr val="accent1">
                  <a:shade val="67500"/>
                  <a:satMod val="115000"/>
                  <a:lumMod val="33000"/>
                  <a:lumOff val="67000"/>
                  <a:alpha val="20000"/>
                </a:schemeClr>
              </a:gs>
              <a:gs pos="100000">
                <a:schemeClr val="accent4">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latin typeface="Arial"/>
            </a:endParaRPr>
          </a:p>
        </p:txBody>
      </p:sp>
      <p:sp>
        <p:nvSpPr>
          <p:cNvPr id="8" name="Rectangle 7"/>
          <p:cNvSpPr/>
          <p:nvPr/>
        </p:nvSpPr>
        <p:spPr>
          <a:xfrm>
            <a:off x="0" y="3150"/>
            <a:ext cx="5436096" cy="954107"/>
          </a:xfrm>
          <a:prstGeom prst="rect">
            <a:avLst/>
          </a:prstGeom>
        </p:spPr>
        <p:txBody>
          <a:bodyPr wrap="square">
            <a:spAutoFit/>
          </a:bodyPr>
          <a:lstStyle/>
          <a:p>
            <a:br>
              <a:rPr lang="en-ZA" sz="2800" dirty="0">
                <a:solidFill>
                  <a:srgbClr val="FF9900"/>
                </a:solidFill>
                <a:effectLst>
                  <a:outerShdw blurRad="38100" dist="38100" dir="2700000" algn="tl">
                    <a:srgbClr val="000000">
                      <a:alpha val="43137"/>
                    </a:srgbClr>
                  </a:outerShdw>
                </a:effectLst>
                <a:latin typeface="Arial"/>
              </a:rPr>
            </a:br>
            <a:endParaRPr lang="en-ZA" sz="2800" dirty="0">
              <a:solidFill>
                <a:srgbClr val="FF9900"/>
              </a:solidFill>
              <a:effectLst>
                <a:outerShdw blurRad="38100" dist="38100" dir="2700000" algn="tl">
                  <a:srgbClr val="000000">
                    <a:alpha val="43137"/>
                  </a:srgbClr>
                </a:outerShdw>
              </a:effectLst>
              <a:latin typeface="Arial"/>
            </a:endParaRPr>
          </a:p>
        </p:txBody>
      </p:sp>
      <p:pic>
        <p:nvPicPr>
          <p:cNvPr id="16" name="Content Placeholder 1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5111" y="59861"/>
            <a:ext cx="2838368" cy="601200"/>
          </a:xfrm>
        </p:spPr>
      </p:pic>
      <p:sp>
        <p:nvSpPr>
          <p:cNvPr id="18" name="Content Placeholder 2"/>
          <p:cNvSpPr txBox="1">
            <a:spLocks/>
          </p:cNvSpPr>
          <p:nvPr/>
        </p:nvSpPr>
        <p:spPr>
          <a:xfrm>
            <a:off x="-1" y="2139702"/>
            <a:ext cx="9144001" cy="436554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ZA" sz="2400" dirty="0">
              <a:latin typeface="Arial"/>
            </a:endParaRPr>
          </a:p>
          <a:p>
            <a:endParaRPr lang="en-ZA" sz="2400" dirty="0">
              <a:latin typeface="Arial"/>
            </a:endParaRPr>
          </a:p>
          <a:p>
            <a:pPr marL="857250" lvl="1" indent="-457200">
              <a:buFont typeface="+mj-lt"/>
              <a:buAutoNum type="alphaLcParenR"/>
            </a:pPr>
            <a:endParaRPr lang="en-ZA" sz="2400" dirty="0">
              <a:latin typeface="Arial"/>
            </a:endParaRPr>
          </a:p>
          <a:p>
            <a:pPr marL="857250" lvl="1" indent="-457200">
              <a:buFont typeface="+mj-lt"/>
              <a:buAutoNum type="alphaLcParenR"/>
            </a:pPr>
            <a:endParaRPr lang="en-ZA" sz="2000" dirty="0">
              <a:latin typeface="Arial"/>
            </a:endParaRPr>
          </a:p>
          <a:p>
            <a:pPr marL="457200" indent="-457200">
              <a:buFont typeface="+mj-lt"/>
              <a:buAutoNum type="arabicPeriod"/>
            </a:pPr>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pPr marL="0" indent="0">
              <a:spcBef>
                <a:spcPts val="0"/>
              </a:spcBef>
              <a:buNone/>
              <a:defRPr/>
            </a:pPr>
            <a:endParaRPr lang="en-ZA" sz="2400" dirty="0">
              <a:latin typeface="Arial"/>
            </a:endParaRPr>
          </a:p>
          <a:p>
            <a:pPr marL="0" indent="0">
              <a:buNone/>
            </a:pPr>
            <a:endParaRPr lang="en-ZA" sz="2400" dirty="0">
              <a:latin typeface="Arial"/>
            </a:endParaRPr>
          </a:p>
        </p:txBody>
      </p:sp>
      <p:sp>
        <p:nvSpPr>
          <p:cNvPr id="3" name="TextBox 2"/>
          <p:cNvSpPr txBox="1"/>
          <p:nvPr/>
        </p:nvSpPr>
        <p:spPr>
          <a:xfrm>
            <a:off x="-108520" y="18206"/>
            <a:ext cx="5400600" cy="685800"/>
          </a:xfrm>
          <a:prstGeom prst="rect">
            <a:avLst/>
          </a:prstGeom>
          <a:noFill/>
          <a:ln>
            <a:noFill/>
          </a:ln>
          <a:effectLst>
            <a:outerShdw blurRad="50800" dist="38100" dir="5400000" algn="t" rotWithShape="0">
              <a:prstClr val="black">
                <a:alpha val="40000"/>
              </a:prstClr>
            </a:outerShdw>
          </a:effectLst>
        </p:spPr>
        <p:txBody>
          <a:bodyPr vert="horz" wrap="none" lIns="91440" tIns="45720" rIns="91440" bIns="45720" rtlCol="0">
            <a:noAutofit/>
          </a:bodyPr>
          <a:lstStyle/>
          <a:p>
            <a:pPr marL="179388">
              <a:buNone/>
              <a:tabLst>
                <a:tab pos="0" algn="l"/>
              </a:tabLst>
            </a:pPr>
            <a:r>
              <a:rPr lang="en-US" sz="2000" dirty="0">
                <a:solidFill>
                  <a:schemeClr val="accent6">
                    <a:lumMod val="75000"/>
                  </a:schemeClr>
                </a:solidFill>
                <a:latin typeface="Arial"/>
              </a:rPr>
              <a:t>Three Indigenous African Notions: </a:t>
            </a:r>
          </a:p>
          <a:p>
            <a:pPr marL="179388">
              <a:buNone/>
              <a:tabLst>
                <a:tab pos="0" algn="l"/>
              </a:tabLst>
            </a:pPr>
            <a:r>
              <a:rPr lang="en-US" sz="2000" dirty="0">
                <a:solidFill>
                  <a:schemeClr val="accent6">
                    <a:lumMod val="75000"/>
                  </a:schemeClr>
                </a:solidFill>
                <a:latin typeface="Arial"/>
              </a:rPr>
              <a:t>Implications for Gene Editing</a:t>
            </a:r>
          </a:p>
        </p:txBody>
      </p:sp>
      <p:sp>
        <p:nvSpPr>
          <p:cNvPr id="12" name="Rectangle 11">
            <a:extLst>
              <a:ext uri="{FF2B5EF4-FFF2-40B4-BE49-F238E27FC236}">
                <a16:creationId xmlns:a16="http://schemas.microsoft.com/office/drawing/2014/main" id="{D050A020-2617-7341-812B-981B849C6536}"/>
              </a:ext>
            </a:extLst>
          </p:cNvPr>
          <p:cNvSpPr/>
          <p:nvPr/>
        </p:nvSpPr>
        <p:spPr>
          <a:xfrm>
            <a:off x="-8554" y="958642"/>
            <a:ext cx="3780523" cy="707886"/>
          </a:xfrm>
          <a:prstGeom prst="rect">
            <a:avLst/>
          </a:prstGeom>
        </p:spPr>
        <p:txBody>
          <a:bodyPr wrap="square">
            <a:spAutoFit/>
          </a:bodyPr>
          <a:lstStyle/>
          <a:p>
            <a:pPr lvl="1" indent="-457200">
              <a:buFont typeface="+mj-lt"/>
              <a:buAutoNum type="arabicPeriod" startAt="2"/>
            </a:pPr>
            <a:r>
              <a:rPr lang="en-ZA" sz="2000" i="1" dirty="0">
                <a:solidFill>
                  <a:schemeClr val="accent5">
                    <a:lumMod val="75000"/>
                  </a:schemeClr>
                </a:solidFill>
                <a:latin typeface="Arial"/>
                <a:cs typeface="Arial"/>
              </a:rPr>
              <a:t>Moral Obligations to </a:t>
            </a:r>
          </a:p>
          <a:p>
            <a:pPr marL="457200" lvl="2"/>
            <a:r>
              <a:rPr lang="en-ZA" sz="2000" i="1" dirty="0">
                <a:solidFill>
                  <a:schemeClr val="accent5">
                    <a:lumMod val="75000"/>
                  </a:schemeClr>
                </a:solidFill>
                <a:latin typeface="Arial"/>
                <a:cs typeface="Arial"/>
              </a:rPr>
              <a:t>Future Generations</a:t>
            </a:r>
          </a:p>
        </p:txBody>
      </p:sp>
      <p:pic>
        <p:nvPicPr>
          <p:cNvPr id="5" name="Picture 4" descr="A hand holding a baby&#13;&#10;&#13;&#10;Description automatically generated">
            <a:extLst>
              <a:ext uri="{FF2B5EF4-FFF2-40B4-BE49-F238E27FC236}">
                <a16:creationId xmlns:a16="http://schemas.microsoft.com/office/drawing/2014/main" id="{6BC08FA7-04A6-8E4B-9C78-B19FB1CA84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33908"/>
            <a:ext cx="3238500" cy="2501900"/>
          </a:xfrm>
          <a:prstGeom prst="rect">
            <a:avLst/>
          </a:prstGeom>
        </p:spPr>
      </p:pic>
      <p:sp>
        <p:nvSpPr>
          <p:cNvPr id="13" name="Rectangle 12">
            <a:extLst>
              <a:ext uri="{FF2B5EF4-FFF2-40B4-BE49-F238E27FC236}">
                <a16:creationId xmlns:a16="http://schemas.microsoft.com/office/drawing/2014/main" id="{EF5824D3-FDE4-5A4F-BDBB-05D6AE2E9AB5}"/>
              </a:ext>
            </a:extLst>
          </p:cNvPr>
          <p:cNvSpPr/>
          <p:nvPr/>
        </p:nvSpPr>
        <p:spPr>
          <a:xfrm>
            <a:off x="3527383" y="1653697"/>
            <a:ext cx="5436096" cy="2862322"/>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5">
                    <a:lumMod val="75000"/>
                  </a:schemeClr>
                </a:solidFill>
                <a:latin typeface="Arial" panose="020B0604020202020204" pitchFamily="34" charset="0"/>
                <a:cs typeface="Arial" panose="020B0604020202020204" pitchFamily="34" charset="0"/>
              </a:rPr>
              <a:t>Advises caution regarding germline editing</a:t>
            </a:r>
          </a:p>
          <a:p>
            <a:pPr marL="285750" indent="-285750">
              <a:buFont typeface="Arial" panose="020B0604020202020204" pitchFamily="34" charset="0"/>
              <a:buChar char="•"/>
            </a:pPr>
            <a:r>
              <a:rPr lang="en-US" dirty="0">
                <a:solidFill>
                  <a:schemeClr val="accent5">
                    <a:lumMod val="75000"/>
                  </a:schemeClr>
                </a:solidFill>
                <a:latin typeface="Arial" panose="020B0604020202020204" pitchFamily="34" charset="0"/>
                <a:cs typeface="Arial" panose="020B0604020202020204" pitchFamily="34" charset="0"/>
              </a:rPr>
              <a:t>Until there is more certainty about effects on future people, we should not play Russian roulette with genes that can be passed on</a:t>
            </a:r>
            <a:endParaRPr lang="en-GB" dirty="0">
              <a:solidFill>
                <a:schemeClr val="accent5">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dirty="0">
              <a:solidFill>
                <a:schemeClr val="accent5">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accent5">
                    <a:lumMod val="75000"/>
                  </a:schemeClr>
                </a:solidFill>
                <a:latin typeface="Arial" panose="020B0604020202020204" pitchFamily="34" charset="0"/>
                <a:cs typeface="Arial" panose="020B0604020202020204" pitchFamily="34" charset="0"/>
              </a:rPr>
              <a:t>BUT, the same </a:t>
            </a:r>
            <a:r>
              <a:rPr lang="en-US" b="1" dirty="0">
                <a:solidFill>
                  <a:schemeClr val="accent5">
                    <a:lumMod val="75000"/>
                  </a:schemeClr>
                </a:solidFill>
                <a:latin typeface="Arial" panose="020B0604020202020204" pitchFamily="34" charset="0"/>
                <a:cs typeface="Arial" panose="020B0604020202020204" pitchFamily="34" charset="0"/>
              </a:rPr>
              <a:t>strong duty</a:t>
            </a:r>
            <a:r>
              <a:rPr lang="en-US" dirty="0">
                <a:solidFill>
                  <a:schemeClr val="accent5">
                    <a:lumMod val="75000"/>
                  </a:schemeClr>
                </a:solidFill>
                <a:latin typeface="Arial" panose="020B0604020202020204" pitchFamily="34" charset="0"/>
                <a:cs typeface="Arial" panose="020B0604020202020204" pitchFamily="34" charset="0"/>
              </a:rPr>
              <a:t> to posterity might also provide moral justification for altering germline in the interests of future generations</a:t>
            </a:r>
          </a:p>
          <a:p>
            <a:pPr marL="285750" indent="-285750">
              <a:buFont typeface="Arial" panose="020B0604020202020204" pitchFamily="34" charset="0"/>
              <a:buChar char="•"/>
            </a:pPr>
            <a:r>
              <a:rPr lang="en-US" dirty="0">
                <a:solidFill>
                  <a:schemeClr val="accent5">
                    <a:lumMod val="75000"/>
                  </a:schemeClr>
                </a:solidFill>
                <a:latin typeface="Arial" panose="020B0604020202020204" pitchFamily="34" charset="0"/>
                <a:cs typeface="Arial" panose="020B0604020202020204" pitchFamily="34" charset="0"/>
              </a:rPr>
              <a:t>Especially with respect to prevention of hereditary diseases</a:t>
            </a:r>
            <a:endParaRPr lang="en-GB"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3611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flipV="1">
            <a:off x="0" y="718729"/>
            <a:ext cx="9144000" cy="59231"/>
          </a:xfrm>
          <a:prstGeom prst="rect">
            <a:avLst/>
          </a:prstGeom>
          <a:gradFill flip="none" rotWithShape="1">
            <a:gsLst>
              <a:gs pos="0">
                <a:schemeClr val="accent4">
                  <a:lumMod val="20000"/>
                  <a:lumOff val="80000"/>
                </a:schemeClr>
              </a:gs>
              <a:gs pos="6000">
                <a:schemeClr val="accent1">
                  <a:shade val="67500"/>
                  <a:satMod val="115000"/>
                  <a:lumMod val="33000"/>
                  <a:lumOff val="67000"/>
                  <a:alpha val="20000"/>
                </a:schemeClr>
              </a:gs>
              <a:gs pos="100000">
                <a:schemeClr val="accent4">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latin typeface="Arial"/>
            </a:endParaRPr>
          </a:p>
        </p:txBody>
      </p:sp>
      <p:sp>
        <p:nvSpPr>
          <p:cNvPr id="8" name="Rectangle 7"/>
          <p:cNvSpPr/>
          <p:nvPr/>
        </p:nvSpPr>
        <p:spPr>
          <a:xfrm>
            <a:off x="0" y="3150"/>
            <a:ext cx="5436096" cy="954107"/>
          </a:xfrm>
          <a:prstGeom prst="rect">
            <a:avLst/>
          </a:prstGeom>
        </p:spPr>
        <p:txBody>
          <a:bodyPr wrap="square">
            <a:spAutoFit/>
          </a:bodyPr>
          <a:lstStyle/>
          <a:p>
            <a:br>
              <a:rPr lang="en-ZA" sz="2800" dirty="0">
                <a:solidFill>
                  <a:srgbClr val="FF9900"/>
                </a:solidFill>
                <a:effectLst>
                  <a:outerShdw blurRad="38100" dist="38100" dir="2700000" algn="tl">
                    <a:srgbClr val="000000">
                      <a:alpha val="43137"/>
                    </a:srgbClr>
                  </a:outerShdw>
                </a:effectLst>
                <a:latin typeface="Arial"/>
              </a:rPr>
            </a:br>
            <a:endParaRPr lang="en-ZA" sz="2800" dirty="0">
              <a:solidFill>
                <a:srgbClr val="FF9900"/>
              </a:solidFill>
              <a:effectLst>
                <a:outerShdw blurRad="38100" dist="38100" dir="2700000" algn="tl">
                  <a:srgbClr val="000000">
                    <a:alpha val="43137"/>
                  </a:srgbClr>
                </a:outerShdw>
              </a:effectLst>
              <a:latin typeface="Arial"/>
            </a:endParaRPr>
          </a:p>
        </p:txBody>
      </p:sp>
      <p:pic>
        <p:nvPicPr>
          <p:cNvPr id="16" name="Content Placeholder 1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5111" y="59861"/>
            <a:ext cx="2838368" cy="601200"/>
          </a:xfrm>
        </p:spPr>
      </p:pic>
      <p:sp>
        <p:nvSpPr>
          <p:cNvPr id="18" name="Content Placeholder 2"/>
          <p:cNvSpPr txBox="1">
            <a:spLocks/>
          </p:cNvSpPr>
          <p:nvPr/>
        </p:nvSpPr>
        <p:spPr>
          <a:xfrm>
            <a:off x="-1" y="2139702"/>
            <a:ext cx="9144001" cy="436554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ZA" sz="2400" dirty="0">
              <a:latin typeface="Arial"/>
            </a:endParaRPr>
          </a:p>
          <a:p>
            <a:endParaRPr lang="en-ZA" sz="2400" dirty="0">
              <a:latin typeface="Arial"/>
            </a:endParaRPr>
          </a:p>
          <a:p>
            <a:pPr marL="857250" lvl="1" indent="-457200">
              <a:buFont typeface="+mj-lt"/>
              <a:buAutoNum type="alphaLcParenR"/>
            </a:pPr>
            <a:endParaRPr lang="en-ZA" sz="2400" dirty="0">
              <a:latin typeface="Arial"/>
            </a:endParaRPr>
          </a:p>
          <a:p>
            <a:pPr marL="857250" lvl="1" indent="-457200">
              <a:buFont typeface="+mj-lt"/>
              <a:buAutoNum type="alphaLcParenR"/>
            </a:pPr>
            <a:endParaRPr lang="en-ZA" sz="2000" dirty="0">
              <a:latin typeface="Arial"/>
            </a:endParaRPr>
          </a:p>
          <a:p>
            <a:pPr marL="457200" indent="-457200">
              <a:buFont typeface="+mj-lt"/>
              <a:buAutoNum type="arabicPeriod"/>
            </a:pPr>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pPr marL="0" indent="0">
              <a:spcBef>
                <a:spcPts val="0"/>
              </a:spcBef>
              <a:buNone/>
              <a:defRPr/>
            </a:pPr>
            <a:endParaRPr lang="en-ZA" sz="2400" dirty="0">
              <a:latin typeface="Arial"/>
            </a:endParaRPr>
          </a:p>
          <a:p>
            <a:pPr marL="0" indent="0">
              <a:buNone/>
            </a:pPr>
            <a:endParaRPr lang="en-ZA" sz="2400" dirty="0">
              <a:latin typeface="Arial"/>
            </a:endParaRPr>
          </a:p>
        </p:txBody>
      </p:sp>
      <p:sp>
        <p:nvSpPr>
          <p:cNvPr id="3" name="TextBox 2"/>
          <p:cNvSpPr txBox="1"/>
          <p:nvPr/>
        </p:nvSpPr>
        <p:spPr>
          <a:xfrm>
            <a:off x="-108520" y="18206"/>
            <a:ext cx="5400600" cy="685800"/>
          </a:xfrm>
          <a:prstGeom prst="rect">
            <a:avLst/>
          </a:prstGeom>
          <a:noFill/>
          <a:ln>
            <a:noFill/>
          </a:ln>
          <a:effectLst>
            <a:outerShdw blurRad="50800" dist="38100" dir="5400000" algn="t" rotWithShape="0">
              <a:prstClr val="black">
                <a:alpha val="40000"/>
              </a:prstClr>
            </a:outerShdw>
          </a:effectLst>
        </p:spPr>
        <p:txBody>
          <a:bodyPr vert="horz" wrap="none" lIns="91440" tIns="45720" rIns="91440" bIns="45720" rtlCol="0">
            <a:noAutofit/>
          </a:bodyPr>
          <a:lstStyle/>
          <a:p>
            <a:pPr marL="179388">
              <a:buNone/>
              <a:tabLst>
                <a:tab pos="0" algn="l"/>
              </a:tabLst>
            </a:pPr>
            <a:r>
              <a:rPr lang="en-US" sz="2000" dirty="0">
                <a:solidFill>
                  <a:schemeClr val="accent6">
                    <a:lumMod val="75000"/>
                  </a:schemeClr>
                </a:solidFill>
                <a:latin typeface="Arial"/>
              </a:rPr>
              <a:t>Three Indigenous African Notions: </a:t>
            </a:r>
          </a:p>
          <a:p>
            <a:pPr marL="179388">
              <a:buNone/>
              <a:tabLst>
                <a:tab pos="0" algn="l"/>
              </a:tabLst>
            </a:pPr>
            <a:r>
              <a:rPr lang="en-US" sz="2000" dirty="0">
                <a:solidFill>
                  <a:schemeClr val="accent6">
                    <a:lumMod val="75000"/>
                  </a:schemeClr>
                </a:solidFill>
                <a:latin typeface="Arial"/>
              </a:rPr>
              <a:t>Implications for Gene Editing</a:t>
            </a:r>
          </a:p>
        </p:txBody>
      </p:sp>
      <p:sp>
        <p:nvSpPr>
          <p:cNvPr id="12" name="Rectangle 11">
            <a:extLst>
              <a:ext uri="{FF2B5EF4-FFF2-40B4-BE49-F238E27FC236}">
                <a16:creationId xmlns:a16="http://schemas.microsoft.com/office/drawing/2014/main" id="{D050A020-2617-7341-812B-981B849C6536}"/>
              </a:ext>
            </a:extLst>
          </p:cNvPr>
          <p:cNvSpPr/>
          <p:nvPr/>
        </p:nvSpPr>
        <p:spPr>
          <a:xfrm>
            <a:off x="-30820" y="804204"/>
            <a:ext cx="4076498" cy="1015663"/>
          </a:xfrm>
          <a:prstGeom prst="rect">
            <a:avLst/>
          </a:prstGeom>
        </p:spPr>
        <p:txBody>
          <a:bodyPr wrap="square">
            <a:spAutoFit/>
          </a:bodyPr>
          <a:lstStyle/>
          <a:p>
            <a:pPr lvl="1" indent="-457200">
              <a:buFont typeface="+mj-lt"/>
              <a:buAutoNum type="arabicPeriod" startAt="3"/>
            </a:pPr>
            <a:r>
              <a:rPr lang="en-ZA" sz="2000" i="1" dirty="0">
                <a:solidFill>
                  <a:schemeClr val="accent5">
                    <a:lumMod val="75000"/>
                  </a:schemeClr>
                </a:solidFill>
                <a:latin typeface="Arial"/>
                <a:cs typeface="Arial"/>
              </a:rPr>
              <a:t>Preference for decision making by consensus over majoritarianism</a:t>
            </a:r>
          </a:p>
        </p:txBody>
      </p:sp>
      <p:sp>
        <p:nvSpPr>
          <p:cNvPr id="13" name="Rectangle 12">
            <a:extLst>
              <a:ext uri="{FF2B5EF4-FFF2-40B4-BE49-F238E27FC236}">
                <a16:creationId xmlns:a16="http://schemas.microsoft.com/office/drawing/2014/main" id="{EF5824D3-FDE4-5A4F-BDBB-05D6AE2E9AB5}"/>
              </a:ext>
            </a:extLst>
          </p:cNvPr>
          <p:cNvSpPr/>
          <p:nvPr/>
        </p:nvSpPr>
        <p:spPr>
          <a:xfrm>
            <a:off x="3527383" y="1653697"/>
            <a:ext cx="5436096" cy="2862322"/>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5">
                    <a:lumMod val="75000"/>
                  </a:schemeClr>
                </a:solidFill>
                <a:latin typeface="Arial" panose="020B0604020202020204" pitchFamily="34" charset="0"/>
                <a:cs typeface="Arial" panose="020B0604020202020204" pitchFamily="34" charset="0"/>
              </a:rPr>
              <a:t>Serious decisions made by getting community together to talk it out until sufficient consensus reached</a:t>
            </a:r>
          </a:p>
          <a:p>
            <a:pPr marL="285750" indent="-285750">
              <a:buFont typeface="Arial" panose="020B0604020202020204" pitchFamily="34" charset="0"/>
              <a:buChar char="•"/>
            </a:pPr>
            <a:r>
              <a:rPr lang="en-ZA" dirty="0">
                <a:solidFill>
                  <a:schemeClr val="accent5">
                    <a:lumMod val="75000"/>
                  </a:schemeClr>
                </a:solidFill>
                <a:latin typeface="Arial" panose="020B0604020202020204" pitchFamily="34" charset="0"/>
                <a:cs typeface="Arial" panose="020B0604020202020204" pitchFamily="34" charset="0"/>
              </a:rPr>
              <a:t>The lesson to the global community is that decisions about something that can affect the future of our entire species should be made in collaboration, and that we should seek to hear as many diverse voices as possible</a:t>
            </a:r>
          </a:p>
          <a:p>
            <a:pPr marL="285750" indent="-285750">
              <a:buFont typeface="Arial" panose="020B0604020202020204" pitchFamily="34" charset="0"/>
              <a:buChar char="•"/>
            </a:pPr>
            <a:endParaRPr lang="en-ZA" dirty="0">
              <a:solidFill>
                <a:schemeClr val="accent5">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ZA" b="1" dirty="0">
                <a:solidFill>
                  <a:schemeClr val="accent5">
                    <a:lumMod val="75000"/>
                  </a:schemeClr>
                </a:solidFill>
                <a:latin typeface="Arial" panose="020B0604020202020204" pitchFamily="34" charset="0"/>
                <a:cs typeface="Arial" panose="020B0604020202020204" pitchFamily="34" charset="0"/>
              </a:rPr>
              <a:t>How representative is this meeting, really?</a:t>
            </a:r>
            <a:endParaRPr lang="en-GB" b="1" dirty="0">
              <a:solidFill>
                <a:schemeClr val="accent5">
                  <a:lumMod val="75000"/>
                </a:schemeClr>
              </a:solidFill>
              <a:latin typeface="Arial" panose="020B0604020202020204" pitchFamily="34" charset="0"/>
              <a:cs typeface="Arial" panose="020B0604020202020204" pitchFamily="34" charset="0"/>
            </a:endParaRPr>
          </a:p>
        </p:txBody>
      </p:sp>
      <p:pic>
        <p:nvPicPr>
          <p:cNvPr id="4" name="Picture 3" descr="A herd of giraffe standing next to a tree&#13;&#10;&#13;&#10;Description automatically generated">
            <a:extLst>
              <a:ext uri="{FF2B5EF4-FFF2-40B4-BE49-F238E27FC236}">
                <a16:creationId xmlns:a16="http://schemas.microsoft.com/office/drawing/2014/main" id="{6E4445BD-0C4F-5A4F-ACF9-FB262F7D24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395" y="1819867"/>
            <a:ext cx="3685778" cy="1965748"/>
          </a:xfrm>
          <a:prstGeom prst="rect">
            <a:avLst/>
          </a:prstGeom>
        </p:spPr>
      </p:pic>
    </p:spTree>
    <p:extLst>
      <p:ext uri="{BB962C8B-B14F-4D97-AF65-F5344CB8AC3E}">
        <p14:creationId xmlns:p14="http://schemas.microsoft.com/office/powerpoint/2010/main" val="170739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flipV="1">
            <a:off x="0" y="718729"/>
            <a:ext cx="9144000" cy="59231"/>
          </a:xfrm>
          <a:prstGeom prst="rect">
            <a:avLst/>
          </a:prstGeom>
          <a:gradFill flip="none" rotWithShape="1">
            <a:gsLst>
              <a:gs pos="0">
                <a:schemeClr val="accent4">
                  <a:lumMod val="20000"/>
                  <a:lumOff val="80000"/>
                </a:schemeClr>
              </a:gs>
              <a:gs pos="6000">
                <a:schemeClr val="accent1">
                  <a:shade val="67500"/>
                  <a:satMod val="115000"/>
                  <a:lumMod val="33000"/>
                  <a:lumOff val="67000"/>
                  <a:alpha val="20000"/>
                </a:schemeClr>
              </a:gs>
              <a:gs pos="100000">
                <a:schemeClr val="accent4">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latin typeface="Arial"/>
            </a:endParaRPr>
          </a:p>
        </p:txBody>
      </p:sp>
      <p:sp>
        <p:nvSpPr>
          <p:cNvPr id="8" name="Rectangle 7"/>
          <p:cNvSpPr/>
          <p:nvPr/>
        </p:nvSpPr>
        <p:spPr>
          <a:xfrm>
            <a:off x="0" y="3150"/>
            <a:ext cx="5436096" cy="954107"/>
          </a:xfrm>
          <a:prstGeom prst="rect">
            <a:avLst/>
          </a:prstGeom>
        </p:spPr>
        <p:txBody>
          <a:bodyPr wrap="square">
            <a:spAutoFit/>
          </a:bodyPr>
          <a:lstStyle/>
          <a:p>
            <a:br>
              <a:rPr lang="en-ZA" sz="2800" dirty="0">
                <a:solidFill>
                  <a:srgbClr val="FF9900"/>
                </a:solidFill>
                <a:effectLst>
                  <a:outerShdw blurRad="38100" dist="38100" dir="2700000" algn="tl">
                    <a:srgbClr val="000000">
                      <a:alpha val="43137"/>
                    </a:srgbClr>
                  </a:outerShdw>
                </a:effectLst>
                <a:latin typeface="Arial"/>
              </a:rPr>
            </a:br>
            <a:endParaRPr lang="en-ZA" sz="2800" dirty="0">
              <a:solidFill>
                <a:srgbClr val="FF9900"/>
              </a:solidFill>
              <a:effectLst>
                <a:outerShdw blurRad="38100" dist="38100" dir="2700000" algn="tl">
                  <a:srgbClr val="000000">
                    <a:alpha val="43137"/>
                  </a:srgbClr>
                </a:outerShdw>
              </a:effectLst>
              <a:latin typeface="Arial"/>
            </a:endParaRPr>
          </a:p>
        </p:txBody>
      </p:sp>
      <p:pic>
        <p:nvPicPr>
          <p:cNvPr id="16" name="Content Placeholder 1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5111" y="59861"/>
            <a:ext cx="2838368" cy="601200"/>
          </a:xfrm>
        </p:spPr>
      </p:pic>
      <p:sp>
        <p:nvSpPr>
          <p:cNvPr id="3" name="TextBox 2"/>
          <p:cNvSpPr txBox="1"/>
          <p:nvPr/>
        </p:nvSpPr>
        <p:spPr>
          <a:xfrm>
            <a:off x="-108520" y="136351"/>
            <a:ext cx="5400600" cy="685800"/>
          </a:xfrm>
          <a:prstGeom prst="rect">
            <a:avLst/>
          </a:prstGeom>
          <a:noFill/>
          <a:ln>
            <a:noFill/>
          </a:ln>
          <a:effectLst>
            <a:outerShdw blurRad="50800" dist="38100" dir="5400000" algn="t" rotWithShape="0">
              <a:prstClr val="black">
                <a:alpha val="40000"/>
              </a:prstClr>
            </a:outerShdw>
          </a:effectLst>
        </p:spPr>
        <p:txBody>
          <a:bodyPr vert="horz" wrap="none" lIns="91440" tIns="45720" rIns="91440" bIns="45720" rtlCol="0">
            <a:noAutofit/>
          </a:bodyPr>
          <a:lstStyle/>
          <a:p>
            <a:pPr marL="179388">
              <a:buNone/>
              <a:tabLst>
                <a:tab pos="0" algn="l"/>
              </a:tabLst>
            </a:pPr>
            <a:r>
              <a:rPr lang="en-US" sz="2000" dirty="0">
                <a:solidFill>
                  <a:schemeClr val="accent6">
                    <a:lumMod val="75000"/>
                  </a:schemeClr>
                </a:solidFill>
                <a:latin typeface="Arial"/>
              </a:rPr>
              <a:t>References</a:t>
            </a:r>
          </a:p>
        </p:txBody>
      </p:sp>
      <p:pic>
        <p:nvPicPr>
          <p:cNvPr id="11" name="Picture 10">
            <a:extLst>
              <a:ext uri="{FF2B5EF4-FFF2-40B4-BE49-F238E27FC236}">
                <a16:creationId xmlns:a16="http://schemas.microsoft.com/office/drawing/2014/main" id="{9D4E0575-01D7-B442-8658-01AACAF820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75606"/>
            <a:ext cx="3344576" cy="3672408"/>
          </a:xfrm>
          <a:prstGeom prst="rect">
            <a:avLst/>
          </a:prstGeom>
        </p:spPr>
      </p:pic>
      <p:sp>
        <p:nvSpPr>
          <p:cNvPr id="2" name="Rectangle 1">
            <a:extLst>
              <a:ext uri="{FF2B5EF4-FFF2-40B4-BE49-F238E27FC236}">
                <a16:creationId xmlns:a16="http://schemas.microsoft.com/office/drawing/2014/main" id="{0ED1BABE-729B-1E45-AFFE-49FDD03977B4}"/>
              </a:ext>
            </a:extLst>
          </p:cNvPr>
          <p:cNvSpPr/>
          <p:nvPr/>
        </p:nvSpPr>
        <p:spPr>
          <a:xfrm>
            <a:off x="3707904" y="1275606"/>
            <a:ext cx="4572000" cy="4124206"/>
          </a:xfrm>
          <a:prstGeom prst="rect">
            <a:avLst/>
          </a:prstGeom>
        </p:spPr>
        <p:txBody>
          <a:bodyPr>
            <a:spAutoFit/>
          </a:bodyPr>
          <a:lstStyle/>
          <a:p>
            <a:pPr marL="406400" indent="-406400"/>
            <a:r>
              <a:rPr lang="en-ZA" sz="1600" dirty="0" err="1">
                <a:solidFill>
                  <a:schemeClr val="accent5">
                    <a:lumMod val="75000"/>
                  </a:schemeClr>
                </a:solidFill>
              </a:rPr>
              <a:t>Bujo</a:t>
            </a:r>
            <a:r>
              <a:rPr lang="en-ZA" sz="1600" dirty="0">
                <a:solidFill>
                  <a:schemeClr val="accent5">
                    <a:lumMod val="75000"/>
                  </a:schemeClr>
                </a:solidFill>
              </a:rPr>
              <a:t>, B.  1998. </a:t>
            </a:r>
            <a:r>
              <a:rPr lang="en-ZA" sz="1600" i="1" dirty="0">
                <a:solidFill>
                  <a:schemeClr val="accent5">
                    <a:lumMod val="75000"/>
                  </a:schemeClr>
                </a:solidFill>
              </a:rPr>
              <a:t>The Ethical Dimension of Community. </a:t>
            </a:r>
            <a:r>
              <a:rPr lang="en-ZA" sz="1600" dirty="0">
                <a:solidFill>
                  <a:schemeClr val="accent5">
                    <a:lumMod val="75000"/>
                  </a:schemeClr>
                </a:solidFill>
              </a:rPr>
              <a:t>Nairobi: </a:t>
            </a:r>
            <a:r>
              <a:rPr lang="en-ZA" sz="1600" dirty="0" err="1">
                <a:solidFill>
                  <a:schemeClr val="accent5">
                    <a:lumMod val="75000"/>
                  </a:schemeClr>
                </a:solidFill>
              </a:rPr>
              <a:t>Paulines</a:t>
            </a:r>
            <a:r>
              <a:rPr lang="en-ZA" sz="1600" dirty="0">
                <a:solidFill>
                  <a:schemeClr val="accent5">
                    <a:lumMod val="75000"/>
                  </a:schemeClr>
                </a:solidFill>
              </a:rPr>
              <a:t> Publications</a:t>
            </a:r>
            <a:endParaRPr lang="en-ZA" sz="1600" dirty="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444500" indent="-444500"/>
            <a:r>
              <a:rPr lang="en-ZA" sz="1600" dirty="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rPr>
              <a:t>Metz, T.  2018. Addiction in the light of African values: Undermining vitality and community. Monash </a:t>
            </a:r>
            <a:r>
              <a:rPr lang="en-ZA" sz="1600" dirty="0" err="1">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rPr>
              <a:t>Biethics</a:t>
            </a:r>
            <a:r>
              <a:rPr lang="en-ZA" sz="1600" dirty="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rPr>
              <a:t> Review.  Published on line first</a:t>
            </a:r>
          </a:p>
          <a:p>
            <a:pPr marL="444500" indent="-436563"/>
            <a:r>
              <a:rPr lang="en-ZA" sz="1600" dirty="0">
                <a:solidFill>
                  <a:schemeClr val="accent5">
                    <a:lumMod val="75000"/>
                  </a:schemeClr>
                </a:solidFill>
              </a:rPr>
              <a:t>O’Neill, J. 1993. Future Generations: Present Harms. </a:t>
            </a:r>
            <a:r>
              <a:rPr lang="en-ZA" sz="1600" i="1" dirty="0">
                <a:solidFill>
                  <a:schemeClr val="accent5">
                    <a:lumMod val="75000"/>
                  </a:schemeClr>
                </a:solidFill>
              </a:rPr>
              <a:t>Philosophy</a:t>
            </a:r>
            <a:r>
              <a:rPr lang="en-ZA" sz="1600" dirty="0">
                <a:solidFill>
                  <a:schemeClr val="accent5">
                    <a:lumMod val="75000"/>
                  </a:schemeClr>
                </a:solidFill>
              </a:rPr>
              <a:t>, 68: 35-51.</a:t>
            </a:r>
            <a:endParaRPr lang="en-ZA" sz="1600" dirty="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444500" indent="-436563"/>
            <a:r>
              <a:rPr lang="en-ZA" sz="1600" dirty="0" err="1">
                <a:solidFill>
                  <a:schemeClr val="accent5">
                    <a:lumMod val="75000"/>
                  </a:schemeClr>
                </a:solidFill>
              </a:rPr>
              <a:t>Tempels</a:t>
            </a:r>
            <a:r>
              <a:rPr lang="en-ZA" sz="1600" dirty="0">
                <a:solidFill>
                  <a:schemeClr val="accent5">
                    <a:lumMod val="75000"/>
                  </a:schemeClr>
                </a:solidFill>
              </a:rPr>
              <a:t>, P. 1959. </a:t>
            </a:r>
            <a:r>
              <a:rPr lang="en-ZA" sz="1600" i="1" dirty="0">
                <a:solidFill>
                  <a:schemeClr val="accent5">
                    <a:lumMod val="75000"/>
                  </a:schemeClr>
                </a:solidFill>
              </a:rPr>
              <a:t>Bantu Philosophy.</a:t>
            </a:r>
            <a:r>
              <a:rPr lang="en-ZA" sz="1600" dirty="0">
                <a:solidFill>
                  <a:schemeClr val="accent5">
                    <a:lumMod val="75000"/>
                  </a:schemeClr>
                </a:solidFill>
              </a:rPr>
              <a:t> Paris: Presence </a:t>
            </a:r>
            <a:r>
              <a:rPr lang="en-ZA" sz="1600" dirty="0" err="1">
                <a:solidFill>
                  <a:schemeClr val="accent5">
                    <a:lumMod val="75000"/>
                  </a:schemeClr>
                </a:solidFill>
              </a:rPr>
              <a:t>Africaine</a:t>
            </a:r>
            <a:r>
              <a:rPr lang="en-ZA" sz="1600" dirty="0">
                <a:solidFill>
                  <a:schemeClr val="accent5">
                    <a:lumMod val="75000"/>
                  </a:schemeClr>
                </a:solidFill>
              </a:rPr>
              <a:t>.</a:t>
            </a:r>
            <a:endParaRPr lang="en-GB" sz="1600" dirty="0">
              <a:solidFill>
                <a:schemeClr val="accent5">
                  <a:lumMod val="75000"/>
                </a:schemeClr>
              </a:solidFill>
            </a:endParaRPr>
          </a:p>
          <a:p>
            <a:pPr marL="406400" indent="-406400"/>
            <a:r>
              <a:rPr lang="en-US" sz="1600" dirty="0" err="1">
                <a:solidFill>
                  <a:schemeClr val="accent5">
                    <a:lumMod val="75000"/>
                  </a:schemeClr>
                </a:solidFill>
              </a:rPr>
              <a:t>Wiredu</a:t>
            </a:r>
            <a:r>
              <a:rPr lang="en-US" sz="1600" dirty="0">
                <a:solidFill>
                  <a:schemeClr val="accent5">
                    <a:lumMod val="75000"/>
                  </a:schemeClr>
                </a:solidFill>
              </a:rPr>
              <a:t>, K. 1994. Philosophy, Humankind and the Environment. In </a:t>
            </a:r>
            <a:r>
              <a:rPr lang="en-ZA" sz="1600" i="1" dirty="0">
                <a:solidFill>
                  <a:schemeClr val="accent5">
                    <a:lumMod val="75000"/>
                  </a:schemeClr>
                </a:solidFill>
              </a:rPr>
              <a:t>Philosophy, Humanity and Ecology. </a:t>
            </a:r>
            <a:r>
              <a:rPr lang="en-US" sz="1600" dirty="0">
                <a:solidFill>
                  <a:schemeClr val="accent5">
                    <a:lumMod val="75000"/>
                  </a:schemeClr>
                </a:solidFill>
              </a:rPr>
              <a:t>Edited by </a:t>
            </a:r>
            <a:r>
              <a:rPr lang="en-US" sz="1600" dirty="0" err="1">
                <a:solidFill>
                  <a:schemeClr val="accent5">
                    <a:lumMod val="75000"/>
                  </a:schemeClr>
                </a:solidFill>
              </a:rPr>
              <a:t>Oruka</a:t>
            </a:r>
            <a:r>
              <a:rPr lang="en-US" sz="1600" dirty="0">
                <a:solidFill>
                  <a:schemeClr val="accent5">
                    <a:lumMod val="75000"/>
                  </a:schemeClr>
                </a:solidFill>
              </a:rPr>
              <a:t>, O. Nairobi: ACTS Press.</a:t>
            </a:r>
            <a:endParaRPr lang="en-GB" sz="1600" dirty="0">
              <a:solidFill>
                <a:schemeClr val="accent5">
                  <a:lumMod val="75000"/>
                </a:schemeClr>
              </a:solidFill>
            </a:endParaRPr>
          </a:p>
          <a:p>
            <a:endParaRPr lang="en-ZA" dirty="0">
              <a:latin typeface="Calibri" panose="020F0502020204030204" pitchFamily="34" charset="0"/>
              <a:ea typeface="Calibri" panose="020F0502020204030204" pitchFamily="34" charset="0"/>
              <a:cs typeface="Times New Roman" panose="02020603050405020304" pitchFamily="18" charset="0"/>
            </a:endParaRPr>
          </a:p>
          <a:p>
            <a:endParaRPr lang="en-ZA" dirty="0">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08062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flipV="1">
            <a:off x="0" y="718729"/>
            <a:ext cx="9144000" cy="59231"/>
          </a:xfrm>
          <a:prstGeom prst="rect">
            <a:avLst/>
          </a:prstGeom>
          <a:gradFill flip="none" rotWithShape="1">
            <a:gsLst>
              <a:gs pos="0">
                <a:schemeClr val="accent4">
                  <a:lumMod val="20000"/>
                  <a:lumOff val="80000"/>
                </a:schemeClr>
              </a:gs>
              <a:gs pos="6000">
                <a:schemeClr val="accent1">
                  <a:shade val="67500"/>
                  <a:satMod val="115000"/>
                  <a:lumMod val="33000"/>
                  <a:lumOff val="67000"/>
                  <a:alpha val="20000"/>
                </a:schemeClr>
              </a:gs>
              <a:gs pos="100000">
                <a:schemeClr val="accent4">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latin typeface="Arial"/>
            </a:endParaRPr>
          </a:p>
        </p:txBody>
      </p:sp>
      <p:sp>
        <p:nvSpPr>
          <p:cNvPr id="8" name="Rectangle 7"/>
          <p:cNvSpPr/>
          <p:nvPr/>
        </p:nvSpPr>
        <p:spPr>
          <a:xfrm>
            <a:off x="0" y="3150"/>
            <a:ext cx="5436096" cy="954107"/>
          </a:xfrm>
          <a:prstGeom prst="rect">
            <a:avLst/>
          </a:prstGeom>
        </p:spPr>
        <p:txBody>
          <a:bodyPr wrap="square">
            <a:spAutoFit/>
          </a:bodyPr>
          <a:lstStyle/>
          <a:p>
            <a:br>
              <a:rPr lang="en-ZA" sz="2800" dirty="0">
                <a:solidFill>
                  <a:srgbClr val="FF9900"/>
                </a:solidFill>
                <a:effectLst>
                  <a:outerShdw blurRad="38100" dist="38100" dir="2700000" algn="tl">
                    <a:srgbClr val="000000">
                      <a:alpha val="43137"/>
                    </a:srgbClr>
                  </a:outerShdw>
                </a:effectLst>
                <a:latin typeface="Arial"/>
              </a:rPr>
            </a:br>
            <a:endParaRPr lang="en-ZA" sz="2800" dirty="0">
              <a:solidFill>
                <a:srgbClr val="FF9900"/>
              </a:solidFill>
              <a:effectLst>
                <a:outerShdw blurRad="38100" dist="38100" dir="2700000" algn="tl">
                  <a:srgbClr val="000000">
                    <a:alpha val="43137"/>
                  </a:srgbClr>
                </a:outerShdw>
              </a:effectLst>
              <a:latin typeface="Arial"/>
            </a:endParaRPr>
          </a:p>
        </p:txBody>
      </p:sp>
      <p:pic>
        <p:nvPicPr>
          <p:cNvPr id="16" name="Content Placeholder 1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5111" y="59861"/>
            <a:ext cx="2838368" cy="601200"/>
          </a:xfrm>
        </p:spPr>
      </p:pic>
      <p:sp>
        <p:nvSpPr>
          <p:cNvPr id="18" name="Content Placeholder 2"/>
          <p:cNvSpPr txBox="1">
            <a:spLocks/>
          </p:cNvSpPr>
          <p:nvPr/>
        </p:nvSpPr>
        <p:spPr>
          <a:xfrm>
            <a:off x="-1" y="2139702"/>
            <a:ext cx="9144001" cy="436554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ZA" sz="2400" dirty="0">
              <a:latin typeface="Arial"/>
            </a:endParaRPr>
          </a:p>
          <a:p>
            <a:endParaRPr lang="en-ZA" sz="2400" dirty="0">
              <a:latin typeface="Arial"/>
            </a:endParaRPr>
          </a:p>
          <a:p>
            <a:pPr marL="857250" lvl="1" indent="-457200">
              <a:buFont typeface="+mj-lt"/>
              <a:buAutoNum type="alphaLcParenR"/>
            </a:pPr>
            <a:endParaRPr lang="en-ZA" sz="2400" dirty="0">
              <a:latin typeface="Arial"/>
            </a:endParaRPr>
          </a:p>
          <a:p>
            <a:pPr marL="857250" lvl="1" indent="-457200">
              <a:buFont typeface="+mj-lt"/>
              <a:buAutoNum type="alphaLcParenR"/>
            </a:pPr>
            <a:endParaRPr lang="en-ZA" sz="2000" dirty="0">
              <a:latin typeface="Arial"/>
            </a:endParaRPr>
          </a:p>
          <a:p>
            <a:pPr marL="457200" indent="-457200">
              <a:buFont typeface="+mj-lt"/>
              <a:buAutoNum type="arabicPeriod"/>
            </a:pPr>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pPr marL="0" indent="0">
              <a:spcBef>
                <a:spcPts val="0"/>
              </a:spcBef>
              <a:buNone/>
              <a:defRPr/>
            </a:pPr>
            <a:endParaRPr lang="en-ZA" sz="2400" dirty="0">
              <a:latin typeface="Arial"/>
            </a:endParaRPr>
          </a:p>
          <a:p>
            <a:pPr marL="0" indent="0">
              <a:buNone/>
            </a:pPr>
            <a:endParaRPr lang="en-ZA" sz="2400" dirty="0">
              <a:latin typeface="Arial"/>
            </a:endParaRPr>
          </a:p>
        </p:txBody>
      </p:sp>
      <p:sp>
        <p:nvSpPr>
          <p:cNvPr id="3" name="TextBox 2"/>
          <p:cNvSpPr txBox="1"/>
          <p:nvPr/>
        </p:nvSpPr>
        <p:spPr>
          <a:xfrm>
            <a:off x="-108520" y="111972"/>
            <a:ext cx="5400600" cy="549089"/>
          </a:xfrm>
          <a:prstGeom prst="rect">
            <a:avLst/>
          </a:prstGeom>
          <a:noFill/>
          <a:ln>
            <a:noFill/>
          </a:ln>
          <a:effectLst>
            <a:outerShdw blurRad="50800" dist="38100" dir="5400000" algn="t" rotWithShape="0">
              <a:prstClr val="black">
                <a:alpha val="40000"/>
              </a:prstClr>
            </a:outerShdw>
          </a:effectLst>
        </p:spPr>
        <p:txBody>
          <a:bodyPr vert="horz" wrap="none" lIns="91440" tIns="45720" rIns="91440" bIns="45720" rtlCol="0">
            <a:noAutofit/>
          </a:bodyPr>
          <a:lstStyle/>
          <a:p>
            <a:pPr marL="179388">
              <a:buNone/>
              <a:tabLst>
                <a:tab pos="0" algn="l"/>
              </a:tabLst>
            </a:pPr>
            <a:r>
              <a:rPr lang="en-US" sz="2000" dirty="0">
                <a:solidFill>
                  <a:schemeClr val="accent6">
                    <a:lumMod val="75000"/>
                  </a:schemeClr>
                </a:solidFill>
                <a:latin typeface="Arial"/>
              </a:rPr>
              <a:t>South African Views on Gene Editing</a:t>
            </a:r>
          </a:p>
        </p:txBody>
      </p:sp>
      <p:sp>
        <p:nvSpPr>
          <p:cNvPr id="7" name="Rectangle 6">
            <a:extLst>
              <a:ext uri="{FF2B5EF4-FFF2-40B4-BE49-F238E27FC236}">
                <a16:creationId xmlns:a16="http://schemas.microsoft.com/office/drawing/2014/main" id="{C77135A8-3005-044F-89FA-B839C251C097}"/>
              </a:ext>
            </a:extLst>
          </p:cNvPr>
          <p:cNvSpPr/>
          <p:nvPr/>
        </p:nvSpPr>
        <p:spPr>
          <a:xfrm>
            <a:off x="2991999" y="1174018"/>
            <a:ext cx="6152001" cy="3170099"/>
          </a:xfrm>
          <a:prstGeom prst="rect">
            <a:avLst/>
          </a:prstGeom>
        </p:spPr>
        <p:txBody>
          <a:bodyPr wrap="square">
            <a:spAutoFit/>
          </a:bodyPr>
          <a:lstStyle/>
          <a:p>
            <a:pPr marL="439738" lvl="1" indent="-439738">
              <a:buFont typeface="Arial" panose="020B0604020202020204" pitchFamily="34" charset="0"/>
              <a:buChar char="•"/>
            </a:pPr>
            <a:r>
              <a:rPr lang="en-ZA" sz="2000" dirty="0">
                <a:solidFill>
                  <a:schemeClr val="accent5">
                    <a:lumMod val="75000"/>
                  </a:schemeClr>
                </a:solidFill>
                <a:latin typeface="Arial"/>
                <a:cs typeface="Arial"/>
              </a:rPr>
              <a:t>As diverse as everywhere else</a:t>
            </a:r>
          </a:p>
          <a:p>
            <a:pPr marL="439738" lvl="1" indent="-439738">
              <a:buFont typeface="Arial" panose="020B0604020202020204" pitchFamily="34" charset="0"/>
              <a:buChar char="•"/>
            </a:pPr>
            <a:r>
              <a:rPr lang="en-ZA" sz="2000" dirty="0">
                <a:solidFill>
                  <a:schemeClr val="accent5">
                    <a:lumMod val="75000"/>
                  </a:schemeClr>
                </a:solidFill>
                <a:latin typeface="Arial"/>
                <a:cs typeface="Arial"/>
              </a:rPr>
              <a:t>Fewer concerns about basic research than somatic interventions than germline interventions</a:t>
            </a:r>
          </a:p>
          <a:p>
            <a:pPr marL="439738" lvl="1" indent="-439738">
              <a:buFont typeface="Arial" panose="020B0604020202020204" pitchFamily="34" charset="0"/>
              <a:buChar char="•"/>
            </a:pPr>
            <a:r>
              <a:rPr lang="en-ZA" sz="2000" dirty="0">
                <a:solidFill>
                  <a:schemeClr val="accent5">
                    <a:lumMod val="75000"/>
                  </a:schemeClr>
                </a:solidFill>
                <a:latin typeface="Arial"/>
                <a:cs typeface="Arial"/>
              </a:rPr>
              <a:t>Fewer concerns about germline research intended for preventing disease than for enhancement</a:t>
            </a:r>
          </a:p>
          <a:p>
            <a:pPr marL="439738" lvl="1" indent="-439738">
              <a:buFont typeface="Arial" panose="020B0604020202020204" pitchFamily="34" charset="0"/>
              <a:buChar char="•"/>
            </a:pPr>
            <a:r>
              <a:rPr lang="en-ZA" sz="2000" dirty="0">
                <a:solidFill>
                  <a:schemeClr val="accent5">
                    <a:lumMod val="75000"/>
                  </a:schemeClr>
                </a:solidFill>
                <a:latin typeface="Arial"/>
                <a:cs typeface="Arial"/>
              </a:rPr>
              <a:t>Openness to cautious, regulated use</a:t>
            </a:r>
          </a:p>
          <a:p>
            <a:pPr marL="439738" lvl="1" indent="-439738">
              <a:buFont typeface="Arial" panose="020B0604020202020204" pitchFamily="34" charset="0"/>
              <a:buChar char="•"/>
            </a:pPr>
            <a:r>
              <a:rPr lang="en-ZA" sz="2000" dirty="0">
                <a:solidFill>
                  <a:schemeClr val="accent5">
                    <a:lumMod val="75000"/>
                  </a:schemeClr>
                </a:solidFill>
                <a:latin typeface="Arial"/>
                <a:cs typeface="Arial"/>
              </a:rPr>
              <a:t>Some fundamental objections on grounds of going “against nature”, “playing God” or sanctity of life </a:t>
            </a:r>
          </a:p>
        </p:txBody>
      </p:sp>
      <p:pic>
        <p:nvPicPr>
          <p:cNvPr id="4" name="Picture 3">
            <a:extLst>
              <a:ext uri="{FF2B5EF4-FFF2-40B4-BE49-F238E27FC236}">
                <a16:creationId xmlns:a16="http://schemas.microsoft.com/office/drawing/2014/main" id="{D64803A2-FD14-F144-AFB8-8032E4FB1A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570273"/>
            <a:ext cx="3094387" cy="2497223"/>
          </a:xfrm>
          <a:prstGeom prst="rect">
            <a:avLst/>
          </a:prstGeom>
        </p:spPr>
      </p:pic>
      <p:sp>
        <p:nvSpPr>
          <p:cNvPr id="2" name="Rectangle 1">
            <a:extLst>
              <a:ext uri="{FF2B5EF4-FFF2-40B4-BE49-F238E27FC236}">
                <a16:creationId xmlns:a16="http://schemas.microsoft.com/office/drawing/2014/main" id="{20464E0B-4679-E943-BD0D-2662B128F1E2}"/>
              </a:ext>
            </a:extLst>
          </p:cNvPr>
          <p:cNvSpPr/>
          <p:nvPr/>
        </p:nvSpPr>
        <p:spPr>
          <a:xfrm>
            <a:off x="827584" y="3867894"/>
            <a:ext cx="1512168" cy="1996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3892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flipV="1">
            <a:off x="0" y="718729"/>
            <a:ext cx="9144000" cy="59231"/>
          </a:xfrm>
          <a:prstGeom prst="rect">
            <a:avLst/>
          </a:prstGeom>
          <a:gradFill flip="none" rotWithShape="1">
            <a:gsLst>
              <a:gs pos="0">
                <a:schemeClr val="accent4">
                  <a:lumMod val="20000"/>
                  <a:lumOff val="80000"/>
                </a:schemeClr>
              </a:gs>
              <a:gs pos="6000">
                <a:schemeClr val="accent1">
                  <a:shade val="67500"/>
                  <a:satMod val="115000"/>
                  <a:lumMod val="33000"/>
                  <a:lumOff val="67000"/>
                  <a:alpha val="20000"/>
                </a:schemeClr>
              </a:gs>
              <a:gs pos="100000">
                <a:schemeClr val="accent4">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latin typeface="Arial"/>
            </a:endParaRPr>
          </a:p>
        </p:txBody>
      </p:sp>
      <p:sp>
        <p:nvSpPr>
          <p:cNvPr id="8" name="Rectangle 7"/>
          <p:cNvSpPr/>
          <p:nvPr/>
        </p:nvSpPr>
        <p:spPr>
          <a:xfrm>
            <a:off x="0" y="3150"/>
            <a:ext cx="5436096" cy="954107"/>
          </a:xfrm>
          <a:prstGeom prst="rect">
            <a:avLst/>
          </a:prstGeom>
        </p:spPr>
        <p:txBody>
          <a:bodyPr wrap="square">
            <a:spAutoFit/>
          </a:bodyPr>
          <a:lstStyle/>
          <a:p>
            <a:br>
              <a:rPr lang="en-ZA" sz="2800" dirty="0">
                <a:solidFill>
                  <a:srgbClr val="FF9900"/>
                </a:solidFill>
                <a:effectLst>
                  <a:outerShdw blurRad="38100" dist="38100" dir="2700000" algn="tl">
                    <a:srgbClr val="000000">
                      <a:alpha val="43137"/>
                    </a:srgbClr>
                  </a:outerShdw>
                </a:effectLst>
                <a:latin typeface="Arial"/>
              </a:rPr>
            </a:br>
            <a:endParaRPr lang="en-ZA" sz="2800" dirty="0">
              <a:solidFill>
                <a:srgbClr val="FF9900"/>
              </a:solidFill>
              <a:effectLst>
                <a:outerShdw blurRad="38100" dist="38100" dir="2700000" algn="tl">
                  <a:srgbClr val="000000">
                    <a:alpha val="43137"/>
                  </a:srgbClr>
                </a:outerShdw>
              </a:effectLst>
              <a:latin typeface="Arial"/>
            </a:endParaRPr>
          </a:p>
        </p:txBody>
      </p:sp>
      <p:pic>
        <p:nvPicPr>
          <p:cNvPr id="16" name="Content Placeholder 1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5111" y="59861"/>
            <a:ext cx="2838368" cy="601200"/>
          </a:xfrm>
        </p:spPr>
      </p:pic>
      <p:sp>
        <p:nvSpPr>
          <p:cNvPr id="18" name="Content Placeholder 2"/>
          <p:cNvSpPr txBox="1">
            <a:spLocks/>
          </p:cNvSpPr>
          <p:nvPr/>
        </p:nvSpPr>
        <p:spPr>
          <a:xfrm>
            <a:off x="-1" y="2139702"/>
            <a:ext cx="9144001" cy="436554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ZA" sz="2400" dirty="0">
              <a:latin typeface="Arial"/>
            </a:endParaRPr>
          </a:p>
          <a:p>
            <a:endParaRPr lang="en-ZA" sz="2400" dirty="0">
              <a:latin typeface="Arial"/>
            </a:endParaRPr>
          </a:p>
          <a:p>
            <a:pPr marL="857250" lvl="1" indent="-457200">
              <a:buFont typeface="+mj-lt"/>
              <a:buAutoNum type="alphaLcParenR"/>
            </a:pPr>
            <a:endParaRPr lang="en-ZA" sz="2400" dirty="0">
              <a:latin typeface="Arial"/>
            </a:endParaRPr>
          </a:p>
          <a:p>
            <a:pPr marL="857250" lvl="1" indent="-457200">
              <a:buFont typeface="+mj-lt"/>
              <a:buAutoNum type="alphaLcParenR"/>
            </a:pPr>
            <a:endParaRPr lang="en-ZA" sz="2000" dirty="0">
              <a:latin typeface="Arial"/>
            </a:endParaRPr>
          </a:p>
          <a:p>
            <a:pPr marL="457200" indent="-457200">
              <a:buFont typeface="+mj-lt"/>
              <a:buAutoNum type="arabicPeriod"/>
            </a:pPr>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pPr marL="0" indent="0">
              <a:spcBef>
                <a:spcPts val="0"/>
              </a:spcBef>
              <a:buNone/>
              <a:defRPr/>
            </a:pPr>
            <a:endParaRPr lang="en-ZA" sz="2400" dirty="0">
              <a:latin typeface="Arial"/>
            </a:endParaRPr>
          </a:p>
          <a:p>
            <a:pPr marL="0" indent="0">
              <a:buNone/>
            </a:pPr>
            <a:endParaRPr lang="en-ZA" sz="2400" dirty="0">
              <a:latin typeface="Arial"/>
            </a:endParaRPr>
          </a:p>
        </p:txBody>
      </p:sp>
      <p:sp>
        <p:nvSpPr>
          <p:cNvPr id="3" name="TextBox 2"/>
          <p:cNvSpPr txBox="1"/>
          <p:nvPr/>
        </p:nvSpPr>
        <p:spPr>
          <a:xfrm>
            <a:off x="-108520" y="156477"/>
            <a:ext cx="5400600" cy="685800"/>
          </a:xfrm>
          <a:prstGeom prst="rect">
            <a:avLst/>
          </a:prstGeom>
          <a:noFill/>
          <a:ln>
            <a:noFill/>
          </a:ln>
          <a:effectLst>
            <a:outerShdw blurRad="50800" dist="38100" dir="5400000" algn="t" rotWithShape="0">
              <a:prstClr val="black">
                <a:alpha val="40000"/>
              </a:prstClr>
            </a:outerShdw>
          </a:effectLst>
        </p:spPr>
        <p:txBody>
          <a:bodyPr vert="horz" wrap="none" lIns="91440" tIns="45720" rIns="91440" bIns="45720" rtlCol="0">
            <a:noAutofit/>
          </a:bodyPr>
          <a:lstStyle/>
          <a:p>
            <a:pPr marL="179388">
              <a:buNone/>
              <a:tabLst>
                <a:tab pos="0" algn="l"/>
              </a:tabLst>
            </a:pPr>
            <a:r>
              <a:rPr lang="en-US" sz="2000" dirty="0">
                <a:solidFill>
                  <a:schemeClr val="accent6">
                    <a:lumMod val="75000"/>
                  </a:schemeClr>
                </a:solidFill>
                <a:latin typeface="Arial"/>
              </a:rPr>
              <a:t>Two Important Common Concerns</a:t>
            </a:r>
          </a:p>
        </p:txBody>
      </p:sp>
      <p:sp>
        <p:nvSpPr>
          <p:cNvPr id="7" name="Rectangle 6">
            <a:extLst>
              <a:ext uri="{FF2B5EF4-FFF2-40B4-BE49-F238E27FC236}">
                <a16:creationId xmlns:a16="http://schemas.microsoft.com/office/drawing/2014/main" id="{C77135A8-3005-044F-89FA-B839C251C097}"/>
              </a:ext>
            </a:extLst>
          </p:cNvPr>
          <p:cNvSpPr/>
          <p:nvPr/>
        </p:nvSpPr>
        <p:spPr>
          <a:xfrm>
            <a:off x="3379212" y="906594"/>
            <a:ext cx="5290415" cy="1323439"/>
          </a:xfrm>
          <a:prstGeom prst="rect">
            <a:avLst/>
          </a:prstGeom>
        </p:spPr>
        <p:txBody>
          <a:bodyPr wrap="square">
            <a:spAutoFit/>
          </a:bodyPr>
          <a:lstStyle/>
          <a:p>
            <a:pPr lvl="1" indent="-457200">
              <a:buFont typeface="+mj-lt"/>
              <a:buAutoNum type="arabicPeriod"/>
            </a:pPr>
            <a:r>
              <a:rPr lang="en-ZA" sz="2000" b="1" dirty="0">
                <a:solidFill>
                  <a:schemeClr val="accent5">
                    <a:lumMod val="75000"/>
                  </a:schemeClr>
                </a:solidFill>
                <a:latin typeface="Arial"/>
                <a:cs typeface="Arial"/>
              </a:rPr>
              <a:t>Risks involved</a:t>
            </a:r>
          </a:p>
          <a:p>
            <a:pPr lvl="1" indent="-457200">
              <a:buFont typeface="Arial" panose="020B0604020202020204" pitchFamily="34" charset="0"/>
              <a:buChar char="•"/>
            </a:pPr>
            <a:r>
              <a:rPr lang="en-ZA" sz="2000" dirty="0">
                <a:solidFill>
                  <a:schemeClr val="accent5">
                    <a:lumMod val="75000"/>
                  </a:schemeClr>
                </a:solidFill>
                <a:latin typeface="Arial"/>
                <a:cs typeface="Arial"/>
              </a:rPr>
              <a:t>Especially risks of unforeseen harm</a:t>
            </a:r>
          </a:p>
          <a:p>
            <a:pPr marL="439738" lvl="1" indent="-439738">
              <a:buFont typeface="Arial" panose="020B0604020202020204" pitchFamily="34" charset="0"/>
              <a:buChar char="•"/>
            </a:pPr>
            <a:r>
              <a:rPr lang="en-ZA" sz="2000" dirty="0">
                <a:solidFill>
                  <a:schemeClr val="accent5">
                    <a:lumMod val="75000"/>
                  </a:schemeClr>
                </a:solidFill>
                <a:latin typeface="Arial"/>
                <a:cs typeface="Arial"/>
              </a:rPr>
              <a:t>Many in favour of applying precautionary principle until science is clearer</a:t>
            </a:r>
          </a:p>
        </p:txBody>
      </p:sp>
      <p:pic>
        <p:nvPicPr>
          <p:cNvPr id="10" name="Picture 9" descr="A close up of a toy&#13;&#10;&#13;&#10;Description automatically generated">
            <a:extLst>
              <a:ext uri="{FF2B5EF4-FFF2-40B4-BE49-F238E27FC236}">
                <a16:creationId xmlns:a16="http://schemas.microsoft.com/office/drawing/2014/main" id="{52F6844C-12D1-7542-B4C2-78AAD72AA6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777960"/>
            <a:ext cx="2968555" cy="1666933"/>
          </a:xfrm>
          <a:prstGeom prst="rect">
            <a:avLst/>
          </a:prstGeom>
        </p:spPr>
      </p:pic>
    </p:spTree>
    <p:extLst>
      <p:ext uri="{BB962C8B-B14F-4D97-AF65-F5344CB8AC3E}">
        <p14:creationId xmlns:p14="http://schemas.microsoft.com/office/powerpoint/2010/main" val="1967204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flipV="1">
            <a:off x="0" y="718729"/>
            <a:ext cx="9144000" cy="59231"/>
          </a:xfrm>
          <a:prstGeom prst="rect">
            <a:avLst/>
          </a:prstGeom>
          <a:gradFill flip="none" rotWithShape="1">
            <a:gsLst>
              <a:gs pos="0">
                <a:schemeClr val="accent4">
                  <a:lumMod val="20000"/>
                  <a:lumOff val="80000"/>
                </a:schemeClr>
              </a:gs>
              <a:gs pos="6000">
                <a:schemeClr val="accent1">
                  <a:shade val="67500"/>
                  <a:satMod val="115000"/>
                  <a:lumMod val="33000"/>
                  <a:lumOff val="67000"/>
                  <a:alpha val="20000"/>
                </a:schemeClr>
              </a:gs>
              <a:gs pos="100000">
                <a:schemeClr val="accent4">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latin typeface="Arial"/>
            </a:endParaRPr>
          </a:p>
        </p:txBody>
      </p:sp>
      <p:sp>
        <p:nvSpPr>
          <p:cNvPr id="8" name="Rectangle 7"/>
          <p:cNvSpPr/>
          <p:nvPr/>
        </p:nvSpPr>
        <p:spPr>
          <a:xfrm>
            <a:off x="0" y="3150"/>
            <a:ext cx="5436096" cy="954107"/>
          </a:xfrm>
          <a:prstGeom prst="rect">
            <a:avLst/>
          </a:prstGeom>
        </p:spPr>
        <p:txBody>
          <a:bodyPr wrap="square">
            <a:spAutoFit/>
          </a:bodyPr>
          <a:lstStyle/>
          <a:p>
            <a:br>
              <a:rPr lang="en-ZA" sz="2800" dirty="0">
                <a:solidFill>
                  <a:srgbClr val="FF9900"/>
                </a:solidFill>
                <a:effectLst>
                  <a:outerShdw blurRad="38100" dist="38100" dir="2700000" algn="tl">
                    <a:srgbClr val="000000">
                      <a:alpha val="43137"/>
                    </a:srgbClr>
                  </a:outerShdw>
                </a:effectLst>
                <a:latin typeface="Arial"/>
              </a:rPr>
            </a:br>
            <a:endParaRPr lang="en-ZA" sz="2800" dirty="0">
              <a:solidFill>
                <a:srgbClr val="FF9900"/>
              </a:solidFill>
              <a:effectLst>
                <a:outerShdw blurRad="38100" dist="38100" dir="2700000" algn="tl">
                  <a:srgbClr val="000000">
                    <a:alpha val="43137"/>
                  </a:srgbClr>
                </a:outerShdw>
              </a:effectLst>
              <a:latin typeface="Arial"/>
            </a:endParaRPr>
          </a:p>
        </p:txBody>
      </p:sp>
      <p:pic>
        <p:nvPicPr>
          <p:cNvPr id="16" name="Content Placeholder 1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5111" y="59861"/>
            <a:ext cx="2838368" cy="601200"/>
          </a:xfrm>
        </p:spPr>
      </p:pic>
      <p:sp>
        <p:nvSpPr>
          <p:cNvPr id="18" name="Content Placeholder 2"/>
          <p:cNvSpPr txBox="1">
            <a:spLocks/>
          </p:cNvSpPr>
          <p:nvPr/>
        </p:nvSpPr>
        <p:spPr>
          <a:xfrm>
            <a:off x="-1" y="2139702"/>
            <a:ext cx="9144001" cy="436554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ZA" sz="2400" dirty="0">
              <a:latin typeface="Arial"/>
            </a:endParaRPr>
          </a:p>
          <a:p>
            <a:endParaRPr lang="en-ZA" sz="2400" dirty="0">
              <a:latin typeface="Arial"/>
            </a:endParaRPr>
          </a:p>
          <a:p>
            <a:pPr marL="857250" lvl="1" indent="-457200">
              <a:buFont typeface="+mj-lt"/>
              <a:buAutoNum type="alphaLcParenR"/>
            </a:pPr>
            <a:endParaRPr lang="en-ZA" sz="2400" dirty="0">
              <a:latin typeface="Arial"/>
            </a:endParaRPr>
          </a:p>
          <a:p>
            <a:pPr marL="857250" lvl="1" indent="-457200">
              <a:buFont typeface="+mj-lt"/>
              <a:buAutoNum type="alphaLcParenR"/>
            </a:pPr>
            <a:endParaRPr lang="en-ZA" sz="2000" dirty="0">
              <a:latin typeface="Arial"/>
            </a:endParaRPr>
          </a:p>
          <a:p>
            <a:pPr marL="457200" indent="-457200">
              <a:buFont typeface="+mj-lt"/>
              <a:buAutoNum type="arabicPeriod"/>
            </a:pPr>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pPr marL="0" indent="0">
              <a:spcBef>
                <a:spcPts val="0"/>
              </a:spcBef>
              <a:buNone/>
              <a:defRPr/>
            </a:pPr>
            <a:endParaRPr lang="en-ZA" sz="2400" dirty="0">
              <a:latin typeface="Arial"/>
            </a:endParaRPr>
          </a:p>
          <a:p>
            <a:pPr marL="0" indent="0">
              <a:buNone/>
            </a:pPr>
            <a:endParaRPr lang="en-ZA" sz="2400" dirty="0">
              <a:latin typeface="Arial"/>
            </a:endParaRPr>
          </a:p>
        </p:txBody>
      </p:sp>
      <p:sp>
        <p:nvSpPr>
          <p:cNvPr id="3" name="TextBox 2"/>
          <p:cNvSpPr txBox="1"/>
          <p:nvPr/>
        </p:nvSpPr>
        <p:spPr>
          <a:xfrm>
            <a:off x="-108520" y="156477"/>
            <a:ext cx="5400600" cy="685800"/>
          </a:xfrm>
          <a:prstGeom prst="rect">
            <a:avLst/>
          </a:prstGeom>
          <a:noFill/>
          <a:ln>
            <a:noFill/>
          </a:ln>
          <a:effectLst>
            <a:outerShdw blurRad="50800" dist="38100" dir="5400000" algn="t" rotWithShape="0">
              <a:prstClr val="black">
                <a:alpha val="40000"/>
              </a:prstClr>
            </a:outerShdw>
          </a:effectLst>
        </p:spPr>
        <p:txBody>
          <a:bodyPr vert="horz" wrap="none" lIns="91440" tIns="45720" rIns="91440" bIns="45720" rtlCol="0">
            <a:noAutofit/>
          </a:bodyPr>
          <a:lstStyle/>
          <a:p>
            <a:pPr marL="179388">
              <a:buNone/>
              <a:tabLst>
                <a:tab pos="0" algn="l"/>
              </a:tabLst>
            </a:pPr>
            <a:r>
              <a:rPr lang="en-US" sz="2000" dirty="0">
                <a:solidFill>
                  <a:schemeClr val="accent6">
                    <a:lumMod val="75000"/>
                  </a:schemeClr>
                </a:solidFill>
                <a:latin typeface="Arial"/>
              </a:rPr>
              <a:t>Two Important Common Concerns</a:t>
            </a:r>
          </a:p>
        </p:txBody>
      </p:sp>
      <p:sp>
        <p:nvSpPr>
          <p:cNvPr id="7" name="Rectangle 6">
            <a:extLst>
              <a:ext uri="{FF2B5EF4-FFF2-40B4-BE49-F238E27FC236}">
                <a16:creationId xmlns:a16="http://schemas.microsoft.com/office/drawing/2014/main" id="{C77135A8-3005-044F-89FA-B839C251C097}"/>
              </a:ext>
            </a:extLst>
          </p:cNvPr>
          <p:cNvSpPr/>
          <p:nvPr/>
        </p:nvSpPr>
        <p:spPr>
          <a:xfrm>
            <a:off x="3379212" y="906594"/>
            <a:ext cx="5290415" cy="1323439"/>
          </a:xfrm>
          <a:prstGeom prst="rect">
            <a:avLst/>
          </a:prstGeom>
        </p:spPr>
        <p:txBody>
          <a:bodyPr wrap="square">
            <a:spAutoFit/>
          </a:bodyPr>
          <a:lstStyle/>
          <a:p>
            <a:pPr lvl="1" indent="-457200">
              <a:buFont typeface="+mj-lt"/>
              <a:buAutoNum type="arabicPeriod"/>
            </a:pPr>
            <a:r>
              <a:rPr lang="en-ZA" sz="2000" b="1" dirty="0">
                <a:solidFill>
                  <a:schemeClr val="accent5">
                    <a:lumMod val="75000"/>
                  </a:schemeClr>
                </a:solidFill>
                <a:latin typeface="Arial"/>
                <a:cs typeface="Arial"/>
              </a:rPr>
              <a:t>Risks involved</a:t>
            </a:r>
          </a:p>
          <a:p>
            <a:pPr lvl="1" indent="-457200">
              <a:buFont typeface="Arial" panose="020B0604020202020204" pitchFamily="34" charset="0"/>
              <a:buChar char="•"/>
            </a:pPr>
            <a:r>
              <a:rPr lang="en-ZA" sz="2000" dirty="0">
                <a:solidFill>
                  <a:schemeClr val="accent5">
                    <a:lumMod val="75000"/>
                  </a:schemeClr>
                </a:solidFill>
                <a:latin typeface="Arial"/>
                <a:cs typeface="Arial"/>
              </a:rPr>
              <a:t>Especially risks of unforeseen harm</a:t>
            </a:r>
          </a:p>
          <a:p>
            <a:pPr marL="439738" lvl="1" indent="-439738">
              <a:buFont typeface="Arial" panose="020B0604020202020204" pitchFamily="34" charset="0"/>
              <a:buChar char="•"/>
            </a:pPr>
            <a:r>
              <a:rPr lang="en-ZA" sz="2000" dirty="0">
                <a:solidFill>
                  <a:schemeClr val="accent5">
                    <a:lumMod val="75000"/>
                  </a:schemeClr>
                </a:solidFill>
                <a:latin typeface="Arial"/>
                <a:cs typeface="Arial"/>
              </a:rPr>
              <a:t>Many in favour of applying precautionary principle until science is clearer</a:t>
            </a:r>
          </a:p>
        </p:txBody>
      </p:sp>
      <p:pic>
        <p:nvPicPr>
          <p:cNvPr id="5" name="Picture 4" descr="A picture containing sky, outdoor&#13;&#10;&#13;&#10;Description automatically generated">
            <a:extLst>
              <a:ext uri="{FF2B5EF4-FFF2-40B4-BE49-F238E27FC236}">
                <a16:creationId xmlns:a16="http://schemas.microsoft.com/office/drawing/2014/main" id="{4A8A0144-116C-8C48-A66C-5B123C5302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4420" y="3580739"/>
            <a:ext cx="3119580" cy="1562761"/>
          </a:xfrm>
          <a:prstGeom prst="rect">
            <a:avLst/>
          </a:prstGeom>
        </p:spPr>
      </p:pic>
      <p:pic>
        <p:nvPicPr>
          <p:cNvPr id="10" name="Picture 9" descr="A close up of a toy&#13;&#10;&#13;&#10;Description automatically generated">
            <a:extLst>
              <a:ext uri="{FF2B5EF4-FFF2-40B4-BE49-F238E27FC236}">
                <a16:creationId xmlns:a16="http://schemas.microsoft.com/office/drawing/2014/main" id="{52F6844C-12D1-7542-B4C2-78AAD72AA6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777960"/>
            <a:ext cx="2968555" cy="1666933"/>
          </a:xfrm>
          <a:prstGeom prst="rect">
            <a:avLst/>
          </a:prstGeom>
        </p:spPr>
      </p:pic>
      <p:sp>
        <p:nvSpPr>
          <p:cNvPr id="14" name="Rectangle 13">
            <a:extLst>
              <a:ext uri="{FF2B5EF4-FFF2-40B4-BE49-F238E27FC236}">
                <a16:creationId xmlns:a16="http://schemas.microsoft.com/office/drawing/2014/main" id="{F107155B-F157-F243-A02F-C09700A09D7E}"/>
              </a:ext>
            </a:extLst>
          </p:cNvPr>
          <p:cNvSpPr/>
          <p:nvPr/>
        </p:nvSpPr>
        <p:spPr>
          <a:xfrm>
            <a:off x="179512" y="2698608"/>
            <a:ext cx="5400600" cy="2246769"/>
          </a:xfrm>
          <a:prstGeom prst="rect">
            <a:avLst/>
          </a:prstGeom>
        </p:spPr>
        <p:txBody>
          <a:bodyPr wrap="square">
            <a:spAutoFit/>
          </a:bodyPr>
          <a:lstStyle/>
          <a:p>
            <a:pPr marL="0" lvl="1"/>
            <a:r>
              <a:rPr lang="en-ZA" sz="2000" b="1" dirty="0">
                <a:solidFill>
                  <a:schemeClr val="accent5">
                    <a:lumMod val="75000"/>
                  </a:schemeClr>
                </a:solidFill>
                <a:latin typeface="Arial"/>
                <a:cs typeface="Arial"/>
              </a:rPr>
              <a:t>2.    Equity</a:t>
            </a:r>
          </a:p>
          <a:p>
            <a:pPr lvl="1" indent="-457200">
              <a:buFont typeface="Arial" panose="020B0604020202020204" pitchFamily="34" charset="0"/>
              <a:buChar char="•"/>
            </a:pPr>
            <a:r>
              <a:rPr lang="en-ZA" sz="2000" dirty="0">
                <a:solidFill>
                  <a:schemeClr val="accent5">
                    <a:lumMod val="75000"/>
                  </a:schemeClr>
                </a:solidFill>
                <a:latin typeface="Arial"/>
                <a:cs typeface="Arial"/>
              </a:rPr>
              <a:t>Conscious of differences in wealth, power between developed &amp; developing world</a:t>
            </a:r>
          </a:p>
          <a:p>
            <a:pPr lvl="1" indent="-457200">
              <a:buFont typeface="Arial" panose="020B0604020202020204" pitchFamily="34" charset="0"/>
              <a:buChar char="•"/>
            </a:pPr>
            <a:r>
              <a:rPr lang="en-ZA" sz="2000" dirty="0">
                <a:solidFill>
                  <a:schemeClr val="accent5">
                    <a:lumMod val="75000"/>
                  </a:schemeClr>
                </a:solidFill>
                <a:latin typeface="Arial"/>
                <a:cs typeface="Arial"/>
              </a:rPr>
              <a:t>Fear based on past experiences of Africans being used in trials with no benefit to Africa</a:t>
            </a:r>
          </a:p>
          <a:p>
            <a:pPr marL="439738" lvl="1" indent="-439738">
              <a:buFont typeface="Arial" panose="020B0604020202020204" pitchFamily="34" charset="0"/>
              <a:buChar char="•"/>
            </a:pPr>
            <a:r>
              <a:rPr lang="en-ZA" sz="2000" dirty="0">
                <a:solidFill>
                  <a:schemeClr val="accent5">
                    <a:lumMod val="75000"/>
                  </a:schemeClr>
                </a:solidFill>
                <a:latin typeface="Arial"/>
                <a:cs typeface="Arial"/>
              </a:rPr>
              <a:t>Concerns about “elitist” medicine</a:t>
            </a:r>
          </a:p>
        </p:txBody>
      </p:sp>
    </p:spTree>
    <p:extLst>
      <p:ext uri="{BB962C8B-B14F-4D97-AF65-F5344CB8AC3E}">
        <p14:creationId xmlns:p14="http://schemas.microsoft.com/office/powerpoint/2010/main" val="3216319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flipV="1">
            <a:off x="0" y="718729"/>
            <a:ext cx="9144000" cy="59231"/>
          </a:xfrm>
          <a:prstGeom prst="rect">
            <a:avLst/>
          </a:prstGeom>
          <a:gradFill flip="none" rotWithShape="1">
            <a:gsLst>
              <a:gs pos="0">
                <a:schemeClr val="accent4">
                  <a:lumMod val="20000"/>
                  <a:lumOff val="80000"/>
                </a:schemeClr>
              </a:gs>
              <a:gs pos="6000">
                <a:schemeClr val="accent1">
                  <a:shade val="67500"/>
                  <a:satMod val="115000"/>
                  <a:lumMod val="33000"/>
                  <a:lumOff val="67000"/>
                  <a:alpha val="20000"/>
                </a:schemeClr>
              </a:gs>
              <a:gs pos="100000">
                <a:schemeClr val="accent4">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latin typeface="Arial"/>
            </a:endParaRPr>
          </a:p>
        </p:txBody>
      </p:sp>
      <p:sp>
        <p:nvSpPr>
          <p:cNvPr id="8" name="Rectangle 7"/>
          <p:cNvSpPr/>
          <p:nvPr/>
        </p:nvSpPr>
        <p:spPr>
          <a:xfrm>
            <a:off x="0" y="3150"/>
            <a:ext cx="5436096" cy="954107"/>
          </a:xfrm>
          <a:prstGeom prst="rect">
            <a:avLst/>
          </a:prstGeom>
        </p:spPr>
        <p:txBody>
          <a:bodyPr wrap="square">
            <a:spAutoFit/>
          </a:bodyPr>
          <a:lstStyle/>
          <a:p>
            <a:br>
              <a:rPr lang="en-ZA" sz="2800" dirty="0">
                <a:solidFill>
                  <a:srgbClr val="FF9900"/>
                </a:solidFill>
                <a:effectLst>
                  <a:outerShdw blurRad="38100" dist="38100" dir="2700000" algn="tl">
                    <a:srgbClr val="000000">
                      <a:alpha val="43137"/>
                    </a:srgbClr>
                  </a:outerShdw>
                </a:effectLst>
                <a:latin typeface="Arial"/>
              </a:rPr>
            </a:br>
            <a:endParaRPr lang="en-ZA" sz="2800" dirty="0">
              <a:solidFill>
                <a:srgbClr val="FF9900"/>
              </a:solidFill>
              <a:effectLst>
                <a:outerShdw blurRad="38100" dist="38100" dir="2700000" algn="tl">
                  <a:srgbClr val="000000">
                    <a:alpha val="43137"/>
                  </a:srgbClr>
                </a:outerShdw>
              </a:effectLst>
              <a:latin typeface="Arial"/>
            </a:endParaRPr>
          </a:p>
        </p:txBody>
      </p:sp>
      <p:pic>
        <p:nvPicPr>
          <p:cNvPr id="16" name="Content Placeholder 1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5111" y="59861"/>
            <a:ext cx="2838368" cy="601200"/>
          </a:xfrm>
        </p:spPr>
      </p:pic>
      <p:sp>
        <p:nvSpPr>
          <p:cNvPr id="18" name="Content Placeholder 2"/>
          <p:cNvSpPr txBox="1">
            <a:spLocks/>
          </p:cNvSpPr>
          <p:nvPr/>
        </p:nvSpPr>
        <p:spPr>
          <a:xfrm>
            <a:off x="-1" y="2139702"/>
            <a:ext cx="9144001" cy="436554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ZA" sz="2400" dirty="0">
              <a:latin typeface="Arial"/>
            </a:endParaRPr>
          </a:p>
          <a:p>
            <a:endParaRPr lang="en-ZA" sz="2400" dirty="0">
              <a:latin typeface="Arial"/>
            </a:endParaRPr>
          </a:p>
          <a:p>
            <a:pPr marL="857250" lvl="1" indent="-457200">
              <a:buFont typeface="+mj-lt"/>
              <a:buAutoNum type="alphaLcParenR"/>
            </a:pPr>
            <a:endParaRPr lang="en-ZA" sz="2400" dirty="0">
              <a:latin typeface="Arial"/>
            </a:endParaRPr>
          </a:p>
          <a:p>
            <a:pPr marL="857250" lvl="1" indent="-457200">
              <a:buFont typeface="+mj-lt"/>
              <a:buAutoNum type="alphaLcParenR"/>
            </a:pPr>
            <a:endParaRPr lang="en-ZA" sz="2000" dirty="0">
              <a:latin typeface="Arial"/>
            </a:endParaRPr>
          </a:p>
          <a:p>
            <a:pPr marL="457200" indent="-457200">
              <a:buFont typeface="+mj-lt"/>
              <a:buAutoNum type="arabicPeriod"/>
            </a:pPr>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pPr marL="0" indent="0">
              <a:spcBef>
                <a:spcPts val="0"/>
              </a:spcBef>
              <a:buNone/>
              <a:defRPr/>
            </a:pPr>
            <a:endParaRPr lang="en-ZA" sz="2400" dirty="0">
              <a:latin typeface="Arial"/>
            </a:endParaRPr>
          </a:p>
          <a:p>
            <a:pPr marL="0" indent="0">
              <a:buNone/>
            </a:pPr>
            <a:endParaRPr lang="en-ZA" sz="2400" dirty="0">
              <a:latin typeface="Arial"/>
            </a:endParaRPr>
          </a:p>
        </p:txBody>
      </p:sp>
      <p:sp>
        <p:nvSpPr>
          <p:cNvPr id="3" name="TextBox 2"/>
          <p:cNvSpPr txBox="1"/>
          <p:nvPr/>
        </p:nvSpPr>
        <p:spPr>
          <a:xfrm>
            <a:off x="-108520" y="18206"/>
            <a:ext cx="5400600" cy="685800"/>
          </a:xfrm>
          <a:prstGeom prst="rect">
            <a:avLst/>
          </a:prstGeom>
          <a:noFill/>
          <a:ln>
            <a:noFill/>
          </a:ln>
          <a:effectLst>
            <a:outerShdw blurRad="50800" dist="38100" dir="5400000" algn="t" rotWithShape="0">
              <a:prstClr val="black">
                <a:alpha val="40000"/>
              </a:prstClr>
            </a:outerShdw>
          </a:effectLst>
        </p:spPr>
        <p:txBody>
          <a:bodyPr vert="horz" wrap="none" lIns="91440" tIns="45720" rIns="91440" bIns="45720" rtlCol="0">
            <a:noAutofit/>
          </a:bodyPr>
          <a:lstStyle/>
          <a:p>
            <a:pPr marL="179388">
              <a:buNone/>
              <a:tabLst>
                <a:tab pos="0" algn="l"/>
              </a:tabLst>
            </a:pPr>
            <a:r>
              <a:rPr lang="en-US" sz="2000" dirty="0">
                <a:solidFill>
                  <a:schemeClr val="accent6">
                    <a:lumMod val="75000"/>
                  </a:schemeClr>
                </a:solidFill>
                <a:latin typeface="Arial"/>
              </a:rPr>
              <a:t>Three Indigenous African Notions: </a:t>
            </a:r>
          </a:p>
          <a:p>
            <a:pPr marL="179388">
              <a:buNone/>
              <a:tabLst>
                <a:tab pos="0" algn="l"/>
              </a:tabLst>
            </a:pPr>
            <a:r>
              <a:rPr lang="en-US" sz="2000" dirty="0">
                <a:solidFill>
                  <a:schemeClr val="accent6">
                    <a:lumMod val="75000"/>
                  </a:schemeClr>
                </a:solidFill>
                <a:latin typeface="Arial"/>
              </a:rPr>
              <a:t>Implications for Gene Editing</a:t>
            </a:r>
          </a:p>
        </p:txBody>
      </p:sp>
      <p:pic>
        <p:nvPicPr>
          <p:cNvPr id="11" name="Picture 10">
            <a:extLst>
              <a:ext uri="{FF2B5EF4-FFF2-40B4-BE49-F238E27FC236}">
                <a16:creationId xmlns:a16="http://schemas.microsoft.com/office/drawing/2014/main" id="{9D4E0575-01D7-B442-8658-01AACAF820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75606"/>
            <a:ext cx="3344576" cy="3672408"/>
          </a:xfrm>
          <a:prstGeom prst="rect">
            <a:avLst/>
          </a:prstGeom>
        </p:spPr>
      </p:pic>
      <p:sp>
        <p:nvSpPr>
          <p:cNvPr id="7" name="Rectangle 6">
            <a:extLst>
              <a:ext uri="{FF2B5EF4-FFF2-40B4-BE49-F238E27FC236}">
                <a16:creationId xmlns:a16="http://schemas.microsoft.com/office/drawing/2014/main" id="{C77135A8-3005-044F-89FA-B839C251C097}"/>
              </a:ext>
            </a:extLst>
          </p:cNvPr>
          <p:cNvSpPr/>
          <p:nvPr/>
        </p:nvSpPr>
        <p:spPr>
          <a:xfrm>
            <a:off x="3513426" y="1372844"/>
            <a:ext cx="4572000" cy="2862322"/>
          </a:xfrm>
          <a:prstGeom prst="rect">
            <a:avLst/>
          </a:prstGeom>
        </p:spPr>
        <p:txBody>
          <a:bodyPr>
            <a:spAutoFit/>
          </a:bodyPr>
          <a:lstStyle/>
          <a:p>
            <a:pPr lvl="1" indent="-457200">
              <a:buFont typeface="+mj-lt"/>
              <a:buAutoNum type="arabicPeriod"/>
            </a:pPr>
            <a:r>
              <a:rPr lang="en-ZA" sz="2000" dirty="0">
                <a:solidFill>
                  <a:schemeClr val="accent5">
                    <a:lumMod val="75000"/>
                  </a:schemeClr>
                </a:solidFill>
                <a:latin typeface="Arial"/>
                <a:cs typeface="Arial"/>
              </a:rPr>
              <a:t>The notion of “life force”</a:t>
            </a:r>
          </a:p>
          <a:p>
            <a:pPr lvl="1" indent="-457200">
              <a:buFont typeface="+mj-lt"/>
              <a:buAutoNum type="arabicPeriod"/>
            </a:pPr>
            <a:endParaRPr lang="en-ZA" sz="2000" dirty="0">
              <a:solidFill>
                <a:schemeClr val="accent5">
                  <a:lumMod val="75000"/>
                </a:schemeClr>
              </a:solidFill>
              <a:latin typeface="Arial"/>
              <a:cs typeface="Arial"/>
            </a:endParaRPr>
          </a:p>
          <a:p>
            <a:pPr lvl="1" indent="-457200">
              <a:buFont typeface="+mj-lt"/>
              <a:buAutoNum type="arabicPeriod"/>
            </a:pPr>
            <a:endParaRPr lang="en-ZA" sz="2000" dirty="0">
              <a:solidFill>
                <a:schemeClr val="accent5">
                  <a:lumMod val="75000"/>
                </a:schemeClr>
              </a:solidFill>
              <a:latin typeface="Arial"/>
              <a:cs typeface="Arial"/>
            </a:endParaRPr>
          </a:p>
          <a:p>
            <a:pPr lvl="1" indent="-457200">
              <a:buFont typeface="+mj-lt"/>
              <a:buAutoNum type="arabicPeriod"/>
            </a:pPr>
            <a:r>
              <a:rPr lang="en-ZA" sz="2000" dirty="0">
                <a:solidFill>
                  <a:schemeClr val="accent5">
                    <a:lumMod val="75000"/>
                  </a:schemeClr>
                </a:solidFill>
                <a:latin typeface="Arial"/>
                <a:cs typeface="Arial"/>
              </a:rPr>
              <a:t>Moral obligations to future generations</a:t>
            </a:r>
          </a:p>
          <a:p>
            <a:pPr lvl="1" indent="-457200">
              <a:buFont typeface="+mj-lt"/>
              <a:buAutoNum type="arabicPeriod"/>
            </a:pPr>
            <a:endParaRPr lang="en-ZA" sz="2000" dirty="0">
              <a:solidFill>
                <a:schemeClr val="accent5">
                  <a:lumMod val="75000"/>
                </a:schemeClr>
              </a:solidFill>
              <a:latin typeface="Arial"/>
              <a:cs typeface="Arial"/>
            </a:endParaRPr>
          </a:p>
          <a:p>
            <a:pPr lvl="1" indent="-457200">
              <a:buFont typeface="+mj-lt"/>
              <a:buAutoNum type="arabicPeriod"/>
            </a:pPr>
            <a:endParaRPr lang="en-ZA" sz="2000" dirty="0">
              <a:solidFill>
                <a:schemeClr val="accent5">
                  <a:lumMod val="75000"/>
                </a:schemeClr>
              </a:solidFill>
              <a:latin typeface="Arial"/>
              <a:cs typeface="Arial"/>
            </a:endParaRPr>
          </a:p>
          <a:p>
            <a:pPr lvl="1" indent="-457200">
              <a:buFont typeface="+mj-lt"/>
              <a:buAutoNum type="arabicPeriod"/>
            </a:pPr>
            <a:r>
              <a:rPr lang="en-ZA" sz="2000" dirty="0">
                <a:solidFill>
                  <a:schemeClr val="accent5">
                    <a:lumMod val="75000"/>
                  </a:schemeClr>
                </a:solidFill>
                <a:latin typeface="Arial"/>
                <a:cs typeface="Arial"/>
              </a:rPr>
              <a:t>Preference for decision making by consensus over majoritarianism</a:t>
            </a:r>
          </a:p>
        </p:txBody>
      </p:sp>
    </p:spTree>
    <p:extLst>
      <p:ext uri="{BB962C8B-B14F-4D97-AF65-F5344CB8AC3E}">
        <p14:creationId xmlns:p14="http://schemas.microsoft.com/office/powerpoint/2010/main" val="763727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flipV="1">
            <a:off x="0" y="718729"/>
            <a:ext cx="9144000" cy="59231"/>
          </a:xfrm>
          <a:prstGeom prst="rect">
            <a:avLst/>
          </a:prstGeom>
          <a:gradFill flip="none" rotWithShape="1">
            <a:gsLst>
              <a:gs pos="0">
                <a:schemeClr val="accent4">
                  <a:lumMod val="20000"/>
                  <a:lumOff val="80000"/>
                </a:schemeClr>
              </a:gs>
              <a:gs pos="6000">
                <a:schemeClr val="accent1">
                  <a:shade val="67500"/>
                  <a:satMod val="115000"/>
                  <a:lumMod val="33000"/>
                  <a:lumOff val="67000"/>
                  <a:alpha val="20000"/>
                </a:schemeClr>
              </a:gs>
              <a:gs pos="100000">
                <a:schemeClr val="accent4">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latin typeface="Arial"/>
            </a:endParaRPr>
          </a:p>
        </p:txBody>
      </p:sp>
      <p:sp>
        <p:nvSpPr>
          <p:cNvPr id="8" name="Rectangle 7"/>
          <p:cNvSpPr/>
          <p:nvPr/>
        </p:nvSpPr>
        <p:spPr>
          <a:xfrm>
            <a:off x="0" y="3150"/>
            <a:ext cx="5436096" cy="954107"/>
          </a:xfrm>
          <a:prstGeom prst="rect">
            <a:avLst/>
          </a:prstGeom>
        </p:spPr>
        <p:txBody>
          <a:bodyPr wrap="square">
            <a:spAutoFit/>
          </a:bodyPr>
          <a:lstStyle/>
          <a:p>
            <a:br>
              <a:rPr lang="en-ZA" sz="2800" dirty="0">
                <a:solidFill>
                  <a:srgbClr val="FF9900"/>
                </a:solidFill>
                <a:effectLst>
                  <a:outerShdw blurRad="38100" dist="38100" dir="2700000" algn="tl">
                    <a:srgbClr val="000000">
                      <a:alpha val="43137"/>
                    </a:srgbClr>
                  </a:outerShdw>
                </a:effectLst>
                <a:latin typeface="Arial"/>
              </a:rPr>
            </a:br>
            <a:endParaRPr lang="en-ZA" sz="2800" dirty="0">
              <a:solidFill>
                <a:srgbClr val="FF9900"/>
              </a:solidFill>
              <a:effectLst>
                <a:outerShdw blurRad="38100" dist="38100" dir="2700000" algn="tl">
                  <a:srgbClr val="000000">
                    <a:alpha val="43137"/>
                  </a:srgbClr>
                </a:outerShdw>
              </a:effectLst>
              <a:latin typeface="Arial"/>
            </a:endParaRPr>
          </a:p>
        </p:txBody>
      </p:sp>
      <p:pic>
        <p:nvPicPr>
          <p:cNvPr id="16" name="Content Placeholder 1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5111" y="59861"/>
            <a:ext cx="2838368" cy="601200"/>
          </a:xfrm>
        </p:spPr>
      </p:pic>
      <p:sp>
        <p:nvSpPr>
          <p:cNvPr id="18" name="Content Placeholder 2"/>
          <p:cNvSpPr txBox="1">
            <a:spLocks/>
          </p:cNvSpPr>
          <p:nvPr/>
        </p:nvSpPr>
        <p:spPr>
          <a:xfrm>
            <a:off x="-1" y="2139702"/>
            <a:ext cx="9144001" cy="436554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ZA" sz="2400" dirty="0">
              <a:latin typeface="Arial"/>
            </a:endParaRPr>
          </a:p>
          <a:p>
            <a:endParaRPr lang="en-ZA" sz="2400" dirty="0">
              <a:latin typeface="Arial"/>
            </a:endParaRPr>
          </a:p>
          <a:p>
            <a:pPr marL="857250" lvl="1" indent="-457200">
              <a:buFont typeface="+mj-lt"/>
              <a:buAutoNum type="alphaLcParenR"/>
            </a:pPr>
            <a:endParaRPr lang="en-ZA" sz="2400" dirty="0">
              <a:latin typeface="Arial"/>
            </a:endParaRPr>
          </a:p>
          <a:p>
            <a:pPr marL="857250" lvl="1" indent="-457200">
              <a:buFont typeface="+mj-lt"/>
              <a:buAutoNum type="alphaLcParenR"/>
            </a:pPr>
            <a:endParaRPr lang="en-ZA" sz="2000" dirty="0">
              <a:latin typeface="Arial"/>
            </a:endParaRPr>
          </a:p>
          <a:p>
            <a:pPr marL="457200" indent="-457200">
              <a:buFont typeface="+mj-lt"/>
              <a:buAutoNum type="arabicPeriod"/>
            </a:pPr>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pPr marL="0" indent="0">
              <a:spcBef>
                <a:spcPts val="0"/>
              </a:spcBef>
              <a:buNone/>
              <a:defRPr/>
            </a:pPr>
            <a:endParaRPr lang="en-ZA" sz="2400" dirty="0">
              <a:latin typeface="Arial"/>
            </a:endParaRPr>
          </a:p>
          <a:p>
            <a:pPr marL="0" indent="0">
              <a:buNone/>
            </a:pPr>
            <a:endParaRPr lang="en-ZA" sz="2400" dirty="0">
              <a:latin typeface="Arial"/>
            </a:endParaRPr>
          </a:p>
        </p:txBody>
      </p:sp>
      <p:sp>
        <p:nvSpPr>
          <p:cNvPr id="3" name="TextBox 2"/>
          <p:cNvSpPr txBox="1"/>
          <p:nvPr/>
        </p:nvSpPr>
        <p:spPr>
          <a:xfrm>
            <a:off x="-108520" y="18206"/>
            <a:ext cx="5400600" cy="685800"/>
          </a:xfrm>
          <a:prstGeom prst="rect">
            <a:avLst/>
          </a:prstGeom>
          <a:noFill/>
          <a:ln>
            <a:noFill/>
          </a:ln>
          <a:effectLst>
            <a:outerShdw blurRad="50800" dist="38100" dir="5400000" algn="t" rotWithShape="0">
              <a:prstClr val="black">
                <a:alpha val="40000"/>
              </a:prstClr>
            </a:outerShdw>
          </a:effectLst>
        </p:spPr>
        <p:txBody>
          <a:bodyPr vert="horz" wrap="none" lIns="91440" tIns="45720" rIns="91440" bIns="45720" rtlCol="0">
            <a:noAutofit/>
          </a:bodyPr>
          <a:lstStyle/>
          <a:p>
            <a:pPr marL="179388">
              <a:buNone/>
              <a:tabLst>
                <a:tab pos="0" algn="l"/>
              </a:tabLst>
            </a:pPr>
            <a:r>
              <a:rPr lang="en-US" sz="2000" dirty="0">
                <a:solidFill>
                  <a:schemeClr val="accent6">
                    <a:lumMod val="75000"/>
                  </a:schemeClr>
                </a:solidFill>
                <a:latin typeface="Arial"/>
              </a:rPr>
              <a:t>Three Indigenous African Notions: </a:t>
            </a:r>
          </a:p>
          <a:p>
            <a:pPr marL="179388">
              <a:buNone/>
              <a:tabLst>
                <a:tab pos="0" algn="l"/>
              </a:tabLst>
            </a:pPr>
            <a:r>
              <a:rPr lang="en-US" sz="2000" dirty="0">
                <a:solidFill>
                  <a:schemeClr val="accent6">
                    <a:lumMod val="75000"/>
                  </a:schemeClr>
                </a:solidFill>
                <a:latin typeface="Arial"/>
              </a:rPr>
              <a:t>Implications for Gene Editing</a:t>
            </a:r>
          </a:p>
        </p:txBody>
      </p:sp>
      <p:sp>
        <p:nvSpPr>
          <p:cNvPr id="7" name="Rectangle 6">
            <a:extLst>
              <a:ext uri="{FF2B5EF4-FFF2-40B4-BE49-F238E27FC236}">
                <a16:creationId xmlns:a16="http://schemas.microsoft.com/office/drawing/2014/main" id="{C77135A8-3005-044F-89FA-B839C251C097}"/>
              </a:ext>
            </a:extLst>
          </p:cNvPr>
          <p:cNvSpPr/>
          <p:nvPr/>
        </p:nvSpPr>
        <p:spPr>
          <a:xfrm>
            <a:off x="3923928" y="1116665"/>
            <a:ext cx="5220072" cy="3447098"/>
          </a:xfrm>
          <a:prstGeom prst="rect">
            <a:avLst/>
          </a:prstGeom>
        </p:spPr>
        <p:txBody>
          <a:bodyPr wrap="square">
            <a:spAutoFit/>
          </a:bodyPr>
          <a:lstStyle/>
          <a:p>
            <a:r>
              <a:rPr lang="en-GB" sz="2000" dirty="0">
                <a:solidFill>
                  <a:schemeClr val="accent5">
                    <a:lumMod val="75000"/>
                  </a:schemeClr>
                </a:solidFill>
                <a:latin typeface="Times New Roman" panose="02020603050405020304" pitchFamily="18" charset="0"/>
                <a:cs typeface="Times New Roman" panose="02020603050405020304" pitchFamily="18" charset="0"/>
              </a:rPr>
              <a:t>“Life-force has been traditionally interpreted as an intrinsically valuable energy that is imperceptible and constitutes everything that exists. All things in the universe, even apparently inanimate objects such as a grain of sand or drop of oil, are thought to be both good and real by virtue of having some degree of life-force…</a:t>
            </a:r>
          </a:p>
          <a:p>
            <a:r>
              <a:rPr lang="en-GB" sz="2000" dirty="0">
                <a:solidFill>
                  <a:schemeClr val="accent5">
                    <a:lumMod val="75000"/>
                  </a:schemeClr>
                </a:solidFill>
                <a:latin typeface="Times New Roman" panose="02020603050405020304" pitchFamily="18" charset="0"/>
                <a:cs typeface="Times New Roman" panose="02020603050405020304" pitchFamily="18" charset="0"/>
              </a:rPr>
              <a:t>All beings in the world are thought to participate in the divine energy.”  </a:t>
            </a:r>
          </a:p>
          <a:p>
            <a:r>
              <a:rPr lang="en-GB" sz="2000" dirty="0">
                <a:solidFill>
                  <a:schemeClr val="accent5">
                    <a:lumMod val="75000"/>
                  </a:schemeClr>
                </a:solidFill>
                <a:latin typeface="Times New Roman" panose="02020603050405020304" pitchFamily="18" charset="0"/>
                <a:cs typeface="Times New Roman" panose="02020603050405020304" pitchFamily="18" charset="0"/>
              </a:rPr>
              <a:t>(Metz 2018).</a:t>
            </a:r>
          </a:p>
          <a:p>
            <a:endParaRPr lang="en-GB" dirty="0">
              <a:solidFill>
                <a:schemeClr val="accent5">
                  <a:lumMod val="75000"/>
                </a:schemeClr>
              </a:solidFill>
            </a:endParaRPr>
          </a:p>
        </p:txBody>
      </p:sp>
      <p:pic>
        <p:nvPicPr>
          <p:cNvPr id="4" name="Picture 3" descr="A picture containing outdoor object, web&#13;&#10;&#13;&#10;Description automatically generated">
            <a:extLst>
              <a:ext uri="{FF2B5EF4-FFF2-40B4-BE49-F238E27FC236}">
                <a16:creationId xmlns:a16="http://schemas.microsoft.com/office/drawing/2014/main" id="{4887181E-2E25-BE43-9BA9-E709DF176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 y="2001015"/>
            <a:ext cx="3335336" cy="1882612"/>
          </a:xfrm>
          <a:prstGeom prst="rect">
            <a:avLst/>
          </a:prstGeom>
        </p:spPr>
      </p:pic>
      <p:sp>
        <p:nvSpPr>
          <p:cNvPr id="12" name="Rectangle 11">
            <a:extLst>
              <a:ext uri="{FF2B5EF4-FFF2-40B4-BE49-F238E27FC236}">
                <a16:creationId xmlns:a16="http://schemas.microsoft.com/office/drawing/2014/main" id="{D050A020-2617-7341-812B-981B849C6536}"/>
              </a:ext>
            </a:extLst>
          </p:cNvPr>
          <p:cNvSpPr/>
          <p:nvPr/>
        </p:nvSpPr>
        <p:spPr>
          <a:xfrm>
            <a:off x="-610" y="1116665"/>
            <a:ext cx="3335336" cy="400110"/>
          </a:xfrm>
          <a:prstGeom prst="rect">
            <a:avLst/>
          </a:prstGeom>
        </p:spPr>
        <p:txBody>
          <a:bodyPr wrap="square">
            <a:spAutoFit/>
          </a:bodyPr>
          <a:lstStyle/>
          <a:p>
            <a:pPr lvl="1" indent="-457200">
              <a:buFont typeface="+mj-lt"/>
              <a:buAutoNum type="arabicPeriod"/>
            </a:pPr>
            <a:r>
              <a:rPr lang="en-ZA" sz="2000" i="1" dirty="0">
                <a:solidFill>
                  <a:schemeClr val="accent5">
                    <a:lumMod val="75000"/>
                  </a:schemeClr>
                </a:solidFill>
                <a:latin typeface="Arial"/>
                <a:cs typeface="Arial"/>
              </a:rPr>
              <a:t>The notion of “life force”</a:t>
            </a:r>
          </a:p>
        </p:txBody>
      </p:sp>
    </p:spTree>
    <p:extLst>
      <p:ext uri="{BB962C8B-B14F-4D97-AF65-F5344CB8AC3E}">
        <p14:creationId xmlns:p14="http://schemas.microsoft.com/office/powerpoint/2010/main" val="2851703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flipV="1">
            <a:off x="0" y="718729"/>
            <a:ext cx="9144000" cy="59231"/>
          </a:xfrm>
          <a:prstGeom prst="rect">
            <a:avLst/>
          </a:prstGeom>
          <a:gradFill flip="none" rotWithShape="1">
            <a:gsLst>
              <a:gs pos="0">
                <a:schemeClr val="accent4">
                  <a:lumMod val="20000"/>
                  <a:lumOff val="80000"/>
                </a:schemeClr>
              </a:gs>
              <a:gs pos="6000">
                <a:schemeClr val="accent1">
                  <a:shade val="67500"/>
                  <a:satMod val="115000"/>
                  <a:lumMod val="33000"/>
                  <a:lumOff val="67000"/>
                  <a:alpha val="20000"/>
                </a:schemeClr>
              </a:gs>
              <a:gs pos="100000">
                <a:schemeClr val="accent4">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latin typeface="Arial"/>
            </a:endParaRPr>
          </a:p>
        </p:txBody>
      </p:sp>
      <p:sp>
        <p:nvSpPr>
          <p:cNvPr id="8" name="Rectangle 7"/>
          <p:cNvSpPr/>
          <p:nvPr/>
        </p:nvSpPr>
        <p:spPr>
          <a:xfrm>
            <a:off x="0" y="3150"/>
            <a:ext cx="5436096" cy="954107"/>
          </a:xfrm>
          <a:prstGeom prst="rect">
            <a:avLst/>
          </a:prstGeom>
        </p:spPr>
        <p:txBody>
          <a:bodyPr wrap="square">
            <a:spAutoFit/>
          </a:bodyPr>
          <a:lstStyle/>
          <a:p>
            <a:br>
              <a:rPr lang="en-ZA" sz="2800" dirty="0">
                <a:solidFill>
                  <a:srgbClr val="FF9900"/>
                </a:solidFill>
                <a:effectLst>
                  <a:outerShdw blurRad="38100" dist="38100" dir="2700000" algn="tl">
                    <a:srgbClr val="000000">
                      <a:alpha val="43137"/>
                    </a:srgbClr>
                  </a:outerShdw>
                </a:effectLst>
                <a:latin typeface="Arial"/>
              </a:rPr>
            </a:br>
            <a:endParaRPr lang="en-ZA" sz="2800" dirty="0">
              <a:solidFill>
                <a:srgbClr val="FF9900"/>
              </a:solidFill>
              <a:effectLst>
                <a:outerShdw blurRad="38100" dist="38100" dir="2700000" algn="tl">
                  <a:srgbClr val="000000">
                    <a:alpha val="43137"/>
                  </a:srgbClr>
                </a:outerShdw>
              </a:effectLst>
              <a:latin typeface="Arial"/>
            </a:endParaRPr>
          </a:p>
        </p:txBody>
      </p:sp>
      <p:pic>
        <p:nvPicPr>
          <p:cNvPr id="16" name="Content Placeholder 1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5111" y="59861"/>
            <a:ext cx="2838368" cy="601200"/>
          </a:xfrm>
        </p:spPr>
      </p:pic>
      <p:sp>
        <p:nvSpPr>
          <p:cNvPr id="18" name="Content Placeholder 2"/>
          <p:cNvSpPr txBox="1">
            <a:spLocks/>
          </p:cNvSpPr>
          <p:nvPr/>
        </p:nvSpPr>
        <p:spPr>
          <a:xfrm>
            <a:off x="-1" y="2139702"/>
            <a:ext cx="9144001" cy="436554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ZA" sz="2400" dirty="0">
              <a:latin typeface="Arial"/>
            </a:endParaRPr>
          </a:p>
          <a:p>
            <a:endParaRPr lang="en-ZA" sz="2400" dirty="0">
              <a:latin typeface="Arial"/>
            </a:endParaRPr>
          </a:p>
          <a:p>
            <a:pPr marL="857250" lvl="1" indent="-457200">
              <a:buFont typeface="+mj-lt"/>
              <a:buAutoNum type="alphaLcParenR"/>
            </a:pPr>
            <a:endParaRPr lang="en-ZA" sz="2400" dirty="0">
              <a:latin typeface="Arial"/>
            </a:endParaRPr>
          </a:p>
          <a:p>
            <a:pPr marL="857250" lvl="1" indent="-457200">
              <a:buFont typeface="+mj-lt"/>
              <a:buAutoNum type="alphaLcParenR"/>
            </a:pPr>
            <a:endParaRPr lang="en-ZA" sz="2000" dirty="0">
              <a:latin typeface="Arial"/>
            </a:endParaRPr>
          </a:p>
          <a:p>
            <a:pPr marL="457200" indent="-457200">
              <a:buFont typeface="+mj-lt"/>
              <a:buAutoNum type="arabicPeriod"/>
            </a:pPr>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pPr marL="0" indent="0">
              <a:spcBef>
                <a:spcPts val="0"/>
              </a:spcBef>
              <a:buNone/>
              <a:defRPr/>
            </a:pPr>
            <a:endParaRPr lang="en-ZA" sz="2400" dirty="0">
              <a:latin typeface="Arial"/>
            </a:endParaRPr>
          </a:p>
          <a:p>
            <a:pPr marL="0" indent="0">
              <a:buNone/>
            </a:pPr>
            <a:endParaRPr lang="en-ZA" sz="2400" dirty="0">
              <a:latin typeface="Arial"/>
            </a:endParaRPr>
          </a:p>
        </p:txBody>
      </p:sp>
      <p:sp>
        <p:nvSpPr>
          <p:cNvPr id="3" name="TextBox 2"/>
          <p:cNvSpPr txBox="1"/>
          <p:nvPr/>
        </p:nvSpPr>
        <p:spPr>
          <a:xfrm>
            <a:off x="-108520" y="18206"/>
            <a:ext cx="5400600" cy="685800"/>
          </a:xfrm>
          <a:prstGeom prst="rect">
            <a:avLst/>
          </a:prstGeom>
          <a:noFill/>
          <a:ln>
            <a:noFill/>
          </a:ln>
          <a:effectLst>
            <a:outerShdw blurRad="50800" dist="38100" dir="5400000" algn="t" rotWithShape="0">
              <a:prstClr val="black">
                <a:alpha val="40000"/>
              </a:prstClr>
            </a:outerShdw>
          </a:effectLst>
        </p:spPr>
        <p:txBody>
          <a:bodyPr vert="horz" wrap="none" lIns="91440" tIns="45720" rIns="91440" bIns="45720" rtlCol="0">
            <a:noAutofit/>
          </a:bodyPr>
          <a:lstStyle/>
          <a:p>
            <a:pPr marL="179388">
              <a:buNone/>
              <a:tabLst>
                <a:tab pos="0" algn="l"/>
              </a:tabLst>
            </a:pPr>
            <a:r>
              <a:rPr lang="en-US" sz="2000" dirty="0">
                <a:solidFill>
                  <a:schemeClr val="accent6">
                    <a:lumMod val="75000"/>
                  </a:schemeClr>
                </a:solidFill>
                <a:latin typeface="Arial"/>
              </a:rPr>
              <a:t>Three Indigenous African Notions: </a:t>
            </a:r>
          </a:p>
          <a:p>
            <a:pPr marL="179388">
              <a:buNone/>
              <a:tabLst>
                <a:tab pos="0" algn="l"/>
              </a:tabLst>
            </a:pPr>
            <a:r>
              <a:rPr lang="en-US" sz="2000" dirty="0">
                <a:solidFill>
                  <a:schemeClr val="accent6">
                    <a:lumMod val="75000"/>
                  </a:schemeClr>
                </a:solidFill>
                <a:latin typeface="Arial"/>
              </a:rPr>
              <a:t>Implications for Gene Editing</a:t>
            </a:r>
          </a:p>
        </p:txBody>
      </p:sp>
      <p:sp>
        <p:nvSpPr>
          <p:cNvPr id="7" name="Rectangle 6">
            <a:extLst>
              <a:ext uri="{FF2B5EF4-FFF2-40B4-BE49-F238E27FC236}">
                <a16:creationId xmlns:a16="http://schemas.microsoft.com/office/drawing/2014/main" id="{C77135A8-3005-044F-89FA-B839C251C097}"/>
              </a:ext>
            </a:extLst>
          </p:cNvPr>
          <p:cNvSpPr/>
          <p:nvPr/>
        </p:nvSpPr>
        <p:spPr>
          <a:xfrm>
            <a:off x="3923928" y="1116665"/>
            <a:ext cx="5220072" cy="3754874"/>
          </a:xfrm>
          <a:prstGeom prst="rect">
            <a:avLst/>
          </a:prstGeom>
        </p:spPr>
        <p:txBody>
          <a:bodyPr wrap="square">
            <a:spAutoFit/>
          </a:bodyPr>
          <a:lstStyle/>
          <a:p>
            <a:r>
              <a:rPr lang="en-GB" sz="2000" dirty="0">
                <a:solidFill>
                  <a:schemeClr val="accent5">
                    <a:lumMod val="75000"/>
                  </a:schemeClr>
                </a:solidFill>
                <a:latin typeface="Times New Roman" panose="02020603050405020304" pitchFamily="18" charset="0"/>
                <a:cs typeface="Times New Roman" panose="02020603050405020304" pitchFamily="18" charset="0"/>
              </a:rPr>
              <a:t>“</a:t>
            </a:r>
            <a:r>
              <a:rPr lang="en-ZA" sz="2000" dirty="0">
                <a:solidFill>
                  <a:schemeClr val="accent5">
                    <a:lumMod val="75000"/>
                  </a:schemeClr>
                </a:solidFill>
                <a:latin typeface="Times New Roman" panose="02020603050405020304" pitchFamily="18" charset="0"/>
                <a:cs typeface="Times New Roman" panose="02020603050405020304" pitchFamily="18" charset="0"/>
              </a:rPr>
              <a:t>Every illness, wound or disappointment, all suffering or fatigue, every injustice and every failure; all of these are held to be, and are spoken of by the Bantu as, diminution of vital force.” (</a:t>
            </a:r>
            <a:r>
              <a:rPr lang="en-ZA" sz="2000" dirty="0" err="1">
                <a:solidFill>
                  <a:schemeClr val="accent5">
                    <a:lumMod val="75000"/>
                  </a:schemeClr>
                </a:solidFill>
                <a:latin typeface="Times New Roman" panose="02020603050405020304" pitchFamily="18" charset="0"/>
                <a:cs typeface="Times New Roman" panose="02020603050405020304" pitchFamily="18" charset="0"/>
              </a:rPr>
              <a:t>Tempels</a:t>
            </a:r>
            <a:r>
              <a:rPr lang="en-ZA" sz="2000" dirty="0">
                <a:solidFill>
                  <a:schemeClr val="accent5">
                    <a:lumMod val="75000"/>
                  </a:schemeClr>
                </a:solidFill>
                <a:latin typeface="Times New Roman" panose="02020603050405020304" pitchFamily="18" charset="0"/>
                <a:cs typeface="Times New Roman" panose="02020603050405020304" pitchFamily="18" charset="0"/>
              </a:rPr>
              <a:t>, 1959: 46). </a:t>
            </a:r>
          </a:p>
          <a:p>
            <a:endParaRPr lang="en-ZA" sz="2000" dirty="0">
              <a:solidFill>
                <a:schemeClr val="accent5">
                  <a:lumMod val="75000"/>
                </a:schemeClr>
              </a:solidFill>
              <a:latin typeface="Times New Roman" panose="02020603050405020304" pitchFamily="18" charset="0"/>
              <a:cs typeface="Times New Roman" panose="02020603050405020304" pitchFamily="18" charset="0"/>
            </a:endParaRPr>
          </a:p>
          <a:p>
            <a:r>
              <a:rPr lang="en-ZA" sz="2000" dirty="0">
                <a:solidFill>
                  <a:schemeClr val="accent5">
                    <a:lumMod val="75000"/>
                  </a:schemeClr>
                </a:solidFill>
                <a:latin typeface="Times New Roman" panose="02020603050405020304" pitchFamily="18" charset="0"/>
                <a:cs typeface="Times New Roman" panose="02020603050405020304" pitchFamily="18" charset="0"/>
              </a:rPr>
              <a:t>“…it is the task of the human person to study the cosmos in order to identify plants, animals, and minerals possessing that force which can liberate one from physical and psychic suffering.”</a:t>
            </a:r>
            <a:r>
              <a:rPr lang="en-GB" sz="2000" dirty="0">
                <a:solidFill>
                  <a:schemeClr val="accent5">
                    <a:lumMod val="75000"/>
                  </a:schemeClr>
                </a:solidFill>
                <a:latin typeface="Times New Roman" panose="02020603050405020304" pitchFamily="18" charset="0"/>
                <a:cs typeface="Times New Roman" panose="02020603050405020304" pitchFamily="18" charset="0"/>
              </a:rPr>
              <a:t> </a:t>
            </a:r>
          </a:p>
          <a:p>
            <a:r>
              <a:rPr lang="en-ZA" sz="2000" dirty="0">
                <a:solidFill>
                  <a:schemeClr val="accent5">
                    <a:lumMod val="75000"/>
                  </a:schemeClr>
                </a:solidFill>
                <a:latin typeface="Times New Roman" panose="02020603050405020304" pitchFamily="18" charset="0"/>
                <a:cs typeface="Times New Roman" panose="02020603050405020304" pitchFamily="18" charset="0"/>
              </a:rPr>
              <a:t>(</a:t>
            </a:r>
            <a:r>
              <a:rPr lang="en-ZA" sz="2000" dirty="0" err="1">
                <a:solidFill>
                  <a:schemeClr val="accent5">
                    <a:lumMod val="75000"/>
                  </a:schemeClr>
                </a:solidFill>
                <a:latin typeface="Times New Roman" panose="02020603050405020304" pitchFamily="18" charset="0"/>
                <a:cs typeface="Times New Roman" panose="02020603050405020304" pitchFamily="18" charset="0"/>
              </a:rPr>
              <a:t>Bujo</a:t>
            </a:r>
            <a:r>
              <a:rPr lang="en-ZA" sz="2000" dirty="0">
                <a:solidFill>
                  <a:schemeClr val="accent5">
                    <a:lumMod val="75000"/>
                  </a:schemeClr>
                </a:solidFill>
                <a:latin typeface="Times New Roman" panose="02020603050405020304" pitchFamily="18" charset="0"/>
                <a:cs typeface="Times New Roman" panose="02020603050405020304" pitchFamily="18" charset="0"/>
              </a:rPr>
              <a:t>: 1998: 211). </a:t>
            </a:r>
          </a:p>
          <a:p>
            <a:endParaRPr lang="en-GB" dirty="0">
              <a:solidFill>
                <a:schemeClr val="accent5">
                  <a:lumMod val="75000"/>
                </a:schemeClr>
              </a:solidFill>
            </a:endParaRPr>
          </a:p>
        </p:txBody>
      </p:sp>
      <p:pic>
        <p:nvPicPr>
          <p:cNvPr id="4" name="Picture 3" descr="A picture containing outdoor object, web&#13;&#10;&#13;&#10;Description automatically generated">
            <a:extLst>
              <a:ext uri="{FF2B5EF4-FFF2-40B4-BE49-F238E27FC236}">
                <a16:creationId xmlns:a16="http://schemas.microsoft.com/office/drawing/2014/main" id="{4887181E-2E25-BE43-9BA9-E709DF176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 y="2001015"/>
            <a:ext cx="3335336" cy="1882612"/>
          </a:xfrm>
          <a:prstGeom prst="rect">
            <a:avLst/>
          </a:prstGeom>
        </p:spPr>
      </p:pic>
      <p:sp>
        <p:nvSpPr>
          <p:cNvPr id="12" name="Rectangle 11">
            <a:extLst>
              <a:ext uri="{FF2B5EF4-FFF2-40B4-BE49-F238E27FC236}">
                <a16:creationId xmlns:a16="http://schemas.microsoft.com/office/drawing/2014/main" id="{D050A020-2617-7341-812B-981B849C6536}"/>
              </a:ext>
            </a:extLst>
          </p:cNvPr>
          <p:cNvSpPr/>
          <p:nvPr/>
        </p:nvSpPr>
        <p:spPr>
          <a:xfrm>
            <a:off x="-610" y="1116665"/>
            <a:ext cx="3335336" cy="400110"/>
          </a:xfrm>
          <a:prstGeom prst="rect">
            <a:avLst/>
          </a:prstGeom>
        </p:spPr>
        <p:txBody>
          <a:bodyPr wrap="square">
            <a:spAutoFit/>
          </a:bodyPr>
          <a:lstStyle/>
          <a:p>
            <a:pPr lvl="1" indent="-457200">
              <a:buFont typeface="+mj-lt"/>
              <a:buAutoNum type="arabicPeriod"/>
            </a:pPr>
            <a:r>
              <a:rPr lang="en-ZA" sz="2000" i="1" dirty="0">
                <a:solidFill>
                  <a:schemeClr val="accent5">
                    <a:lumMod val="75000"/>
                  </a:schemeClr>
                </a:solidFill>
                <a:latin typeface="Arial"/>
                <a:cs typeface="Arial"/>
              </a:rPr>
              <a:t>The notion of “life force”</a:t>
            </a:r>
          </a:p>
        </p:txBody>
      </p:sp>
    </p:spTree>
    <p:extLst>
      <p:ext uri="{BB962C8B-B14F-4D97-AF65-F5344CB8AC3E}">
        <p14:creationId xmlns:p14="http://schemas.microsoft.com/office/powerpoint/2010/main" val="151717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flipV="1">
            <a:off x="0" y="718729"/>
            <a:ext cx="9144000" cy="59231"/>
          </a:xfrm>
          <a:prstGeom prst="rect">
            <a:avLst/>
          </a:prstGeom>
          <a:gradFill flip="none" rotWithShape="1">
            <a:gsLst>
              <a:gs pos="0">
                <a:schemeClr val="accent4">
                  <a:lumMod val="20000"/>
                  <a:lumOff val="80000"/>
                </a:schemeClr>
              </a:gs>
              <a:gs pos="6000">
                <a:schemeClr val="accent1">
                  <a:shade val="67500"/>
                  <a:satMod val="115000"/>
                  <a:lumMod val="33000"/>
                  <a:lumOff val="67000"/>
                  <a:alpha val="20000"/>
                </a:schemeClr>
              </a:gs>
              <a:gs pos="100000">
                <a:schemeClr val="accent4">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latin typeface="Arial"/>
            </a:endParaRPr>
          </a:p>
        </p:txBody>
      </p:sp>
      <p:sp>
        <p:nvSpPr>
          <p:cNvPr id="8" name="Rectangle 7"/>
          <p:cNvSpPr/>
          <p:nvPr/>
        </p:nvSpPr>
        <p:spPr>
          <a:xfrm>
            <a:off x="0" y="3150"/>
            <a:ext cx="5436096" cy="954107"/>
          </a:xfrm>
          <a:prstGeom prst="rect">
            <a:avLst/>
          </a:prstGeom>
        </p:spPr>
        <p:txBody>
          <a:bodyPr wrap="square">
            <a:spAutoFit/>
          </a:bodyPr>
          <a:lstStyle/>
          <a:p>
            <a:br>
              <a:rPr lang="en-ZA" sz="2800" dirty="0">
                <a:solidFill>
                  <a:srgbClr val="FF9900"/>
                </a:solidFill>
                <a:effectLst>
                  <a:outerShdw blurRad="38100" dist="38100" dir="2700000" algn="tl">
                    <a:srgbClr val="000000">
                      <a:alpha val="43137"/>
                    </a:srgbClr>
                  </a:outerShdw>
                </a:effectLst>
                <a:latin typeface="Arial"/>
              </a:rPr>
            </a:br>
            <a:endParaRPr lang="en-ZA" sz="2800" dirty="0">
              <a:solidFill>
                <a:srgbClr val="FF9900"/>
              </a:solidFill>
              <a:effectLst>
                <a:outerShdw blurRad="38100" dist="38100" dir="2700000" algn="tl">
                  <a:srgbClr val="000000">
                    <a:alpha val="43137"/>
                  </a:srgbClr>
                </a:outerShdw>
              </a:effectLst>
              <a:latin typeface="Arial"/>
            </a:endParaRPr>
          </a:p>
        </p:txBody>
      </p:sp>
      <p:pic>
        <p:nvPicPr>
          <p:cNvPr id="16" name="Content Placeholder 1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5111" y="59861"/>
            <a:ext cx="2838368" cy="601200"/>
          </a:xfrm>
        </p:spPr>
      </p:pic>
      <p:sp>
        <p:nvSpPr>
          <p:cNvPr id="18" name="Content Placeholder 2"/>
          <p:cNvSpPr txBox="1">
            <a:spLocks/>
          </p:cNvSpPr>
          <p:nvPr/>
        </p:nvSpPr>
        <p:spPr>
          <a:xfrm>
            <a:off x="-1" y="2139702"/>
            <a:ext cx="9144001" cy="436554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ZA" sz="2400" dirty="0">
              <a:latin typeface="Arial"/>
            </a:endParaRPr>
          </a:p>
          <a:p>
            <a:endParaRPr lang="en-ZA" sz="2400" dirty="0">
              <a:latin typeface="Arial"/>
            </a:endParaRPr>
          </a:p>
          <a:p>
            <a:pPr marL="857250" lvl="1" indent="-457200">
              <a:buFont typeface="+mj-lt"/>
              <a:buAutoNum type="alphaLcParenR"/>
            </a:pPr>
            <a:endParaRPr lang="en-ZA" sz="2400" dirty="0">
              <a:latin typeface="Arial"/>
            </a:endParaRPr>
          </a:p>
          <a:p>
            <a:pPr marL="857250" lvl="1" indent="-457200">
              <a:buFont typeface="+mj-lt"/>
              <a:buAutoNum type="alphaLcParenR"/>
            </a:pPr>
            <a:endParaRPr lang="en-ZA" sz="2000" dirty="0">
              <a:latin typeface="Arial"/>
            </a:endParaRPr>
          </a:p>
          <a:p>
            <a:pPr marL="457200" indent="-457200">
              <a:buFont typeface="+mj-lt"/>
              <a:buAutoNum type="arabicPeriod"/>
            </a:pPr>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pPr marL="0" indent="0">
              <a:spcBef>
                <a:spcPts val="0"/>
              </a:spcBef>
              <a:buNone/>
              <a:defRPr/>
            </a:pPr>
            <a:endParaRPr lang="en-ZA" sz="2400" dirty="0">
              <a:latin typeface="Arial"/>
            </a:endParaRPr>
          </a:p>
          <a:p>
            <a:pPr marL="0" indent="0">
              <a:buNone/>
            </a:pPr>
            <a:endParaRPr lang="en-ZA" sz="2400" dirty="0">
              <a:latin typeface="Arial"/>
            </a:endParaRPr>
          </a:p>
        </p:txBody>
      </p:sp>
      <p:sp>
        <p:nvSpPr>
          <p:cNvPr id="3" name="TextBox 2"/>
          <p:cNvSpPr txBox="1"/>
          <p:nvPr/>
        </p:nvSpPr>
        <p:spPr>
          <a:xfrm>
            <a:off x="-108520" y="18206"/>
            <a:ext cx="5400600" cy="685800"/>
          </a:xfrm>
          <a:prstGeom prst="rect">
            <a:avLst/>
          </a:prstGeom>
          <a:noFill/>
          <a:ln>
            <a:noFill/>
          </a:ln>
          <a:effectLst>
            <a:outerShdw blurRad="50800" dist="38100" dir="5400000" algn="t" rotWithShape="0">
              <a:prstClr val="black">
                <a:alpha val="40000"/>
              </a:prstClr>
            </a:outerShdw>
          </a:effectLst>
        </p:spPr>
        <p:txBody>
          <a:bodyPr vert="horz" wrap="none" lIns="91440" tIns="45720" rIns="91440" bIns="45720" rtlCol="0">
            <a:noAutofit/>
          </a:bodyPr>
          <a:lstStyle/>
          <a:p>
            <a:pPr marL="179388">
              <a:buNone/>
              <a:tabLst>
                <a:tab pos="0" algn="l"/>
              </a:tabLst>
            </a:pPr>
            <a:r>
              <a:rPr lang="en-US" sz="2000" dirty="0">
                <a:solidFill>
                  <a:schemeClr val="accent6">
                    <a:lumMod val="75000"/>
                  </a:schemeClr>
                </a:solidFill>
                <a:latin typeface="Arial"/>
              </a:rPr>
              <a:t>Three Indigenous African Notions: </a:t>
            </a:r>
          </a:p>
          <a:p>
            <a:pPr marL="179388">
              <a:buNone/>
              <a:tabLst>
                <a:tab pos="0" algn="l"/>
              </a:tabLst>
            </a:pPr>
            <a:r>
              <a:rPr lang="en-US" sz="2000" dirty="0">
                <a:solidFill>
                  <a:schemeClr val="accent6">
                    <a:lumMod val="75000"/>
                  </a:schemeClr>
                </a:solidFill>
                <a:latin typeface="Arial"/>
              </a:rPr>
              <a:t>Implications for Gene Editing</a:t>
            </a:r>
          </a:p>
        </p:txBody>
      </p:sp>
      <p:sp>
        <p:nvSpPr>
          <p:cNvPr id="7" name="Rectangle 6">
            <a:extLst>
              <a:ext uri="{FF2B5EF4-FFF2-40B4-BE49-F238E27FC236}">
                <a16:creationId xmlns:a16="http://schemas.microsoft.com/office/drawing/2014/main" id="{C77135A8-3005-044F-89FA-B839C251C097}"/>
              </a:ext>
            </a:extLst>
          </p:cNvPr>
          <p:cNvSpPr/>
          <p:nvPr/>
        </p:nvSpPr>
        <p:spPr>
          <a:xfrm>
            <a:off x="3490258" y="2011917"/>
            <a:ext cx="5513220" cy="1938992"/>
          </a:xfrm>
          <a:prstGeom prst="rect">
            <a:avLst/>
          </a:prstGeom>
        </p:spPr>
        <p:txBody>
          <a:bodyPr wrap="square">
            <a:spAutoFit/>
          </a:bodyPr>
          <a:lstStyle/>
          <a:p>
            <a:pPr marL="342900" indent="-342900">
              <a:buFont typeface="Arial" panose="020B0604020202020204" pitchFamily="34" charset="0"/>
              <a:buChar char="•"/>
            </a:pPr>
            <a:r>
              <a:rPr lang="en-GB" sz="2000" dirty="0">
                <a:solidFill>
                  <a:schemeClr val="accent5">
                    <a:lumMod val="75000"/>
                  </a:schemeClr>
                </a:solidFill>
                <a:latin typeface="Arial" panose="020B0604020202020204" pitchFamily="34" charset="0"/>
                <a:cs typeface="Arial" panose="020B0604020202020204" pitchFamily="34" charset="0"/>
              </a:rPr>
              <a:t>Open to the possibility of gene editing intended to heal</a:t>
            </a:r>
          </a:p>
          <a:p>
            <a:pPr marL="342900" indent="-342900">
              <a:buFont typeface="Arial" panose="020B0604020202020204" pitchFamily="34" charset="0"/>
              <a:buChar char="•"/>
            </a:pPr>
            <a:r>
              <a:rPr lang="en-GB" sz="2000" dirty="0">
                <a:solidFill>
                  <a:schemeClr val="accent5">
                    <a:lumMod val="75000"/>
                  </a:schemeClr>
                </a:solidFill>
                <a:latin typeface="Arial" panose="020B0604020202020204" pitchFamily="34" charset="0"/>
                <a:cs typeface="Arial" panose="020B0604020202020204" pitchFamily="34" charset="0"/>
              </a:rPr>
              <a:t>No more playing God or acting against nature than other traditional practices</a:t>
            </a:r>
          </a:p>
          <a:p>
            <a:pPr marL="342900" indent="-342900">
              <a:buFont typeface="Arial" panose="020B0604020202020204" pitchFamily="34" charset="0"/>
              <a:buChar char="•"/>
            </a:pPr>
            <a:r>
              <a:rPr lang="en-GB" sz="2000" dirty="0">
                <a:solidFill>
                  <a:schemeClr val="accent5">
                    <a:lumMod val="75000"/>
                  </a:schemeClr>
                </a:solidFill>
                <a:latin typeface="Arial" panose="020B0604020202020204" pitchFamily="34" charset="0"/>
                <a:cs typeface="Arial" panose="020B0604020202020204" pitchFamily="34" charset="0"/>
              </a:rPr>
              <a:t>Using ingenuity to augment waning life force of others is an intrinsically good act</a:t>
            </a:r>
          </a:p>
        </p:txBody>
      </p:sp>
      <p:pic>
        <p:nvPicPr>
          <p:cNvPr id="4" name="Picture 3" descr="A picture containing outdoor object, web&#13;&#10;&#13;&#10;Description automatically generated">
            <a:extLst>
              <a:ext uri="{FF2B5EF4-FFF2-40B4-BE49-F238E27FC236}">
                <a16:creationId xmlns:a16="http://schemas.microsoft.com/office/drawing/2014/main" id="{4887181E-2E25-BE43-9BA9-E709DF176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 y="2001015"/>
            <a:ext cx="3335336" cy="1882612"/>
          </a:xfrm>
          <a:prstGeom prst="rect">
            <a:avLst/>
          </a:prstGeom>
        </p:spPr>
      </p:pic>
      <p:sp>
        <p:nvSpPr>
          <p:cNvPr id="12" name="Rectangle 11">
            <a:extLst>
              <a:ext uri="{FF2B5EF4-FFF2-40B4-BE49-F238E27FC236}">
                <a16:creationId xmlns:a16="http://schemas.microsoft.com/office/drawing/2014/main" id="{D050A020-2617-7341-812B-981B849C6536}"/>
              </a:ext>
            </a:extLst>
          </p:cNvPr>
          <p:cNvSpPr/>
          <p:nvPr/>
        </p:nvSpPr>
        <p:spPr>
          <a:xfrm>
            <a:off x="-611" y="1116665"/>
            <a:ext cx="3780523" cy="400110"/>
          </a:xfrm>
          <a:prstGeom prst="rect">
            <a:avLst/>
          </a:prstGeom>
        </p:spPr>
        <p:txBody>
          <a:bodyPr wrap="square">
            <a:spAutoFit/>
          </a:bodyPr>
          <a:lstStyle/>
          <a:p>
            <a:pPr lvl="1" indent="-457200">
              <a:buFont typeface="+mj-lt"/>
              <a:buAutoNum type="arabicPeriod"/>
            </a:pPr>
            <a:r>
              <a:rPr lang="en-ZA" sz="2000" i="1" dirty="0">
                <a:solidFill>
                  <a:schemeClr val="accent5">
                    <a:lumMod val="75000"/>
                  </a:schemeClr>
                </a:solidFill>
                <a:latin typeface="Arial"/>
                <a:cs typeface="Arial"/>
              </a:rPr>
              <a:t>The notion of “life force”</a:t>
            </a:r>
          </a:p>
        </p:txBody>
      </p:sp>
    </p:spTree>
    <p:extLst>
      <p:ext uri="{BB962C8B-B14F-4D97-AF65-F5344CB8AC3E}">
        <p14:creationId xmlns:p14="http://schemas.microsoft.com/office/powerpoint/2010/main" val="3713961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flipV="1">
            <a:off x="0" y="718729"/>
            <a:ext cx="9144000" cy="59231"/>
          </a:xfrm>
          <a:prstGeom prst="rect">
            <a:avLst/>
          </a:prstGeom>
          <a:gradFill flip="none" rotWithShape="1">
            <a:gsLst>
              <a:gs pos="0">
                <a:schemeClr val="accent4">
                  <a:lumMod val="20000"/>
                  <a:lumOff val="80000"/>
                </a:schemeClr>
              </a:gs>
              <a:gs pos="6000">
                <a:schemeClr val="accent1">
                  <a:shade val="67500"/>
                  <a:satMod val="115000"/>
                  <a:lumMod val="33000"/>
                  <a:lumOff val="67000"/>
                  <a:alpha val="20000"/>
                </a:schemeClr>
              </a:gs>
              <a:gs pos="100000">
                <a:schemeClr val="accent4">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latin typeface="Arial"/>
            </a:endParaRPr>
          </a:p>
        </p:txBody>
      </p:sp>
      <p:sp>
        <p:nvSpPr>
          <p:cNvPr id="8" name="Rectangle 7"/>
          <p:cNvSpPr/>
          <p:nvPr/>
        </p:nvSpPr>
        <p:spPr>
          <a:xfrm>
            <a:off x="0" y="3150"/>
            <a:ext cx="5436096" cy="954107"/>
          </a:xfrm>
          <a:prstGeom prst="rect">
            <a:avLst/>
          </a:prstGeom>
        </p:spPr>
        <p:txBody>
          <a:bodyPr wrap="square">
            <a:spAutoFit/>
          </a:bodyPr>
          <a:lstStyle/>
          <a:p>
            <a:br>
              <a:rPr lang="en-ZA" sz="2800" dirty="0">
                <a:solidFill>
                  <a:srgbClr val="FF9900"/>
                </a:solidFill>
                <a:effectLst>
                  <a:outerShdw blurRad="38100" dist="38100" dir="2700000" algn="tl">
                    <a:srgbClr val="000000">
                      <a:alpha val="43137"/>
                    </a:srgbClr>
                  </a:outerShdw>
                </a:effectLst>
                <a:latin typeface="Arial"/>
              </a:rPr>
            </a:br>
            <a:endParaRPr lang="en-ZA" sz="2800" dirty="0">
              <a:solidFill>
                <a:srgbClr val="FF9900"/>
              </a:solidFill>
              <a:effectLst>
                <a:outerShdw blurRad="38100" dist="38100" dir="2700000" algn="tl">
                  <a:srgbClr val="000000">
                    <a:alpha val="43137"/>
                  </a:srgbClr>
                </a:outerShdw>
              </a:effectLst>
              <a:latin typeface="Arial"/>
            </a:endParaRPr>
          </a:p>
        </p:txBody>
      </p:sp>
      <p:pic>
        <p:nvPicPr>
          <p:cNvPr id="16" name="Content Placeholder 1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5111" y="59861"/>
            <a:ext cx="2838368" cy="601200"/>
          </a:xfrm>
        </p:spPr>
      </p:pic>
      <p:sp>
        <p:nvSpPr>
          <p:cNvPr id="18" name="Content Placeholder 2"/>
          <p:cNvSpPr txBox="1">
            <a:spLocks/>
          </p:cNvSpPr>
          <p:nvPr/>
        </p:nvSpPr>
        <p:spPr>
          <a:xfrm>
            <a:off x="-1" y="2139702"/>
            <a:ext cx="9144001" cy="436554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ZA" sz="2400" dirty="0">
              <a:latin typeface="Arial"/>
            </a:endParaRPr>
          </a:p>
          <a:p>
            <a:endParaRPr lang="en-ZA" sz="2400" dirty="0">
              <a:latin typeface="Arial"/>
            </a:endParaRPr>
          </a:p>
          <a:p>
            <a:pPr marL="857250" lvl="1" indent="-457200">
              <a:buFont typeface="+mj-lt"/>
              <a:buAutoNum type="alphaLcParenR"/>
            </a:pPr>
            <a:endParaRPr lang="en-ZA" sz="2400" dirty="0">
              <a:latin typeface="Arial"/>
            </a:endParaRPr>
          </a:p>
          <a:p>
            <a:pPr marL="857250" lvl="1" indent="-457200">
              <a:buFont typeface="+mj-lt"/>
              <a:buAutoNum type="alphaLcParenR"/>
            </a:pPr>
            <a:endParaRPr lang="en-ZA" sz="2000" dirty="0">
              <a:latin typeface="Arial"/>
            </a:endParaRPr>
          </a:p>
          <a:p>
            <a:pPr marL="457200" indent="-457200">
              <a:buFont typeface="+mj-lt"/>
              <a:buAutoNum type="arabicPeriod"/>
            </a:pPr>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endParaRPr lang="en-ZA" sz="2400" dirty="0">
              <a:latin typeface="Arial"/>
            </a:endParaRPr>
          </a:p>
          <a:p>
            <a:pPr marL="0" indent="0">
              <a:spcBef>
                <a:spcPts val="0"/>
              </a:spcBef>
              <a:buNone/>
              <a:defRPr/>
            </a:pPr>
            <a:endParaRPr lang="en-ZA" sz="2400" dirty="0">
              <a:latin typeface="Arial"/>
            </a:endParaRPr>
          </a:p>
          <a:p>
            <a:pPr marL="0" indent="0">
              <a:buNone/>
            </a:pPr>
            <a:endParaRPr lang="en-ZA" sz="2400" dirty="0">
              <a:latin typeface="Arial"/>
            </a:endParaRPr>
          </a:p>
        </p:txBody>
      </p:sp>
      <p:sp>
        <p:nvSpPr>
          <p:cNvPr id="3" name="TextBox 2"/>
          <p:cNvSpPr txBox="1"/>
          <p:nvPr/>
        </p:nvSpPr>
        <p:spPr>
          <a:xfrm>
            <a:off x="-108520" y="18206"/>
            <a:ext cx="5400600" cy="685800"/>
          </a:xfrm>
          <a:prstGeom prst="rect">
            <a:avLst/>
          </a:prstGeom>
          <a:noFill/>
          <a:ln>
            <a:noFill/>
          </a:ln>
          <a:effectLst>
            <a:outerShdw blurRad="50800" dist="38100" dir="5400000" algn="t" rotWithShape="0">
              <a:prstClr val="black">
                <a:alpha val="40000"/>
              </a:prstClr>
            </a:outerShdw>
          </a:effectLst>
        </p:spPr>
        <p:txBody>
          <a:bodyPr vert="horz" wrap="none" lIns="91440" tIns="45720" rIns="91440" bIns="45720" rtlCol="0">
            <a:noAutofit/>
          </a:bodyPr>
          <a:lstStyle/>
          <a:p>
            <a:pPr marL="179388">
              <a:buNone/>
              <a:tabLst>
                <a:tab pos="0" algn="l"/>
              </a:tabLst>
            </a:pPr>
            <a:r>
              <a:rPr lang="en-US" sz="2000" dirty="0">
                <a:solidFill>
                  <a:schemeClr val="accent6">
                    <a:lumMod val="75000"/>
                  </a:schemeClr>
                </a:solidFill>
                <a:latin typeface="Arial"/>
              </a:rPr>
              <a:t>Three Indigenous African Notions: </a:t>
            </a:r>
          </a:p>
          <a:p>
            <a:pPr marL="179388">
              <a:buNone/>
              <a:tabLst>
                <a:tab pos="0" algn="l"/>
              </a:tabLst>
            </a:pPr>
            <a:r>
              <a:rPr lang="en-US" sz="2000" dirty="0">
                <a:solidFill>
                  <a:schemeClr val="accent6">
                    <a:lumMod val="75000"/>
                  </a:schemeClr>
                </a:solidFill>
                <a:latin typeface="Arial"/>
              </a:rPr>
              <a:t>Implications for Gene Editing</a:t>
            </a:r>
          </a:p>
        </p:txBody>
      </p:sp>
      <p:sp>
        <p:nvSpPr>
          <p:cNvPr id="12" name="Rectangle 11">
            <a:extLst>
              <a:ext uri="{FF2B5EF4-FFF2-40B4-BE49-F238E27FC236}">
                <a16:creationId xmlns:a16="http://schemas.microsoft.com/office/drawing/2014/main" id="{D050A020-2617-7341-812B-981B849C6536}"/>
              </a:ext>
            </a:extLst>
          </p:cNvPr>
          <p:cNvSpPr/>
          <p:nvPr/>
        </p:nvSpPr>
        <p:spPr>
          <a:xfrm>
            <a:off x="-8554" y="958642"/>
            <a:ext cx="3780523" cy="707886"/>
          </a:xfrm>
          <a:prstGeom prst="rect">
            <a:avLst/>
          </a:prstGeom>
        </p:spPr>
        <p:txBody>
          <a:bodyPr wrap="square">
            <a:spAutoFit/>
          </a:bodyPr>
          <a:lstStyle/>
          <a:p>
            <a:pPr lvl="1" indent="-457200">
              <a:buFont typeface="+mj-lt"/>
              <a:buAutoNum type="arabicPeriod" startAt="2"/>
            </a:pPr>
            <a:r>
              <a:rPr lang="en-ZA" sz="2000" i="1" dirty="0">
                <a:solidFill>
                  <a:schemeClr val="accent5">
                    <a:lumMod val="75000"/>
                  </a:schemeClr>
                </a:solidFill>
                <a:latin typeface="Arial"/>
                <a:cs typeface="Arial"/>
              </a:rPr>
              <a:t>Moral Obligations to </a:t>
            </a:r>
          </a:p>
          <a:p>
            <a:pPr marL="457200" lvl="2"/>
            <a:r>
              <a:rPr lang="en-ZA" sz="2000" i="1" dirty="0">
                <a:solidFill>
                  <a:schemeClr val="accent5">
                    <a:lumMod val="75000"/>
                  </a:schemeClr>
                </a:solidFill>
                <a:latin typeface="Arial"/>
                <a:cs typeface="Arial"/>
              </a:rPr>
              <a:t>Future Generations</a:t>
            </a:r>
          </a:p>
        </p:txBody>
      </p:sp>
      <p:pic>
        <p:nvPicPr>
          <p:cNvPr id="5" name="Picture 4" descr="A hand holding a baby&#13;&#10;&#13;&#10;Description automatically generated">
            <a:extLst>
              <a:ext uri="{FF2B5EF4-FFF2-40B4-BE49-F238E27FC236}">
                <a16:creationId xmlns:a16="http://schemas.microsoft.com/office/drawing/2014/main" id="{6BC08FA7-04A6-8E4B-9C78-B19FB1CA84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33908"/>
            <a:ext cx="3238500" cy="2501900"/>
          </a:xfrm>
          <a:prstGeom prst="rect">
            <a:avLst/>
          </a:prstGeom>
        </p:spPr>
      </p:pic>
    </p:spTree>
    <p:extLst>
      <p:ext uri="{BB962C8B-B14F-4D97-AF65-F5344CB8AC3E}">
        <p14:creationId xmlns:p14="http://schemas.microsoft.com/office/powerpoint/2010/main" val="4279173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vert="horz" lIns="91440" tIns="45720" rIns="91440" bIns="45720" rtlCol="0">
        <a:noAutofit/>
      </a:bodyPr>
      <a:lstStyle>
        <a:defPPr marL="400050" indent="0">
          <a:buNone/>
          <a:defRPr sz="20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1356</TotalTime>
  <Words>2975</Words>
  <Application>Microsoft Macintosh PowerPoint</Application>
  <PresentationFormat>On-screen Show (16:9)</PresentationFormat>
  <Paragraphs>274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Copperplate Gothic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Kevin</dc:creator>
  <cp:keywords/>
  <dc:description/>
  <cp:lastModifiedBy>Kevin Behrens</cp:lastModifiedBy>
  <cp:revision>127</cp:revision>
  <cp:lastPrinted>2016-06-10T09:20:58Z</cp:lastPrinted>
  <dcterms:created xsi:type="dcterms:W3CDTF">2013-11-03T05:11:57Z</dcterms:created>
  <dcterms:modified xsi:type="dcterms:W3CDTF">2018-11-20T09:44:08Z</dcterms:modified>
  <cp:category/>
</cp:coreProperties>
</file>