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handoutMasterIdLst>
    <p:handoutMasterId r:id="rId13"/>
  </p:handoutMasterIdLst>
  <p:sldIdLst>
    <p:sldId id="316" r:id="rId2"/>
    <p:sldId id="318" r:id="rId3"/>
    <p:sldId id="327" r:id="rId4"/>
    <p:sldId id="328" r:id="rId5"/>
    <p:sldId id="330" r:id="rId6"/>
    <p:sldId id="331" r:id="rId7"/>
    <p:sldId id="329" r:id="rId8"/>
    <p:sldId id="334" r:id="rId9"/>
    <p:sldId id="333" r:id="rId10"/>
    <p:sldId id="335"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00"/>
    <a:srgbClr val="FF9900"/>
    <a:srgbClr val="99CC66"/>
    <a:srgbClr val="FFCC00"/>
    <a:srgbClr val="FF6633"/>
    <a:srgbClr val="FF9966"/>
    <a:srgbClr val="336633"/>
    <a:srgbClr val="00CC00"/>
    <a:srgbClr val="FF66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788" autoAdjust="0"/>
  </p:normalViewPr>
  <p:slideViewPr>
    <p:cSldViewPr snapToGrid="0" snapToObjects="1">
      <p:cViewPr>
        <p:scale>
          <a:sx n="94" d="100"/>
          <a:sy n="94" d="100"/>
        </p:scale>
        <p:origin x="-440" y="-46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19ABB5-907C-0340-BF25-8D38D11301E1}" type="datetimeFigureOut">
              <a:rPr kumimoji="1" lang="ja-JP" altLang="en-US" smtClean="0"/>
              <a:t>18/11/23</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365689-CB5D-F54F-B076-F3034989700E}" type="slidenum">
              <a:rPr kumimoji="1" lang="ja-JP" altLang="en-US" smtClean="0"/>
              <a:t>‹#›</a:t>
            </a:fld>
            <a:endParaRPr kumimoji="1" lang="ja-JP" altLang="en-US"/>
          </a:p>
        </p:txBody>
      </p:sp>
    </p:spTree>
    <p:extLst>
      <p:ext uri="{BB962C8B-B14F-4D97-AF65-F5344CB8AC3E}">
        <p14:creationId xmlns:p14="http://schemas.microsoft.com/office/powerpoint/2010/main" val="1656021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3EA542-5E5C-DA41-9820-9FCF58BDCCE5}" type="datetimeFigureOut">
              <a:rPr kumimoji="1" lang="ja-JP" altLang="en-US" smtClean="0"/>
              <a:t>18/11/23</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164833-31F5-7D46-96E3-15711B610F61}" type="slidenum">
              <a:rPr kumimoji="1" lang="ja-JP" altLang="en-US" smtClean="0"/>
              <a:t>‹#›</a:t>
            </a:fld>
            <a:endParaRPr kumimoji="1" lang="ja-JP" altLang="en-US"/>
          </a:p>
        </p:txBody>
      </p:sp>
    </p:spTree>
    <p:extLst>
      <p:ext uri="{BB962C8B-B14F-4D97-AF65-F5344CB8AC3E}">
        <p14:creationId xmlns:p14="http://schemas.microsoft.com/office/powerpoint/2010/main" val="115724868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latin typeface="+mn-lt"/>
                <a:ea typeface="+mn-ea"/>
                <a:cs typeface="+mn-cs"/>
              </a:rPr>
              <a:t>科学的合理性、人への安全性確保、社会的妥当性</a:t>
            </a:r>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そのようなヒト受精胚の取扱いによらなければ得られない生命科学や医学 の恩恵及びこれへの期待が十分な科学的合理性に基づいたものであること、人に直接関わる場合には、人への</a:t>
            </a:r>
            <a:r>
              <a:rPr kumimoji="1" lang="ja-JP" altLang="en-US" sz="1200" kern="1200" dirty="0" smtClean="0">
                <a:solidFill>
                  <a:schemeClr val="tx1"/>
                </a:solidFill>
                <a:latin typeface="+mn-lt"/>
                <a:ea typeface="+mn-ea"/>
                <a:cs typeface="+mn-cs"/>
              </a:rPr>
              <a:t>安全性</a:t>
            </a:r>
            <a:r>
              <a:rPr kumimoji="1" lang="ja-JP" altLang="en-US" sz="1200" kern="1200" dirty="0" smtClean="0">
                <a:solidFill>
                  <a:schemeClr val="tx1"/>
                </a:solidFill>
                <a:latin typeface="+mn-lt"/>
                <a:ea typeface="+mn-ea"/>
                <a:cs typeface="+mn-cs"/>
              </a:rPr>
              <a:t>に十分な配慮がなされること、及びそのような恩恵及びこれへの期待が社会的に妥当なものであること、と いう３つの条件を全て満たす必要があると考えられる。 また、これらの条件を満たすヒト受精胚の取扱いであっても、人間の道具化・手段化の懸念をもたらさないよ う、適切な歯止めを設けることが必要である</a:t>
            </a:r>
            <a:endParaRPr kumimoji="1" lang="ja-JP" altLang="en-US" dirty="0"/>
          </a:p>
        </p:txBody>
      </p:sp>
      <p:sp>
        <p:nvSpPr>
          <p:cNvPr id="4" name="スライド番号プレースホルダー 3"/>
          <p:cNvSpPr>
            <a:spLocks noGrp="1"/>
          </p:cNvSpPr>
          <p:nvPr>
            <p:ph type="sldNum" sz="quarter" idx="10"/>
          </p:nvPr>
        </p:nvSpPr>
        <p:spPr/>
        <p:txBody>
          <a:bodyPr/>
          <a:lstStyle/>
          <a:p>
            <a:fld id="{E5164833-31F5-7D46-96E3-15711B610F61}" type="slidenum">
              <a:rPr kumimoji="1" lang="ja-JP" altLang="en-US" smtClean="0"/>
              <a:t>5</a:t>
            </a:fld>
            <a:endParaRPr kumimoji="1" lang="ja-JP" altLang="en-US"/>
          </a:p>
        </p:txBody>
      </p:sp>
    </p:spTree>
    <p:extLst>
      <p:ext uri="{BB962C8B-B14F-4D97-AF65-F5344CB8AC3E}">
        <p14:creationId xmlns:p14="http://schemas.microsoft.com/office/powerpoint/2010/main" val="517985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2">
        <a:schemeClr val="bg2"/>
      </p:bgRef>
    </p:bg>
    <p:spTree>
      <p:nvGrpSpPr>
        <p:cNvPr id="1" name=""/>
        <p:cNvGrpSpPr/>
        <p:nvPr/>
      </p:nvGrpSpPr>
      <p:grpSpPr>
        <a:xfrm>
          <a:off x="0" y="0"/>
          <a:ext cx="0" cy="0"/>
          <a:chOff x="0" y="0"/>
          <a:chExt cx="0" cy="0"/>
        </a:xfrm>
      </p:grpSpPr>
      <p:sp>
        <p:nvSpPr>
          <p:cNvPr id="9" name="正方形/長方形 8"/>
          <p:cNvSpPr/>
          <p:nvPr/>
        </p:nvSpPr>
        <p:spPr bwMode="ltGray">
          <a:xfrm>
            <a:off x="1" y="0"/>
            <a:ext cx="9143999" cy="385157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タイトル 1"/>
          <p:cNvSpPr>
            <a:spLocks noGrp="1"/>
          </p:cNvSpPr>
          <p:nvPr>
            <p:ph type="ctrTitle"/>
          </p:nvPr>
        </p:nvSpPr>
        <p:spPr>
          <a:xfrm>
            <a:off x="685800" y="2516886"/>
            <a:ext cx="8077200" cy="1255014"/>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ja-JP" altLang="en-US" smtClean="0"/>
              <a:t>マスター タイトルの書式設定</a:t>
            </a:r>
            <a:endParaRPr kumimoji="0" lang="en-US"/>
          </a:p>
        </p:txBody>
      </p:sp>
      <p:sp>
        <p:nvSpPr>
          <p:cNvPr id="3" name="サブタイトル 2"/>
          <p:cNvSpPr>
            <a:spLocks noGrp="1"/>
          </p:cNvSpPr>
          <p:nvPr>
            <p:ph type="subTitle" idx="1"/>
          </p:nvPr>
        </p:nvSpPr>
        <p:spPr>
          <a:xfrm>
            <a:off x="685800" y="1371600"/>
            <a:ext cx="8077200" cy="1124712"/>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ja-JP" altLang="en-US" smtClean="0"/>
              <a:t>マスター サブタイトルの書式設定</a:t>
            </a:r>
            <a:endParaRPr kumimoji="0" lang="en-US"/>
          </a:p>
        </p:txBody>
      </p:sp>
      <p:sp>
        <p:nvSpPr>
          <p:cNvPr id="4" name="日付プレースホルダー 3"/>
          <p:cNvSpPr>
            <a:spLocks noGrp="1"/>
          </p:cNvSpPr>
          <p:nvPr>
            <p:ph type="dt" sz="half" idx="10"/>
          </p:nvPr>
        </p:nvSpPr>
        <p:spPr/>
        <p:txBody>
          <a:bodyPr/>
          <a:lstStyle/>
          <a:p>
            <a:r>
              <a:rPr lang="en-US" altLang="ja-JP" smtClean="0"/>
              <a:t>29/11/2018</a:t>
            </a:r>
            <a:endParaRPr lang="en-US"/>
          </a:p>
        </p:txBody>
      </p:sp>
      <p:sp>
        <p:nvSpPr>
          <p:cNvPr id="5" name="フッター プレースホルダー 4"/>
          <p:cNvSpPr>
            <a:spLocks noGrp="1"/>
          </p:cNvSpPr>
          <p:nvPr>
            <p:ph type="ftr" sz="quarter" idx="11"/>
          </p:nvPr>
        </p:nvSpPr>
        <p:spPr/>
        <p:txBody>
          <a:bodyPr/>
          <a:lstStyle/>
          <a:p>
            <a:endParaRPr kumimoji="0" lang="en-US"/>
          </a:p>
        </p:txBody>
      </p:sp>
      <p:sp>
        <p:nvSpPr>
          <p:cNvPr id="6" name="スライド番号プレースホルダー 5"/>
          <p:cNvSpPr>
            <a:spLocks noGrp="1"/>
          </p:cNvSpPr>
          <p:nvPr>
            <p:ph type="sldNum" sz="quarter" idx="12"/>
          </p:nvPr>
        </p:nvSpPr>
        <p:spPr/>
        <p:txBody>
          <a:bodyPr/>
          <a:lstStyle/>
          <a:p>
            <a:fld id="{9648F39E-9C37-485F-AC97-16BB4BDF9F49}" type="slidenum">
              <a:rPr kumimoji="0" lang="en-US" smtClean="0"/>
              <a:t>‹#›</a:t>
            </a:fld>
            <a:endParaRPr kumimoji="0" lang="en-US"/>
          </a:p>
        </p:txBody>
      </p:sp>
      <p:sp>
        <p:nvSpPr>
          <p:cNvPr id="10" name="正方形/長方形 9"/>
          <p:cNvSpPr/>
          <p:nvPr/>
        </p:nvSpPr>
        <p:spPr bwMode="invGray">
          <a:xfrm>
            <a:off x="0" y="3846251"/>
            <a:ext cx="9144000" cy="3429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r>
              <a:rPr lang="en-US" altLang="ja-JP" smtClean="0"/>
              <a:t>29/11/2018</a:t>
            </a:r>
            <a:endParaRPr lang="en-US"/>
          </a:p>
        </p:txBody>
      </p:sp>
      <p:sp>
        <p:nvSpPr>
          <p:cNvPr id="5" name="フッター プレースホルダー 4"/>
          <p:cNvSpPr>
            <a:spLocks noGrp="1"/>
          </p:cNvSpPr>
          <p:nvPr>
            <p:ph type="ftr" sz="quarter" idx="11"/>
          </p:nvPr>
        </p:nvSpPr>
        <p:spPr/>
        <p:txBody>
          <a:bodyPr/>
          <a:lstStyle/>
          <a:p>
            <a:endParaRPr kumimoji="0" lang="en-US"/>
          </a:p>
        </p:txBody>
      </p:sp>
      <p:sp>
        <p:nvSpPr>
          <p:cNvPr id="6" name="スライド番号プレースホルダー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9" name="正方形/長方形 8"/>
          <p:cNvSpPr/>
          <p:nvPr/>
        </p:nvSpPr>
        <p:spPr bwMode="invGray">
          <a:xfrm>
            <a:off x="6598920" y="0"/>
            <a:ext cx="45720" cy="51435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正方形/長方形 7"/>
          <p:cNvSpPr/>
          <p:nvPr/>
        </p:nvSpPr>
        <p:spPr bwMode="ltGray">
          <a:xfrm>
            <a:off x="6647688" y="0"/>
            <a:ext cx="2514601" cy="51435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縦書きタイトル 1"/>
          <p:cNvSpPr>
            <a:spLocks noGrp="1"/>
          </p:cNvSpPr>
          <p:nvPr>
            <p:ph type="title" orient="vert"/>
          </p:nvPr>
        </p:nvSpPr>
        <p:spPr>
          <a:xfrm>
            <a:off x="6781800" y="205980"/>
            <a:ext cx="1905000" cy="4388644"/>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28600"/>
            <a:ext cx="6019800" cy="4388644"/>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r>
              <a:rPr lang="en-US" altLang="ja-JP" smtClean="0"/>
              <a:t>29/11/2018</a:t>
            </a:r>
            <a:endParaRPr lang="en-US"/>
          </a:p>
        </p:txBody>
      </p:sp>
      <p:sp>
        <p:nvSpPr>
          <p:cNvPr id="5" name="フッター プレースホルダー 4"/>
          <p:cNvSpPr>
            <a:spLocks noGrp="1"/>
          </p:cNvSpPr>
          <p:nvPr>
            <p:ph type="ftr" sz="quarter" idx="11"/>
          </p:nvPr>
        </p:nvSpPr>
        <p:spPr>
          <a:xfrm>
            <a:off x="2640597" y="4783095"/>
            <a:ext cx="3836404" cy="273844"/>
          </a:xfrm>
        </p:spPr>
        <p:txBody>
          <a:bodyPr/>
          <a:lstStyle/>
          <a:p>
            <a:endParaRPr kumimoji="0" lang="en-US"/>
          </a:p>
        </p:txBody>
      </p:sp>
      <p:sp>
        <p:nvSpPr>
          <p:cNvPr id="6" name="スライド番号プレースホルダー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586"/>
            <a:ext cx="8229600" cy="939546"/>
          </a:xfrm>
        </p:spPr>
        <p:txBody>
          <a:bodyPr/>
          <a:lstStyle>
            <a:extLst/>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r>
              <a:rPr lang="en-US" altLang="ja-JP" smtClean="0"/>
              <a:t>29/11/2018</a:t>
            </a:r>
            <a:endParaRPr lang="en-US"/>
          </a:p>
        </p:txBody>
      </p:sp>
      <p:sp>
        <p:nvSpPr>
          <p:cNvPr id="5" name="フッター プレースホルダー 4"/>
          <p:cNvSpPr>
            <a:spLocks noGrp="1"/>
          </p:cNvSpPr>
          <p:nvPr>
            <p:ph type="ftr" sz="quarter" idx="11"/>
          </p:nvPr>
        </p:nvSpPr>
        <p:spPr/>
        <p:txBody>
          <a:bodyPr/>
          <a:lstStyle/>
          <a:p>
            <a:endParaRPr kumimoji="0" lang="en-US"/>
          </a:p>
        </p:txBody>
      </p:sp>
      <p:sp>
        <p:nvSpPr>
          <p:cNvPr id="6" name="スライド番号プレースホルダー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2">
        <a:schemeClr val="bg2"/>
      </p:bgRef>
    </p:bg>
    <p:spTree>
      <p:nvGrpSpPr>
        <p:cNvPr id="1" name=""/>
        <p:cNvGrpSpPr/>
        <p:nvPr/>
      </p:nvGrpSpPr>
      <p:grpSpPr>
        <a:xfrm>
          <a:off x="0" y="0"/>
          <a:ext cx="0" cy="0"/>
          <a:chOff x="0" y="0"/>
          <a:chExt cx="0" cy="0"/>
        </a:xfrm>
      </p:grpSpPr>
      <p:sp>
        <p:nvSpPr>
          <p:cNvPr id="9" name="正方形/長方形 8"/>
          <p:cNvSpPr/>
          <p:nvPr/>
        </p:nvSpPr>
        <p:spPr bwMode="ltGray">
          <a:xfrm>
            <a:off x="0" y="1"/>
            <a:ext cx="9144000" cy="195189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正方形/長方形 11"/>
          <p:cNvSpPr/>
          <p:nvPr/>
        </p:nvSpPr>
        <p:spPr bwMode="invGray">
          <a:xfrm>
            <a:off x="0" y="1951890"/>
            <a:ext cx="9144000" cy="3429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タイトル 1"/>
          <p:cNvSpPr>
            <a:spLocks noGrp="1"/>
          </p:cNvSpPr>
          <p:nvPr>
            <p:ph type="title"/>
          </p:nvPr>
        </p:nvSpPr>
        <p:spPr>
          <a:xfrm>
            <a:off x="749808" y="89154"/>
            <a:ext cx="8013192" cy="1227582"/>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40664" y="1371600"/>
            <a:ext cx="8022336" cy="51435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r>
              <a:rPr lang="en-US" altLang="ja-JP" smtClean="0"/>
              <a:t>29/11/2018</a:t>
            </a:r>
            <a:endParaRPr lang="en-US"/>
          </a:p>
        </p:txBody>
      </p:sp>
      <p:sp>
        <p:nvSpPr>
          <p:cNvPr id="5" name="フッター プレースホルダー 4"/>
          <p:cNvSpPr>
            <a:spLocks noGrp="1"/>
          </p:cNvSpPr>
          <p:nvPr>
            <p:ph type="ftr" sz="quarter" idx="11"/>
          </p:nvPr>
        </p:nvSpPr>
        <p:spPr/>
        <p:txBody>
          <a:bodyPr/>
          <a:lstStyle/>
          <a:p>
            <a:endParaRPr kumimoji="0" lang="en-US"/>
          </a:p>
        </p:txBody>
      </p:sp>
      <p:sp>
        <p:nvSpPr>
          <p:cNvPr id="6" name="スライド番号プレースホルダー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1330452"/>
            <a:ext cx="4038600" cy="3467862"/>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330452"/>
            <a:ext cx="4038600" cy="3467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r>
              <a:rPr lang="en-US" altLang="ja-JP" smtClean="0"/>
              <a:t>29/11/2018</a:t>
            </a:r>
            <a:endParaRPr lang="en-US"/>
          </a:p>
        </p:txBody>
      </p:sp>
      <p:sp>
        <p:nvSpPr>
          <p:cNvPr id="6" name="フッター プレースホルダー 5"/>
          <p:cNvSpPr>
            <a:spLocks noGrp="1"/>
          </p:cNvSpPr>
          <p:nvPr>
            <p:ph type="ftr" sz="quarter" idx="11"/>
          </p:nvPr>
        </p:nvSpPr>
        <p:spPr/>
        <p:txBody>
          <a:bodyPr/>
          <a:lstStyle/>
          <a:p>
            <a:endParaRPr kumimoji="0" lang="en-US"/>
          </a:p>
        </p:txBody>
      </p:sp>
      <p:sp>
        <p:nvSpPr>
          <p:cNvPr id="7" name="スライド番号プレースホルダー 6"/>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1274241"/>
            <a:ext cx="4040188"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2"/>
          </p:nvPr>
        </p:nvSpPr>
        <p:spPr>
          <a:xfrm>
            <a:off x="457200" y="1837134"/>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ー 4"/>
          <p:cNvSpPr>
            <a:spLocks noGrp="1"/>
          </p:cNvSpPr>
          <p:nvPr>
            <p:ph type="body" sz="quarter" idx="3"/>
          </p:nvPr>
        </p:nvSpPr>
        <p:spPr>
          <a:xfrm>
            <a:off x="4645026" y="1274241"/>
            <a:ext cx="4041775"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ja-JP" altLang="en-US" smtClean="0"/>
              <a:t>マスター テキストの書式設定</a:t>
            </a:r>
          </a:p>
        </p:txBody>
      </p:sp>
      <p:sp>
        <p:nvSpPr>
          <p:cNvPr id="6" name="コンテンツ プレースホルダー 5"/>
          <p:cNvSpPr>
            <a:spLocks noGrp="1"/>
          </p:cNvSpPr>
          <p:nvPr>
            <p:ph sz="quarter" idx="4"/>
          </p:nvPr>
        </p:nvSpPr>
        <p:spPr>
          <a:xfrm>
            <a:off x="4645026" y="1837134"/>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p>
            <a:r>
              <a:rPr lang="en-US" altLang="ja-JP" smtClean="0"/>
              <a:t>29/11/2018</a:t>
            </a:r>
            <a:endParaRPr lang="en-US"/>
          </a:p>
        </p:txBody>
      </p:sp>
      <p:sp>
        <p:nvSpPr>
          <p:cNvPr id="8" name="フッター プレースホルダー 7"/>
          <p:cNvSpPr>
            <a:spLocks noGrp="1"/>
          </p:cNvSpPr>
          <p:nvPr>
            <p:ph type="ftr" sz="quarter" idx="11"/>
          </p:nvPr>
        </p:nvSpPr>
        <p:spPr/>
        <p:txBody>
          <a:bodyPr/>
          <a:lstStyle/>
          <a:p>
            <a:endParaRPr kumimoji="0" lang="en-US"/>
          </a:p>
        </p:txBody>
      </p:sp>
      <p:sp>
        <p:nvSpPr>
          <p:cNvPr id="9" name="スライド番号プレースホルダー 8"/>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p>
            <a:r>
              <a:rPr lang="en-US" altLang="ja-JP" smtClean="0"/>
              <a:t>29/11/2018</a:t>
            </a:r>
            <a:endParaRPr lang="en-US"/>
          </a:p>
        </p:txBody>
      </p:sp>
      <p:sp>
        <p:nvSpPr>
          <p:cNvPr id="4" name="フッター プレースホルダー 3"/>
          <p:cNvSpPr>
            <a:spLocks noGrp="1"/>
          </p:cNvSpPr>
          <p:nvPr>
            <p:ph type="ftr" sz="quarter" idx="11"/>
          </p:nvPr>
        </p:nvSpPr>
        <p:spPr/>
        <p:txBody>
          <a:bodyPr/>
          <a:lstStyle/>
          <a:p>
            <a:endParaRPr kumimoji="0" lang="en-US"/>
          </a:p>
        </p:txBody>
      </p:sp>
      <p:sp>
        <p:nvSpPr>
          <p:cNvPr id="5" name="スライド番号プレースホルダー 4"/>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lang="en-US" altLang="ja-JP" smtClean="0"/>
              <a:t>29/11/2018</a:t>
            </a:r>
            <a:endParaRPr lang="en-US"/>
          </a:p>
        </p:txBody>
      </p:sp>
      <p:sp>
        <p:nvSpPr>
          <p:cNvPr id="3" name="フッター プレースホルダー 2"/>
          <p:cNvSpPr>
            <a:spLocks noGrp="1"/>
          </p:cNvSpPr>
          <p:nvPr>
            <p:ph type="ftr" sz="quarter" idx="11"/>
          </p:nvPr>
        </p:nvSpPr>
        <p:spPr/>
        <p:txBody>
          <a:bodyPr/>
          <a:lstStyle/>
          <a:p>
            <a:endParaRPr kumimoji="0" lang="en-US"/>
          </a:p>
        </p:txBody>
      </p:sp>
      <p:sp>
        <p:nvSpPr>
          <p:cNvPr id="4" name="スライド番号プレースホルダー 3"/>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67838" y="114300"/>
            <a:ext cx="2523744" cy="733806"/>
          </a:xfrm>
        </p:spPr>
        <p:txBody>
          <a:bodyPr vert="horz" lIns="73152" rIns="45720" bIns="0" rtlCol="0" anchor="b">
            <a:normAutofit/>
            <a:sp3d prstMaterial="matte"/>
          </a:bodyPr>
          <a:lstStyle>
            <a:lvl1pPr algn="l">
              <a:defRPr sz="2000" b="0"/>
            </a:lvl1pPr>
            <a:extLst/>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a:xfrm>
            <a:off x="3019378" y="1307350"/>
            <a:ext cx="5920641" cy="34191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ー 3"/>
          <p:cNvSpPr>
            <a:spLocks noGrp="1"/>
          </p:cNvSpPr>
          <p:nvPr>
            <p:ph type="body" sz="half" idx="2"/>
          </p:nvPr>
        </p:nvSpPr>
        <p:spPr>
          <a:xfrm>
            <a:off x="167838" y="1297514"/>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r>
              <a:rPr lang="en-US" altLang="ja-JP" smtClean="0"/>
              <a:t>29/11/2018</a:t>
            </a:r>
            <a:endParaRPr lang="en-US"/>
          </a:p>
        </p:txBody>
      </p:sp>
      <p:sp>
        <p:nvSpPr>
          <p:cNvPr id="6" name="フッター プレースホルダー 5"/>
          <p:cNvSpPr>
            <a:spLocks noGrp="1"/>
          </p:cNvSpPr>
          <p:nvPr>
            <p:ph type="ftr" sz="quarter" idx="11"/>
          </p:nvPr>
        </p:nvSpPr>
        <p:spPr/>
        <p:txBody>
          <a:bodyPr/>
          <a:lstStyle/>
          <a:p>
            <a:endParaRPr kumimoji="0" lang="en-US"/>
          </a:p>
        </p:txBody>
      </p:sp>
      <p:sp>
        <p:nvSpPr>
          <p:cNvPr id="7" name="スライド番号プレースホルダー 6"/>
          <p:cNvSpPr>
            <a:spLocks noGrp="1"/>
          </p:cNvSpPr>
          <p:nvPr>
            <p:ph type="sldNum" sz="quarter" idx="12"/>
          </p:nvPr>
        </p:nvSpPr>
        <p:spPr/>
        <p:txBody>
          <a:bodyPr/>
          <a:lstStyle/>
          <a:p>
            <a:fld id="{9648F39E-9C37-485F-AC97-16BB4BDF9F49}" type="slidenum">
              <a:rPr kumimoji="0" lang="en-US" smtClean="0"/>
              <a:t>‹#›</a:t>
            </a:fld>
            <a:endParaRPr kumimoji="0" lang="en-US"/>
          </a:p>
        </p:txBody>
      </p:sp>
      <p:sp>
        <p:nvSpPr>
          <p:cNvPr id="12" name="正方形/長方形 11"/>
          <p:cNvSpPr/>
          <p:nvPr/>
        </p:nvSpPr>
        <p:spPr bwMode="invGray">
          <a:xfrm>
            <a:off x="2855737" y="0"/>
            <a:ext cx="45720" cy="1090422"/>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正方形/長方形 8"/>
          <p:cNvSpPr/>
          <p:nvPr/>
        </p:nvSpPr>
        <p:spPr bwMode="invGray">
          <a:xfrm>
            <a:off x="2855737" y="0"/>
            <a:ext cx="45720" cy="1090422"/>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164592" y="116586"/>
            <a:ext cx="2525150" cy="733806"/>
          </a:xfrm>
        </p:spPr>
        <p:txBody>
          <a:bodyPr lIns="73152" bIns="0" anchor="b">
            <a:sp3d prstMaterial="matte"/>
          </a:bodyPr>
          <a:lstStyle>
            <a:lvl1pPr algn="l">
              <a:defRPr sz="2000" b="0"/>
            </a:lvl1pPr>
            <a:extLst/>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2903806" y="1113606"/>
            <a:ext cx="6247397" cy="4029894"/>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ja-JP" altLang="en-US" smtClean="0"/>
              <a:t>プレースホルダーまでドラッグするかアイコンをクリックして図を追加</a:t>
            </a:r>
            <a:endParaRPr kumimoji="0" lang="en-US" dirty="0"/>
          </a:p>
        </p:txBody>
      </p:sp>
      <p:sp>
        <p:nvSpPr>
          <p:cNvPr id="4" name="テキスト プレースホルダー 3"/>
          <p:cNvSpPr>
            <a:spLocks noGrp="1"/>
          </p:cNvSpPr>
          <p:nvPr>
            <p:ph type="body" sz="half" idx="2"/>
          </p:nvPr>
        </p:nvSpPr>
        <p:spPr>
          <a:xfrm>
            <a:off x="164592" y="1296162"/>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a:xfrm>
            <a:off x="164592" y="877824"/>
            <a:ext cx="2523744" cy="150876"/>
          </a:xfrm>
        </p:spPr>
        <p:txBody>
          <a:bodyPr/>
          <a:lstStyle/>
          <a:p>
            <a:r>
              <a:rPr lang="en-US" altLang="ja-JP" smtClean="0"/>
              <a:t>29/11/2018</a:t>
            </a:r>
            <a:endParaRPr lang="en-US" dirty="0"/>
          </a:p>
        </p:txBody>
      </p:sp>
      <p:sp>
        <p:nvSpPr>
          <p:cNvPr id="11" name="正方形/長方形 10"/>
          <p:cNvSpPr/>
          <p:nvPr/>
        </p:nvSpPr>
        <p:spPr>
          <a:xfrm>
            <a:off x="2855737" y="0"/>
            <a:ext cx="45720"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正方形/長方形 8"/>
          <p:cNvSpPr/>
          <p:nvPr/>
        </p:nvSpPr>
        <p:spPr bwMode="invGray">
          <a:xfrm>
            <a:off x="2855737" y="0"/>
            <a:ext cx="45720"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フッター プレースホルダー 5"/>
          <p:cNvSpPr>
            <a:spLocks noGrp="1"/>
          </p:cNvSpPr>
          <p:nvPr>
            <p:ph type="ftr" sz="quarter" idx="11"/>
          </p:nvPr>
        </p:nvSpPr>
        <p:spPr>
          <a:xfrm>
            <a:off x="3035808" y="877824"/>
            <a:ext cx="5193792" cy="150876"/>
          </a:xfrm>
        </p:spPr>
        <p:txBody>
          <a:bodyPr/>
          <a:lstStyle>
            <a:lvl1pPr>
              <a:defRPr>
                <a:solidFill>
                  <a:schemeClr val="bg1">
                    <a:shade val="50000"/>
                  </a:schemeClr>
                </a:solidFill>
              </a:defRPr>
            </a:lvl1pPr>
          </a:lstStyle>
          <a:p>
            <a:endParaRPr kumimoji="0" lang="en-US" dirty="0"/>
          </a:p>
        </p:txBody>
      </p:sp>
      <p:sp>
        <p:nvSpPr>
          <p:cNvPr id="7" name="スライド番号プレースホルダー 6"/>
          <p:cNvSpPr>
            <a:spLocks noGrp="1"/>
          </p:cNvSpPr>
          <p:nvPr>
            <p:ph type="sldNum" sz="quarter" idx="12"/>
          </p:nvPr>
        </p:nvSpPr>
        <p:spPr>
          <a:xfrm>
            <a:off x="8339328" y="877824"/>
            <a:ext cx="733864" cy="150876"/>
          </a:xfrm>
        </p:spPr>
        <p:txBody>
          <a:bodyPr/>
          <a:lstStyle/>
          <a:p>
            <a:fld id="{9648F39E-9C37-485F-AC97-16BB4BDF9F49}" type="slidenum">
              <a:rPr kumimoji="0" lang="en-US" smtClean="0"/>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正方形/長方形 9"/>
          <p:cNvSpPr/>
          <p:nvPr/>
        </p:nvSpPr>
        <p:spPr bwMode="invGray">
          <a:xfrm>
            <a:off x="0" y="1076921"/>
            <a:ext cx="9144000" cy="3429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正方形/長方形 6"/>
          <p:cNvSpPr/>
          <p:nvPr/>
        </p:nvSpPr>
        <p:spPr bwMode="ltGray">
          <a:xfrm>
            <a:off x="1" y="0"/>
            <a:ext cx="9143999" cy="10753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タイトル プレースホルダー 1"/>
          <p:cNvSpPr>
            <a:spLocks noGrp="1"/>
          </p:cNvSpPr>
          <p:nvPr>
            <p:ph type="title"/>
          </p:nvPr>
        </p:nvSpPr>
        <p:spPr>
          <a:xfrm>
            <a:off x="457200" y="114300"/>
            <a:ext cx="8229600" cy="938297"/>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1331394"/>
            <a:ext cx="8229600" cy="3469207"/>
          </a:xfrm>
          <a:prstGeom prst="rect">
            <a:avLst/>
          </a:prstGeom>
        </p:spPr>
        <p:txBody>
          <a:bodyPr vert="horz" lIns="54864" tIns="91440" rtlCol="0">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4" name="日付プレースホルダー 3"/>
          <p:cNvSpPr>
            <a:spLocks noGrp="1"/>
          </p:cNvSpPr>
          <p:nvPr>
            <p:ph type="dt" sz="half" idx="2"/>
          </p:nvPr>
        </p:nvSpPr>
        <p:spPr>
          <a:xfrm>
            <a:off x="457200" y="4857749"/>
            <a:ext cx="2133600" cy="20574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altLang="ja-JP" smtClean="0"/>
              <a:t>29/11/2018</a:t>
            </a:r>
            <a:endParaRPr lang="en-US" dirty="0"/>
          </a:p>
        </p:txBody>
      </p:sp>
      <p:sp>
        <p:nvSpPr>
          <p:cNvPr id="5" name="フッター プレースホルダー 4"/>
          <p:cNvSpPr>
            <a:spLocks noGrp="1"/>
          </p:cNvSpPr>
          <p:nvPr>
            <p:ph type="ftr" sz="quarter" idx="3"/>
          </p:nvPr>
        </p:nvSpPr>
        <p:spPr>
          <a:xfrm>
            <a:off x="2640597" y="4857749"/>
            <a:ext cx="5507719" cy="20574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kumimoji="0" lang="en-US" dirty="0"/>
          </a:p>
        </p:txBody>
      </p:sp>
      <p:sp>
        <p:nvSpPr>
          <p:cNvPr id="6" name="スライド番号プレースホルダー 5"/>
          <p:cNvSpPr>
            <a:spLocks noGrp="1"/>
          </p:cNvSpPr>
          <p:nvPr>
            <p:ph type="sldNum" sz="quarter" idx="4"/>
          </p:nvPr>
        </p:nvSpPr>
        <p:spPr>
          <a:xfrm>
            <a:off x="8204396" y="4857749"/>
            <a:ext cx="733864" cy="20574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648F39E-9C37-485F-AC97-16BB4BDF9F49}" type="slidenum">
              <a:rPr kumimoji="0" lang="en-US" smtClean="0"/>
              <a:t>‹#›</a:t>
            </a:fld>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1"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1"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1"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1"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1"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1"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1"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1"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1"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1" sz="18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395536" y="1652642"/>
            <a:ext cx="8208912" cy="1952243"/>
          </a:xfrm>
        </p:spPr>
        <p:txBody>
          <a:bodyPr>
            <a:normAutofit fontScale="90000"/>
          </a:bodyPr>
          <a:lstStyle/>
          <a:p>
            <a:r>
              <a:rPr lang="en-US" altLang="ja-JP" dirty="0" smtClean="0"/>
              <a:t>Global Perspective:</a:t>
            </a:r>
            <a:br>
              <a:rPr lang="en-US" altLang="ja-JP" dirty="0" smtClean="0"/>
            </a:br>
            <a:r>
              <a:rPr lang="en-US" altLang="ja-JP" dirty="0" smtClean="0"/>
              <a:t>from the</a:t>
            </a:r>
            <a:r>
              <a:rPr lang="ja-JP" altLang="ja-JP" dirty="0" smtClean="0"/>
              <a:t> </a:t>
            </a:r>
            <a:r>
              <a:rPr lang="en-US" altLang="ja-JP" dirty="0" smtClean="0"/>
              <a:t>Expert Panel on Bioethics</a:t>
            </a:r>
            <a:br>
              <a:rPr lang="en-US" altLang="ja-JP" dirty="0" smtClean="0"/>
            </a:br>
            <a:r>
              <a:rPr lang="en-US" altLang="ja-JP" dirty="0" smtClean="0"/>
              <a:t>at the Council for STI, Japan</a:t>
            </a:r>
            <a:endParaRPr kumimoji="1" lang="ja-JP" altLang="en-US" dirty="0"/>
          </a:p>
        </p:txBody>
      </p:sp>
      <p:sp>
        <p:nvSpPr>
          <p:cNvPr id="6" name="サブタイトル 5"/>
          <p:cNvSpPr>
            <a:spLocks noGrp="1"/>
          </p:cNvSpPr>
          <p:nvPr>
            <p:ph type="subTitle" idx="1"/>
          </p:nvPr>
        </p:nvSpPr>
        <p:spPr>
          <a:xfrm>
            <a:off x="939800" y="3886200"/>
            <a:ext cx="7239000" cy="798072"/>
          </a:xfrm>
        </p:spPr>
        <p:txBody>
          <a:bodyPr>
            <a:normAutofit fontScale="85000" lnSpcReduction="20000"/>
          </a:bodyPr>
          <a:lstStyle/>
          <a:p>
            <a:r>
              <a:rPr lang="en-US" altLang="ja-JP" sz="2400" dirty="0">
                <a:ea typeface="ＭＳ Ｐゴシック" pitchFamily="50" charset="-128"/>
              </a:rPr>
              <a:t>Yuko Harayama</a:t>
            </a:r>
          </a:p>
          <a:p>
            <a:r>
              <a:rPr lang="en-US" altLang="ja-JP" sz="2400" dirty="0">
                <a:ea typeface="ＭＳ Ｐゴシック" pitchFamily="50" charset="-128"/>
              </a:rPr>
              <a:t>Former Executive Member</a:t>
            </a:r>
          </a:p>
          <a:p>
            <a:r>
              <a:rPr lang="en-US" altLang="ja-JP" sz="2400" dirty="0">
                <a:ea typeface="ＭＳ Ｐゴシック" pitchFamily="50" charset="-128"/>
              </a:rPr>
              <a:t>Council for Science, Technology and Innovation (CSTI)</a:t>
            </a:r>
          </a:p>
        </p:txBody>
      </p:sp>
    </p:spTree>
    <p:extLst>
      <p:ext uri="{BB962C8B-B14F-4D97-AF65-F5344CB8AC3E}">
        <p14:creationId xmlns:p14="http://schemas.microsoft.com/office/powerpoint/2010/main" val="1401888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586"/>
            <a:ext cx="8481060" cy="939546"/>
          </a:xfrm>
        </p:spPr>
        <p:txBody>
          <a:bodyPr>
            <a:noAutofit/>
          </a:bodyPr>
          <a:lstStyle/>
          <a:p>
            <a:r>
              <a:rPr lang="en-US" altLang="ja-JP" sz="3600" dirty="0" smtClean="0"/>
              <a:t>What’s next?</a:t>
            </a:r>
            <a:endParaRPr kumimoji="1" lang="ja-JP" altLang="en-US" sz="3600" dirty="0"/>
          </a:p>
        </p:txBody>
      </p:sp>
      <p:sp>
        <p:nvSpPr>
          <p:cNvPr id="3" name="コンテンツ プレースホルダー 2"/>
          <p:cNvSpPr>
            <a:spLocks noGrp="1"/>
          </p:cNvSpPr>
          <p:nvPr>
            <p:ph idx="1"/>
          </p:nvPr>
        </p:nvSpPr>
        <p:spPr/>
        <p:txBody>
          <a:bodyPr>
            <a:normAutofit fontScale="92500" lnSpcReduction="20000"/>
          </a:bodyPr>
          <a:lstStyle/>
          <a:p>
            <a:r>
              <a:rPr kumimoji="1" lang="en-US" altLang="ja-JP" dirty="0" smtClean="0"/>
              <a:t>Joint meetings</a:t>
            </a:r>
          </a:p>
          <a:p>
            <a:pPr lvl="1"/>
            <a:r>
              <a:rPr lang="en-US" altLang="ja-JP" dirty="0" smtClean="0"/>
              <a:t>Expert</a:t>
            </a:r>
            <a:r>
              <a:rPr lang="ja-JP" altLang="en-US" dirty="0" smtClean="0"/>
              <a:t> </a:t>
            </a:r>
            <a:r>
              <a:rPr lang="en-US" altLang="ja-JP" dirty="0" smtClean="0"/>
              <a:t>panel</a:t>
            </a:r>
            <a:r>
              <a:rPr lang="ja-JP" altLang="en-US" dirty="0" smtClean="0"/>
              <a:t> </a:t>
            </a:r>
            <a:r>
              <a:rPr lang="en-US" altLang="ja-JP" dirty="0" smtClean="0"/>
              <a:t>on</a:t>
            </a:r>
            <a:r>
              <a:rPr lang="ja-JP" altLang="en-US" dirty="0" smtClean="0"/>
              <a:t> </a:t>
            </a:r>
            <a:r>
              <a:rPr lang="en-US" altLang="ja-JP" dirty="0" smtClean="0"/>
              <a:t>bioethics</a:t>
            </a:r>
          </a:p>
          <a:p>
            <a:pPr lvl="1"/>
            <a:r>
              <a:rPr lang="en-US" altLang="ja-JP" dirty="0" smtClean="0"/>
              <a:t>Task force</a:t>
            </a:r>
          </a:p>
          <a:p>
            <a:r>
              <a:rPr lang="en-US" altLang="ja-JP" dirty="0" smtClean="0"/>
              <a:t>Discussion points</a:t>
            </a:r>
          </a:p>
          <a:p>
            <a:pPr lvl="1"/>
            <a:r>
              <a:rPr lang="en-US" altLang="ja-JP" dirty="0" smtClean="0"/>
              <a:t>Research </a:t>
            </a:r>
            <a:r>
              <a:rPr lang="en-US" altLang="ja-JP" dirty="0" smtClean="0"/>
              <a:t>on</a:t>
            </a:r>
            <a:r>
              <a:rPr lang="en-US" altLang="ja-JP" dirty="0" smtClean="0"/>
              <a:t> </a:t>
            </a:r>
            <a:r>
              <a:rPr lang="en-US" altLang="ja-JP" dirty="0"/>
              <a:t>hereditary </a:t>
            </a:r>
            <a:r>
              <a:rPr lang="en-US" altLang="ja-JP" dirty="0" smtClean="0"/>
              <a:t>diseases</a:t>
            </a:r>
            <a:r>
              <a:rPr lang="en-US" altLang="ja-JP" dirty="0" smtClean="0"/>
              <a:t> &amp; Research on cancer</a:t>
            </a:r>
          </a:p>
          <a:p>
            <a:pPr lvl="1"/>
            <a:r>
              <a:rPr lang="en-US" altLang="ja-JP" dirty="0"/>
              <a:t>Creation of embryos for research </a:t>
            </a:r>
            <a:r>
              <a:rPr lang="en-US" altLang="ja-JP" dirty="0" smtClean="0"/>
              <a:t>purposes</a:t>
            </a:r>
          </a:p>
          <a:p>
            <a:pPr lvl="2"/>
            <a:r>
              <a:rPr lang="en-US" altLang="ja-JP" dirty="0" smtClean="0"/>
              <a:t>Extending the scope to </a:t>
            </a:r>
            <a:r>
              <a:rPr lang="en-US" altLang="ja-JP" dirty="0" err="1" smtClean="0"/>
              <a:t>germline</a:t>
            </a:r>
            <a:r>
              <a:rPr lang="en-US" altLang="ja-JP" dirty="0"/>
              <a:t>?</a:t>
            </a:r>
            <a:endParaRPr lang="en-US" altLang="ja-JP" dirty="0" smtClean="0"/>
          </a:p>
          <a:p>
            <a:pPr lvl="1"/>
            <a:r>
              <a:rPr lang="en-US" altLang="ja-JP" dirty="0" smtClean="0"/>
              <a:t>Review</a:t>
            </a:r>
            <a:r>
              <a:rPr lang="ja-JP" altLang="en-US" dirty="0" smtClean="0"/>
              <a:t> </a:t>
            </a:r>
            <a:r>
              <a:rPr lang="en-US" altLang="ja-JP" dirty="0" smtClean="0"/>
              <a:t>system: </a:t>
            </a:r>
            <a:r>
              <a:rPr lang="en-US" altLang="ja-JP" kern="0" spc="-43" dirty="0" smtClean="0"/>
              <a:t>National </a:t>
            </a:r>
            <a:r>
              <a:rPr lang="en-US" altLang="ja-JP" kern="0" spc="-43" dirty="0"/>
              <a:t>Ethics Review </a:t>
            </a:r>
            <a:r>
              <a:rPr lang="en-US" altLang="ja-JP" kern="0" spc="-43" dirty="0" smtClean="0"/>
              <a:t>Committee</a:t>
            </a:r>
            <a:r>
              <a:rPr lang="ja-JP" altLang="ja-JP" kern="0" spc="-43" dirty="0"/>
              <a:t>?</a:t>
            </a:r>
            <a:endParaRPr lang="en-US" altLang="ja-JP" dirty="0" smtClean="0"/>
          </a:p>
          <a:p>
            <a:pPr lvl="1"/>
            <a:endParaRPr lang="en-US" altLang="ja-JP" dirty="0" smtClean="0"/>
          </a:p>
          <a:p>
            <a:pPr lvl="1"/>
            <a:endParaRPr lang="en-US" altLang="ja-JP" dirty="0" smtClean="0"/>
          </a:p>
          <a:p>
            <a:pPr lvl="1"/>
            <a:endParaRPr lang="en-US" altLang="ja-JP" dirty="0" smtClean="0"/>
          </a:p>
          <a:p>
            <a:pPr lvl="1"/>
            <a:endParaRPr lang="en-US" altLang="ja-JP" dirty="0" smtClean="0"/>
          </a:p>
          <a:p>
            <a:pPr lvl="1"/>
            <a:endParaRPr lang="en-US" altLang="ja-JP" dirty="0" smtClean="0"/>
          </a:p>
          <a:p>
            <a:pPr lvl="1"/>
            <a:endParaRPr lang="en-US" altLang="ja-JP" dirty="0" smtClean="0"/>
          </a:p>
          <a:p>
            <a:endParaRPr lang="en-US" altLang="ja-JP" dirty="0" smtClean="0"/>
          </a:p>
        </p:txBody>
      </p:sp>
      <p:sp>
        <p:nvSpPr>
          <p:cNvPr id="4" name="日付プレースホルダー 3"/>
          <p:cNvSpPr>
            <a:spLocks noGrp="1"/>
          </p:cNvSpPr>
          <p:nvPr>
            <p:ph type="dt" sz="half" idx="10"/>
          </p:nvPr>
        </p:nvSpPr>
        <p:spPr/>
        <p:txBody>
          <a:bodyPr/>
          <a:lstStyle/>
          <a:p>
            <a:r>
              <a:rPr lang="en-US" altLang="ja-JP" smtClean="0"/>
              <a:t>29/11/2018</a:t>
            </a:r>
            <a:endParaRPr lang="en-US"/>
          </a:p>
        </p:txBody>
      </p:sp>
      <p:sp>
        <p:nvSpPr>
          <p:cNvPr id="5" name="スライド番号プレースホルダー 4"/>
          <p:cNvSpPr>
            <a:spLocks noGrp="1"/>
          </p:cNvSpPr>
          <p:nvPr>
            <p:ph type="sldNum" sz="quarter" idx="12"/>
          </p:nvPr>
        </p:nvSpPr>
        <p:spPr/>
        <p:txBody>
          <a:bodyPr/>
          <a:lstStyle/>
          <a:p>
            <a:fld id="{9648F39E-9C37-485F-AC97-16BB4BDF9F49}" type="slidenum">
              <a:rPr kumimoji="0" lang="en-US" smtClean="0"/>
              <a:t>10</a:t>
            </a:fld>
            <a:endParaRPr kumimoji="0" lang="en-US"/>
          </a:p>
        </p:txBody>
      </p:sp>
    </p:spTree>
    <p:extLst>
      <p:ext uri="{BB962C8B-B14F-4D97-AF65-F5344CB8AC3E}">
        <p14:creationId xmlns:p14="http://schemas.microsoft.com/office/powerpoint/2010/main" val="84782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4"/>
          <p:cNvSpPr>
            <a:spLocks noChangeArrowheads="1"/>
          </p:cNvSpPr>
          <p:nvPr/>
        </p:nvSpPr>
        <p:spPr bwMode="auto">
          <a:xfrm>
            <a:off x="66540" y="1144689"/>
            <a:ext cx="9036924" cy="3931266"/>
          </a:xfrm>
          <a:prstGeom prst="rect">
            <a:avLst/>
          </a:prstGeom>
          <a:solidFill>
            <a:schemeClr val="accent1">
              <a:lumMod val="20000"/>
              <a:lumOff val="80000"/>
            </a:schemeClr>
          </a:solidFill>
          <a:ln w="31750">
            <a:solidFill>
              <a:schemeClr val="tx1">
                <a:lumMod val="65000"/>
                <a:lumOff val="35000"/>
              </a:schemeClr>
            </a:solidFill>
            <a:headEnd/>
            <a:tailEnd/>
          </a:ln>
        </p:spPr>
        <p:style>
          <a:lnRef idx="2">
            <a:schemeClr val="dk1"/>
          </a:lnRef>
          <a:fillRef idx="1">
            <a:schemeClr val="lt1"/>
          </a:fillRef>
          <a:effectRef idx="0">
            <a:schemeClr val="dk1"/>
          </a:effectRef>
          <a:fontRef idx="minor">
            <a:schemeClr val="dk1"/>
          </a:fontRef>
        </p:style>
        <p:txBody>
          <a:bodyPr lIns="77925" tIns="38963" rIns="77925" bIns="38963"/>
          <a:lstStyle/>
          <a:p>
            <a:endParaRPr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8">
            <a:extLst>
              <a:ext uri="{FF2B5EF4-FFF2-40B4-BE49-F238E27FC236}">
                <a16:creationId xmlns="" xmlns:a16="http://schemas.microsoft.com/office/drawing/2014/main" id="{291009E8-1282-449B-86A3-5A1D2E7B8F91}"/>
              </a:ext>
            </a:extLst>
          </p:cNvPr>
          <p:cNvSpPr txBox="1"/>
          <p:nvPr/>
        </p:nvSpPr>
        <p:spPr>
          <a:xfrm>
            <a:off x="1978247" y="2567573"/>
            <a:ext cx="6988569" cy="448019"/>
          </a:xfrm>
          <a:prstGeom prst="rect">
            <a:avLst/>
          </a:prstGeom>
          <a:noFill/>
          <a:ln w="38100">
            <a:solidFill>
              <a:srgbClr val="800000"/>
            </a:solidFill>
          </a:ln>
        </p:spPr>
        <p:txBody>
          <a:bodyPr wrap="none" lIns="77925" tIns="38963" rIns="77925" bIns="38963" rtlCol="0">
            <a:spAutoFit/>
          </a:bodyPr>
          <a:lstStyle/>
          <a:p>
            <a:pPr defTabSz="389626">
              <a:defRPr/>
            </a:pPr>
            <a:r>
              <a:rPr lang="en-US" altLang="ja-JP" sz="2400" b="1" kern="0" dirty="0">
                <a:solidFill>
                  <a:prstClr val="black"/>
                </a:solidFill>
                <a:latin typeface="Calibri" panose="020F0502020204030204"/>
              </a:rPr>
              <a:t>Council for Science, Technology and Innovation (CSTI)</a:t>
            </a:r>
            <a:endParaRPr lang="ja-JP" altLang="en-US" sz="2400" b="1" kern="0" dirty="0">
              <a:solidFill>
                <a:prstClr val="black"/>
              </a:solidFill>
              <a:latin typeface="Calibri" panose="020F0502020204030204"/>
            </a:endParaRPr>
          </a:p>
        </p:txBody>
      </p:sp>
      <p:sp>
        <p:nvSpPr>
          <p:cNvPr id="10" name="テキスト ボックス 9">
            <a:extLst>
              <a:ext uri="{FF2B5EF4-FFF2-40B4-BE49-F238E27FC236}">
                <a16:creationId xmlns="" xmlns:a16="http://schemas.microsoft.com/office/drawing/2014/main" id="{D0286226-42AE-4FAF-8AD4-BEE316FDED02}"/>
              </a:ext>
            </a:extLst>
          </p:cNvPr>
          <p:cNvSpPr txBox="1"/>
          <p:nvPr/>
        </p:nvSpPr>
        <p:spPr>
          <a:xfrm>
            <a:off x="4162448" y="3376494"/>
            <a:ext cx="3055601" cy="386464"/>
          </a:xfrm>
          <a:prstGeom prst="rect">
            <a:avLst/>
          </a:prstGeom>
          <a:noFill/>
          <a:ln w="31750">
            <a:solidFill>
              <a:schemeClr val="bg1">
                <a:lumMod val="50000"/>
              </a:schemeClr>
            </a:solidFill>
          </a:ln>
        </p:spPr>
        <p:txBody>
          <a:bodyPr wrap="none" lIns="77925" tIns="38963" rIns="77925" bIns="38963" rtlCol="0">
            <a:spAutoFit/>
          </a:bodyPr>
          <a:lstStyle/>
          <a:p>
            <a:pPr defTabSz="389626">
              <a:defRPr/>
            </a:pPr>
            <a:r>
              <a:rPr lang="en-US" altLang="ja-JP" sz="2000" kern="0" dirty="0">
                <a:solidFill>
                  <a:prstClr val="black"/>
                </a:solidFill>
                <a:latin typeface="Calibri" panose="020F0502020204030204"/>
              </a:rPr>
              <a:t>Expert Panel on Basic Policy</a:t>
            </a:r>
            <a:endParaRPr lang="ja-JP" altLang="en-US" sz="2000" kern="0" dirty="0">
              <a:solidFill>
                <a:prstClr val="black"/>
              </a:solidFill>
              <a:latin typeface="Calibri" panose="020F0502020204030204"/>
            </a:endParaRPr>
          </a:p>
        </p:txBody>
      </p:sp>
      <p:sp>
        <p:nvSpPr>
          <p:cNvPr id="11" name="テキスト ボックス 10">
            <a:extLst>
              <a:ext uri="{FF2B5EF4-FFF2-40B4-BE49-F238E27FC236}">
                <a16:creationId xmlns="" xmlns:a16="http://schemas.microsoft.com/office/drawing/2014/main" id="{BE12098A-DAC9-43A3-B28B-B02BD6242204}"/>
              </a:ext>
            </a:extLst>
          </p:cNvPr>
          <p:cNvSpPr txBox="1"/>
          <p:nvPr/>
        </p:nvSpPr>
        <p:spPr>
          <a:xfrm>
            <a:off x="1919051" y="4024392"/>
            <a:ext cx="1465948" cy="1002017"/>
          </a:xfrm>
          <a:prstGeom prst="rect">
            <a:avLst/>
          </a:prstGeom>
          <a:noFill/>
          <a:ln w="31750">
            <a:solidFill>
              <a:schemeClr val="bg1">
                <a:lumMod val="50000"/>
              </a:schemeClr>
            </a:solidFill>
          </a:ln>
        </p:spPr>
        <p:txBody>
          <a:bodyPr wrap="none" lIns="77925" tIns="38963" rIns="77925" bIns="38963" rtlCol="0">
            <a:spAutoFit/>
          </a:bodyPr>
          <a:lstStyle/>
          <a:p>
            <a:pPr algn="ctr" defTabSz="389626">
              <a:defRPr/>
            </a:pPr>
            <a:r>
              <a:rPr lang="en-US" altLang="ja-JP" sz="2000" kern="0" dirty="0">
                <a:solidFill>
                  <a:prstClr val="black"/>
                </a:solidFill>
                <a:latin typeface="Calibri" panose="020F0502020204030204"/>
              </a:rPr>
              <a:t>Expert Panel </a:t>
            </a:r>
          </a:p>
          <a:p>
            <a:pPr algn="ctr" defTabSz="389626">
              <a:defRPr/>
            </a:pPr>
            <a:r>
              <a:rPr lang="en-US" altLang="ja-JP" sz="2000" kern="0" dirty="0">
                <a:solidFill>
                  <a:prstClr val="black"/>
                </a:solidFill>
                <a:latin typeface="Calibri" panose="020F0502020204030204"/>
              </a:rPr>
              <a:t>on </a:t>
            </a:r>
          </a:p>
          <a:p>
            <a:pPr algn="ctr" defTabSz="389626">
              <a:defRPr/>
            </a:pPr>
            <a:r>
              <a:rPr lang="en-US" altLang="ja-JP" sz="2000" kern="0" dirty="0">
                <a:solidFill>
                  <a:prstClr val="black"/>
                </a:solidFill>
                <a:latin typeface="Calibri" panose="020F0502020204030204"/>
              </a:rPr>
              <a:t>STI Strategy</a:t>
            </a:r>
            <a:endParaRPr lang="ja-JP" altLang="en-US" sz="2000" kern="0" dirty="0">
              <a:solidFill>
                <a:prstClr val="black"/>
              </a:solidFill>
              <a:latin typeface="Calibri" panose="020F0502020204030204"/>
            </a:endParaRPr>
          </a:p>
        </p:txBody>
      </p:sp>
      <p:sp>
        <p:nvSpPr>
          <p:cNvPr id="12" name="テキスト ボックス 11">
            <a:extLst>
              <a:ext uri="{FF2B5EF4-FFF2-40B4-BE49-F238E27FC236}">
                <a16:creationId xmlns="" xmlns:a16="http://schemas.microsoft.com/office/drawing/2014/main" id="{D3C616EB-A515-4A6F-BADB-FD1810920CD6}"/>
              </a:ext>
            </a:extLst>
          </p:cNvPr>
          <p:cNvSpPr txBox="1"/>
          <p:nvPr/>
        </p:nvSpPr>
        <p:spPr>
          <a:xfrm>
            <a:off x="3655363" y="4024392"/>
            <a:ext cx="1901640" cy="1002017"/>
          </a:xfrm>
          <a:prstGeom prst="rect">
            <a:avLst/>
          </a:prstGeom>
          <a:noFill/>
          <a:ln w="31750">
            <a:solidFill>
              <a:schemeClr val="bg1">
                <a:lumMod val="50000"/>
              </a:schemeClr>
            </a:solidFill>
          </a:ln>
        </p:spPr>
        <p:txBody>
          <a:bodyPr wrap="none" lIns="77925" tIns="38963" rIns="77925" bIns="38963" rtlCol="0">
            <a:spAutoFit/>
          </a:bodyPr>
          <a:lstStyle/>
          <a:p>
            <a:pPr algn="ctr" defTabSz="389626">
              <a:defRPr/>
            </a:pPr>
            <a:r>
              <a:rPr lang="en-US" altLang="ja-JP" sz="2000" kern="0" dirty="0">
                <a:solidFill>
                  <a:prstClr val="black"/>
                </a:solidFill>
                <a:latin typeface="Calibri" panose="020F0502020204030204"/>
              </a:rPr>
              <a:t>Expert Panel </a:t>
            </a:r>
          </a:p>
          <a:p>
            <a:pPr algn="ctr" defTabSz="389626">
              <a:defRPr/>
            </a:pPr>
            <a:r>
              <a:rPr lang="en-US" altLang="ja-JP" sz="2000" kern="0" dirty="0">
                <a:solidFill>
                  <a:prstClr val="black"/>
                </a:solidFill>
                <a:latin typeface="Calibri" panose="020F0502020204030204"/>
              </a:rPr>
              <a:t>on </a:t>
            </a:r>
          </a:p>
          <a:p>
            <a:pPr algn="ctr" defTabSz="389626">
              <a:defRPr/>
            </a:pPr>
            <a:r>
              <a:rPr lang="en-US" altLang="ja-JP" sz="2000" kern="0" dirty="0">
                <a:solidFill>
                  <a:prstClr val="black"/>
                </a:solidFill>
                <a:latin typeface="Calibri" panose="020F0502020204030204"/>
              </a:rPr>
              <a:t>Important Issues</a:t>
            </a:r>
            <a:endParaRPr lang="ja-JP" altLang="en-US" sz="2000" kern="0" dirty="0">
              <a:solidFill>
                <a:prstClr val="black"/>
              </a:solidFill>
              <a:latin typeface="Calibri" panose="020F0502020204030204"/>
            </a:endParaRPr>
          </a:p>
        </p:txBody>
      </p:sp>
      <p:sp>
        <p:nvSpPr>
          <p:cNvPr id="13" name="テキスト ボックス 12">
            <a:extLst>
              <a:ext uri="{FF2B5EF4-FFF2-40B4-BE49-F238E27FC236}">
                <a16:creationId xmlns="" xmlns:a16="http://schemas.microsoft.com/office/drawing/2014/main" id="{9DF02592-5E0C-42C2-A8EE-1955EFE807F5}"/>
              </a:ext>
            </a:extLst>
          </p:cNvPr>
          <p:cNvSpPr txBox="1"/>
          <p:nvPr/>
        </p:nvSpPr>
        <p:spPr>
          <a:xfrm>
            <a:off x="5811338" y="4026198"/>
            <a:ext cx="1498008" cy="1002017"/>
          </a:xfrm>
          <a:prstGeom prst="rect">
            <a:avLst/>
          </a:prstGeom>
          <a:solidFill>
            <a:schemeClr val="accent1">
              <a:lumMod val="60000"/>
              <a:lumOff val="40000"/>
            </a:schemeClr>
          </a:solidFill>
          <a:ln w="38100">
            <a:solidFill>
              <a:srgbClr val="800000"/>
            </a:solidFill>
          </a:ln>
        </p:spPr>
        <p:txBody>
          <a:bodyPr wrap="none" lIns="77925" tIns="38963" rIns="77925" bIns="38963" rtlCol="0">
            <a:spAutoFit/>
          </a:bodyPr>
          <a:lstStyle/>
          <a:p>
            <a:pPr algn="ctr" defTabSz="389626">
              <a:defRPr/>
            </a:pPr>
            <a:r>
              <a:rPr lang="en-US" altLang="ja-JP" sz="2000" b="1" kern="0" dirty="0">
                <a:solidFill>
                  <a:prstClr val="black"/>
                </a:solidFill>
                <a:latin typeface="Calibri" panose="020F0502020204030204"/>
              </a:rPr>
              <a:t>Expert Panel </a:t>
            </a:r>
          </a:p>
          <a:p>
            <a:pPr algn="ctr" defTabSz="389626">
              <a:defRPr/>
            </a:pPr>
            <a:r>
              <a:rPr lang="en-US" altLang="ja-JP" sz="2000" b="1" kern="0" dirty="0">
                <a:solidFill>
                  <a:prstClr val="black"/>
                </a:solidFill>
                <a:latin typeface="Calibri" panose="020F0502020204030204"/>
              </a:rPr>
              <a:t>on </a:t>
            </a:r>
          </a:p>
          <a:p>
            <a:pPr algn="ctr" defTabSz="389626">
              <a:defRPr/>
            </a:pPr>
            <a:r>
              <a:rPr lang="en-US" altLang="ja-JP" sz="2000" b="1" kern="0" dirty="0">
                <a:solidFill>
                  <a:prstClr val="black"/>
                </a:solidFill>
                <a:latin typeface="Calibri" panose="020F0502020204030204"/>
              </a:rPr>
              <a:t>Bioethics</a:t>
            </a:r>
            <a:endParaRPr lang="ja-JP" altLang="en-US" sz="2000" b="1" kern="0" dirty="0">
              <a:solidFill>
                <a:prstClr val="black"/>
              </a:solidFill>
              <a:latin typeface="Calibri" panose="020F0502020204030204"/>
            </a:endParaRPr>
          </a:p>
        </p:txBody>
      </p:sp>
      <p:sp>
        <p:nvSpPr>
          <p:cNvPr id="14" name="テキスト ボックス 13">
            <a:extLst>
              <a:ext uri="{FF2B5EF4-FFF2-40B4-BE49-F238E27FC236}">
                <a16:creationId xmlns="" xmlns:a16="http://schemas.microsoft.com/office/drawing/2014/main" id="{323074EF-2E39-4F08-9CD8-AE5E3C43872B}"/>
              </a:ext>
            </a:extLst>
          </p:cNvPr>
          <p:cNvSpPr txBox="1"/>
          <p:nvPr/>
        </p:nvSpPr>
        <p:spPr>
          <a:xfrm>
            <a:off x="7570153" y="4024392"/>
            <a:ext cx="1465948" cy="1002017"/>
          </a:xfrm>
          <a:prstGeom prst="rect">
            <a:avLst/>
          </a:prstGeom>
          <a:noFill/>
          <a:ln w="31750">
            <a:solidFill>
              <a:schemeClr val="bg1">
                <a:lumMod val="50000"/>
              </a:schemeClr>
            </a:solidFill>
          </a:ln>
        </p:spPr>
        <p:txBody>
          <a:bodyPr wrap="none" lIns="77925" tIns="38963" rIns="77925" bIns="38963" rtlCol="0">
            <a:spAutoFit/>
          </a:bodyPr>
          <a:lstStyle/>
          <a:p>
            <a:pPr algn="ctr" defTabSz="389626">
              <a:defRPr/>
            </a:pPr>
            <a:r>
              <a:rPr lang="en-US" altLang="ja-JP" sz="2000" kern="0" dirty="0">
                <a:solidFill>
                  <a:prstClr val="black"/>
                </a:solidFill>
                <a:latin typeface="Calibri" panose="020F0502020204030204"/>
              </a:rPr>
              <a:t>Expert Panel </a:t>
            </a:r>
          </a:p>
          <a:p>
            <a:pPr algn="ctr" defTabSz="389626">
              <a:defRPr/>
            </a:pPr>
            <a:r>
              <a:rPr lang="en-US" altLang="ja-JP" sz="2000" kern="0" dirty="0">
                <a:solidFill>
                  <a:prstClr val="black"/>
                </a:solidFill>
                <a:latin typeface="Calibri" panose="020F0502020204030204"/>
              </a:rPr>
              <a:t>on </a:t>
            </a:r>
          </a:p>
          <a:p>
            <a:pPr algn="ctr" defTabSz="389626">
              <a:defRPr/>
            </a:pPr>
            <a:r>
              <a:rPr lang="en-US" altLang="ja-JP" sz="2000" kern="0" dirty="0">
                <a:solidFill>
                  <a:prstClr val="black"/>
                </a:solidFill>
                <a:latin typeface="Calibri" panose="020F0502020204030204"/>
              </a:rPr>
              <a:t>Evaluation</a:t>
            </a:r>
            <a:endParaRPr lang="ja-JP" altLang="en-US" sz="2000" kern="0" dirty="0">
              <a:solidFill>
                <a:prstClr val="black"/>
              </a:solidFill>
              <a:latin typeface="Calibri" panose="020F0502020204030204"/>
            </a:endParaRPr>
          </a:p>
        </p:txBody>
      </p:sp>
      <p:cxnSp>
        <p:nvCxnSpPr>
          <p:cNvPr id="15" name="直線コネクタ 14">
            <a:extLst>
              <a:ext uri="{FF2B5EF4-FFF2-40B4-BE49-F238E27FC236}">
                <a16:creationId xmlns="" xmlns:a16="http://schemas.microsoft.com/office/drawing/2014/main" id="{8D52D12C-FC76-4FE5-9571-5167340A00AF}"/>
              </a:ext>
            </a:extLst>
          </p:cNvPr>
          <p:cNvCxnSpPr>
            <a:cxnSpLocks/>
          </p:cNvCxnSpPr>
          <p:nvPr/>
        </p:nvCxnSpPr>
        <p:spPr>
          <a:xfrm>
            <a:off x="5848093" y="2896241"/>
            <a:ext cx="0" cy="480253"/>
          </a:xfrm>
          <a:prstGeom prst="line">
            <a:avLst/>
          </a:prstGeom>
          <a:noFill/>
          <a:ln w="31750" cap="flat" cmpd="sng" algn="ctr">
            <a:solidFill>
              <a:schemeClr val="bg1">
                <a:lumMod val="50000"/>
              </a:schemeClr>
            </a:solidFill>
            <a:prstDash val="solid"/>
            <a:miter lim="800000"/>
          </a:ln>
          <a:effectLst/>
        </p:spPr>
      </p:cxnSp>
      <p:cxnSp>
        <p:nvCxnSpPr>
          <p:cNvPr id="16" name="直線コネクタ 15">
            <a:extLst>
              <a:ext uri="{FF2B5EF4-FFF2-40B4-BE49-F238E27FC236}">
                <a16:creationId xmlns="" xmlns:a16="http://schemas.microsoft.com/office/drawing/2014/main" id="{603833F0-D844-4031-9FBA-0862F9ACACCF}"/>
              </a:ext>
            </a:extLst>
          </p:cNvPr>
          <p:cNvCxnSpPr/>
          <p:nvPr/>
        </p:nvCxnSpPr>
        <p:spPr>
          <a:xfrm>
            <a:off x="2883929" y="3097193"/>
            <a:ext cx="2964164" cy="0"/>
          </a:xfrm>
          <a:prstGeom prst="line">
            <a:avLst/>
          </a:prstGeom>
          <a:noFill/>
          <a:ln w="31750" cap="flat" cmpd="sng" algn="ctr">
            <a:solidFill>
              <a:schemeClr val="bg1">
                <a:lumMod val="50000"/>
              </a:schemeClr>
            </a:solidFill>
            <a:prstDash val="solid"/>
            <a:miter lim="800000"/>
          </a:ln>
          <a:effectLst/>
        </p:spPr>
      </p:cxnSp>
      <p:cxnSp>
        <p:nvCxnSpPr>
          <p:cNvPr id="17" name="直線コネクタ 16">
            <a:extLst>
              <a:ext uri="{FF2B5EF4-FFF2-40B4-BE49-F238E27FC236}">
                <a16:creationId xmlns="" xmlns:a16="http://schemas.microsoft.com/office/drawing/2014/main" id="{4EB5232A-0661-41AD-9D16-343529BF6B08}"/>
              </a:ext>
            </a:extLst>
          </p:cNvPr>
          <p:cNvCxnSpPr/>
          <p:nvPr/>
        </p:nvCxnSpPr>
        <p:spPr>
          <a:xfrm>
            <a:off x="2883928" y="3097193"/>
            <a:ext cx="0" cy="927199"/>
          </a:xfrm>
          <a:prstGeom prst="line">
            <a:avLst/>
          </a:prstGeom>
          <a:noFill/>
          <a:ln w="31750" cap="flat" cmpd="sng" algn="ctr">
            <a:solidFill>
              <a:schemeClr val="bg1">
                <a:lumMod val="50000"/>
              </a:schemeClr>
            </a:solidFill>
            <a:prstDash val="solid"/>
            <a:miter lim="800000"/>
          </a:ln>
          <a:effectLst/>
        </p:spPr>
      </p:cxnSp>
      <p:cxnSp>
        <p:nvCxnSpPr>
          <p:cNvPr id="18" name="直線コネクタ 17">
            <a:extLst>
              <a:ext uri="{FF2B5EF4-FFF2-40B4-BE49-F238E27FC236}">
                <a16:creationId xmlns="" xmlns:a16="http://schemas.microsoft.com/office/drawing/2014/main" id="{671E07D4-249D-4BA1-935A-E33918E96A21}"/>
              </a:ext>
            </a:extLst>
          </p:cNvPr>
          <p:cNvCxnSpPr/>
          <p:nvPr/>
        </p:nvCxnSpPr>
        <p:spPr>
          <a:xfrm>
            <a:off x="2883929" y="3797775"/>
            <a:ext cx="5419198" cy="0"/>
          </a:xfrm>
          <a:prstGeom prst="line">
            <a:avLst/>
          </a:prstGeom>
          <a:noFill/>
          <a:ln w="31750" cap="flat" cmpd="sng" algn="ctr">
            <a:solidFill>
              <a:schemeClr val="bg1">
                <a:lumMod val="50000"/>
              </a:schemeClr>
            </a:solidFill>
            <a:prstDash val="solid"/>
            <a:miter lim="800000"/>
          </a:ln>
          <a:effectLst/>
        </p:spPr>
      </p:cxnSp>
      <p:cxnSp>
        <p:nvCxnSpPr>
          <p:cNvPr id="19" name="直線コネクタ 18">
            <a:extLst>
              <a:ext uri="{FF2B5EF4-FFF2-40B4-BE49-F238E27FC236}">
                <a16:creationId xmlns="" xmlns:a16="http://schemas.microsoft.com/office/drawing/2014/main" id="{0C4480F6-FAD7-481F-BB7B-ADC89E81ADC3}"/>
              </a:ext>
            </a:extLst>
          </p:cNvPr>
          <p:cNvCxnSpPr>
            <a:cxnSpLocks/>
          </p:cNvCxnSpPr>
          <p:nvPr/>
        </p:nvCxnSpPr>
        <p:spPr>
          <a:xfrm>
            <a:off x="4591898" y="3797775"/>
            <a:ext cx="0" cy="230947"/>
          </a:xfrm>
          <a:prstGeom prst="line">
            <a:avLst/>
          </a:prstGeom>
          <a:noFill/>
          <a:ln w="31750" cap="flat" cmpd="sng" algn="ctr">
            <a:solidFill>
              <a:schemeClr val="bg1">
                <a:lumMod val="50000"/>
              </a:schemeClr>
            </a:solidFill>
            <a:prstDash val="solid"/>
            <a:miter lim="800000"/>
          </a:ln>
          <a:effectLst/>
        </p:spPr>
      </p:cxnSp>
      <p:cxnSp>
        <p:nvCxnSpPr>
          <p:cNvPr id="20" name="直線コネクタ 19">
            <a:extLst>
              <a:ext uri="{FF2B5EF4-FFF2-40B4-BE49-F238E27FC236}">
                <a16:creationId xmlns="" xmlns:a16="http://schemas.microsoft.com/office/drawing/2014/main" id="{AE6E54F1-7895-4BB5-8945-570F5792A4D8}"/>
              </a:ext>
            </a:extLst>
          </p:cNvPr>
          <p:cNvCxnSpPr>
            <a:cxnSpLocks/>
          </p:cNvCxnSpPr>
          <p:nvPr/>
        </p:nvCxnSpPr>
        <p:spPr>
          <a:xfrm>
            <a:off x="6560342" y="3793445"/>
            <a:ext cx="0" cy="230947"/>
          </a:xfrm>
          <a:prstGeom prst="line">
            <a:avLst/>
          </a:prstGeom>
          <a:noFill/>
          <a:ln w="31750" cap="flat" cmpd="sng" algn="ctr">
            <a:solidFill>
              <a:schemeClr val="bg1">
                <a:lumMod val="50000"/>
              </a:schemeClr>
            </a:solidFill>
            <a:prstDash val="solid"/>
            <a:miter lim="800000"/>
          </a:ln>
          <a:effectLst/>
        </p:spPr>
      </p:cxnSp>
      <p:cxnSp>
        <p:nvCxnSpPr>
          <p:cNvPr id="21" name="直線コネクタ 20">
            <a:extLst>
              <a:ext uri="{FF2B5EF4-FFF2-40B4-BE49-F238E27FC236}">
                <a16:creationId xmlns="" xmlns:a16="http://schemas.microsoft.com/office/drawing/2014/main" id="{9DA24862-380F-46CD-AC99-B336A0C4D85E}"/>
              </a:ext>
            </a:extLst>
          </p:cNvPr>
          <p:cNvCxnSpPr>
            <a:cxnSpLocks/>
          </p:cNvCxnSpPr>
          <p:nvPr/>
        </p:nvCxnSpPr>
        <p:spPr>
          <a:xfrm>
            <a:off x="8303127" y="3798227"/>
            <a:ext cx="0" cy="230947"/>
          </a:xfrm>
          <a:prstGeom prst="line">
            <a:avLst/>
          </a:prstGeom>
          <a:noFill/>
          <a:ln w="31750" cap="flat" cmpd="sng" algn="ctr">
            <a:solidFill>
              <a:schemeClr val="bg1">
                <a:lumMod val="50000"/>
              </a:schemeClr>
            </a:solidFill>
            <a:prstDash val="solid"/>
            <a:miter lim="800000"/>
          </a:ln>
          <a:effectLst/>
        </p:spPr>
      </p:cxnSp>
      <p:sp>
        <p:nvSpPr>
          <p:cNvPr id="24" name="テキスト ボックス 23"/>
          <p:cNvSpPr txBox="1"/>
          <p:nvPr/>
        </p:nvSpPr>
        <p:spPr>
          <a:xfrm>
            <a:off x="77319" y="1154227"/>
            <a:ext cx="4867939" cy="1432904"/>
          </a:xfrm>
          <a:prstGeom prst="rect">
            <a:avLst/>
          </a:prstGeom>
          <a:noFill/>
        </p:spPr>
        <p:txBody>
          <a:bodyPr wrap="square" lIns="77925" tIns="38963" rIns="77925" bIns="38963" rtlCol="0">
            <a:spAutoFit/>
          </a:bodyPr>
          <a:lstStyle/>
          <a:p>
            <a:pPr algn="ctr">
              <a:spcBef>
                <a:spcPts val="1023"/>
              </a:spcBef>
            </a:pP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Cabinet Office</a:t>
            </a:r>
          </a:p>
          <a:p>
            <a:r>
              <a:rPr lang="en-US" altLang="ja-JP" sz="1200" b="1" dirty="0">
                <a:latin typeface="メイリオ" panose="020B0604030504040204" pitchFamily="50" charset="-128"/>
                <a:ea typeface="メイリオ" panose="020B0604030504040204" pitchFamily="50" charset="-128"/>
                <a:cs typeface="メイリオ" panose="020B0604030504040204" pitchFamily="50" charset="-128"/>
              </a:rPr>
              <a:t>Roles: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 </a:t>
            </a:r>
          </a:p>
          <a:p>
            <a:pPr marL="146110" indent="-146110">
              <a:buFont typeface="Wingdings" pitchFamily="2" charset="2"/>
              <a:buChar char="l"/>
            </a:pP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Support the Cabinet in </a:t>
            </a:r>
            <a:r>
              <a:rPr lang="en-US" altLang="ja-JP" sz="1200" b="1" dirty="0">
                <a:latin typeface="メイリオ" panose="020B0604030504040204" pitchFamily="50" charset="-128"/>
                <a:ea typeface="メイリオ" panose="020B0604030504040204" pitchFamily="50" charset="-128"/>
                <a:cs typeface="メイリオ" panose="020B0604030504040204" pitchFamily="50" charset="-128"/>
              </a:rPr>
              <a:t>formulating important policies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 and in </a:t>
            </a:r>
            <a:r>
              <a:rPr lang="en-US" altLang="ja-JP" sz="1200" b="1" dirty="0">
                <a:latin typeface="メイリオ" panose="020B0604030504040204" pitchFamily="50" charset="-128"/>
                <a:ea typeface="メイリオ" panose="020B0604030504040204" pitchFamily="50" charset="-128"/>
                <a:cs typeface="メイリオ" panose="020B0604030504040204" pitchFamily="50" charset="-128"/>
              </a:rPr>
              <a:t>overall coordination </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of Ministries</a:t>
            </a:r>
          </a:p>
          <a:p>
            <a:pPr marL="146110" indent="-146110">
              <a:buFont typeface="Wingdings" pitchFamily="2" charset="2"/>
              <a:buChar char="l"/>
            </a:pP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Make total </a:t>
            </a:r>
            <a:r>
              <a:rPr lang="en-US" altLang="ja-JP" sz="1200" b="1" dirty="0">
                <a:latin typeface="メイリオ" panose="020B0604030504040204" pitchFamily="50" charset="-128"/>
                <a:ea typeface="メイリオ" panose="020B0604030504040204" pitchFamily="50" charset="-128"/>
                <a:cs typeface="メイリオ" panose="020B0604030504040204" pitchFamily="50" charset="-128"/>
              </a:rPr>
              <a:t>planning and coordination from a higher standpoint of view than other Ministries</a:t>
            </a:r>
          </a:p>
          <a:p>
            <a:endParaRPr kumimoji="1" lang="ja-JP" altLang="en-US" sz="1000" dirty="0"/>
          </a:p>
        </p:txBody>
      </p:sp>
      <p:sp>
        <p:nvSpPr>
          <p:cNvPr id="5" name="タイトル 4"/>
          <p:cNvSpPr>
            <a:spLocks noGrp="1"/>
          </p:cNvSpPr>
          <p:nvPr>
            <p:ph type="title"/>
          </p:nvPr>
        </p:nvSpPr>
        <p:spPr/>
        <p:txBody>
          <a:bodyPr/>
          <a:lstStyle/>
          <a:p>
            <a:r>
              <a:rPr kumimoji="1" lang="en-US" altLang="ja-JP" dirty="0" smtClean="0"/>
              <a:t>STI Policy in Japan</a:t>
            </a:r>
            <a:endParaRPr kumimoji="1" lang="ja-JP" altLang="en-US" dirty="0"/>
          </a:p>
        </p:txBody>
      </p:sp>
      <p:sp>
        <p:nvSpPr>
          <p:cNvPr id="6" name="日付プレースホルダー 5"/>
          <p:cNvSpPr>
            <a:spLocks noGrp="1"/>
          </p:cNvSpPr>
          <p:nvPr>
            <p:ph type="dt" sz="half" idx="10"/>
          </p:nvPr>
        </p:nvSpPr>
        <p:spPr/>
        <p:txBody>
          <a:bodyPr/>
          <a:lstStyle/>
          <a:p>
            <a:r>
              <a:rPr lang="en-US" altLang="ja-JP" smtClean="0"/>
              <a:t>29/11/2018</a:t>
            </a:r>
            <a:endParaRPr lang="en-US"/>
          </a:p>
        </p:txBody>
      </p:sp>
      <p:sp>
        <p:nvSpPr>
          <p:cNvPr id="7" name="スライド番号プレースホルダー 6"/>
          <p:cNvSpPr>
            <a:spLocks noGrp="1"/>
          </p:cNvSpPr>
          <p:nvPr>
            <p:ph type="sldNum" sz="quarter" idx="12"/>
          </p:nvPr>
        </p:nvSpPr>
        <p:spPr/>
        <p:txBody>
          <a:bodyPr/>
          <a:lstStyle/>
          <a:p>
            <a:fld id="{9648F39E-9C37-485F-AC97-16BB4BDF9F49}" type="slidenum">
              <a:rPr kumimoji="0" lang="en-US" smtClean="0"/>
              <a:t>2</a:t>
            </a:fld>
            <a:endParaRPr kumimoji="0" lang="en-US"/>
          </a:p>
        </p:txBody>
      </p:sp>
    </p:spTree>
    <p:extLst>
      <p:ext uri="{BB962C8B-B14F-4D97-AF65-F5344CB8AC3E}">
        <p14:creationId xmlns:p14="http://schemas.microsoft.com/office/powerpoint/2010/main" val="366931768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Expert Panel on Bioethics</a:t>
            </a:r>
            <a:endParaRPr kumimoji="1" lang="ja-JP" altLang="en-US" dirty="0"/>
          </a:p>
        </p:txBody>
      </p:sp>
      <p:sp>
        <p:nvSpPr>
          <p:cNvPr id="7" name="コンテンツ プレースホルダー 6"/>
          <p:cNvSpPr>
            <a:spLocks noGrp="1"/>
          </p:cNvSpPr>
          <p:nvPr>
            <p:ph idx="1"/>
          </p:nvPr>
        </p:nvSpPr>
        <p:spPr>
          <a:xfrm>
            <a:off x="457200" y="1215798"/>
            <a:ext cx="8229600" cy="3641951"/>
          </a:xfrm>
        </p:spPr>
        <p:txBody>
          <a:bodyPr>
            <a:normAutofit fontScale="55000" lnSpcReduction="20000"/>
          </a:bodyPr>
          <a:lstStyle/>
          <a:p>
            <a:pPr marL="457200" indent="-457200">
              <a:spcAft>
                <a:spcPts val="1023"/>
              </a:spcAft>
            </a:pPr>
            <a:r>
              <a:rPr lang="en-US" altLang="ja-JP" sz="4400" dirty="0" smtClean="0"/>
              <a:t>Investigate </a:t>
            </a:r>
            <a:r>
              <a:rPr lang="en-US" altLang="ja-JP" sz="4400" dirty="0"/>
              <a:t>and discuss bioethical issues of </a:t>
            </a:r>
            <a:r>
              <a:rPr lang="en-US" altLang="ja-JP" sz="4400" dirty="0" smtClean="0"/>
              <a:t>national concern</a:t>
            </a:r>
          </a:p>
          <a:p>
            <a:pPr marL="457200" indent="-457200">
              <a:spcAft>
                <a:spcPts val="1023"/>
              </a:spcAft>
            </a:pPr>
            <a:r>
              <a:rPr lang="en-US" altLang="ja-JP" sz="4400" dirty="0" smtClean="0"/>
              <a:t>Recommend </a:t>
            </a:r>
            <a:r>
              <a:rPr lang="en-US" altLang="ja-JP" sz="4400" dirty="0"/>
              <a:t>policies and strategies for bioethical issues to the CSTI</a:t>
            </a:r>
          </a:p>
          <a:p>
            <a:pPr marL="457200" indent="-457200"/>
            <a:r>
              <a:rPr lang="en-US" altLang="ja-JP" sz="4400" dirty="0"/>
              <a:t>Harmonize regulation and guideline related to bioethics issues from </a:t>
            </a:r>
            <a:r>
              <a:rPr lang="en-US" altLang="ja-JP" sz="4400" dirty="0" smtClean="0"/>
              <a:t>ministries</a:t>
            </a:r>
          </a:p>
          <a:p>
            <a:pPr marL="749808" lvl="1" indent="-457200"/>
            <a:r>
              <a:rPr lang="en-US" altLang="ja-JP" sz="4400" dirty="0" smtClean="0">
                <a:cs typeface="Times New Roman" panose="02020603050405020304" pitchFamily="18" charset="0"/>
              </a:rPr>
              <a:t>Does </a:t>
            </a:r>
            <a:r>
              <a:rPr lang="en-US" altLang="ja-JP" sz="4400" dirty="0">
                <a:cs typeface="Times New Roman" panose="02020603050405020304" pitchFamily="18" charset="0"/>
              </a:rPr>
              <a:t>not conduct the ethical review of individual scientific </a:t>
            </a:r>
            <a:r>
              <a:rPr lang="en-US" altLang="ja-JP" sz="4400" dirty="0" smtClean="0">
                <a:cs typeface="Times New Roman" panose="02020603050405020304" pitchFamily="18" charset="0"/>
              </a:rPr>
              <a:t>research</a:t>
            </a:r>
          </a:p>
          <a:p>
            <a:pPr marL="749808" lvl="1" indent="-457200"/>
            <a:endParaRPr lang="en-US" altLang="ja-JP" sz="4400" dirty="0" smtClean="0">
              <a:cs typeface="Times New Roman" panose="02020603050405020304" pitchFamily="18" charset="0"/>
            </a:endParaRPr>
          </a:p>
          <a:p>
            <a:pPr marL="457200" indent="-457200"/>
            <a:r>
              <a:rPr lang="en-US" altLang="ja-JP" sz="4400" dirty="0" smtClean="0">
                <a:cs typeface="Times New Roman" panose="02020603050405020304" pitchFamily="18" charset="0"/>
              </a:rPr>
              <a:t> Members’</a:t>
            </a:r>
            <a:r>
              <a:rPr lang="ja-JP" altLang="en-US" sz="4400" dirty="0" smtClean="0">
                <a:cs typeface="Times New Roman" panose="02020603050405020304" pitchFamily="18" charset="0"/>
              </a:rPr>
              <a:t> </a:t>
            </a:r>
            <a:r>
              <a:rPr lang="en-US" altLang="ja-JP" sz="4400" dirty="0" smtClean="0">
                <a:cs typeface="Times New Roman" panose="02020603050405020304" pitchFamily="18" charset="0"/>
              </a:rPr>
              <a:t>background</a:t>
            </a:r>
          </a:p>
          <a:p>
            <a:pPr marL="749808" lvl="1" indent="-457200"/>
            <a:r>
              <a:rPr lang="en-US" altLang="ja-JP" sz="4400" dirty="0">
                <a:cs typeface="Times New Roman" panose="02020603050405020304" pitchFamily="18" charset="0"/>
              </a:rPr>
              <a:t>Ethics/</a:t>
            </a:r>
            <a:r>
              <a:rPr lang="en-US" altLang="ja-JP" sz="4400" dirty="0" smtClean="0">
                <a:cs typeface="Times New Roman" panose="02020603050405020304" pitchFamily="18" charset="0"/>
              </a:rPr>
              <a:t>philosophy, Law, Medicine, </a:t>
            </a:r>
            <a:r>
              <a:rPr lang="en-US" altLang="ja-JP" sz="4400" dirty="0" smtClean="0">
                <a:cs typeface="Times New Roman" panose="02020603050405020304" pitchFamily="18" charset="0"/>
              </a:rPr>
              <a:t>Physician, </a:t>
            </a:r>
            <a:r>
              <a:rPr lang="en-US" altLang="ja-JP" sz="4400" dirty="0" smtClean="0">
                <a:cs typeface="Times New Roman" panose="02020603050405020304" pitchFamily="18" charset="0"/>
              </a:rPr>
              <a:t>Journali</a:t>
            </a:r>
            <a:r>
              <a:rPr lang="en-US" altLang="ja-JP" sz="4400" dirty="0" smtClean="0">
                <a:cs typeface="Times New Roman" panose="02020603050405020304" pitchFamily="18" charset="0"/>
              </a:rPr>
              <a:t>st</a:t>
            </a:r>
            <a:endParaRPr lang="en-US" altLang="ja-JP" sz="4400" dirty="0" smtClean="0">
              <a:cs typeface="Times New Roman" panose="02020603050405020304" pitchFamily="18" charset="0"/>
            </a:endParaRPr>
          </a:p>
          <a:p>
            <a:pPr marL="749808" lvl="1" indent="-457200"/>
            <a:endParaRPr lang="en-US" altLang="ja-JP" dirty="0">
              <a:cs typeface="Times New Roman" panose="02020603050405020304" pitchFamily="18" charset="0"/>
            </a:endParaRPr>
          </a:p>
          <a:p>
            <a:pPr marL="749808" lvl="1" indent="-457200"/>
            <a:endParaRPr lang="en-US" altLang="ja-JP" dirty="0">
              <a:cs typeface="Times New Roman" panose="02020603050405020304" pitchFamily="18" charset="0"/>
            </a:endParaRPr>
          </a:p>
          <a:p>
            <a:pPr marL="749808" lvl="1" indent="-457200"/>
            <a:endParaRPr lang="en-US" altLang="ja-JP" dirty="0" smtClean="0"/>
          </a:p>
          <a:p>
            <a:pPr marL="457200" indent="-457200"/>
            <a:endParaRPr lang="en-US" altLang="ja-JP" dirty="0"/>
          </a:p>
        </p:txBody>
      </p:sp>
      <p:sp>
        <p:nvSpPr>
          <p:cNvPr id="3" name="日付プレースホルダー 2"/>
          <p:cNvSpPr>
            <a:spLocks noGrp="1"/>
          </p:cNvSpPr>
          <p:nvPr>
            <p:ph type="dt" sz="half" idx="10"/>
          </p:nvPr>
        </p:nvSpPr>
        <p:spPr/>
        <p:txBody>
          <a:bodyPr/>
          <a:lstStyle/>
          <a:p>
            <a:r>
              <a:rPr lang="en-US" altLang="ja-JP" smtClean="0"/>
              <a:t>29/11/2018</a:t>
            </a:r>
            <a:endParaRPr lang="en-US"/>
          </a:p>
        </p:txBody>
      </p:sp>
      <p:sp>
        <p:nvSpPr>
          <p:cNvPr id="5" name="スライド番号プレースホルダー 4"/>
          <p:cNvSpPr>
            <a:spLocks noGrp="1"/>
          </p:cNvSpPr>
          <p:nvPr>
            <p:ph type="sldNum" sz="quarter" idx="12"/>
          </p:nvPr>
        </p:nvSpPr>
        <p:spPr/>
        <p:txBody>
          <a:bodyPr/>
          <a:lstStyle/>
          <a:p>
            <a:fld id="{9648F39E-9C37-485F-AC97-16BB4BDF9F49}" type="slidenum">
              <a:rPr kumimoji="0" lang="en-US" smtClean="0"/>
              <a:t>3</a:t>
            </a:fld>
            <a:endParaRPr kumimoji="0" lang="en-US"/>
          </a:p>
        </p:txBody>
      </p:sp>
    </p:spTree>
    <p:extLst>
      <p:ext uri="{BB962C8B-B14F-4D97-AF65-F5344CB8AC3E}">
        <p14:creationId xmlns:p14="http://schemas.microsoft.com/office/powerpoint/2010/main" val="192448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4400" dirty="0" smtClean="0"/>
              <a:t>Track record</a:t>
            </a:r>
            <a:endParaRPr kumimoji="1" lang="ja-JP" altLang="en-US" sz="4400" dirty="0"/>
          </a:p>
        </p:txBody>
      </p:sp>
      <p:sp>
        <p:nvSpPr>
          <p:cNvPr id="3" name="コンテンツ プレースホルダー 2"/>
          <p:cNvSpPr>
            <a:spLocks noGrp="1"/>
          </p:cNvSpPr>
          <p:nvPr>
            <p:ph idx="1"/>
          </p:nvPr>
        </p:nvSpPr>
        <p:spPr/>
        <p:txBody>
          <a:bodyPr>
            <a:normAutofit fontScale="70000" lnSpcReduction="20000"/>
          </a:bodyPr>
          <a:lstStyle/>
          <a:p>
            <a:pPr lvl="0"/>
            <a:r>
              <a:rPr lang="en-US" altLang="ja-JP" dirty="0">
                <a:solidFill>
                  <a:prstClr val="black"/>
                </a:solidFill>
              </a:rPr>
              <a:t>Report “Basic conception on reproduction of human being through </a:t>
            </a:r>
            <a:r>
              <a:rPr lang="en-US" altLang="ja-JP" dirty="0">
                <a:solidFill>
                  <a:srgbClr val="800000"/>
                </a:solidFill>
              </a:rPr>
              <a:t>cloning </a:t>
            </a:r>
            <a:r>
              <a:rPr lang="en-US" altLang="ja-JP" dirty="0" smtClean="0">
                <a:solidFill>
                  <a:srgbClr val="800000"/>
                </a:solidFill>
              </a:rPr>
              <a:t>technology</a:t>
            </a:r>
            <a:r>
              <a:rPr lang="en-US" altLang="ja-JP" dirty="0" smtClean="0">
                <a:solidFill>
                  <a:prstClr val="black"/>
                </a:solidFill>
              </a:rPr>
              <a:t>” (1999)</a:t>
            </a:r>
            <a:endParaRPr lang="en-US" altLang="ja-JP" dirty="0">
              <a:solidFill>
                <a:prstClr val="black"/>
              </a:solidFill>
            </a:endParaRPr>
          </a:p>
          <a:p>
            <a:pPr marL="457200" lvl="1" indent="0">
              <a:buNone/>
            </a:pPr>
            <a:r>
              <a:rPr lang="en-US" altLang="ja-JP" dirty="0" smtClean="0">
                <a:solidFill>
                  <a:prstClr val="black"/>
                </a:solidFill>
                <a:sym typeface="Wingdings"/>
              </a:rPr>
              <a:t> </a:t>
            </a:r>
            <a:r>
              <a:rPr lang="en-US" altLang="ja-JP" i="1" dirty="0" smtClean="0">
                <a:solidFill>
                  <a:prstClr val="black"/>
                </a:solidFill>
                <a:sym typeface="Wingdings"/>
              </a:rPr>
              <a:t>Law</a:t>
            </a:r>
            <a:r>
              <a:rPr lang="en-US" altLang="ja-JP" dirty="0" smtClean="0">
                <a:solidFill>
                  <a:prstClr val="black"/>
                </a:solidFill>
                <a:sym typeface="Wingdings"/>
              </a:rPr>
              <a:t> on regulation of cloning technology on human being (MEXT) (2000)</a:t>
            </a:r>
            <a:endParaRPr lang="en-US" altLang="ja-JP" dirty="0" smtClean="0">
              <a:solidFill>
                <a:prstClr val="black"/>
              </a:solidFill>
            </a:endParaRPr>
          </a:p>
          <a:p>
            <a:r>
              <a:rPr lang="en-US" altLang="ja-JP" dirty="0" smtClean="0">
                <a:solidFill>
                  <a:prstClr val="black"/>
                </a:solidFill>
              </a:rPr>
              <a:t>Report </a:t>
            </a:r>
            <a:r>
              <a:rPr lang="en-US" altLang="ja-JP" dirty="0">
                <a:solidFill>
                  <a:prstClr val="black"/>
                </a:solidFill>
              </a:rPr>
              <a:t>“Basic conception on research on </a:t>
            </a:r>
            <a:r>
              <a:rPr lang="en-US" altLang="ja-JP" dirty="0">
                <a:solidFill>
                  <a:srgbClr val="800000"/>
                </a:solidFill>
              </a:rPr>
              <a:t>human embryo</a:t>
            </a:r>
            <a:r>
              <a:rPr lang="en-US" altLang="ja-JP" dirty="0">
                <a:solidFill>
                  <a:prstClr val="black"/>
                </a:solidFill>
              </a:rPr>
              <a:t>, including human ES cell</a:t>
            </a:r>
            <a:r>
              <a:rPr lang="en-US" altLang="ja-JP" dirty="0" smtClean="0">
                <a:solidFill>
                  <a:prstClr val="black"/>
                </a:solidFill>
              </a:rPr>
              <a:t>” (2000)</a:t>
            </a:r>
          </a:p>
          <a:p>
            <a:r>
              <a:rPr lang="en-US" altLang="ja-JP" dirty="0" smtClean="0"/>
              <a:t>Report “Basic </a:t>
            </a:r>
            <a:r>
              <a:rPr lang="en-US" altLang="ja-JP" dirty="0"/>
              <a:t>principles on human genome </a:t>
            </a:r>
            <a:r>
              <a:rPr lang="en-US" altLang="ja-JP" dirty="0" smtClean="0"/>
              <a:t>research”(2000)</a:t>
            </a:r>
          </a:p>
          <a:p>
            <a:pPr marL="457200" lvl="1" indent="0">
              <a:buNone/>
            </a:pPr>
            <a:r>
              <a:rPr lang="en-US" altLang="ja-JP" dirty="0" smtClean="0">
                <a:sym typeface="Wingdings"/>
              </a:rPr>
              <a:t> Ethical </a:t>
            </a:r>
            <a:r>
              <a:rPr lang="en-US" altLang="ja-JP" i="1" dirty="0" smtClean="0">
                <a:sym typeface="Wingdings"/>
              </a:rPr>
              <a:t>guidelines</a:t>
            </a:r>
            <a:r>
              <a:rPr lang="en-US" altLang="ja-JP" dirty="0" smtClean="0">
                <a:sym typeface="Wingdings"/>
              </a:rPr>
              <a:t> on human genome/gene analysis research (MEXT, MHLW, METI) (2001)</a:t>
            </a:r>
            <a:endParaRPr lang="en-US" altLang="ja-JP" dirty="0" smtClean="0"/>
          </a:p>
          <a:p>
            <a:r>
              <a:rPr lang="en-US" altLang="ja-JP" dirty="0" smtClean="0">
                <a:solidFill>
                  <a:prstClr val="black"/>
                </a:solidFill>
              </a:rPr>
              <a:t>Report </a:t>
            </a:r>
            <a:r>
              <a:rPr lang="en-US" altLang="ja-JP" dirty="0">
                <a:solidFill>
                  <a:prstClr val="black"/>
                </a:solidFill>
              </a:rPr>
              <a:t>“</a:t>
            </a:r>
            <a:r>
              <a:rPr lang="en-US" altLang="ja-JP" dirty="0">
                <a:solidFill>
                  <a:srgbClr val="800000"/>
                </a:solidFill>
              </a:rPr>
              <a:t>Fundamental policy on handling of human embryo</a:t>
            </a:r>
            <a:r>
              <a:rPr lang="en-US" altLang="ja-JP" dirty="0" smtClean="0">
                <a:solidFill>
                  <a:prstClr val="black"/>
                </a:solidFill>
              </a:rPr>
              <a:t>”(2004)</a:t>
            </a:r>
          </a:p>
          <a:p>
            <a:pPr marL="457200" lvl="1" indent="0">
              <a:buNone/>
            </a:pPr>
            <a:r>
              <a:rPr lang="en-US" altLang="ja-JP" dirty="0" smtClean="0">
                <a:sym typeface="Wingdings"/>
              </a:rPr>
              <a:t> Ethical </a:t>
            </a:r>
            <a:r>
              <a:rPr lang="en-US" altLang="ja-JP" i="1" dirty="0" smtClean="0">
                <a:sym typeface="Wingdings"/>
              </a:rPr>
              <a:t>guidelines</a:t>
            </a:r>
            <a:r>
              <a:rPr lang="en-US" altLang="ja-JP" dirty="0" smtClean="0">
                <a:sym typeface="Wingdings"/>
              </a:rPr>
              <a:t> on research of assisted reproduction involving creation of human embryo (MHLW, MEXT) (2010)</a:t>
            </a:r>
            <a:endParaRPr lang="en-US" altLang="ja-JP" dirty="0" smtClean="0"/>
          </a:p>
        </p:txBody>
      </p:sp>
      <p:sp>
        <p:nvSpPr>
          <p:cNvPr id="4" name="日付プレースホルダー 3"/>
          <p:cNvSpPr>
            <a:spLocks noGrp="1"/>
          </p:cNvSpPr>
          <p:nvPr>
            <p:ph type="dt" sz="half" idx="10"/>
          </p:nvPr>
        </p:nvSpPr>
        <p:spPr/>
        <p:txBody>
          <a:bodyPr/>
          <a:lstStyle/>
          <a:p>
            <a:r>
              <a:rPr lang="en-US" altLang="ja-JP" smtClean="0"/>
              <a:t>29/11/2018</a:t>
            </a:r>
            <a:endParaRPr lang="en-US"/>
          </a:p>
        </p:txBody>
      </p:sp>
      <p:sp>
        <p:nvSpPr>
          <p:cNvPr id="6" name="スライド番号プレースホルダー 5"/>
          <p:cNvSpPr>
            <a:spLocks noGrp="1"/>
          </p:cNvSpPr>
          <p:nvPr>
            <p:ph type="sldNum" sz="quarter" idx="12"/>
          </p:nvPr>
        </p:nvSpPr>
        <p:spPr/>
        <p:txBody>
          <a:bodyPr/>
          <a:lstStyle/>
          <a:p>
            <a:fld id="{9648F39E-9C37-485F-AC97-16BB4BDF9F49}" type="slidenum">
              <a:rPr kumimoji="0" lang="en-US" smtClean="0"/>
              <a:t>4</a:t>
            </a:fld>
            <a:endParaRPr kumimoji="0" lang="en-US"/>
          </a:p>
        </p:txBody>
      </p:sp>
    </p:spTree>
    <p:extLst>
      <p:ext uri="{BB962C8B-B14F-4D97-AF65-F5344CB8AC3E}">
        <p14:creationId xmlns:p14="http://schemas.microsoft.com/office/powerpoint/2010/main" val="1654638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586"/>
            <a:ext cx="8481060" cy="939546"/>
          </a:xfrm>
        </p:spPr>
        <p:txBody>
          <a:bodyPr>
            <a:normAutofit fontScale="90000"/>
          </a:bodyPr>
          <a:lstStyle/>
          <a:p>
            <a:r>
              <a:rPr kumimoji="1" lang="en-US" altLang="ja-JP" dirty="0" smtClean="0"/>
              <a:t>Handling</a:t>
            </a:r>
            <a:r>
              <a:rPr kumimoji="1" lang="ja-JP" altLang="en-US" dirty="0" smtClean="0"/>
              <a:t> </a:t>
            </a:r>
            <a:r>
              <a:rPr kumimoji="1" lang="en-US" altLang="ja-JP" dirty="0" smtClean="0"/>
              <a:t>of</a:t>
            </a:r>
            <a:r>
              <a:rPr kumimoji="1" lang="ja-JP" altLang="en-US" dirty="0" smtClean="0"/>
              <a:t> </a:t>
            </a:r>
            <a:r>
              <a:rPr lang="en-US" altLang="ja-JP" dirty="0" smtClean="0"/>
              <a:t>h</a:t>
            </a:r>
            <a:r>
              <a:rPr kumimoji="1" lang="en-US" altLang="ja-JP" dirty="0" smtClean="0"/>
              <a:t>uman</a:t>
            </a:r>
            <a:r>
              <a:rPr kumimoji="1" lang="ja-JP" altLang="en-US" dirty="0" smtClean="0"/>
              <a:t> </a:t>
            </a:r>
            <a:r>
              <a:rPr kumimoji="1" lang="en-US" altLang="ja-JP" dirty="0" smtClean="0"/>
              <a:t>embryo (2004)(1)</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kumimoji="1" lang="en-US" altLang="ja-JP" dirty="0" smtClean="0"/>
              <a:t>Basic principles</a:t>
            </a:r>
          </a:p>
          <a:p>
            <a:pPr lvl="1"/>
            <a:r>
              <a:rPr lang="en-US" altLang="ja-JP" dirty="0"/>
              <a:t>Human embryo should be handled as the “emerging of human life</a:t>
            </a:r>
            <a:r>
              <a:rPr lang="en-US" altLang="ja-JP" dirty="0" smtClean="0"/>
              <a:t>”</a:t>
            </a:r>
          </a:p>
          <a:p>
            <a:pPr lvl="1"/>
            <a:r>
              <a:rPr lang="en-US" altLang="ja-JP" dirty="0"/>
              <a:t>Damaging human embryos is not </a:t>
            </a:r>
            <a:r>
              <a:rPr lang="en-US" altLang="ja-JP" dirty="0" smtClean="0"/>
              <a:t>allowed</a:t>
            </a:r>
          </a:p>
          <a:p>
            <a:r>
              <a:rPr kumimoji="1" lang="en-US" altLang="ja-JP" dirty="0" smtClean="0"/>
              <a:t>Exceptions</a:t>
            </a:r>
            <a:r>
              <a:rPr kumimoji="1" lang="ja-JP" altLang="en-US" dirty="0" smtClean="0"/>
              <a:t> </a:t>
            </a:r>
            <a:r>
              <a:rPr kumimoji="1" lang="en-US" altLang="ja-JP" dirty="0" smtClean="0"/>
              <a:t>for</a:t>
            </a:r>
            <a:r>
              <a:rPr kumimoji="1" lang="ja-JP" altLang="en-US" dirty="0" smtClean="0"/>
              <a:t> </a:t>
            </a:r>
            <a:r>
              <a:rPr kumimoji="1" lang="en-US" altLang="ja-JP" dirty="0" smtClean="0"/>
              <a:t>research</a:t>
            </a:r>
            <a:r>
              <a:rPr kumimoji="1" lang="ja-JP" altLang="en-US" dirty="0" smtClean="0"/>
              <a:t> </a:t>
            </a:r>
            <a:r>
              <a:rPr kumimoji="1" lang="en-US" altLang="ja-JP" dirty="0" smtClean="0"/>
              <a:t>use</a:t>
            </a:r>
            <a:r>
              <a:rPr kumimoji="1" lang="ja-JP" altLang="en-US" dirty="0" smtClean="0"/>
              <a:t> </a:t>
            </a:r>
            <a:r>
              <a:rPr kumimoji="1" lang="en-US" altLang="ja-JP" dirty="0" smtClean="0"/>
              <a:t>if</a:t>
            </a:r>
            <a:r>
              <a:rPr kumimoji="1" lang="ja-JP" altLang="en-US" dirty="0" smtClean="0"/>
              <a:t> </a:t>
            </a:r>
            <a:r>
              <a:rPr lang="en-US" altLang="ja-JP" dirty="0" smtClean="0"/>
              <a:t>all </a:t>
            </a:r>
            <a:r>
              <a:rPr lang="en-US" altLang="ja-JP" dirty="0"/>
              <a:t>conditions </a:t>
            </a:r>
            <a:r>
              <a:rPr lang="en-US" altLang="ja-JP" dirty="0" smtClean="0"/>
              <a:t>below</a:t>
            </a:r>
            <a:r>
              <a:rPr lang="ja-JP" altLang="en-US" dirty="0" smtClean="0"/>
              <a:t> </a:t>
            </a:r>
            <a:r>
              <a:rPr lang="en-US" altLang="ja-JP" dirty="0" smtClean="0"/>
              <a:t>are</a:t>
            </a:r>
            <a:r>
              <a:rPr lang="en-US" altLang="ja-JP" dirty="0" smtClean="0"/>
              <a:t> </a:t>
            </a:r>
            <a:r>
              <a:rPr lang="en-US" altLang="ja-JP" dirty="0" smtClean="0"/>
              <a:t>satisfied</a:t>
            </a:r>
            <a:endParaRPr kumimoji="1" lang="en-US" altLang="ja-JP" dirty="0" smtClean="0"/>
          </a:p>
          <a:p>
            <a:pPr lvl="1"/>
            <a:r>
              <a:rPr lang="en-US" altLang="ja-JP" dirty="0" smtClean="0"/>
              <a:t>Scientifically rational</a:t>
            </a:r>
          </a:p>
          <a:p>
            <a:pPr lvl="1"/>
            <a:r>
              <a:rPr lang="en-US" altLang="ja-JP" dirty="0" smtClean="0"/>
              <a:t>Safe </a:t>
            </a:r>
            <a:r>
              <a:rPr lang="en-US" altLang="ja-JP" dirty="0"/>
              <a:t>for </a:t>
            </a:r>
            <a:r>
              <a:rPr lang="en-US" altLang="ja-JP" dirty="0" smtClean="0"/>
              <a:t>human use</a:t>
            </a:r>
            <a:endParaRPr lang="en-US" altLang="ja-JP" dirty="0"/>
          </a:p>
          <a:p>
            <a:pPr lvl="1"/>
            <a:r>
              <a:rPr lang="en-US" altLang="ja-JP" dirty="0" smtClean="0"/>
              <a:t>Social acceptance</a:t>
            </a:r>
            <a:endParaRPr lang="en-US" altLang="ja-JP" dirty="0"/>
          </a:p>
        </p:txBody>
      </p:sp>
      <p:sp>
        <p:nvSpPr>
          <p:cNvPr id="4" name="日付プレースホルダー 3"/>
          <p:cNvSpPr>
            <a:spLocks noGrp="1"/>
          </p:cNvSpPr>
          <p:nvPr>
            <p:ph type="dt" sz="half" idx="10"/>
          </p:nvPr>
        </p:nvSpPr>
        <p:spPr/>
        <p:txBody>
          <a:bodyPr/>
          <a:lstStyle/>
          <a:p>
            <a:r>
              <a:rPr lang="en-US" altLang="ja-JP" smtClean="0"/>
              <a:t>29/11/2018</a:t>
            </a:r>
            <a:endParaRPr lang="en-US"/>
          </a:p>
        </p:txBody>
      </p:sp>
      <p:sp>
        <p:nvSpPr>
          <p:cNvPr id="5" name="スライド番号プレースホルダー 4"/>
          <p:cNvSpPr>
            <a:spLocks noGrp="1"/>
          </p:cNvSpPr>
          <p:nvPr>
            <p:ph type="sldNum" sz="quarter" idx="12"/>
          </p:nvPr>
        </p:nvSpPr>
        <p:spPr/>
        <p:txBody>
          <a:bodyPr/>
          <a:lstStyle/>
          <a:p>
            <a:fld id="{9648F39E-9C37-485F-AC97-16BB4BDF9F49}" type="slidenum">
              <a:rPr kumimoji="0" lang="en-US" smtClean="0"/>
              <a:t>5</a:t>
            </a:fld>
            <a:endParaRPr kumimoji="0" lang="en-US"/>
          </a:p>
        </p:txBody>
      </p:sp>
    </p:spTree>
    <p:extLst>
      <p:ext uri="{BB962C8B-B14F-4D97-AF65-F5344CB8AC3E}">
        <p14:creationId xmlns:p14="http://schemas.microsoft.com/office/powerpoint/2010/main" val="190979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586"/>
            <a:ext cx="8481060" cy="939546"/>
          </a:xfrm>
        </p:spPr>
        <p:txBody>
          <a:bodyPr>
            <a:normAutofit fontScale="90000"/>
          </a:bodyPr>
          <a:lstStyle/>
          <a:p>
            <a:r>
              <a:rPr lang="en-US" altLang="ja-JP" dirty="0"/>
              <a:t>Handling</a:t>
            </a:r>
            <a:r>
              <a:rPr lang="ja-JP" altLang="en-US" dirty="0"/>
              <a:t> </a:t>
            </a:r>
            <a:r>
              <a:rPr lang="en-US" altLang="ja-JP" dirty="0"/>
              <a:t>of</a:t>
            </a:r>
            <a:r>
              <a:rPr lang="ja-JP" altLang="en-US" dirty="0"/>
              <a:t> </a:t>
            </a:r>
            <a:r>
              <a:rPr lang="en-US" altLang="ja-JP" dirty="0"/>
              <a:t>human</a:t>
            </a:r>
            <a:r>
              <a:rPr lang="ja-JP" altLang="en-US" dirty="0"/>
              <a:t> </a:t>
            </a:r>
            <a:r>
              <a:rPr lang="en-US" altLang="ja-JP" dirty="0"/>
              <a:t>embryo (2004)</a:t>
            </a:r>
            <a:r>
              <a:rPr lang="en-US" altLang="ja-JP" dirty="0" smtClean="0"/>
              <a:t>(2)</a:t>
            </a:r>
            <a:endParaRPr kumimoji="1" lang="ja-JP" altLang="en-US"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246959749"/>
              </p:ext>
            </p:extLst>
          </p:nvPr>
        </p:nvGraphicFramePr>
        <p:xfrm>
          <a:off x="457200" y="1331913"/>
          <a:ext cx="8229600" cy="3381469"/>
        </p:xfrm>
        <a:graphic>
          <a:graphicData uri="http://schemas.openxmlformats.org/drawingml/2006/table">
            <a:tbl>
              <a:tblPr firstRow="1" bandRow="1">
                <a:tableStyleId>{5C22544A-7EE6-4342-B048-85BDC9FD1C3A}</a:tableStyleId>
              </a:tblPr>
              <a:tblGrid>
                <a:gridCol w="4114800"/>
                <a:gridCol w="4114800"/>
              </a:tblGrid>
              <a:tr h="5671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dirty="0" smtClean="0"/>
                        <a:t>Identified</a:t>
                      </a:r>
                      <a:r>
                        <a:rPr kumimoji="1" lang="ja-JP" altLang="en-US" sz="2000" dirty="0" smtClean="0"/>
                        <a:t> </a:t>
                      </a:r>
                      <a:r>
                        <a:rPr kumimoji="1" lang="en-US" altLang="ja-JP" sz="2000" dirty="0" smtClean="0"/>
                        <a:t>areas</a:t>
                      </a:r>
                      <a:r>
                        <a:rPr kumimoji="1" lang="ja-JP" altLang="en-US" sz="2000" dirty="0" smtClean="0"/>
                        <a:t> </a:t>
                      </a:r>
                      <a:r>
                        <a:rPr kumimoji="1" lang="en-US" altLang="ja-JP" sz="2000" dirty="0" smtClean="0"/>
                        <a:t>of</a:t>
                      </a:r>
                      <a:r>
                        <a:rPr kumimoji="1" lang="ja-JP" altLang="en-US" sz="2000" dirty="0" smtClean="0"/>
                        <a:t> </a:t>
                      </a:r>
                      <a:r>
                        <a:rPr kumimoji="1" lang="en-US" altLang="ja-JP" sz="2000" dirty="0" smtClean="0"/>
                        <a:t>research</a:t>
                      </a:r>
                      <a:endParaRPr kumimoji="1" lang="ja-JP" altLang="en-US" sz="2000" dirty="0" smtClean="0"/>
                    </a:p>
                  </a:txBody>
                  <a:tcPr/>
                </a:tc>
                <a:tc>
                  <a:txBody>
                    <a:bodyPr/>
                    <a:lstStyle/>
                    <a:p>
                      <a:r>
                        <a:rPr kumimoji="1" lang="en-US" altLang="ja-JP" sz="2000" dirty="0" smtClean="0"/>
                        <a:t>Deliberation</a:t>
                      </a:r>
                      <a:endParaRPr kumimoji="1" lang="ja-JP" altLang="en-US" sz="2000" dirty="0"/>
                    </a:p>
                  </a:txBody>
                  <a:tcPr/>
                </a:tc>
              </a:tr>
              <a:tr h="978940">
                <a:tc>
                  <a:txBody>
                    <a:bodyPr/>
                    <a:lstStyle/>
                    <a:p>
                      <a:r>
                        <a:rPr kumimoji="1" lang="en-US" altLang="ja-JP" sz="2000" dirty="0" smtClean="0"/>
                        <a:t>Assisted reproductive technology</a:t>
                      </a:r>
                      <a:endParaRPr kumimoji="1" lang="ja-JP" altLang="en-US" sz="2000" dirty="0"/>
                    </a:p>
                  </a:txBody>
                  <a:tcPr/>
                </a:tc>
                <a:tc>
                  <a:txBody>
                    <a:bodyPr/>
                    <a:lstStyle/>
                    <a:p>
                      <a:r>
                        <a:rPr kumimoji="1" lang="en-US" altLang="ja-JP" sz="2000" dirty="0" smtClean="0"/>
                        <a:t>Preparation / use of human fertilized embryos acceptable</a:t>
                      </a:r>
                      <a:endParaRPr kumimoji="1" lang="ja-JP" altLang="en-US" sz="2000" dirty="0"/>
                    </a:p>
                  </a:txBody>
                  <a:tcPr/>
                </a:tc>
              </a:tr>
              <a:tr h="567163">
                <a:tc>
                  <a:txBody>
                    <a:bodyPr/>
                    <a:lstStyle/>
                    <a:p>
                      <a:r>
                        <a:rPr kumimoji="1" lang="en-US" altLang="ja-JP" sz="2000" dirty="0" smtClean="0"/>
                        <a:t>Hereditary diseases</a:t>
                      </a:r>
                      <a:endParaRPr kumimoji="1" lang="ja-JP" altLang="en-US" sz="2000" dirty="0"/>
                    </a:p>
                  </a:txBody>
                  <a:tcPr/>
                </a:tc>
                <a:tc>
                  <a:txBody>
                    <a:bodyPr/>
                    <a:lstStyle/>
                    <a:p>
                      <a:r>
                        <a:rPr kumimoji="1" lang="en-US" altLang="ja-JP" sz="2000" dirty="0" smtClean="0"/>
                        <a:t>To be discussed</a:t>
                      </a:r>
                      <a:endParaRPr kumimoji="1" lang="ja-JP" altLang="en-US" sz="2000" dirty="0"/>
                    </a:p>
                  </a:txBody>
                  <a:tcPr/>
                </a:tc>
              </a:tr>
              <a:tr h="567163">
                <a:tc>
                  <a:txBody>
                    <a:bodyPr/>
                    <a:lstStyle/>
                    <a:p>
                      <a:r>
                        <a:rPr kumimoji="1" lang="en-US" altLang="ja-JP" sz="2000" dirty="0" smtClean="0"/>
                        <a:t>Establishment of embryonic stem cells</a:t>
                      </a:r>
                      <a:endParaRPr kumimoji="1" lang="ja-JP" altLang="en-US" sz="2000" dirty="0"/>
                    </a:p>
                  </a:txBody>
                  <a:tcPr/>
                </a:tc>
                <a:tc>
                  <a:txBody>
                    <a:bodyPr/>
                    <a:lstStyle/>
                    <a:p>
                      <a:r>
                        <a:rPr kumimoji="1" lang="en-US" altLang="ja-JP" sz="2000" dirty="0" smtClean="0"/>
                        <a:t>Use of spare embryos tolerated</a:t>
                      </a:r>
                      <a:endParaRPr kumimoji="1" lang="ja-JP" altLang="en-US" sz="2000" dirty="0"/>
                    </a:p>
                  </a:txBody>
                  <a:tcPr/>
                </a:tc>
              </a:tr>
              <a:tr h="567163">
                <a:tc>
                  <a:txBody>
                    <a:bodyPr/>
                    <a:lstStyle/>
                    <a:p>
                      <a:r>
                        <a:rPr kumimoji="1" lang="en-US" altLang="ja-JP" sz="2000" dirty="0" smtClean="0"/>
                        <a:t>Others</a:t>
                      </a:r>
                      <a:endParaRPr kumimoji="1" lang="ja-JP" altLang="en-US" sz="2000" dirty="0"/>
                    </a:p>
                  </a:txBody>
                  <a:tcPr/>
                </a:tc>
                <a:tc>
                  <a:txBody>
                    <a:bodyPr/>
                    <a:lstStyle/>
                    <a:p>
                      <a:r>
                        <a:rPr kumimoji="1" lang="en-US" altLang="ja-JP" sz="2000" dirty="0" smtClean="0"/>
                        <a:t>To be discussed</a:t>
                      </a:r>
                      <a:endParaRPr kumimoji="1" lang="ja-JP" altLang="en-US" sz="2000" dirty="0"/>
                    </a:p>
                  </a:txBody>
                  <a:tcPr/>
                </a:tc>
              </a:tr>
            </a:tbl>
          </a:graphicData>
        </a:graphic>
      </p:graphicFrame>
      <p:sp>
        <p:nvSpPr>
          <p:cNvPr id="4" name="日付プレースホルダー 3"/>
          <p:cNvSpPr>
            <a:spLocks noGrp="1"/>
          </p:cNvSpPr>
          <p:nvPr>
            <p:ph type="dt" sz="half" idx="10"/>
          </p:nvPr>
        </p:nvSpPr>
        <p:spPr/>
        <p:txBody>
          <a:bodyPr/>
          <a:lstStyle/>
          <a:p>
            <a:r>
              <a:rPr lang="en-US" altLang="ja-JP" smtClean="0"/>
              <a:t>29/11/2018</a:t>
            </a:r>
            <a:endParaRPr lang="en-US"/>
          </a:p>
        </p:txBody>
      </p:sp>
      <p:sp>
        <p:nvSpPr>
          <p:cNvPr id="5" name="スライド番号プレースホルダー 4"/>
          <p:cNvSpPr>
            <a:spLocks noGrp="1"/>
          </p:cNvSpPr>
          <p:nvPr>
            <p:ph type="sldNum" sz="quarter" idx="12"/>
          </p:nvPr>
        </p:nvSpPr>
        <p:spPr/>
        <p:txBody>
          <a:bodyPr/>
          <a:lstStyle/>
          <a:p>
            <a:fld id="{9648F39E-9C37-485F-AC97-16BB4BDF9F49}" type="slidenum">
              <a:rPr kumimoji="0" lang="en-US" smtClean="0"/>
              <a:t>6</a:t>
            </a:fld>
            <a:endParaRPr kumimoji="0" lang="en-US"/>
          </a:p>
        </p:txBody>
      </p:sp>
    </p:spTree>
    <p:extLst>
      <p:ext uri="{BB962C8B-B14F-4D97-AF65-F5344CB8AC3E}">
        <p14:creationId xmlns:p14="http://schemas.microsoft.com/office/powerpoint/2010/main" val="923824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Use of genome editing technology</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en-US" altLang="ja-JP" dirty="0" smtClean="0"/>
              <a:t>Report </a:t>
            </a:r>
            <a:r>
              <a:rPr lang="en-US" altLang="ja-JP" dirty="0"/>
              <a:t>“</a:t>
            </a:r>
            <a:r>
              <a:rPr lang="en-US" altLang="ja-JP" dirty="0">
                <a:solidFill>
                  <a:srgbClr val="800000"/>
                </a:solidFill>
              </a:rPr>
              <a:t>Handling of study using genome editing </a:t>
            </a:r>
            <a:r>
              <a:rPr lang="en-US" altLang="ja-JP" dirty="0" smtClean="0">
                <a:solidFill>
                  <a:srgbClr val="800000"/>
                </a:solidFill>
              </a:rPr>
              <a:t>technology </a:t>
            </a:r>
            <a:r>
              <a:rPr lang="en-US" altLang="ja-JP" dirty="0">
                <a:solidFill>
                  <a:srgbClr val="800000"/>
                </a:solidFill>
              </a:rPr>
              <a:t>to human embryos</a:t>
            </a:r>
            <a:r>
              <a:rPr lang="en-US" altLang="ja-JP" dirty="0"/>
              <a:t>” (2016</a:t>
            </a:r>
            <a:r>
              <a:rPr lang="en-US" altLang="ja-JP" dirty="0" smtClean="0"/>
              <a:t>)</a:t>
            </a:r>
          </a:p>
          <a:p>
            <a:endParaRPr lang="en-US" altLang="ja-JP" dirty="0" smtClean="0"/>
          </a:p>
          <a:p>
            <a:r>
              <a:rPr lang="en-US" altLang="ja-JP" dirty="0" smtClean="0">
                <a:solidFill>
                  <a:prstClr val="black"/>
                </a:solidFill>
              </a:rPr>
              <a:t>Guiding</a:t>
            </a:r>
            <a:r>
              <a:rPr lang="ja-JP" altLang="en-US" dirty="0" smtClean="0">
                <a:solidFill>
                  <a:prstClr val="black"/>
                </a:solidFill>
              </a:rPr>
              <a:t> </a:t>
            </a:r>
            <a:r>
              <a:rPr lang="en-US" altLang="ja-JP" dirty="0" smtClean="0">
                <a:solidFill>
                  <a:prstClr val="black"/>
                </a:solidFill>
              </a:rPr>
              <a:t>principles</a:t>
            </a:r>
            <a:endParaRPr lang="en-US" altLang="ja-JP" dirty="0">
              <a:solidFill>
                <a:prstClr val="black"/>
              </a:solidFill>
            </a:endParaRPr>
          </a:p>
          <a:p>
            <a:pPr lvl="1"/>
            <a:r>
              <a:rPr lang="en-US" altLang="ja-JP" dirty="0"/>
              <a:t>Basic research on gene function during embryonic development</a:t>
            </a:r>
          </a:p>
          <a:p>
            <a:pPr lvl="2"/>
            <a:r>
              <a:rPr lang="en-US" altLang="ja-JP" dirty="0"/>
              <a:t>Acceptable </a:t>
            </a:r>
            <a:r>
              <a:rPr lang="en-US" altLang="ja-JP" dirty="0" smtClean="0"/>
              <a:t>(use </a:t>
            </a:r>
            <a:r>
              <a:rPr lang="en-US" altLang="ja-JP" dirty="0" smtClean="0"/>
              <a:t>of </a:t>
            </a:r>
            <a:r>
              <a:rPr lang="en-US" altLang="ja-JP" dirty="0" smtClean="0"/>
              <a:t>spare </a:t>
            </a:r>
            <a:r>
              <a:rPr lang="en-US" altLang="ja-JP" dirty="0"/>
              <a:t>embryos)</a:t>
            </a:r>
          </a:p>
          <a:p>
            <a:pPr lvl="1"/>
            <a:r>
              <a:rPr lang="en-US" altLang="ja-JP" dirty="0" smtClean="0"/>
              <a:t>Clinical </a:t>
            </a:r>
            <a:r>
              <a:rPr lang="en-US" altLang="ja-JP" dirty="0"/>
              <a:t>Application (embryo transfer to the uterus)</a:t>
            </a:r>
          </a:p>
          <a:p>
            <a:pPr lvl="2"/>
            <a:r>
              <a:rPr lang="en-US" altLang="ja-JP" dirty="0"/>
              <a:t>Not </a:t>
            </a:r>
            <a:r>
              <a:rPr lang="en-US" altLang="ja-JP" dirty="0" smtClean="0"/>
              <a:t>acceptable</a:t>
            </a:r>
            <a:endParaRPr lang="ja-JP" altLang="en-US" dirty="0"/>
          </a:p>
        </p:txBody>
      </p:sp>
      <p:sp>
        <p:nvSpPr>
          <p:cNvPr id="4" name="日付プレースホルダー 3"/>
          <p:cNvSpPr>
            <a:spLocks noGrp="1"/>
          </p:cNvSpPr>
          <p:nvPr>
            <p:ph type="dt" sz="half" idx="10"/>
          </p:nvPr>
        </p:nvSpPr>
        <p:spPr/>
        <p:txBody>
          <a:bodyPr/>
          <a:lstStyle/>
          <a:p>
            <a:r>
              <a:rPr lang="en-US" altLang="ja-JP" smtClean="0"/>
              <a:t>29/11/2018</a:t>
            </a:r>
            <a:endParaRPr lang="en-US"/>
          </a:p>
        </p:txBody>
      </p:sp>
      <p:sp>
        <p:nvSpPr>
          <p:cNvPr id="6" name="スライド番号プレースホルダー 5"/>
          <p:cNvSpPr>
            <a:spLocks noGrp="1"/>
          </p:cNvSpPr>
          <p:nvPr>
            <p:ph type="sldNum" sz="quarter" idx="12"/>
          </p:nvPr>
        </p:nvSpPr>
        <p:spPr/>
        <p:txBody>
          <a:bodyPr/>
          <a:lstStyle/>
          <a:p>
            <a:fld id="{9648F39E-9C37-485F-AC97-16BB4BDF9F49}" type="slidenum">
              <a:rPr kumimoji="0" lang="en-US" smtClean="0"/>
              <a:t>7</a:t>
            </a:fld>
            <a:endParaRPr kumimoji="0" lang="en-US"/>
          </a:p>
        </p:txBody>
      </p:sp>
      <p:sp>
        <p:nvSpPr>
          <p:cNvPr id="8" name="下矢印 7"/>
          <p:cNvSpPr/>
          <p:nvPr/>
        </p:nvSpPr>
        <p:spPr>
          <a:xfrm>
            <a:off x="2175372" y="2228963"/>
            <a:ext cx="415427" cy="35123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角丸四角形吹き出し 4"/>
          <p:cNvSpPr/>
          <p:nvPr/>
        </p:nvSpPr>
        <p:spPr>
          <a:xfrm>
            <a:off x="5755950" y="4457926"/>
            <a:ext cx="2925582" cy="521404"/>
          </a:xfrm>
          <a:prstGeom prst="wedgeRoundRectCallout">
            <a:avLst>
              <a:gd name="adj1" fmla="val -32841"/>
              <a:gd name="adj2" fmla="val -61861"/>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smtClean="0"/>
              <a:t>Need for guidelines!</a:t>
            </a:r>
            <a:endParaRPr kumimoji="1" lang="ja-JP" altLang="en-US" sz="2400" dirty="0"/>
          </a:p>
        </p:txBody>
      </p:sp>
    </p:spTree>
    <p:extLst>
      <p:ext uri="{BB962C8B-B14F-4D97-AF65-F5344CB8AC3E}">
        <p14:creationId xmlns:p14="http://schemas.microsoft.com/office/powerpoint/2010/main" val="742796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02675" y="116586"/>
            <a:ext cx="8735585" cy="939546"/>
          </a:xfrm>
        </p:spPr>
        <p:txBody>
          <a:bodyPr>
            <a:noAutofit/>
          </a:bodyPr>
          <a:lstStyle/>
          <a:p>
            <a:r>
              <a:rPr lang="en-US" altLang="ja-JP" sz="3200" dirty="0"/>
              <a:t>Revision of the report “Fundamental policy on handling of human embryo” (2004</a:t>
            </a:r>
            <a:r>
              <a:rPr lang="en-US" altLang="ja-JP" sz="3200" dirty="0" smtClean="0"/>
              <a:t>)</a:t>
            </a:r>
            <a:endParaRPr kumimoji="1" lang="ja-JP" altLang="en-US" sz="3200" dirty="0"/>
          </a:p>
        </p:txBody>
      </p:sp>
      <p:sp>
        <p:nvSpPr>
          <p:cNvPr id="3" name="コンテンツ プレースホルダー 2"/>
          <p:cNvSpPr>
            <a:spLocks noGrp="1"/>
          </p:cNvSpPr>
          <p:nvPr>
            <p:ph idx="1"/>
          </p:nvPr>
        </p:nvSpPr>
        <p:spPr>
          <a:xfrm>
            <a:off x="457200" y="1188780"/>
            <a:ext cx="8055131" cy="3668969"/>
          </a:xfrm>
        </p:spPr>
        <p:txBody>
          <a:bodyPr>
            <a:normAutofit fontScale="62500" lnSpcReduction="20000"/>
          </a:bodyPr>
          <a:lstStyle/>
          <a:p>
            <a:pPr lvl="0"/>
            <a:r>
              <a:rPr lang="en-US" altLang="ja-JP" dirty="0" smtClean="0">
                <a:solidFill>
                  <a:prstClr val="black"/>
                </a:solidFill>
                <a:sym typeface="Wingdings"/>
              </a:rPr>
              <a:t>Task</a:t>
            </a:r>
            <a:r>
              <a:rPr lang="ja-JP" altLang="en-US" dirty="0" smtClean="0">
                <a:solidFill>
                  <a:prstClr val="black"/>
                </a:solidFill>
                <a:sym typeface="Wingdings"/>
              </a:rPr>
              <a:t> </a:t>
            </a:r>
            <a:r>
              <a:rPr lang="en-US" altLang="ja-JP" dirty="0" smtClean="0">
                <a:solidFill>
                  <a:prstClr val="black"/>
                </a:solidFill>
                <a:sym typeface="Wingdings"/>
              </a:rPr>
              <a:t>Force</a:t>
            </a:r>
            <a:r>
              <a:rPr lang="ja-JP" altLang="en-US" dirty="0" smtClean="0">
                <a:solidFill>
                  <a:prstClr val="black"/>
                </a:solidFill>
                <a:sym typeface="Wingdings"/>
              </a:rPr>
              <a:t> </a:t>
            </a:r>
            <a:r>
              <a:rPr lang="en-US" altLang="ja-JP" dirty="0" smtClean="0">
                <a:solidFill>
                  <a:prstClr val="black"/>
                </a:solidFill>
                <a:sym typeface="Wingdings"/>
              </a:rPr>
              <a:t>(7/2017 -)</a:t>
            </a:r>
          </a:p>
          <a:p>
            <a:pPr lvl="1"/>
            <a:r>
              <a:rPr lang="en-US" altLang="ja-JP" dirty="0" smtClean="0">
                <a:solidFill>
                  <a:prstClr val="black"/>
                </a:solidFill>
                <a:sym typeface="Wingdings"/>
              </a:rPr>
              <a:t>Members’</a:t>
            </a:r>
            <a:r>
              <a:rPr lang="ja-JP" altLang="en-US" dirty="0" smtClean="0">
                <a:solidFill>
                  <a:prstClr val="black"/>
                </a:solidFill>
                <a:sym typeface="Wingdings"/>
              </a:rPr>
              <a:t> </a:t>
            </a:r>
            <a:r>
              <a:rPr lang="en-US" altLang="ja-JP" dirty="0" smtClean="0">
                <a:solidFill>
                  <a:prstClr val="black"/>
                </a:solidFill>
                <a:sym typeface="Wingdings"/>
              </a:rPr>
              <a:t>background</a:t>
            </a:r>
          </a:p>
          <a:p>
            <a:pPr lvl="2"/>
            <a:r>
              <a:rPr lang="en-US" altLang="ja-JP" dirty="0">
                <a:cs typeface="Times New Roman" panose="02020603050405020304" pitchFamily="18" charset="0"/>
              </a:rPr>
              <a:t>Ethics/philosophy, Law, </a:t>
            </a:r>
            <a:r>
              <a:rPr lang="en-US" altLang="ja-JP" dirty="0" smtClean="0">
                <a:cs typeface="Times New Roman" panose="02020603050405020304" pitchFamily="18" charset="0"/>
              </a:rPr>
              <a:t>Biology, Medicine</a:t>
            </a:r>
            <a:r>
              <a:rPr lang="en-US" altLang="ja-JP" dirty="0">
                <a:cs typeface="Times New Roman" panose="02020603050405020304" pitchFamily="18" charset="0"/>
              </a:rPr>
              <a:t>, Journalist</a:t>
            </a:r>
            <a:r>
              <a:rPr lang="en-US" altLang="ja-JP" dirty="0" smtClean="0">
                <a:cs typeface="Times New Roman" panose="02020603050405020304" pitchFamily="18" charset="0"/>
              </a:rPr>
              <a:t>,</a:t>
            </a:r>
            <a:r>
              <a:rPr lang="ja-JP" altLang="en-US" dirty="0" smtClean="0">
                <a:cs typeface="Times New Roman" panose="02020603050405020304" pitchFamily="18" charset="0"/>
              </a:rPr>
              <a:t> </a:t>
            </a:r>
            <a:r>
              <a:rPr lang="en-US" altLang="ja-JP" dirty="0" smtClean="0">
                <a:solidFill>
                  <a:srgbClr val="800000"/>
                </a:solidFill>
                <a:cs typeface="Times New Roman" panose="02020603050405020304" pitchFamily="18" charset="0"/>
              </a:rPr>
              <a:t>Patients</a:t>
            </a:r>
            <a:r>
              <a:rPr lang="ja-JP" altLang="en-US" dirty="0" smtClean="0">
                <a:solidFill>
                  <a:srgbClr val="800000"/>
                </a:solidFill>
                <a:cs typeface="Times New Roman" panose="02020603050405020304" pitchFamily="18" charset="0"/>
              </a:rPr>
              <a:t> </a:t>
            </a:r>
            <a:r>
              <a:rPr lang="en-US" altLang="ja-JP" dirty="0" smtClean="0">
                <a:solidFill>
                  <a:srgbClr val="800000"/>
                </a:solidFill>
                <a:cs typeface="Times New Roman" panose="02020603050405020304" pitchFamily="18" charset="0"/>
              </a:rPr>
              <a:t>association</a:t>
            </a:r>
            <a:endParaRPr lang="en-US" altLang="ja-JP" dirty="0">
              <a:solidFill>
                <a:srgbClr val="800000"/>
              </a:solidFill>
              <a:cs typeface="Times New Roman" panose="02020603050405020304" pitchFamily="18" charset="0"/>
            </a:endParaRPr>
          </a:p>
          <a:p>
            <a:pPr lvl="1"/>
            <a:r>
              <a:rPr lang="en-US" altLang="ja-JP" dirty="0" smtClean="0">
                <a:solidFill>
                  <a:prstClr val="black"/>
                </a:solidFill>
                <a:sym typeface="Wingdings"/>
              </a:rPr>
              <a:t> Focus </a:t>
            </a:r>
            <a:r>
              <a:rPr lang="en-US" altLang="ja-JP" dirty="0" smtClean="0"/>
              <a:t>areas</a:t>
            </a:r>
            <a:r>
              <a:rPr lang="ja-JP" altLang="en-US" dirty="0" smtClean="0"/>
              <a:t> </a:t>
            </a:r>
            <a:r>
              <a:rPr lang="en-US" altLang="ja-JP" dirty="0"/>
              <a:t>of</a:t>
            </a:r>
            <a:r>
              <a:rPr lang="ja-JP" altLang="en-US" dirty="0"/>
              <a:t> </a:t>
            </a:r>
            <a:r>
              <a:rPr lang="en-US" altLang="ja-JP" dirty="0"/>
              <a:t>research</a:t>
            </a:r>
            <a:endParaRPr lang="en-US" altLang="ja-JP" dirty="0" smtClean="0">
              <a:solidFill>
                <a:prstClr val="black"/>
              </a:solidFill>
              <a:sym typeface="Wingdings"/>
            </a:endParaRPr>
          </a:p>
          <a:p>
            <a:pPr lvl="2"/>
            <a:r>
              <a:rPr lang="en-US" altLang="ja-JP" dirty="0" smtClean="0">
                <a:solidFill>
                  <a:prstClr val="black"/>
                </a:solidFill>
                <a:sym typeface="Wingdings"/>
              </a:rPr>
              <a:t>Assisted reproductive research</a:t>
            </a:r>
          </a:p>
          <a:p>
            <a:pPr lvl="2"/>
            <a:r>
              <a:rPr lang="en-US" altLang="ja-JP" dirty="0"/>
              <a:t>Research </a:t>
            </a:r>
            <a:r>
              <a:rPr lang="en-US" altLang="ja-JP" dirty="0"/>
              <a:t>o</a:t>
            </a:r>
            <a:r>
              <a:rPr lang="en-US" altLang="ja-JP" dirty="0" smtClean="0"/>
              <a:t>n</a:t>
            </a:r>
            <a:r>
              <a:rPr lang="en-US" altLang="ja-JP" dirty="0" smtClean="0"/>
              <a:t> </a:t>
            </a:r>
            <a:r>
              <a:rPr lang="en-US" altLang="ja-JP" dirty="0"/>
              <a:t>hereditary </a:t>
            </a:r>
            <a:r>
              <a:rPr lang="en-US" altLang="ja-JP" dirty="0" smtClean="0"/>
              <a:t>diseases</a:t>
            </a:r>
          </a:p>
          <a:p>
            <a:pPr lvl="2"/>
            <a:r>
              <a:rPr lang="en-US" altLang="ja-JP" dirty="0" smtClean="0">
                <a:solidFill>
                  <a:prstClr val="black"/>
                </a:solidFill>
                <a:sym typeface="Wingdings"/>
              </a:rPr>
              <a:t>Research on cancer</a:t>
            </a:r>
          </a:p>
          <a:p>
            <a:r>
              <a:rPr lang="en-US" altLang="ja-JP" dirty="0">
                <a:solidFill>
                  <a:srgbClr val="800000"/>
                </a:solidFill>
                <a:sym typeface="Wingdings"/>
              </a:rPr>
              <a:t>P</a:t>
            </a:r>
            <a:r>
              <a:rPr lang="en-US" altLang="ja-JP" dirty="0" smtClean="0">
                <a:solidFill>
                  <a:srgbClr val="800000"/>
                </a:solidFill>
                <a:sym typeface="Wingdings"/>
              </a:rPr>
              <a:t>ublic</a:t>
            </a:r>
            <a:r>
              <a:rPr lang="ja-JP" altLang="en-US" dirty="0" smtClean="0">
                <a:solidFill>
                  <a:srgbClr val="800000"/>
                </a:solidFill>
                <a:sym typeface="Wingdings"/>
              </a:rPr>
              <a:t> </a:t>
            </a:r>
            <a:r>
              <a:rPr lang="en-US" altLang="ja-JP" dirty="0" smtClean="0">
                <a:solidFill>
                  <a:srgbClr val="800000"/>
                </a:solidFill>
                <a:sym typeface="Wingdings"/>
              </a:rPr>
              <a:t>consultation</a:t>
            </a:r>
          </a:p>
          <a:p>
            <a:pPr lvl="1"/>
            <a:r>
              <a:rPr lang="en-US" altLang="ja-JP" dirty="0" smtClean="0">
                <a:solidFill>
                  <a:prstClr val="black"/>
                </a:solidFill>
                <a:sym typeface="Wingdings"/>
              </a:rPr>
              <a:t>Collaboration with the </a:t>
            </a:r>
            <a:r>
              <a:rPr lang="en-US" altLang="ja-JP" dirty="0" err="1" smtClean="0">
                <a:solidFill>
                  <a:prstClr val="black"/>
                </a:solidFill>
                <a:sym typeface="Wingdings"/>
              </a:rPr>
              <a:t>Miraikan</a:t>
            </a:r>
            <a:r>
              <a:rPr lang="en-US" altLang="ja-JP" dirty="0" smtClean="0">
                <a:solidFill>
                  <a:prstClr val="black"/>
                </a:solidFill>
                <a:sym typeface="Wingdings"/>
              </a:rPr>
              <a:t> (National Museum of Emerging science &amp; Innovation</a:t>
            </a:r>
            <a:r>
              <a:rPr lang="en-US" altLang="ja-JP" dirty="0" smtClean="0">
                <a:solidFill>
                  <a:prstClr val="black"/>
                </a:solidFill>
                <a:sym typeface="Wingdings"/>
              </a:rPr>
              <a:t>)</a:t>
            </a:r>
          </a:p>
          <a:p>
            <a:r>
              <a:rPr lang="en-US" altLang="ja-JP" dirty="0" smtClean="0">
                <a:solidFill>
                  <a:srgbClr val="800000"/>
                </a:solidFill>
                <a:sym typeface="Wingdings"/>
              </a:rPr>
              <a:t>Dialogue with patients association</a:t>
            </a:r>
          </a:p>
          <a:p>
            <a:endParaRPr lang="en-US" altLang="ja-JP" dirty="0">
              <a:solidFill>
                <a:prstClr val="black"/>
              </a:solidFill>
              <a:sym typeface="Wingdings"/>
            </a:endParaRPr>
          </a:p>
          <a:p>
            <a:pPr marL="118872" lvl="0" indent="0">
              <a:buNone/>
            </a:pPr>
            <a:r>
              <a:rPr lang="en-US" altLang="ja-JP" dirty="0" smtClean="0">
                <a:solidFill>
                  <a:prstClr val="black"/>
                </a:solidFill>
                <a:sym typeface="Wingdings"/>
              </a:rPr>
              <a:t></a:t>
            </a:r>
            <a:r>
              <a:rPr lang="ja-JP" altLang="en-US" dirty="0" smtClean="0">
                <a:solidFill>
                  <a:prstClr val="black"/>
                </a:solidFill>
                <a:sym typeface="Wingdings"/>
              </a:rPr>
              <a:t> </a:t>
            </a:r>
            <a:r>
              <a:rPr lang="en-US" altLang="ja-JP" dirty="0" smtClean="0">
                <a:solidFill>
                  <a:prstClr val="black"/>
                </a:solidFill>
              </a:rPr>
              <a:t>Part 1</a:t>
            </a:r>
            <a:r>
              <a:rPr lang="en-US" altLang="ja-JP" dirty="0">
                <a:solidFill>
                  <a:prstClr val="black"/>
                </a:solidFill>
              </a:rPr>
              <a:t>: </a:t>
            </a:r>
            <a:r>
              <a:rPr lang="en-US" altLang="ja-JP" dirty="0">
                <a:solidFill>
                  <a:srgbClr val="800000"/>
                </a:solidFill>
              </a:rPr>
              <a:t>Use of genome editing technology for assisted reproductive research purpose</a:t>
            </a:r>
            <a:r>
              <a:rPr lang="en-US" altLang="ja-JP" dirty="0">
                <a:solidFill>
                  <a:prstClr val="black"/>
                </a:solidFill>
              </a:rPr>
              <a:t>”(2018</a:t>
            </a:r>
            <a:r>
              <a:rPr lang="en-US" altLang="ja-JP" dirty="0" smtClean="0">
                <a:solidFill>
                  <a:prstClr val="black"/>
                </a:solidFill>
              </a:rPr>
              <a:t>)</a:t>
            </a:r>
            <a:endParaRPr lang="en-US" altLang="ja-JP" dirty="0"/>
          </a:p>
        </p:txBody>
      </p:sp>
      <p:sp>
        <p:nvSpPr>
          <p:cNvPr id="4" name="日付プレースホルダー 3"/>
          <p:cNvSpPr>
            <a:spLocks noGrp="1"/>
          </p:cNvSpPr>
          <p:nvPr>
            <p:ph type="dt" sz="half" idx="10"/>
          </p:nvPr>
        </p:nvSpPr>
        <p:spPr/>
        <p:txBody>
          <a:bodyPr/>
          <a:lstStyle/>
          <a:p>
            <a:r>
              <a:rPr lang="en-US" altLang="ja-JP" smtClean="0"/>
              <a:t>29/11/2018</a:t>
            </a:r>
            <a:endParaRPr lang="en-US"/>
          </a:p>
        </p:txBody>
      </p:sp>
      <p:sp>
        <p:nvSpPr>
          <p:cNvPr id="6" name="スライド番号プレースホルダー 5"/>
          <p:cNvSpPr>
            <a:spLocks noGrp="1"/>
          </p:cNvSpPr>
          <p:nvPr>
            <p:ph type="sldNum" sz="quarter" idx="12"/>
          </p:nvPr>
        </p:nvSpPr>
        <p:spPr/>
        <p:txBody>
          <a:bodyPr/>
          <a:lstStyle/>
          <a:p>
            <a:fld id="{9648F39E-9C37-485F-AC97-16BB4BDF9F49}" type="slidenum">
              <a:rPr kumimoji="0" lang="en-US" smtClean="0"/>
              <a:t>8</a:t>
            </a:fld>
            <a:endParaRPr kumimoji="0" lang="en-US"/>
          </a:p>
        </p:txBody>
      </p:sp>
    </p:spTree>
    <p:extLst>
      <p:ext uri="{BB962C8B-B14F-4D97-AF65-F5344CB8AC3E}">
        <p14:creationId xmlns:p14="http://schemas.microsoft.com/office/powerpoint/2010/main" val="363064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9640" y="116586"/>
            <a:ext cx="8481060" cy="939546"/>
          </a:xfrm>
        </p:spPr>
        <p:txBody>
          <a:bodyPr>
            <a:normAutofit/>
          </a:bodyPr>
          <a:lstStyle/>
          <a:p>
            <a:r>
              <a:rPr kumimoji="1" lang="en-US" altLang="ja-JP" sz="4000" dirty="0" smtClean="0"/>
              <a:t>Part 1. Assisted</a:t>
            </a:r>
            <a:r>
              <a:rPr kumimoji="1" lang="ja-JP" altLang="en-US" sz="4000" dirty="0" smtClean="0"/>
              <a:t> </a:t>
            </a:r>
            <a:r>
              <a:rPr kumimoji="1" lang="en-US" altLang="ja-JP" sz="4000" dirty="0" smtClean="0"/>
              <a:t>reproductive</a:t>
            </a:r>
            <a:r>
              <a:rPr lang="ja-JP" altLang="en-US" sz="4000" dirty="0" smtClean="0"/>
              <a:t> </a:t>
            </a:r>
            <a:r>
              <a:rPr lang="en-US" altLang="ja-JP" sz="4000" dirty="0" smtClean="0"/>
              <a:t>research</a:t>
            </a:r>
            <a:r>
              <a:rPr kumimoji="1" lang="en-US" altLang="ja-JP" sz="4000" dirty="0" smtClean="0"/>
              <a:t>  </a:t>
            </a:r>
            <a:endParaRPr kumimoji="1" lang="ja-JP" altLang="en-US" sz="4000" dirty="0"/>
          </a:p>
        </p:txBody>
      </p:sp>
      <p:sp>
        <p:nvSpPr>
          <p:cNvPr id="3" name="コンテンツ プレースホルダー 2"/>
          <p:cNvSpPr>
            <a:spLocks noGrp="1"/>
          </p:cNvSpPr>
          <p:nvPr>
            <p:ph idx="1"/>
          </p:nvPr>
        </p:nvSpPr>
        <p:spPr>
          <a:xfrm>
            <a:off x="457200" y="1080708"/>
            <a:ext cx="8229600" cy="3834181"/>
          </a:xfrm>
        </p:spPr>
        <p:txBody>
          <a:bodyPr>
            <a:normAutofit fontScale="70000" lnSpcReduction="20000"/>
          </a:bodyPr>
          <a:lstStyle/>
          <a:p>
            <a:r>
              <a:rPr lang="en-US" altLang="ja-JP" dirty="0" smtClean="0"/>
              <a:t>Key points</a:t>
            </a:r>
            <a:endParaRPr lang="en-US" altLang="ja-JP" dirty="0" smtClean="0"/>
          </a:p>
          <a:p>
            <a:pPr lvl="1"/>
            <a:r>
              <a:rPr lang="en-US" altLang="ja-JP" dirty="0" smtClean="0"/>
              <a:t>Clinical </a:t>
            </a:r>
            <a:r>
              <a:rPr lang="en-US" altLang="ja-JP" dirty="0"/>
              <a:t>Application</a:t>
            </a:r>
          </a:p>
          <a:p>
            <a:pPr lvl="2"/>
            <a:r>
              <a:rPr kumimoji="1" lang="en-US" altLang="ja-JP" dirty="0" smtClean="0"/>
              <a:t>Not</a:t>
            </a:r>
            <a:r>
              <a:rPr kumimoji="1" lang="ja-JP" altLang="en-US" dirty="0" smtClean="0"/>
              <a:t> </a:t>
            </a:r>
            <a:r>
              <a:rPr kumimoji="1" lang="en-US" altLang="ja-JP" dirty="0" smtClean="0"/>
              <a:t>acceptable</a:t>
            </a:r>
          </a:p>
          <a:p>
            <a:pPr lvl="1"/>
            <a:r>
              <a:rPr lang="en-US" altLang="ja-JP" dirty="0"/>
              <a:t>Production of human embryo for </a:t>
            </a:r>
            <a:r>
              <a:rPr lang="en-US" altLang="ja-JP" dirty="0" smtClean="0"/>
              <a:t>research</a:t>
            </a:r>
          </a:p>
          <a:p>
            <a:pPr lvl="2"/>
            <a:r>
              <a:rPr kumimoji="1" lang="en-US" altLang="ja-JP" dirty="0" smtClean="0"/>
              <a:t>Not acceptable (for the time being)</a:t>
            </a:r>
          </a:p>
          <a:p>
            <a:pPr lvl="1"/>
            <a:r>
              <a:rPr kumimoji="1" lang="en-US" altLang="ja-JP" dirty="0" smtClean="0"/>
              <a:t>Review</a:t>
            </a:r>
            <a:r>
              <a:rPr kumimoji="1" lang="ja-JP" altLang="en-US" dirty="0" smtClean="0"/>
              <a:t> </a:t>
            </a:r>
            <a:r>
              <a:rPr kumimoji="1" lang="en-US" altLang="ja-JP" dirty="0" smtClean="0"/>
              <a:t>system</a:t>
            </a:r>
          </a:p>
          <a:p>
            <a:pPr lvl="2"/>
            <a:r>
              <a:rPr lang="en-US" altLang="ja-JP" dirty="0"/>
              <a:t>Two step process</a:t>
            </a:r>
          </a:p>
          <a:p>
            <a:pPr lvl="3"/>
            <a:r>
              <a:rPr lang="en-US" altLang="ja-JP" kern="0" spc="-43" dirty="0"/>
              <a:t>1</a:t>
            </a:r>
            <a:r>
              <a:rPr lang="en-US" altLang="ja-JP" kern="0" spc="-43" baseline="30000" dirty="0"/>
              <a:t>st</a:t>
            </a:r>
            <a:r>
              <a:rPr lang="en-US" altLang="ja-JP" kern="0" spc="-43" dirty="0"/>
              <a:t> step: Institutional ethics review </a:t>
            </a:r>
            <a:r>
              <a:rPr lang="en-US" altLang="ja-JP" kern="0" spc="-43" dirty="0" smtClean="0"/>
              <a:t>committee</a:t>
            </a:r>
          </a:p>
          <a:p>
            <a:pPr lvl="3"/>
            <a:r>
              <a:rPr lang="en-US" altLang="ja-JP" kern="0" spc="-43" dirty="0"/>
              <a:t>2</a:t>
            </a:r>
            <a:r>
              <a:rPr lang="en-US" altLang="ja-JP" kern="0" spc="-43" baseline="30000" dirty="0"/>
              <a:t>nd</a:t>
            </a:r>
            <a:r>
              <a:rPr lang="en-US" altLang="ja-JP" kern="0" spc="-43" dirty="0"/>
              <a:t> step: National Ethics Review </a:t>
            </a:r>
            <a:r>
              <a:rPr lang="en-US" altLang="ja-JP" kern="0" spc="-43" dirty="0" smtClean="0"/>
              <a:t>Committee</a:t>
            </a:r>
          </a:p>
          <a:p>
            <a:r>
              <a:rPr kumimoji="1" lang="en-US" altLang="ja-JP" kern="0" spc="-43" dirty="0" smtClean="0"/>
              <a:t>Recommendation</a:t>
            </a:r>
          </a:p>
          <a:p>
            <a:pPr lvl="1"/>
            <a:r>
              <a:rPr lang="en-US" altLang="ja-JP" dirty="0" smtClean="0"/>
              <a:t>Guidelines</a:t>
            </a:r>
            <a:r>
              <a:rPr lang="ja-JP" altLang="en-US" dirty="0" smtClean="0"/>
              <a:t> </a:t>
            </a:r>
            <a:r>
              <a:rPr lang="en-US" altLang="ja-JP" dirty="0" smtClean="0"/>
              <a:t>on “Basic </a:t>
            </a:r>
            <a:r>
              <a:rPr lang="en-US" altLang="ja-JP" dirty="0"/>
              <a:t>r</a:t>
            </a:r>
            <a:r>
              <a:rPr lang="en-US" altLang="ja-JP" dirty="0" smtClean="0"/>
              <a:t>esearch </a:t>
            </a:r>
            <a:r>
              <a:rPr lang="en-US" altLang="ja-JP" dirty="0"/>
              <a:t>for </a:t>
            </a:r>
            <a:r>
              <a:rPr lang="en-US" altLang="ja-JP" dirty="0" smtClean="0"/>
              <a:t>assisted reproductive technology </a:t>
            </a:r>
            <a:r>
              <a:rPr lang="en-US" altLang="ja-JP" dirty="0"/>
              <a:t>using spare embryos with genome editing </a:t>
            </a:r>
            <a:r>
              <a:rPr lang="en-US" altLang="ja-JP" dirty="0" smtClean="0"/>
              <a:t>technology” to be developed</a:t>
            </a:r>
            <a:endParaRPr lang="ja-JP" altLang="en-US" dirty="0"/>
          </a:p>
          <a:p>
            <a:pPr lvl="1"/>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29/11/2018</a:t>
            </a:r>
            <a:endParaRPr lang="en-US"/>
          </a:p>
        </p:txBody>
      </p:sp>
      <p:sp>
        <p:nvSpPr>
          <p:cNvPr id="5" name="スライド番号プレースホルダー 4"/>
          <p:cNvSpPr>
            <a:spLocks noGrp="1"/>
          </p:cNvSpPr>
          <p:nvPr>
            <p:ph type="sldNum" sz="quarter" idx="12"/>
          </p:nvPr>
        </p:nvSpPr>
        <p:spPr/>
        <p:txBody>
          <a:bodyPr/>
          <a:lstStyle/>
          <a:p>
            <a:fld id="{9648F39E-9C37-485F-AC97-16BB4BDF9F49}" type="slidenum">
              <a:rPr kumimoji="0" lang="en-US" smtClean="0"/>
              <a:t>9</a:t>
            </a:fld>
            <a:endParaRPr kumimoji="0" lang="en-US"/>
          </a:p>
        </p:txBody>
      </p:sp>
    </p:spTree>
    <p:extLst>
      <p:ext uri="{BB962C8B-B14F-4D97-AF65-F5344CB8AC3E}">
        <p14:creationId xmlns:p14="http://schemas.microsoft.com/office/powerpoint/2010/main" val="24599776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モジュール">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モジュール.thmx</Template>
  <TotalTime>2459</TotalTime>
  <Words>800</Words>
  <Application>Microsoft Macintosh PowerPoint</Application>
  <PresentationFormat>画面に合わせる (16:9)</PresentationFormat>
  <Paragraphs>135</Paragraphs>
  <Slides>10</Slides>
  <Notes>1</Notes>
  <HiddenSlides>0</HiddenSlides>
  <MMClips>0</MMClip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モジュール</vt:lpstr>
      <vt:lpstr>Global Perspective: from the Expert Panel on Bioethics at the Council for STI, Japan</vt:lpstr>
      <vt:lpstr>STI Policy in Japan</vt:lpstr>
      <vt:lpstr>Expert Panel on Bioethics</vt:lpstr>
      <vt:lpstr>Track record</vt:lpstr>
      <vt:lpstr>Handling of human embryo (2004)(1)</vt:lpstr>
      <vt:lpstr>Handling of human embryo (2004)(2)</vt:lpstr>
      <vt:lpstr>Use of genome editing technology</vt:lpstr>
      <vt:lpstr>Revision of the report “Fundamental policy on handling of human embryo” (2004)</vt:lpstr>
      <vt:lpstr>Part 1. Assisted reproductive research  </vt:lpstr>
      <vt:lpstr>What’s next?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優子のつぶやき</dc:title>
  <dc:creator>Harayama Yuko</dc:creator>
  <cp:lastModifiedBy>Harayama Yuko</cp:lastModifiedBy>
  <cp:revision>177</cp:revision>
  <dcterms:created xsi:type="dcterms:W3CDTF">2018-04-15T16:17:33Z</dcterms:created>
  <dcterms:modified xsi:type="dcterms:W3CDTF">2018-11-23T13:49:08Z</dcterms:modified>
</cp:coreProperties>
</file>