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4" r:id="rId3"/>
    <p:sldId id="266" r:id="rId4"/>
    <p:sldId id="275" r:id="rId5"/>
    <p:sldId id="27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1AAA8-7548-834A-B0F5-8E022BBD9155}" type="datetimeFigureOut">
              <a:rPr lang="en-US" smtClean="0"/>
              <a:t>21/11/18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1084-990F-C24D-A2E0-6C6CC623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asoninstitu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6" y="5070396"/>
            <a:ext cx="2722784" cy="13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68346-615D-9746-9D05-15212C870441}" type="datetimeFigureOut">
              <a:rPr lang="en-US" smtClean="0"/>
              <a:pPr/>
              <a:t>21/11/18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6606E-8180-244B-9461-40CAE7DFC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nalUsher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3" y="5150591"/>
            <a:ext cx="1391219" cy="117638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395005"/>
            <a:ext cx="9144000" cy="462995"/>
          </a:xfrm>
          <a:prstGeom prst="rect">
            <a:avLst/>
          </a:prstGeom>
          <a:solidFill>
            <a:srgbClr val="CD0924"/>
          </a:solidFill>
          <a:ln>
            <a:solidFill>
              <a:srgbClr val="CD09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679857"/>
            <a:ext cx="9144000" cy="0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522333"/>
            <a:ext cx="9144000" cy="0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soninstitut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" y="18853"/>
            <a:ext cx="2722784" cy="13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4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rah.chan@ed.ac.uk" TargetMode="External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inburghOldCollege.jpg"/>
          <p:cNvPicPr>
            <a:picLocks noChangeAspect="1"/>
          </p:cNvPicPr>
          <p:nvPr/>
        </p:nvPicPr>
        <p:blipFill>
          <a:blip r:embed="rId2"/>
          <a:srcRect b="25327"/>
          <a:stretch>
            <a:fillRect/>
          </a:stretch>
        </p:blipFill>
        <p:spPr>
          <a:xfrm>
            <a:off x="0" y="-18255"/>
            <a:ext cx="9144000" cy="499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679439"/>
            <a:ext cx="9144000" cy="14653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Human G</a:t>
            </a:r>
            <a:r>
              <a:rPr lang="en-US" dirty="0" smtClean="0">
                <a:solidFill>
                  <a:schemeClr val="bg1"/>
                </a:solidFill>
              </a:rPr>
              <a:t>enome Editing: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way forward?</a:t>
            </a:r>
            <a:endParaRPr lang="en-US" sz="3556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1012"/>
            <a:ext cx="9143999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2</a:t>
            </a:r>
            <a:r>
              <a:rPr lang="en-US" sz="2800" baseline="30000" dirty="0" smtClean="0">
                <a:solidFill>
                  <a:schemeClr val="bg1"/>
                </a:solidFill>
              </a:rPr>
              <a:t>nd</a:t>
            </a:r>
            <a:r>
              <a:rPr lang="en-US" sz="2800" dirty="0" smtClean="0">
                <a:solidFill>
                  <a:schemeClr val="bg1"/>
                </a:solidFill>
              </a:rPr>
              <a:t> International Human Genome Editing Summit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Sarah </a:t>
            </a:r>
            <a:r>
              <a:rPr lang="en-US" sz="2800" b="1" dirty="0" smtClean="0">
                <a:solidFill>
                  <a:schemeClr val="bg1"/>
                </a:solidFill>
              </a:rPr>
              <a:t>Chan</a:t>
            </a:r>
          </a:p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Chancellor’s </a:t>
            </a:r>
            <a:r>
              <a:rPr lang="en-US" sz="2000" dirty="0" smtClean="0">
                <a:solidFill>
                  <a:schemeClr val="tx1"/>
                </a:solidFill>
              </a:rPr>
              <a:t>Fellow &amp; Reader, </a:t>
            </a:r>
            <a:r>
              <a:rPr lang="en-US" sz="2000" dirty="0" smtClean="0">
                <a:solidFill>
                  <a:schemeClr val="tx1"/>
                </a:solidFill>
              </a:rPr>
              <a:t>Usher </a:t>
            </a:r>
            <a:r>
              <a:rPr lang="en-US" sz="2000" dirty="0" smtClean="0">
                <a:solidFill>
                  <a:schemeClr val="tx1"/>
                </a:solidFill>
              </a:rPr>
              <a:t>Institute</a:t>
            </a:r>
          </a:p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Centre for Biomedicine, Self &amp; Society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Director</a:t>
            </a:r>
            <a:r>
              <a:rPr lang="en-US" sz="2000" dirty="0" smtClean="0">
                <a:solidFill>
                  <a:schemeClr val="tx1"/>
                </a:solidFill>
              </a:rPr>
              <a:t>, Mason Institute</a:t>
            </a:r>
          </a:p>
          <a:p>
            <a:pPr algn="ctr">
              <a:buNone/>
            </a:pP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 smtClean="0">
                <a:solidFill>
                  <a:schemeClr val="tx1"/>
                </a:solidFill>
              </a:rPr>
              <a:t>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276991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principles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464" y="1600200"/>
            <a:ext cx="3906778" cy="4525963"/>
          </a:xfrm>
        </p:spPr>
        <p:txBody>
          <a:bodyPr/>
          <a:lstStyle/>
          <a:p>
            <a:r>
              <a:rPr lang="en-US" dirty="0" smtClean="0"/>
              <a:t>How do we make meaningful use of principles?</a:t>
            </a:r>
          </a:p>
          <a:p>
            <a:r>
              <a:rPr lang="en-US" dirty="0" smtClean="0"/>
              <a:t>How to go from principles to actions / decisions?</a:t>
            </a:r>
          </a:p>
          <a:p>
            <a:r>
              <a:rPr lang="en-US" dirty="0" smtClean="0"/>
              <a:t>Do we need (&amp; can we define) a universal set of principles?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606" y="1144611"/>
            <a:ext cx="4376143" cy="4525963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we have common principles but different regulatory outcomes?</a:t>
            </a:r>
          </a:p>
          <a:p>
            <a:r>
              <a:rPr lang="en-US" dirty="0" smtClean="0"/>
              <a:t>Less about substantive principles, more about process?</a:t>
            </a:r>
            <a:endParaRPr lang="en-US" dirty="0"/>
          </a:p>
        </p:txBody>
      </p:sp>
      <p:pic>
        <p:nvPicPr>
          <p:cNvPr id="5" name="Content Placeholder 4" descr="pe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" b="-1620"/>
          <a:stretch/>
        </p:blipFill>
        <p:spPr>
          <a:xfrm>
            <a:off x="4684674" y="4196946"/>
            <a:ext cx="2739583" cy="20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9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into governance?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2339" y="1137923"/>
            <a:ext cx="4781661" cy="4525963"/>
          </a:xfrm>
        </p:spPr>
        <p:txBody>
          <a:bodyPr/>
          <a:lstStyle/>
          <a:p>
            <a:r>
              <a:rPr lang="en-US" i="1" dirty="0"/>
              <a:t>H</a:t>
            </a:r>
            <a:r>
              <a:rPr lang="en-US" i="1" dirty="0" smtClean="0"/>
              <a:t>ow</a:t>
            </a:r>
            <a:r>
              <a:rPr lang="en-US" dirty="0" smtClean="0"/>
              <a:t> </a:t>
            </a:r>
            <a:r>
              <a:rPr lang="en-US" dirty="0" smtClean="0"/>
              <a:t>should publics participate in policy discourses? </a:t>
            </a:r>
            <a:r>
              <a:rPr lang="en-US" i="1" dirty="0" smtClean="0"/>
              <a:t>What</a:t>
            </a:r>
            <a:r>
              <a:rPr lang="en-US" dirty="0" smtClean="0"/>
              <a:t> </a:t>
            </a:r>
            <a:r>
              <a:rPr lang="en-US" dirty="0" smtClean="0"/>
              <a:t>constitutes meaningful engagement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From l</a:t>
            </a:r>
            <a:r>
              <a:rPr lang="en-US" dirty="0" smtClean="0"/>
              <a:t>ocal to global engagement: </a:t>
            </a:r>
          </a:p>
          <a:p>
            <a:pPr lvl="1"/>
            <a:r>
              <a:rPr lang="en-US" dirty="0" smtClean="0"/>
              <a:t>Different social, cultural, political contexts; expectations</a:t>
            </a:r>
          </a:p>
          <a:p>
            <a:pPr lvl="1"/>
            <a:r>
              <a:rPr lang="en-US" dirty="0" smtClean="0"/>
              <a:t>What assumptions are we embedding?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7073" y="1380574"/>
            <a:ext cx="4127656" cy="579840"/>
          </a:xfrm>
          <a:prstGeom prst="wedgeRoundRectCallout">
            <a:avLst>
              <a:gd name="adj1" fmla="val -53609"/>
              <a:gd name="adj2" fmla="val 767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“active engagement with a wide range of stakeholders</a:t>
            </a:r>
            <a:r>
              <a:rPr lang="mr-IN" dirty="0"/>
              <a:t>…</a:t>
            </a:r>
            <a:r>
              <a:rPr lang="en-GB" dirty="0"/>
              <a:t>” </a:t>
            </a:r>
            <a:r>
              <a:rPr lang="en-GB" sz="1400" dirty="0"/>
              <a:t>(UK funders’ statement, 2015)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10439" y="2181306"/>
            <a:ext cx="3768729" cy="1201099"/>
          </a:xfrm>
          <a:prstGeom prst="wedgeRoundRectCallout">
            <a:avLst>
              <a:gd name="adj1" fmla="val 63050"/>
              <a:gd name="adj2" fmla="val -524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</a:t>
            </a:r>
            <a:r>
              <a:rPr lang="en-GB" dirty="0"/>
              <a:t>meaningful and substantial public engagement</a:t>
            </a:r>
            <a:r>
              <a:rPr lang="mr-IN" dirty="0"/>
              <a:t>…</a:t>
            </a:r>
            <a:r>
              <a:rPr lang="en-GB" dirty="0"/>
              <a:t> [Decisions] should be made through inclusive, deliberative processes</a:t>
            </a:r>
            <a:r>
              <a:rPr lang="mr-IN" dirty="0"/>
              <a:t>…</a:t>
            </a:r>
            <a:r>
              <a:rPr lang="en-GB" dirty="0"/>
              <a:t>” </a:t>
            </a:r>
            <a:r>
              <a:rPr lang="en-GB" sz="1400" dirty="0"/>
              <a:t>(</a:t>
            </a:r>
            <a:r>
              <a:rPr lang="en-GB" sz="1400" dirty="0" err="1"/>
              <a:t>Hinxton</a:t>
            </a:r>
            <a:r>
              <a:rPr lang="en-GB" sz="1400" dirty="0"/>
              <a:t>, 2015)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45463" y="3423824"/>
            <a:ext cx="3672095" cy="1394379"/>
          </a:xfrm>
          <a:prstGeom prst="wedgeRoundRectCallout">
            <a:avLst>
              <a:gd name="adj1" fmla="val -65194"/>
              <a:gd name="adj2" fmla="val 11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“a comparison of the different visions of desirable future states of affairs and narratives</a:t>
            </a:r>
            <a:r>
              <a:rPr lang="mr-IN" dirty="0"/>
              <a:t>…</a:t>
            </a:r>
            <a:r>
              <a:rPr lang="en-GB" dirty="0"/>
              <a:t> feeding back into a public discourse informing governance” </a:t>
            </a:r>
            <a:r>
              <a:rPr lang="en-GB" sz="1400" dirty="0"/>
              <a:t>(Nuffield, 2016)</a:t>
            </a:r>
            <a:endParaRPr lang="en-GB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51853" y="4845814"/>
            <a:ext cx="3658291" cy="1477214"/>
          </a:xfrm>
          <a:prstGeom prst="wedgeRoundRectCallout">
            <a:avLst>
              <a:gd name="adj1" fmla="val 63318"/>
              <a:gd name="adj2" fmla="val -365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</a:t>
            </a:r>
            <a:r>
              <a:rPr lang="mr-IN" dirty="0"/>
              <a:t>…</a:t>
            </a:r>
            <a:r>
              <a:rPr lang="en-GB" dirty="0"/>
              <a:t> transparent and inclusive public policy debates</a:t>
            </a:r>
            <a:r>
              <a:rPr lang="mr-IN" dirty="0"/>
              <a:t>…</a:t>
            </a:r>
            <a:r>
              <a:rPr lang="en-GB" dirty="0"/>
              <a:t> [and] broad participation and input by the public</a:t>
            </a:r>
            <a:r>
              <a:rPr lang="mr-IN" dirty="0"/>
              <a:t>…</a:t>
            </a:r>
            <a:r>
              <a:rPr lang="en-GB" dirty="0"/>
              <a:t> are particularly critical conditions</a:t>
            </a:r>
            <a:r>
              <a:rPr lang="mr-IN" dirty="0"/>
              <a:t>…</a:t>
            </a:r>
            <a:r>
              <a:rPr lang="en-GB" dirty="0"/>
              <a:t>” </a:t>
            </a:r>
            <a:r>
              <a:rPr lang="en-GB" sz="1400" dirty="0"/>
              <a:t>(NASEM, 2017)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920583" y="5632741"/>
            <a:ext cx="3285559" cy="607452"/>
          </a:xfrm>
          <a:prstGeom prst="wedgeRoundRectCallout">
            <a:avLst>
              <a:gd name="adj1" fmla="val -41421"/>
              <a:gd name="adj2" fmla="val -1034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</a:t>
            </a:r>
            <a:r>
              <a:rPr lang="en-GB" dirty="0"/>
              <a:t>broad, inclusive societal debate” </a:t>
            </a:r>
            <a:r>
              <a:rPr lang="en-GB" sz="1400" dirty="0"/>
              <a:t>(Nuffield, 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5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into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43" y="1380574"/>
            <a:ext cx="4776485" cy="4745589"/>
          </a:xfrm>
        </p:spPr>
        <p:txBody>
          <a:bodyPr/>
          <a:lstStyle/>
          <a:p>
            <a:r>
              <a:rPr lang="en-US" dirty="0" smtClean="0"/>
              <a:t>How are ethically salient concepts negotiated?</a:t>
            </a:r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Moral </a:t>
            </a:r>
            <a:r>
              <a:rPr lang="en-US" dirty="0" err="1" smtClean="0"/>
              <a:t>vs</a:t>
            </a:r>
            <a:r>
              <a:rPr lang="en-US" dirty="0" smtClean="0"/>
              <a:t> physical risk?</a:t>
            </a:r>
            <a:endParaRPr lang="en-US" dirty="0"/>
          </a:p>
          <a:p>
            <a:pPr lvl="1"/>
            <a:r>
              <a:rPr lang="en-US" dirty="0" smtClean="0"/>
              <a:t>Who / what is harmed &amp; how?</a:t>
            </a:r>
          </a:p>
          <a:p>
            <a:pPr lvl="2"/>
            <a:r>
              <a:rPr lang="en-US" dirty="0" smtClean="0"/>
              <a:t>e.g. heritable human genome editing; gene drives &amp; species integrity</a:t>
            </a:r>
          </a:p>
          <a:p>
            <a:pPr lvl="1"/>
            <a:r>
              <a:rPr lang="en-US" dirty="0" smtClean="0"/>
              <a:t>How should risks be distributed?</a:t>
            </a:r>
          </a:p>
          <a:p>
            <a:pPr lvl="2"/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endParaRPr lang="en-US" dirty="0" smtClean="0"/>
          </a:p>
          <a:p>
            <a:pPr lvl="2"/>
            <a:r>
              <a:rPr lang="en-US" dirty="0" smtClean="0"/>
              <a:t>Individual </a:t>
            </a:r>
            <a:r>
              <a:rPr lang="en-US" dirty="0" err="1" smtClean="0"/>
              <a:t>vs</a:t>
            </a:r>
            <a:r>
              <a:rPr lang="en-US" smtClean="0"/>
              <a:t> population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485" y="1352962"/>
            <a:ext cx="4210484" cy="4566115"/>
          </a:xfrm>
        </p:spPr>
        <p:txBody>
          <a:bodyPr/>
          <a:lstStyle/>
          <a:p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GB" dirty="0" smtClean="0"/>
              <a:t> no alternatives”</a:t>
            </a:r>
            <a:endParaRPr lang="en-US" dirty="0" smtClean="0"/>
          </a:p>
          <a:p>
            <a:pPr lvl="1"/>
            <a:r>
              <a:rPr lang="en-US" dirty="0" smtClean="0"/>
              <a:t>What constitutes an “alternative”?</a:t>
            </a:r>
          </a:p>
          <a:p>
            <a:pPr lvl="2"/>
            <a:r>
              <a:rPr lang="en-US" dirty="0" smtClean="0"/>
              <a:t>Context-dependent</a:t>
            </a:r>
          </a:p>
          <a:p>
            <a:pPr lvl="2"/>
            <a:r>
              <a:rPr lang="en-US" dirty="0" smtClean="0"/>
              <a:t>Reproduction; health; ‘good life’</a:t>
            </a:r>
          </a:p>
          <a:p>
            <a:r>
              <a:rPr lang="en-US" dirty="0" smtClean="0"/>
              <a:t>Agency &amp; responsibility</a:t>
            </a:r>
          </a:p>
          <a:p>
            <a:pPr lvl="1"/>
            <a:r>
              <a:rPr lang="en-US" dirty="0" smtClean="0"/>
              <a:t>E.g. informed consent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0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into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463" y="1227438"/>
            <a:ext cx="4541802" cy="4525963"/>
          </a:xfrm>
        </p:spPr>
        <p:txBody>
          <a:bodyPr/>
          <a:lstStyle/>
          <a:p>
            <a:r>
              <a:rPr lang="en-US" dirty="0" smtClean="0"/>
              <a:t>What do we do </a:t>
            </a:r>
            <a:r>
              <a:rPr lang="en-US" strike="dblStrike" dirty="0" smtClean="0"/>
              <a:t>when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NOW</a:t>
            </a:r>
            <a:r>
              <a:rPr lang="mr-IN" dirty="0" smtClean="0"/>
              <a:t>…</a:t>
            </a:r>
            <a:r>
              <a:rPr lang="en-GB" dirty="0" smtClean="0"/>
              <a:t>?</a:t>
            </a:r>
          </a:p>
          <a:p>
            <a:pPr lvl="1"/>
            <a:r>
              <a:rPr lang="en-GB" dirty="0"/>
              <a:t>The next steps are crucial</a:t>
            </a:r>
          </a:p>
          <a:p>
            <a:pPr lvl="1"/>
            <a:r>
              <a:rPr lang="en-GB" dirty="0" smtClean="0"/>
              <a:t>How should scientific </a:t>
            </a:r>
            <a:r>
              <a:rPr lang="en-GB" i="1" dirty="0" smtClean="0"/>
              <a:t>communities</a:t>
            </a:r>
            <a:r>
              <a:rPr lang="en-GB" dirty="0" smtClean="0"/>
              <a:t> respond?</a:t>
            </a:r>
          </a:p>
          <a:p>
            <a:r>
              <a:rPr lang="en-GB" dirty="0" smtClean="0"/>
              <a:t>Multiple ‘publics’; multiple ‘scientific communities’</a:t>
            </a:r>
          </a:p>
          <a:p>
            <a:pPr lvl="1"/>
            <a:r>
              <a:rPr lang="en-GB" dirty="0" smtClean="0"/>
              <a:t>Global politics</a:t>
            </a:r>
          </a:p>
          <a:p>
            <a:pPr lvl="1"/>
            <a:r>
              <a:rPr lang="en-GB" dirty="0" smtClean="0"/>
              <a:t>Local contexts and values</a:t>
            </a:r>
          </a:p>
          <a:p>
            <a:pPr lvl="1"/>
            <a:r>
              <a:rPr lang="en-GB" dirty="0" smtClean="0"/>
              <a:t>Differences of scientific and ethical opinion (e.g. acceptable risk)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2070"/>
            <a:ext cx="4380184" cy="4925064"/>
          </a:xfrm>
        </p:spPr>
        <p:txBody>
          <a:bodyPr/>
          <a:lstStyle/>
          <a:p>
            <a:r>
              <a:rPr lang="en-GB" dirty="0"/>
              <a:t>Disruption to traditional modes of knowledge production and </a:t>
            </a:r>
            <a:r>
              <a:rPr lang="en-GB" dirty="0" smtClean="0"/>
              <a:t>innovation</a:t>
            </a:r>
          </a:p>
          <a:p>
            <a:pPr lvl="1"/>
            <a:r>
              <a:rPr lang="en-GB" dirty="0" smtClean="0"/>
              <a:t>What counts as ‘(good) science’?</a:t>
            </a:r>
          </a:p>
          <a:p>
            <a:pPr lvl="1"/>
            <a:r>
              <a:rPr lang="en-GB" dirty="0" smtClean="0"/>
              <a:t>Who is allowed to be a knowledge producer?</a:t>
            </a:r>
            <a:endParaRPr lang="en-US" dirty="0"/>
          </a:p>
          <a:p>
            <a:pPr lvl="1"/>
            <a:r>
              <a:rPr lang="en-US" dirty="0" smtClean="0"/>
              <a:t>Modes of action with respect to science:</a:t>
            </a:r>
            <a:br>
              <a:rPr lang="en-US" dirty="0" smtClean="0"/>
            </a:br>
            <a:r>
              <a:rPr lang="en-US" dirty="0" smtClean="0"/>
              <a:t>participants, patients,</a:t>
            </a:r>
            <a:br>
              <a:rPr lang="en-US" dirty="0" smtClean="0"/>
            </a:br>
            <a:r>
              <a:rPr lang="mr-IN" dirty="0" smtClean="0"/>
              <a:t>…</a:t>
            </a:r>
            <a:r>
              <a:rPr lang="en-GB" dirty="0" smtClean="0"/>
              <a:t> </a:t>
            </a:r>
            <a:r>
              <a:rPr lang="en-US" dirty="0" smtClean="0"/>
              <a:t>consumers?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6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E_Centred Logo_CMYK_v1_1602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25" y="143884"/>
            <a:ext cx="1516686" cy="1211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527451" y="2210168"/>
            <a:ext cx="3616549" cy="1641839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hlinkClick r:id="rId3"/>
              </a:rPr>
              <a:t>sarah.chan@ed.ac.uk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sarahwchan</a:t>
            </a:r>
            <a:endParaRPr lang="en-US" sz="2800" dirty="0"/>
          </a:p>
        </p:txBody>
      </p:sp>
      <p:pic>
        <p:nvPicPr>
          <p:cNvPr id="9" name="Picture 8" descr="twit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147" y="3028631"/>
            <a:ext cx="856796" cy="856796"/>
          </a:xfrm>
          <a:prstGeom prst="rect">
            <a:avLst/>
          </a:prstGeom>
        </p:spPr>
      </p:pic>
      <p:pic>
        <p:nvPicPr>
          <p:cNvPr id="10" name="Picture 9" descr="emai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914" y="2132555"/>
            <a:ext cx="759575" cy="759575"/>
          </a:xfrm>
          <a:prstGeom prst="rect">
            <a:avLst/>
          </a:prstGeom>
        </p:spPr>
      </p:pic>
      <p:pic>
        <p:nvPicPr>
          <p:cNvPr id="16" name="Picture 15" descr="edinburghuni_quad_023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24" y="1660824"/>
            <a:ext cx="3593071" cy="3370301"/>
          </a:xfrm>
          <a:prstGeom prst="rect">
            <a:avLst/>
          </a:prstGeom>
        </p:spPr>
      </p:pic>
      <p:pic>
        <p:nvPicPr>
          <p:cNvPr id="11" name="Picture 10" descr="wellcome-logo-b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1" y="5205552"/>
            <a:ext cx="1069436" cy="10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24561</TotalTime>
  <Words>395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Human Genome Editing:  The way forward?</vt:lpstr>
      <vt:lpstr>What are principles for?</vt:lpstr>
      <vt:lpstr>Engagement into governance?</vt:lpstr>
      <vt:lpstr>Ethics into policy</vt:lpstr>
      <vt:lpstr>Principles into action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Sarah Chan</cp:lastModifiedBy>
  <cp:revision>235</cp:revision>
  <dcterms:created xsi:type="dcterms:W3CDTF">2016-02-24T07:38:16Z</dcterms:created>
  <dcterms:modified xsi:type="dcterms:W3CDTF">2018-11-28T23:35:00Z</dcterms:modified>
</cp:coreProperties>
</file>