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2" r:id="rId2"/>
    <p:sldId id="394" r:id="rId3"/>
    <p:sldId id="406" r:id="rId4"/>
    <p:sldId id="382" r:id="rId5"/>
    <p:sldId id="392" r:id="rId6"/>
    <p:sldId id="396" r:id="rId7"/>
    <p:sldId id="397" r:id="rId8"/>
    <p:sldId id="398" r:id="rId9"/>
    <p:sldId id="404" r:id="rId10"/>
    <p:sldId id="405" r:id="rId11"/>
  </p:sldIdLst>
  <p:sldSz cx="9144000" cy="6858000" type="screen4x3"/>
  <p:notesSz cx="6797675" cy="9926638"/>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641AC5-F82E-405A-A6A0-D08CDF5D13BB}">
          <p14:sldIdLst>
            <p14:sldId id="262"/>
            <p14:sldId id="394"/>
            <p14:sldId id="406"/>
            <p14:sldId id="382"/>
            <p14:sldId id="392"/>
          </p14:sldIdLst>
        </p14:section>
        <p14:section name="Untitled Section" id="{79136C3A-F0AF-4229-A0EC-CAEE00610DDF}">
          <p14:sldIdLst>
            <p14:sldId id="396"/>
            <p14:sldId id="397"/>
            <p14:sldId id="398"/>
            <p14:sldId id="404"/>
            <p14:sldId id="40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99"/>
    <a:srgbClr val="BC7032"/>
    <a:srgbClr val="B35D3B"/>
    <a:srgbClr val="B1613D"/>
    <a:srgbClr val="9E7150"/>
    <a:srgbClr val="EDE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8" autoAdjust="0"/>
    <p:restoredTop sz="94527" autoAdjust="0"/>
  </p:normalViewPr>
  <p:slideViewPr>
    <p:cSldViewPr>
      <p:cViewPr>
        <p:scale>
          <a:sx n="51" d="100"/>
          <a:sy n="51" d="100"/>
        </p:scale>
        <p:origin x="-1050"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n-ZA"/>
          </a:p>
        </p:txBody>
      </p:sp>
      <p:sp>
        <p:nvSpPr>
          <p:cNvPr id="3" name="Date Placeholder 2"/>
          <p:cNvSpPr>
            <a:spLocks noGrp="1"/>
          </p:cNvSpPr>
          <p:nvPr>
            <p:ph type="dt" sz="quarter" idx="1"/>
          </p:nvPr>
        </p:nvSpPr>
        <p:spPr>
          <a:xfrm>
            <a:off x="3850443" y="1"/>
            <a:ext cx="2945659" cy="496332"/>
          </a:xfrm>
          <a:prstGeom prst="rect">
            <a:avLst/>
          </a:prstGeom>
        </p:spPr>
        <p:txBody>
          <a:bodyPr vert="horz" lIns="95562" tIns="47781" rIns="95562" bIns="47781" rtlCol="0"/>
          <a:lstStyle>
            <a:lvl1pPr algn="r">
              <a:defRPr sz="1300"/>
            </a:lvl1pPr>
          </a:lstStyle>
          <a:p>
            <a:fld id="{31B77B90-EAAA-42CB-A15A-8A20217EAFD0}" type="datetimeFigureOut">
              <a:rPr lang="en-ZA" smtClean="0"/>
              <a:pPr/>
              <a:t>2018/11/28</a:t>
            </a:fld>
            <a:endParaRPr lang="en-ZA"/>
          </a:p>
        </p:txBody>
      </p:sp>
      <p:sp>
        <p:nvSpPr>
          <p:cNvPr id="4" name="Footer Placeholder 3"/>
          <p:cNvSpPr>
            <a:spLocks noGrp="1"/>
          </p:cNvSpPr>
          <p:nvPr>
            <p:ph type="ftr" sz="quarter" idx="2"/>
          </p:nvPr>
        </p:nvSpPr>
        <p:spPr>
          <a:xfrm>
            <a:off x="0" y="9428584"/>
            <a:ext cx="2945659" cy="496332"/>
          </a:xfrm>
          <a:prstGeom prst="rect">
            <a:avLst/>
          </a:prstGeom>
        </p:spPr>
        <p:txBody>
          <a:bodyPr vert="horz" lIns="95562" tIns="47781" rIns="95562" bIns="47781" rtlCol="0" anchor="b"/>
          <a:lstStyle>
            <a:lvl1pPr algn="l">
              <a:defRPr sz="1300"/>
            </a:lvl1pPr>
          </a:lstStyle>
          <a:p>
            <a:endParaRPr lang="en-ZA"/>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5562" tIns="47781" rIns="95562" bIns="47781" rtlCol="0" anchor="b"/>
          <a:lstStyle>
            <a:lvl1pPr algn="r">
              <a:defRPr sz="1300"/>
            </a:lvl1pPr>
          </a:lstStyle>
          <a:p>
            <a:fld id="{41E510E2-490E-4D2E-B57A-EDB373540FDC}" type="slidenum">
              <a:rPr lang="en-ZA" smtClean="0"/>
              <a:pPr/>
              <a:t>‹#›</a:t>
            </a:fld>
            <a:endParaRPr lang="en-ZA"/>
          </a:p>
        </p:txBody>
      </p:sp>
    </p:spTree>
    <p:extLst>
      <p:ext uri="{BB962C8B-B14F-4D97-AF65-F5344CB8AC3E}">
        <p14:creationId xmlns:p14="http://schemas.microsoft.com/office/powerpoint/2010/main" val="2483928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n-US"/>
          </a:p>
        </p:txBody>
      </p:sp>
      <p:sp>
        <p:nvSpPr>
          <p:cNvPr id="3" name="Date Placeholder 2"/>
          <p:cNvSpPr>
            <a:spLocks noGrp="1"/>
          </p:cNvSpPr>
          <p:nvPr>
            <p:ph type="dt" idx="1"/>
          </p:nvPr>
        </p:nvSpPr>
        <p:spPr>
          <a:xfrm>
            <a:off x="3850443" y="1"/>
            <a:ext cx="2945659" cy="496332"/>
          </a:xfrm>
          <a:prstGeom prst="rect">
            <a:avLst/>
          </a:prstGeom>
        </p:spPr>
        <p:txBody>
          <a:bodyPr vert="horz" lIns="95562" tIns="47781" rIns="95562" bIns="47781" rtlCol="0"/>
          <a:lstStyle>
            <a:lvl1pPr algn="r">
              <a:defRPr sz="1300"/>
            </a:lvl1pPr>
          </a:lstStyle>
          <a:p>
            <a:fld id="{BE654E20-F1E8-4AD7-B22E-5DC6AC77E86E}" type="datetimeFigureOut">
              <a:rPr lang="en-US" smtClean="0"/>
              <a:pPr/>
              <a:t>11/28/2018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2" tIns="47781" rIns="95562" bIns="47781"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5562" tIns="47781" rIns="95562" bIns="477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4"/>
            <a:ext cx="2945659" cy="496332"/>
          </a:xfrm>
          <a:prstGeom prst="rect">
            <a:avLst/>
          </a:prstGeom>
        </p:spPr>
        <p:txBody>
          <a:bodyPr vert="horz" lIns="95562" tIns="47781" rIns="95562" bIns="47781"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5562" tIns="47781" rIns="95562" bIns="47781" rtlCol="0" anchor="b"/>
          <a:lstStyle>
            <a:lvl1pPr algn="r">
              <a:defRPr sz="1300"/>
            </a:lvl1pPr>
          </a:lstStyle>
          <a:p>
            <a:fld id="{E0C3E3ED-B4D8-4620-8B32-BDAC4763F48D}" type="slidenum">
              <a:rPr lang="en-US" smtClean="0"/>
              <a:pPr/>
              <a:t>‹#›</a:t>
            </a:fld>
            <a:endParaRPr lang="en-US"/>
          </a:p>
        </p:txBody>
      </p:sp>
    </p:spTree>
    <p:extLst>
      <p:ext uri="{BB962C8B-B14F-4D97-AF65-F5344CB8AC3E}">
        <p14:creationId xmlns:p14="http://schemas.microsoft.com/office/powerpoint/2010/main" val="146873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3E3ED-B4D8-4620-8B32-BDAC4763F48D}" type="slidenum">
              <a:rPr lang="en-US" smtClean="0"/>
              <a:pPr/>
              <a:t>3</a:t>
            </a:fld>
            <a:endParaRPr lang="en-US"/>
          </a:p>
        </p:txBody>
      </p:sp>
    </p:spTree>
    <p:extLst>
      <p:ext uri="{BB962C8B-B14F-4D97-AF65-F5344CB8AC3E}">
        <p14:creationId xmlns:p14="http://schemas.microsoft.com/office/powerpoint/2010/main" val="3683098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3E3ED-B4D8-4620-8B32-BDAC4763F48D}" type="slidenum">
              <a:rPr lang="en-US" smtClean="0"/>
              <a:pPr/>
              <a:t>4</a:t>
            </a:fld>
            <a:endParaRPr lang="en-US"/>
          </a:p>
        </p:txBody>
      </p:sp>
    </p:spTree>
    <p:extLst>
      <p:ext uri="{BB962C8B-B14F-4D97-AF65-F5344CB8AC3E}">
        <p14:creationId xmlns:p14="http://schemas.microsoft.com/office/powerpoint/2010/main" val="368309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3E3ED-B4D8-4620-8B32-BDAC4763F48D}" type="slidenum">
              <a:rPr lang="en-US" smtClean="0"/>
              <a:pPr/>
              <a:t>5</a:t>
            </a:fld>
            <a:endParaRPr lang="en-US"/>
          </a:p>
        </p:txBody>
      </p:sp>
    </p:spTree>
    <p:extLst>
      <p:ext uri="{BB962C8B-B14F-4D97-AF65-F5344CB8AC3E}">
        <p14:creationId xmlns:p14="http://schemas.microsoft.com/office/powerpoint/2010/main" val="3683098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3E3ED-B4D8-4620-8B32-BDAC4763F48D}" type="slidenum">
              <a:rPr lang="en-US" smtClean="0"/>
              <a:pPr/>
              <a:t>6</a:t>
            </a:fld>
            <a:endParaRPr lang="en-US"/>
          </a:p>
        </p:txBody>
      </p:sp>
    </p:spTree>
    <p:extLst>
      <p:ext uri="{BB962C8B-B14F-4D97-AF65-F5344CB8AC3E}">
        <p14:creationId xmlns:p14="http://schemas.microsoft.com/office/powerpoint/2010/main" val="368309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3E3ED-B4D8-4620-8B32-BDAC4763F48D}" type="slidenum">
              <a:rPr lang="en-US" smtClean="0"/>
              <a:pPr/>
              <a:t>7</a:t>
            </a:fld>
            <a:endParaRPr lang="en-US"/>
          </a:p>
        </p:txBody>
      </p:sp>
    </p:spTree>
    <p:extLst>
      <p:ext uri="{BB962C8B-B14F-4D97-AF65-F5344CB8AC3E}">
        <p14:creationId xmlns:p14="http://schemas.microsoft.com/office/powerpoint/2010/main" val="368309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3E3ED-B4D8-4620-8B32-BDAC4763F48D}" type="slidenum">
              <a:rPr lang="en-US" smtClean="0"/>
              <a:pPr/>
              <a:t>8</a:t>
            </a:fld>
            <a:endParaRPr lang="en-US"/>
          </a:p>
        </p:txBody>
      </p:sp>
    </p:spTree>
    <p:extLst>
      <p:ext uri="{BB962C8B-B14F-4D97-AF65-F5344CB8AC3E}">
        <p14:creationId xmlns:p14="http://schemas.microsoft.com/office/powerpoint/2010/main" val="3683098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3E3ED-B4D8-4620-8B32-BDAC4763F48D}" type="slidenum">
              <a:rPr lang="en-US" smtClean="0"/>
              <a:pPr/>
              <a:t>9</a:t>
            </a:fld>
            <a:endParaRPr lang="en-US"/>
          </a:p>
        </p:txBody>
      </p:sp>
    </p:spTree>
    <p:extLst>
      <p:ext uri="{BB962C8B-B14F-4D97-AF65-F5344CB8AC3E}">
        <p14:creationId xmlns:p14="http://schemas.microsoft.com/office/powerpoint/2010/main" val="3683098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C3E3ED-B4D8-4620-8B32-BDAC4763F48D}" type="slidenum">
              <a:rPr lang="en-US" smtClean="0"/>
              <a:pPr/>
              <a:t>10</a:t>
            </a:fld>
            <a:endParaRPr lang="en-US"/>
          </a:p>
        </p:txBody>
      </p:sp>
    </p:spTree>
    <p:extLst>
      <p:ext uri="{BB962C8B-B14F-4D97-AF65-F5344CB8AC3E}">
        <p14:creationId xmlns:p14="http://schemas.microsoft.com/office/powerpoint/2010/main" val="3683098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6FE585A-CEA4-46A1-89BA-22078154785F}" type="slidenum">
              <a:rPr lang="en-ZA" smtClean="0"/>
              <a:pPr/>
              <a:t>‹#›</a:t>
            </a:fld>
            <a:endParaRPr lang="en-ZA"/>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047" y="1916832"/>
            <a:ext cx="7563906" cy="1895740"/>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Steve%20Biko%20(high)%20low%20resoluti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62688" y="0"/>
            <a:ext cx="2881312" cy="130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164967"/>
            <a:ext cx="9144000" cy="144016"/>
          </a:xfrm>
          <a:prstGeom prst="rect">
            <a:avLst/>
          </a:prstGeom>
          <a:gradFill flip="none" rotWithShape="1">
            <a:gsLst>
              <a:gs pos="0">
                <a:schemeClr val="accent4">
                  <a:lumMod val="20000"/>
                  <a:lumOff val="80000"/>
                </a:schemeClr>
              </a:gs>
              <a:gs pos="6000">
                <a:schemeClr val="accent1">
                  <a:shade val="67500"/>
                  <a:satMod val="115000"/>
                  <a:lumMod val="33000"/>
                  <a:lumOff val="67000"/>
                  <a:alpha val="20000"/>
                </a:schemeClr>
              </a:gs>
              <a:gs pos="100000">
                <a:schemeClr val="accent4">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Content Placeholder 1"/>
          <p:cNvSpPr>
            <a:spLocks noGrp="1"/>
          </p:cNvSpPr>
          <p:nvPr>
            <p:ph idx="1"/>
          </p:nvPr>
        </p:nvSpPr>
        <p:spPr>
          <a:xfrm>
            <a:off x="457200" y="1600200"/>
            <a:ext cx="8229600" cy="4525963"/>
          </a:xfrm>
        </p:spPr>
        <p:txBody>
          <a:bodyPr/>
          <a:lstStyle/>
          <a:p>
            <a:pPr lvl="0"/>
            <a:r>
              <a:rPr lang="en-US" smtClean="0"/>
              <a:t>Click to edit Master text styles</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87595"/>
            <a:ext cx="9144001"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A4CF7-9BAE-4121-A8A4-C64DA0E5C828}" type="datetimeFigureOut">
              <a:rPr lang="en-US" smtClean="0"/>
              <a:pPr/>
              <a:t>11/28/2018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6FE585A-CEA4-46A1-89BA-22078154785F}" type="slidenum">
              <a:rPr lang="en-ZA" smtClean="0"/>
              <a:pPr/>
              <a:t>‹#›</a:t>
            </a:fld>
            <a:endParaRPr lang="en-ZA"/>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A4CF7-9BAE-4121-A8A4-C64DA0E5C828}" type="datetimeFigureOut">
              <a:rPr lang="en-US" smtClean="0"/>
              <a:pPr/>
              <a:t>11/28/2018</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E585A-CEA4-46A1-89BA-22078154785F}"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077072"/>
            <a:ext cx="7776864" cy="3200876"/>
          </a:xfrm>
          <a:prstGeom prst="rect">
            <a:avLst/>
          </a:prstGeom>
          <a:noFill/>
        </p:spPr>
        <p:txBody>
          <a:bodyPr wrap="square" rtlCol="0">
            <a:spAutoFit/>
          </a:bodyPr>
          <a:lstStyle/>
          <a:p>
            <a:pPr algn="ctr"/>
            <a:r>
              <a:rPr lang="en-ZA" sz="2800" dirty="0" smtClean="0"/>
              <a:t>Identifying Basic Principles for Moving Forward</a:t>
            </a:r>
          </a:p>
          <a:p>
            <a:pPr algn="ctr"/>
            <a:endParaRPr lang="en-ZA" sz="2400" dirty="0" smtClean="0"/>
          </a:p>
          <a:p>
            <a:pPr algn="ctr"/>
            <a:r>
              <a:rPr lang="en-ZA" sz="2400" dirty="0" smtClean="0"/>
              <a:t>Second International Summit on Human Genome Editing</a:t>
            </a:r>
          </a:p>
          <a:p>
            <a:pPr algn="ctr">
              <a:buNone/>
            </a:pPr>
            <a:endParaRPr lang="en-ZA" b="1" dirty="0" smtClean="0">
              <a:solidFill>
                <a:schemeClr val="bg1">
                  <a:lumMod val="50000"/>
                </a:schemeClr>
              </a:solidFill>
            </a:endParaRPr>
          </a:p>
          <a:p>
            <a:pPr algn="ctr">
              <a:buNone/>
            </a:pPr>
            <a:r>
              <a:rPr lang="en-ZA" b="1" dirty="0" smtClean="0">
                <a:solidFill>
                  <a:schemeClr val="bg1">
                    <a:lumMod val="50000"/>
                  </a:schemeClr>
                </a:solidFill>
              </a:rPr>
              <a:t>Professor A Dhai</a:t>
            </a:r>
          </a:p>
          <a:p>
            <a:pPr algn="ctr">
              <a:buNone/>
            </a:pPr>
            <a:r>
              <a:rPr lang="en-ZA" b="1" dirty="0" smtClean="0">
                <a:solidFill>
                  <a:schemeClr val="bg1">
                    <a:lumMod val="50000"/>
                  </a:schemeClr>
                </a:solidFill>
              </a:rPr>
              <a:t>Director Steve Biko Centre for Bioethics </a:t>
            </a:r>
          </a:p>
          <a:p>
            <a:pPr algn="ctr">
              <a:buNone/>
            </a:pPr>
            <a:r>
              <a:rPr lang="en-ZA" b="1" dirty="0" smtClean="0">
                <a:solidFill>
                  <a:schemeClr val="bg1">
                    <a:lumMod val="50000"/>
                  </a:schemeClr>
                </a:solidFill>
              </a:rPr>
              <a:t>Faculty of Health Sciences </a:t>
            </a:r>
          </a:p>
          <a:p>
            <a:pPr algn="ctr">
              <a:buNone/>
            </a:pPr>
            <a:r>
              <a:rPr lang="en-ZA" b="1" dirty="0" smtClean="0">
                <a:solidFill>
                  <a:schemeClr val="bg1">
                    <a:lumMod val="50000"/>
                  </a:schemeClr>
                </a:solidFill>
              </a:rPr>
              <a:t>University of the Witwatersrand, Johannesburg</a:t>
            </a:r>
          </a:p>
          <a:p>
            <a:pPr algn="ctr">
              <a:buNone/>
            </a:pPr>
            <a:endParaRPr lang="en-ZA" b="1" dirty="0" smtClean="0">
              <a:solidFill>
                <a:schemeClr val="bg1">
                  <a:lumMod val="50000"/>
                </a:schemeClr>
              </a:solidFill>
            </a:endParaRPr>
          </a:p>
          <a:p>
            <a:endParaRPr lang="en-ZA"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7904" y="180770"/>
            <a:ext cx="1427503" cy="161569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925144"/>
          </a:xfrm>
        </p:spPr>
        <p:txBody>
          <a:bodyPr>
            <a:normAutofit fontScale="92500" lnSpcReduction="10000"/>
          </a:bodyPr>
          <a:lstStyle/>
          <a:p>
            <a:r>
              <a:rPr lang="en-ZA" b="1" dirty="0"/>
              <a:t>Governance: Harmonization </a:t>
            </a:r>
            <a:endParaRPr lang="en-ZA" b="1" dirty="0" smtClean="0"/>
          </a:p>
          <a:p>
            <a:pPr lvl="1"/>
            <a:r>
              <a:rPr lang="en-US" dirty="0" smtClean="0"/>
              <a:t>No international treaty of general application  directly regulating human genome or possibilities for its modification.  </a:t>
            </a:r>
          </a:p>
          <a:p>
            <a:endParaRPr lang="en-US" dirty="0" smtClean="0"/>
          </a:p>
          <a:p>
            <a:pPr lvl="1"/>
            <a:r>
              <a:rPr lang="en-US" dirty="0"/>
              <a:t>I</a:t>
            </a:r>
            <a:r>
              <a:rPr lang="en-US" dirty="0" smtClean="0"/>
              <a:t>nternational law - if state signs a treaty, it is bound to comply with it and has a positive obligation to modify its domestic legislation. </a:t>
            </a:r>
          </a:p>
          <a:p>
            <a:endParaRPr lang="en-US" dirty="0" smtClean="0"/>
          </a:p>
          <a:p>
            <a:pPr lvl="1"/>
            <a:r>
              <a:rPr lang="en-US" dirty="0" smtClean="0"/>
              <a:t>Need a United Nations Treatise / Covenant on human genome.     </a:t>
            </a:r>
          </a:p>
          <a:p>
            <a:endParaRPr lang="en-US" dirty="0"/>
          </a:p>
        </p:txBody>
      </p:sp>
      <p:sp>
        <p:nvSpPr>
          <p:cNvPr id="3" name="TextBox 2"/>
          <p:cNvSpPr txBox="1"/>
          <p:nvPr/>
        </p:nvSpPr>
        <p:spPr>
          <a:xfrm>
            <a:off x="539552" y="-963488"/>
            <a:ext cx="5616624" cy="5078313"/>
          </a:xfrm>
          <a:prstGeom prst="rect">
            <a:avLst/>
          </a:prstGeom>
          <a:noFill/>
        </p:spPr>
        <p:txBody>
          <a:bodyPr wrap="square" rtlCol="0">
            <a:spAutoFit/>
          </a:bodyPr>
          <a:lstStyle/>
          <a:p>
            <a:endParaRPr lang="en-ZA" sz="3600" b="1" dirty="0" smtClean="0"/>
          </a:p>
          <a:p>
            <a:endParaRPr lang="en-ZA" sz="3600" b="1" dirty="0"/>
          </a:p>
          <a:p>
            <a:r>
              <a:rPr lang="en-ZA" sz="3600" b="1" dirty="0"/>
              <a:t>Norms and Standards</a:t>
            </a:r>
            <a:endParaRPr lang="en-US" sz="3600" b="1" dirty="0"/>
          </a:p>
          <a:p>
            <a:endParaRPr lang="en-US" sz="3600" b="1" dirty="0"/>
          </a:p>
          <a:p>
            <a:endParaRPr lang="en-ZA" sz="3600" b="1" dirty="0"/>
          </a:p>
          <a:p>
            <a:r>
              <a:rPr lang="en-ZA" sz="3600" b="1" dirty="0"/>
              <a:t>	</a:t>
            </a:r>
            <a:endParaRPr lang="en-US" sz="3600" b="1" dirty="0"/>
          </a:p>
          <a:p>
            <a:r>
              <a:rPr lang="en-ZA" sz="3600" b="1" dirty="0"/>
              <a:t>	</a:t>
            </a:r>
            <a:endParaRPr lang="en-US" sz="3600" b="1" dirty="0"/>
          </a:p>
          <a:p>
            <a:endParaRPr lang="en-US" sz="3600" b="1" dirty="0"/>
          </a:p>
          <a:p>
            <a:endParaRPr lang="en-US" sz="3600" b="1" dirty="0"/>
          </a:p>
        </p:txBody>
      </p:sp>
    </p:spTree>
    <p:extLst>
      <p:ext uri="{BB962C8B-B14F-4D97-AF65-F5344CB8AC3E}">
        <p14:creationId xmlns:p14="http://schemas.microsoft.com/office/powerpoint/2010/main" val="30284101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ZA" dirty="0" smtClean="0"/>
              <a:t>WHO Health </a:t>
            </a:r>
            <a:r>
              <a:rPr lang="en-ZA" sz="2200" dirty="0"/>
              <a:t>(1948)</a:t>
            </a:r>
            <a:endParaRPr lang="en-ZA" sz="2200" dirty="0" smtClean="0"/>
          </a:p>
          <a:p>
            <a:pPr lvl="1"/>
            <a:r>
              <a:rPr lang="en-ZA" dirty="0" smtClean="0"/>
              <a:t>State </a:t>
            </a:r>
            <a:r>
              <a:rPr lang="en-ZA" dirty="0"/>
              <a:t>of complete physical, social and mental wellbeing, and not merely the absence of disease or </a:t>
            </a:r>
            <a:r>
              <a:rPr lang="en-ZA" dirty="0" smtClean="0"/>
              <a:t>infirmity</a:t>
            </a:r>
            <a:endParaRPr lang="en-ZA" sz="2200" dirty="0" smtClean="0"/>
          </a:p>
          <a:p>
            <a:endParaRPr lang="en-ZA" dirty="0" smtClean="0"/>
          </a:p>
          <a:p>
            <a:r>
              <a:rPr lang="en-ZA" dirty="0" smtClean="0"/>
              <a:t>UNESCO - </a:t>
            </a:r>
            <a:r>
              <a:rPr lang="en-US" dirty="0"/>
              <a:t>Universal Declaration on Bioethics and Human </a:t>
            </a:r>
            <a:r>
              <a:rPr lang="en-US" dirty="0" smtClean="0"/>
              <a:t>Rights </a:t>
            </a:r>
            <a:r>
              <a:rPr lang="en-US" sz="2400" dirty="0" smtClean="0"/>
              <a:t>(2005)</a:t>
            </a:r>
            <a:endParaRPr lang="en-ZA" dirty="0"/>
          </a:p>
          <a:p>
            <a:pPr lvl="1"/>
            <a:r>
              <a:rPr lang="en-US" dirty="0"/>
              <a:t>person’s identity includes biological, psychological, social, cultural and spiritual </a:t>
            </a:r>
            <a:r>
              <a:rPr lang="en-US" dirty="0" smtClean="0"/>
              <a:t>dimensions</a:t>
            </a:r>
            <a:r>
              <a:rPr lang="en-US" dirty="0"/>
              <a:t> </a:t>
            </a:r>
            <a:br>
              <a:rPr lang="en-US" dirty="0"/>
            </a:br>
            <a:endParaRPr lang="en-US" dirty="0"/>
          </a:p>
        </p:txBody>
      </p:sp>
    </p:spTree>
    <p:extLst>
      <p:ext uri="{BB962C8B-B14F-4D97-AF65-F5344CB8AC3E}">
        <p14:creationId xmlns:p14="http://schemas.microsoft.com/office/powerpoint/2010/main" val="425322682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ZA" dirty="0" smtClean="0"/>
          </a:p>
          <a:p>
            <a:r>
              <a:rPr lang="en-ZA" dirty="0" smtClean="0"/>
              <a:t>Principles from latest reports</a:t>
            </a:r>
          </a:p>
          <a:p>
            <a:r>
              <a:rPr lang="en-ZA" dirty="0" smtClean="0"/>
              <a:t>Norms and standards</a:t>
            </a:r>
            <a:endParaRPr lang="en-US" dirty="0"/>
          </a:p>
        </p:txBody>
      </p:sp>
      <p:sp>
        <p:nvSpPr>
          <p:cNvPr id="3" name="TextBox 2"/>
          <p:cNvSpPr txBox="1"/>
          <p:nvPr/>
        </p:nvSpPr>
        <p:spPr>
          <a:xfrm>
            <a:off x="539552" y="384506"/>
            <a:ext cx="5616624" cy="646331"/>
          </a:xfrm>
          <a:prstGeom prst="rect">
            <a:avLst/>
          </a:prstGeom>
          <a:noFill/>
        </p:spPr>
        <p:txBody>
          <a:bodyPr wrap="square" rtlCol="0">
            <a:spAutoFit/>
          </a:bodyPr>
          <a:lstStyle/>
          <a:p>
            <a:r>
              <a:rPr lang="en-ZA" sz="3600" b="1" dirty="0" smtClean="0"/>
              <a:t>Outline</a:t>
            </a:r>
            <a:endParaRPr lang="en-US" sz="3600" b="1" dirty="0"/>
          </a:p>
        </p:txBody>
      </p:sp>
    </p:spTree>
    <p:extLst>
      <p:ext uri="{BB962C8B-B14F-4D97-AF65-F5344CB8AC3E}">
        <p14:creationId xmlns:p14="http://schemas.microsoft.com/office/powerpoint/2010/main" val="2310835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ZA" dirty="0"/>
              <a:t>promoting </a:t>
            </a:r>
            <a:r>
              <a:rPr lang="en-ZA" dirty="0" smtClean="0"/>
              <a:t>well-being </a:t>
            </a:r>
          </a:p>
          <a:p>
            <a:pPr lvl="1"/>
            <a:r>
              <a:rPr lang="en-ZA" dirty="0" smtClean="0"/>
              <a:t>beneficence/</a:t>
            </a:r>
            <a:r>
              <a:rPr lang="en-ZA" dirty="0" err="1" smtClean="0"/>
              <a:t>nonmaleficence</a:t>
            </a:r>
            <a:r>
              <a:rPr lang="en-ZA" dirty="0" smtClean="0"/>
              <a:t>, </a:t>
            </a:r>
          </a:p>
          <a:p>
            <a:r>
              <a:rPr lang="en-ZA" dirty="0"/>
              <a:t>t</a:t>
            </a:r>
            <a:r>
              <a:rPr lang="en-ZA" dirty="0" smtClean="0"/>
              <a:t>ransparency </a:t>
            </a:r>
          </a:p>
          <a:p>
            <a:pPr lvl="1"/>
            <a:r>
              <a:rPr lang="en-ZA" dirty="0" smtClean="0"/>
              <a:t>open sharing of information,</a:t>
            </a:r>
          </a:p>
          <a:p>
            <a:r>
              <a:rPr lang="en-ZA" dirty="0" smtClean="0"/>
              <a:t>due care</a:t>
            </a:r>
          </a:p>
          <a:p>
            <a:pPr lvl="1"/>
            <a:r>
              <a:rPr lang="en-ZA" dirty="0" smtClean="0"/>
              <a:t>careful approach, </a:t>
            </a:r>
          </a:p>
          <a:p>
            <a:r>
              <a:rPr lang="en-ZA" dirty="0" smtClean="0"/>
              <a:t>responsible science </a:t>
            </a:r>
          </a:p>
          <a:p>
            <a:pPr lvl="1"/>
            <a:r>
              <a:rPr lang="en-ZA" dirty="0" smtClean="0"/>
              <a:t>highest standards,</a:t>
            </a:r>
          </a:p>
          <a:p>
            <a:r>
              <a:rPr lang="en-ZA" dirty="0" smtClean="0"/>
              <a:t>respect </a:t>
            </a:r>
            <a:r>
              <a:rPr lang="en-ZA" dirty="0"/>
              <a:t>for </a:t>
            </a:r>
            <a:r>
              <a:rPr lang="en-ZA" dirty="0" smtClean="0"/>
              <a:t>persons </a:t>
            </a:r>
          </a:p>
          <a:p>
            <a:pPr lvl="1"/>
            <a:r>
              <a:rPr lang="en-ZA" dirty="0" smtClean="0"/>
              <a:t>all people have equal moral value, </a:t>
            </a:r>
          </a:p>
          <a:p>
            <a:r>
              <a:rPr lang="en-ZA" dirty="0"/>
              <a:t>f</a:t>
            </a:r>
            <a:r>
              <a:rPr lang="en-ZA" dirty="0" smtClean="0"/>
              <a:t>airness </a:t>
            </a:r>
          </a:p>
          <a:p>
            <a:pPr lvl="1"/>
            <a:r>
              <a:rPr lang="en-ZA" dirty="0" smtClean="0"/>
              <a:t>equitable distribution of risks and benefits, </a:t>
            </a:r>
            <a:r>
              <a:rPr lang="en-ZA" dirty="0"/>
              <a:t>and </a:t>
            </a:r>
            <a:endParaRPr lang="en-ZA" dirty="0" smtClean="0"/>
          </a:p>
          <a:p>
            <a:r>
              <a:rPr lang="en-ZA" dirty="0" smtClean="0"/>
              <a:t>transnational cooperation </a:t>
            </a:r>
          </a:p>
          <a:p>
            <a:pPr lvl="1"/>
            <a:r>
              <a:rPr lang="en-ZA" dirty="0" smtClean="0"/>
              <a:t>respecting different national policies, coordination of regulatory </a:t>
            </a:r>
            <a:r>
              <a:rPr lang="en-ZA" dirty="0" err="1" smtClean="0"/>
              <a:t>stds</a:t>
            </a:r>
            <a:r>
              <a:rPr lang="en-ZA" dirty="0" smtClean="0"/>
              <a:t>, data sharing.</a:t>
            </a:r>
            <a:endParaRPr lang="en-US" dirty="0"/>
          </a:p>
        </p:txBody>
      </p:sp>
      <p:sp>
        <p:nvSpPr>
          <p:cNvPr id="3" name="TextBox 2"/>
          <p:cNvSpPr txBox="1"/>
          <p:nvPr/>
        </p:nvSpPr>
        <p:spPr>
          <a:xfrm>
            <a:off x="539552" y="71399"/>
            <a:ext cx="5616624" cy="1200329"/>
          </a:xfrm>
          <a:prstGeom prst="rect">
            <a:avLst/>
          </a:prstGeom>
          <a:noFill/>
        </p:spPr>
        <p:txBody>
          <a:bodyPr wrap="square" rtlCol="0">
            <a:spAutoFit/>
          </a:bodyPr>
          <a:lstStyle/>
          <a:p>
            <a:r>
              <a:rPr lang="en-ZA" sz="3600" b="1" dirty="0" smtClean="0"/>
              <a:t>Principles: </a:t>
            </a:r>
            <a:r>
              <a:rPr lang="en-ZA" sz="3600" b="1" dirty="0"/>
              <a:t>National Academies  </a:t>
            </a:r>
            <a:r>
              <a:rPr lang="en-ZA" sz="3600" b="1" dirty="0" smtClean="0"/>
              <a:t>Report (2017)</a:t>
            </a:r>
            <a:endParaRPr lang="en-US" sz="3600" b="1" dirty="0"/>
          </a:p>
        </p:txBody>
      </p:sp>
    </p:spTree>
    <p:extLst>
      <p:ext uri="{BB962C8B-B14F-4D97-AF65-F5344CB8AC3E}">
        <p14:creationId xmlns:p14="http://schemas.microsoft.com/office/powerpoint/2010/main" val="19021347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925144"/>
          </a:xfrm>
        </p:spPr>
        <p:txBody>
          <a:bodyPr>
            <a:normAutofit fontScale="70000" lnSpcReduction="20000"/>
          </a:bodyPr>
          <a:lstStyle/>
          <a:p>
            <a:r>
              <a:rPr lang="en-ZA" dirty="0"/>
              <a:t> “Principle 1: the ‘welfare of the future person’</a:t>
            </a:r>
            <a:endParaRPr lang="en-US" dirty="0"/>
          </a:p>
          <a:p>
            <a:pPr lvl="1"/>
            <a:r>
              <a:rPr lang="en-ZA" dirty="0"/>
              <a:t>Gametes and embryos that have been subject to genome editing procedures (or that are derived from cells that have been subject to such procedures) should be used only where the procedure is carried out in a manner and for a purpose that is intended to secure the welfare of and is consistent with the welfare of a person who may be born as a consequence of treatment using those cells.  Moreover, the intervention must also be consistent with the welfare of such a person</a:t>
            </a:r>
            <a:r>
              <a:rPr lang="en-ZA" dirty="0" smtClean="0"/>
              <a:t>.” </a:t>
            </a:r>
          </a:p>
          <a:p>
            <a:pPr marL="457200" lvl="1" indent="0">
              <a:buNone/>
            </a:pPr>
            <a:endParaRPr lang="en-US" dirty="0"/>
          </a:p>
          <a:p>
            <a:r>
              <a:rPr lang="en-ZA" dirty="0"/>
              <a:t>“Principle 2: Social justice and solidarity.</a:t>
            </a:r>
            <a:endParaRPr lang="en-US" dirty="0"/>
          </a:p>
          <a:p>
            <a:pPr lvl="1"/>
            <a:r>
              <a:rPr lang="en-ZA" dirty="0"/>
              <a:t>The use of gametes or embryos that have been subject to genome editing procedures (or that are derived from cells that have been subject to such procedures) should be permitted only in circumstances in which it cannot reasonably be expected to produce or exacerbate social division or the unmitigated marginalisation or disadvantage of groups within society.”</a:t>
            </a:r>
            <a:endParaRPr lang="en-US" dirty="0"/>
          </a:p>
          <a:p>
            <a:endParaRPr lang="en-US" dirty="0"/>
          </a:p>
        </p:txBody>
      </p:sp>
      <p:sp>
        <p:nvSpPr>
          <p:cNvPr id="3" name="TextBox 2"/>
          <p:cNvSpPr txBox="1"/>
          <p:nvPr/>
        </p:nvSpPr>
        <p:spPr>
          <a:xfrm>
            <a:off x="539552" y="71399"/>
            <a:ext cx="5616624" cy="1200329"/>
          </a:xfrm>
          <a:prstGeom prst="rect">
            <a:avLst/>
          </a:prstGeom>
          <a:noFill/>
        </p:spPr>
        <p:txBody>
          <a:bodyPr wrap="square" rtlCol="0">
            <a:spAutoFit/>
          </a:bodyPr>
          <a:lstStyle/>
          <a:p>
            <a:r>
              <a:rPr lang="en-ZA" sz="3600" b="1" dirty="0" smtClean="0"/>
              <a:t>Principles: Nuffield Council Report (2018)</a:t>
            </a:r>
            <a:endParaRPr lang="en-US" sz="3600" b="1" dirty="0"/>
          </a:p>
        </p:txBody>
      </p:sp>
    </p:spTree>
    <p:extLst>
      <p:ext uri="{BB962C8B-B14F-4D97-AF65-F5344CB8AC3E}">
        <p14:creationId xmlns:p14="http://schemas.microsoft.com/office/powerpoint/2010/main" val="15003543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925144"/>
          </a:xfrm>
        </p:spPr>
        <p:txBody>
          <a:bodyPr>
            <a:normAutofit fontScale="70000" lnSpcReduction="20000"/>
          </a:bodyPr>
          <a:lstStyle/>
          <a:p>
            <a:r>
              <a:rPr lang="en-US" b="1" dirty="0"/>
              <a:t>Responsibility </a:t>
            </a:r>
          </a:p>
          <a:p>
            <a:pPr lvl="1"/>
            <a:r>
              <a:rPr lang="en-US" dirty="0" smtClean="0"/>
              <a:t>Not </a:t>
            </a:r>
            <a:r>
              <a:rPr lang="en-US" dirty="0"/>
              <a:t>a discrete event but a state </a:t>
            </a:r>
            <a:r>
              <a:rPr lang="en-US" dirty="0" smtClean="0"/>
              <a:t>that prevails </a:t>
            </a:r>
            <a:r>
              <a:rPr lang="en-US" dirty="0"/>
              <a:t>along with the </a:t>
            </a:r>
            <a:r>
              <a:rPr lang="en-US" dirty="0" smtClean="0"/>
              <a:t>consequences </a:t>
            </a:r>
            <a:r>
              <a:rPr lang="en-US" dirty="0"/>
              <a:t>of the decision (NC</a:t>
            </a:r>
            <a:r>
              <a:rPr lang="en-US" dirty="0" smtClean="0"/>
              <a:t>)</a:t>
            </a:r>
          </a:p>
          <a:p>
            <a:pPr lvl="1"/>
            <a:r>
              <a:rPr lang="en-US" dirty="0" smtClean="0"/>
              <a:t>person </a:t>
            </a:r>
            <a:r>
              <a:rPr lang="en-US" dirty="0"/>
              <a:t>making decision bears responsibility for bringing about state of affairs that result from that </a:t>
            </a:r>
            <a:r>
              <a:rPr lang="en-US" dirty="0" smtClean="0"/>
              <a:t>decision</a:t>
            </a:r>
            <a:endParaRPr lang="en-US" b="1" dirty="0" smtClean="0"/>
          </a:p>
          <a:p>
            <a:r>
              <a:rPr lang="en-US" b="1" dirty="0" smtClean="0"/>
              <a:t>Accountability</a:t>
            </a:r>
            <a:r>
              <a:rPr lang="en-US" dirty="0" smtClean="0"/>
              <a:t> </a:t>
            </a:r>
            <a:endParaRPr lang="en-US" dirty="0"/>
          </a:p>
          <a:p>
            <a:pPr lvl="1"/>
            <a:r>
              <a:rPr lang="en-US" dirty="0" smtClean="0"/>
              <a:t>“</a:t>
            </a:r>
            <a:r>
              <a:rPr lang="en-US" dirty="0"/>
              <a:t>process in which a person has a potential obligation to explain his/her actions to another party who has the right to pass judgment on those actions and to administer potential positive or negative consequences in response to them” (Vance, Lowry and </a:t>
            </a:r>
            <a:r>
              <a:rPr lang="en-US" dirty="0" err="1"/>
              <a:t>Eggett</a:t>
            </a:r>
            <a:r>
              <a:rPr lang="en-US" dirty="0"/>
              <a:t> 2015</a:t>
            </a:r>
            <a:r>
              <a:rPr lang="en-US" dirty="0" smtClean="0"/>
              <a:t>).</a:t>
            </a:r>
          </a:p>
          <a:p>
            <a:pPr lvl="1"/>
            <a:endParaRPr lang="en-ZA" dirty="0" smtClean="0"/>
          </a:p>
          <a:p>
            <a:r>
              <a:rPr lang="en-ZA" dirty="0" smtClean="0"/>
              <a:t>Safety, risks, harms, uncertainty – patient, research participants (parents, child (intergenerational), families&amp; society (transgenerational) </a:t>
            </a:r>
          </a:p>
          <a:p>
            <a:r>
              <a:rPr lang="en-US" dirty="0"/>
              <a:t>I</a:t>
            </a:r>
            <a:r>
              <a:rPr lang="en-US" dirty="0" smtClean="0"/>
              <a:t>ntergenerational justice – responsibility to welfare of future generations</a:t>
            </a:r>
            <a:r>
              <a:rPr lang="en-ZA" dirty="0" smtClean="0"/>
              <a:t>   </a:t>
            </a:r>
          </a:p>
          <a:p>
            <a:endParaRPr lang="en-ZA" dirty="0" smtClean="0"/>
          </a:p>
          <a:p>
            <a:endParaRPr lang="en-US" dirty="0"/>
          </a:p>
          <a:p>
            <a:endParaRPr lang="en-US" dirty="0"/>
          </a:p>
        </p:txBody>
      </p:sp>
      <p:sp>
        <p:nvSpPr>
          <p:cNvPr id="3" name="TextBox 2"/>
          <p:cNvSpPr txBox="1"/>
          <p:nvPr/>
        </p:nvSpPr>
        <p:spPr>
          <a:xfrm>
            <a:off x="539552" y="394564"/>
            <a:ext cx="5616624" cy="646331"/>
          </a:xfrm>
          <a:prstGeom prst="rect">
            <a:avLst/>
          </a:prstGeom>
          <a:noFill/>
        </p:spPr>
        <p:txBody>
          <a:bodyPr wrap="square" rtlCol="0">
            <a:spAutoFit/>
          </a:bodyPr>
          <a:lstStyle/>
          <a:p>
            <a:r>
              <a:rPr lang="en-ZA" sz="3600" b="1" dirty="0" smtClean="0"/>
              <a:t>Norms and Standards </a:t>
            </a:r>
            <a:endParaRPr lang="en-US" sz="3600" b="1" dirty="0"/>
          </a:p>
        </p:txBody>
      </p:sp>
    </p:spTree>
    <p:extLst>
      <p:ext uri="{BB962C8B-B14F-4D97-AF65-F5344CB8AC3E}">
        <p14:creationId xmlns:p14="http://schemas.microsoft.com/office/powerpoint/2010/main" val="40046489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925144"/>
          </a:xfrm>
        </p:spPr>
        <p:txBody>
          <a:bodyPr>
            <a:normAutofit fontScale="85000" lnSpcReduction="20000"/>
          </a:bodyPr>
          <a:lstStyle/>
          <a:p>
            <a:r>
              <a:rPr lang="en-ZA" dirty="0"/>
              <a:t>UNESCO - </a:t>
            </a:r>
            <a:r>
              <a:rPr lang="en-US" dirty="0"/>
              <a:t>Universal Declaration on Bioethics and Human Rights </a:t>
            </a:r>
            <a:r>
              <a:rPr lang="en-US" sz="2400" dirty="0"/>
              <a:t>(2005</a:t>
            </a:r>
            <a:r>
              <a:rPr lang="en-US" sz="2400" dirty="0" smtClean="0"/>
              <a:t>)</a:t>
            </a:r>
            <a:endParaRPr lang="en-US" dirty="0"/>
          </a:p>
          <a:p>
            <a:pPr lvl="1"/>
            <a:r>
              <a:rPr lang="en-US" dirty="0"/>
              <a:t>progress in science and technology contributes to justice, equity and to the interest of </a:t>
            </a:r>
            <a:r>
              <a:rPr lang="en-US" dirty="0" smtClean="0"/>
              <a:t>humanity</a:t>
            </a:r>
            <a:endParaRPr lang="en-ZA" dirty="0"/>
          </a:p>
          <a:p>
            <a:pPr lvl="2"/>
            <a:r>
              <a:rPr lang="en-US" dirty="0"/>
              <a:t>Gene rich and gene poor – undermine genetic solidarity </a:t>
            </a:r>
            <a:endParaRPr lang="en-US" dirty="0" smtClean="0"/>
          </a:p>
          <a:p>
            <a:pPr lvl="2"/>
            <a:r>
              <a:rPr lang="en-ZA" dirty="0"/>
              <a:t>Equity and access – corporate social responsibility &amp; meaningful </a:t>
            </a:r>
            <a:r>
              <a:rPr lang="en-ZA" dirty="0" smtClean="0"/>
              <a:t>PPP</a:t>
            </a:r>
            <a:endParaRPr lang="en-ZA" dirty="0"/>
          </a:p>
          <a:p>
            <a:r>
              <a:rPr lang="en-ZA" dirty="0" smtClean="0"/>
              <a:t>Trust &amp; trustworthiness </a:t>
            </a:r>
          </a:p>
          <a:p>
            <a:pPr lvl="1"/>
            <a:r>
              <a:rPr lang="en-ZA" dirty="0"/>
              <a:t>belief </a:t>
            </a:r>
            <a:r>
              <a:rPr lang="en-ZA" dirty="0" smtClean="0"/>
              <a:t>in &amp; </a:t>
            </a:r>
            <a:r>
              <a:rPr lang="en-ZA" dirty="0"/>
              <a:t>deserving of trust</a:t>
            </a:r>
            <a:endParaRPr lang="en-ZA" dirty="0" smtClean="0"/>
          </a:p>
          <a:p>
            <a:r>
              <a:rPr lang="en-ZA" dirty="0" smtClean="0"/>
              <a:t>Caring</a:t>
            </a:r>
          </a:p>
          <a:p>
            <a:pPr lvl="1"/>
            <a:r>
              <a:rPr lang="en-ZA" dirty="0"/>
              <a:t>natural striving to relieve sorrow and misery and to transform environment so life becomes liveable and human</a:t>
            </a:r>
            <a:r>
              <a:rPr lang="en-ZA" dirty="0" smtClean="0"/>
              <a:t>  </a:t>
            </a:r>
            <a:endParaRPr lang="en-ZA" dirty="0"/>
          </a:p>
          <a:p>
            <a:r>
              <a:rPr lang="en-ZA" dirty="0" smtClean="0"/>
              <a:t>Respectful Public Engagement</a:t>
            </a:r>
            <a:endParaRPr lang="en-US" dirty="0"/>
          </a:p>
        </p:txBody>
      </p:sp>
      <p:sp>
        <p:nvSpPr>
          <p:cNvPr id="3" name="TextBox 2"/>
          <p:cNvSpPr txBox="1"/>
          <p:nvPr/>
        </p:nvSpPr>
        <p:spPr>
          <a:xfrm>
            <a:off x="539552" y="260648"/>
            <a:ext cx="5616624" cy="646331"/>
          </a:xfrm>
          <a:prstGeom prst="rect">
            <a:avLst/>
          </a:prstGeom>
          <a:noFill/>
        </p:spPr>
        <p:txBody>
          <a:bodyPr wrap="square" rtlCol="0">
            <a:spAutoFit/>
          </a:bodyPr>
          <a:lstStyle/>
          <a:p>
            <a:r>
              <a:rPr lang="en-ZA" sz="3600" b="1" dirty="0" smtClean="0"/>
              <a:t>Norms and Standards</a:t>
            </a:r>
            <a:endParaRPr lang="en-US" sz="3600" b="1" dirty="0"/>
          </a:p>
        </p:txBody>
      </p:sp>
    </p:spTree>
    <p:extLst>
      <p:ext uri="{BB962C8B-B14F-4D97-AF65-F5344CB8AC3E}">
        <p14:creationId xmlns:p14="http://schemas.microsoft.com/office/powerpoint/2010/main" val="40046489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3755"/>
            <a:ext cx="8229600" cy="6755685"/>
          </a:xfrm>
        </p:spPr>
        <p:txBody>
          <a:bodyPr>
            <a:normAutofit/>
          </a:bodyPr>
          <a:lstStyle/>
          <a:p>
            <a:pPr marL="0" indent="0">
              <a:buNone/>
            </a:pPr>
            <a:endParaRPr lang="en-US" dirty="0" smtClean="0"/>
          </a:p>
          <a:p>
            <a:r>
              <a:rPr lang="en-ZA" b="1" dirty="0" smtClean="0"/>
              <a:t>Governance: Harmonization</a:t>
            </a:r>
            <a:endParaRPr lang="en-US" b="1" dirty="0"/>
          </a:p>
          <a:p>
            <a:pPr lvl="1"/>
            <a:endParaRPr lang="en-ZA" dirty="0" smtClean="0"/>
          </a:p>
          <a:p>
            <a:pPr lvl="1"/>
            <a:r>
              <a:rPr lang="en-ZA" dirty="0" smtClean="0"/>
              <a:t>Respect differing </a:t>
            </a:r>
            <a:r>
              <a:rPr lang="en-ZA" dirty="0"/>
              <a:t>transnational laws &amp; </a:t>
            </a:r>
            <a:r>
              <a:rPr lang="en-ZA" dirty="0" smtClean="0"/>
              <a:t>policies</a:t>
            </a:r>
            <a:endParaRPr lang="en-ZA" dirty="0"/>
          </a:p>
          <a:p>
            <a:endParaRPr lang="en-US" dirty="0" smtClean="0"/>
          </a:p>
          <a:p>
            <a:pPr lvl="1"/>
            <a:r>
              <a:rPr lang="en-US" dirty="0" smtClean="0"/>
              <a:t>Safeguard against movement </a:t>
            </a:r>
            <a:r>
              <a:rPr lang="en-US" dirty="0"/>
              <a:t>of ethically </a:t>
            </a:r>
            <a:r>
              <a:rPr lang="en-US" dirty="0" smtClean="0"/>
              <a:t>contentious </a:t>
            </a:r>
            <a:r>
              <a:rPr lang="en-US" dirty="0"/>
              <a:t>practices to more accommodating regulatory environments</a:t>
            </a:r>
            <a:r>
              <a:rPr lang="en-ZA" dirty="0"/>
              <a:t>  - “safari research</a:t>
            </a:r>
            <a:r>
              <a:rPr lang="en-ZA" dirty="0" smtClean="0"/>
              <a:t>”</a:t>
            </a:r>
            <a:endParaRPr lang="en-US" dirty="0" smtClean="0"/>
          </a:p>
          <a:p>
            <a:endParaRPr lang="en-US" dirty="0" smtClean="0"/>
          </a:p>
          <a:p>
            <a:endParaRPr lang="en-US" dirty="0"/>
          </a:p>
        </p:txBody>
      </p:sp>
      <p:sp>
        <p:nvSpPr>
          <p:cNvPr id="3" name="TextBox 2"/>
          <p:cNvSpPr txBox="1"/>
          <p:nvPr/>
        </p:nvSpPr>
        <p:spPr>
          <a:xfrm>
            <a:off x="539552" y="-243408"/>
            <a:ext cx="5616624" cy="1754326"/>
          </a:xfrm>
          <a:prstGeom prst="rect">
            <a:avLst/>
          </a:prstGeom>
          <a:noFill/>
        </p:spPr>
        <p:txBody>
          <a:bodyPr wrap="square" rtlCol="0">
            <a:spAutoFit/>
          </a:bodyPr>
          <a:lstStyle/>
          <a:p>
            <a:endParaRPr lang="en-ZA" sz="3600" b="1" dirty="0" smtClean="0"/>
          </a:p>
          <a:p>
            <a:r>
              <a:rPr lang="en-ZA" sz="3600" b="1" dirty="0"/>
              <a:t>Norms and Standards</a:t>
            </a:r>
            <a:endParaRPr lang="en-US" sz="3600" b="1" dirty="0"/>
          </a:p>
          <a:p>
            <a:endParaRPr lang="en-US" sz="3600" b="1" dirty="0"/>
          </a:p>
        </p:txBody>
      </p:sp>
    </p:spTree>
    <p:extLst>
      <p:ext uri="{BB962C8B-B14F-4D97-AF65-F5344CB8AC3E}">
        <p14:creationId xmlns:p14="http://schemas.microsoft.com/office/powerpoint/2010/main" val="400464896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5589240"/>
          </a:xfrm>
        </p:spPr>
        <p:txBody>
          <a:bodyPr>
            <a:normAutofit lnSpcReduction="10000"/>
          </a:bodyPr>
          <a:lstStyle/>
          <a:p>
            <a:endParaRPr lang="en-ZA" dirty="0" smtClean="0"/>
          </a:p>
          <a:p>
            <a:r>
              <a:rPr lang="en-ZA" b="1" dirty="0"/>
              <a:t>Governance: Harmonization </a:t>
            </a:r>
            <a:endParaRPr lang="en-ZA" b="1" dirty="0" smtClean="0"/>
          </a:p>
          <a:p>
            <a:pPr lvl="1"/>
            <a:r>
              <a:rPr lang="en-US" dirty="0" smtClean="0"/>
              <a:t>Several UNESCO instruments on the human genome. </a:t>
            </a:r>
          </a:p>
          <a:p>
            <a:pPr lvl="1"/>
            <a:r>
              <a:rPr lang="en-US" dirty="0" smtClean="0"/>
              <a:t>International instruments and local application – divergence</a:t>
            </a:r>
            <a:endParaRPr lang="en-US" dirty="0"/>
          </a:p>
          <a:p>
            <a:pPr lvl="1"/>
            <a:r>
              <a:rPr lang="en-US" b="1" dirty="0"/>
              <a:t>Report of the IBC on Updating Its Reflection on the Human Genome and Human Rights (2016)</a:t>
            </a:r>
            <a:endParaRPr lang="en-US" dirty="0"/>
          </a:p>
          <a:p>
            <a:pPr lvl="2"/>
            <a:r>
              <a:rPr lang="en-US" b="1" i="1" dirty="0"/>
              <a:t>States and governments are called on to</a:t>
            </a:r>
            <a:r>
              <a:rPr lang="en-US" b="1" i="1" dirty="0" smtClean="0"/>
              <a:t>:</a:t>
            </a:r>
            <a:endParaRPr lang="en-US" dirty="0"/>
          </a:p>
          <a:p>
            <a:pPr lvl="3"/>
            <a:r>
              <a:rPr lang="en-US" dirty="0"/>
              <a:t>Renounce the possibility of acting alone in relation to engineering the human genome and </a:t>
            </a:r>
            <a:r>
              <a:rPr lang="en-US" b="1" i="1" dirty="0"/>
              <a:t>accept to cooperate on establishing a shared, global standard for this purpose</a:t>
            </a:r>
          </a:p>
          <a:p>
            <a:pPr marL="0" indent="0">
              <a:buNone/>
            </a:pPr>
            <a:r>
              <a:rPr lang="en-US" dirty="0"/>
              <a:t> </a:t>
            </a:r>
          </a:p>
          <a:p>
            <a:endParaRPr lang="en-US" dirty="0"/>
          </a:p>
        </p:txBody>
      </p:sp>
      <p:sp>
        <p:nvSpPr>
          <p:cNvPr id="3" name="TextBox 2"/>
          <p:cNvSpPr txBox="1"/>
          <p:nvPr/>
        </p:nvSpPr>
        <p:spPr>
          <a:xfrm>
            <a:off x="539552" y="-243408"/>
            <a:ext cx="5616624" cy="3416320"/>
          </a:xfrm>
          <a:prstGeom prst="rect">
            <a:avLst/>
          </a:prstGeom>
          <a:noFill/>
        </p:spPr>
        <p:txBody>
          <a:bodyPr wrap="square" rtlCol="0">
            <a:spAutoFit/>
          </a:bodyPr>
          <a:lstStyle/>
          <a:p>
            <a:endParaRPr lang="en-ZA" sz="3600" b="1" dirty="0"/>
          </a:p>
          <a:p>
            <a:r>
              <a:rPr lang="en-ZA" sz="3600" b="1" dirty="0"/>
              <a:t>Norms and Standards</a:t>
            </a:r>
            <a:endParaRPr lang="en-US" sz="3600" b="1" dirty="0"/>
          </a:p>
          <a:p>
            <a:endParaRPr lang="en-US" sz="3600" b="1" dirty="0"/>
          </a:p>
          <a:p>
            <a:endParaRPr lang="en-ZA" sz="3600" b="1" dirty="0" smtClean="0"/>
          </a:p>
          <a:p>
            <a:r>
              <a:rPr lang="en-ZA" sz="3600" b="1" dirty="0" smtClean="0"/>
              <a:t>	</a:t>
            </a:r>
            <a:endParaRPr lang="en-US" sz="3600" b="1" dirty="0"/>
          </a:p>
          <a:p>
            <a:r>
              <a:rPr lang="en-ZA" sz="3600" b="1" dirty="0" smtClean="0"/>
              <a:t>	</a:t>
            </a:r>
            <a:endParaRPr lang="en-US" sz="3600" b="1" dirty="0"/>
          </a:p>
        </p:txBody>
      </p:sp>
    </p:spTree>
    <p:extLst>
      <p:ext uri="{BB962C8B-B14F-4D97-AF65-F5344CB8AC3E}">
        <p14:creationId xmlns:p14="http://schemas.microsoft.com/office/powerpoint/2010/main" val="5268545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teve Biko PP Template 201201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Steve Biko PP Template 20120124</Template>
  <TotalTime>3114</TotalTime>
  <Words>664</Words>
  <Application>Microsoft Office PowerPoint</Application>
  <PresentationFormat>On-screen Show (4:3)</PresentationFormat>
  <Paragraphs>101</Paragraphs>
  <Slides>10</Slides>
  <Notes>8</Notes>
  <HiddenSlides>0</HiddenSlides>
  <MMClips>0</MMClips>
  <ScaleCrop>false</ScaleCrop>
  <HeadingPairs>
    <vt:vector size="6" baseType="variant">
      <vt:variant>
        <vt:lpstr>Theme</vt:lpstr>
      </vt:variant>
      <vt:variant>
        <vt:i4>1</vt:i4>
      </vt:variant>
      <vt:variant>
        <vt:lpstr>Slide Titles</vt:lpstr>
      </vt:variant>
      <vt:variant>
        <vt:i4>10</vt:i4>
      </vt:variant>
      <vt:variant>
        <vt:lpstr>Custom Shows</vt:lpstr>
      </vt:variant>
      <vt:variant>
        <vt:i4>1</vt:i4>
      </vt:variant>
    </vt:vector>
  </HeadingPairs>
  <TitlesOfParts>
    <vt:vector size="12" baseType="lpstr">
      <vt:lpstr>Steve Biko PP Template 20120124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University of the Witwatersrand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Wits-Admin</dc:creator>
  <cp:lastModifiedBy>Administrator</cp:lastModifiedBy>
  <cp:revision>348</cp:revision>
  <cp:lastPrinted>2012-01-23T13:06:05Z</cp:lastPrinted>
  <dcterms:created xsi:type="dcterms:W3CDTF">2012-07-04T09:02:03Z</dcterms:created>
  <dcterms:modified xsi:type="dcterms:W3CDTF">2018-11-28T17:51:18Z</dcterms:modified>
</cp:coreProperties>
</file>