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8" r:id="rId3"/>
    <p:sldId id="299" r:id="rId4"/>
    <p:sldId id="300" r:id="rId5"/>
    <p:sldId id="301" r:id="rId6"/>
    <p:sldId id="302" r:id="rId7"/>
    <p:sldId id="303" r:id="rId8"/>
    <p:sldId id="304" r:id="rId9"/>
    <p:sldId id="305" r:id="rId10"/>
    <p:sldId id="306" r:id="rId11"/>
    <p:sldId id="307" r:id="rId12"/>
    <p:sldId id="295" r:id="rId13"/>
    <p:sldId id="271" r:id="rId14"/>
    <p:sldId id="272" r:id="rId15"/>
    <p:sldId id="297" r:id="rId16"/>
    <p:sldId id="310" r:id="rId17"/>
    <p:sldId id="308" r:id="rId18"/>
    <p:sldId id="273" r:id="rId19"/>
    <p:sldId id="311" r:id="rId20"/>
    <p:sldId id="265"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708" autoAdjust="0"/>
  </p:normalViewPr>
  <p:slideViewPr>
    <p:cSldViewPr snapToGrid="0">
      <p:cViewPr varScale="1">
        <p:scale>
          <a:sx n="54" d="100"/>
          <a:sy n="54" d="100"/>
        </p:scale>
        <p:origin x="1733" y="1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9DFA5-BB17-4B45-AECC-2C1127DC60FC}" type="datetimeFigureOut">
              <a:rPr lang="ko-KR" altLang="en-US" smtClean="0"/>
              <a:t>2018-11-29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3556-D64C-4B61-96ED-70BD8A976D36}" type="slidenum">
              <a:rPr lang="ko-KR" altLang="en-US" smtClean="0"/>
              <a:t>‹#›</a:t>
            </a:fld>
            <a:endParaRPr lang="ko-KR" altLang="en-US"/>
          </a:p>
        </p:txBody>
      </p:sp>
    </p:spTree>
    <p:extLst>
      <p:ext uri="{BB962C8B-B14F-4D97-AF65-F5344CB8AC3E}">
        <p14:creationId xmlns:p14="http://schemas.microsoft.com/office/powerpoint/2010/main" val="378187924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 recent study to apply genetic editing to clinical practice raised the issue of COI, and also when an 18-year-old Jesse </a:t>
            </a:r>
            <a:r>
              <a:rPr lang="en-US" altLang="ko-KR" dirty="0" err="1"/>
              <a:t>Gelsinger</a:t>
            </a:r>
            <a:r>
              <a:rPr lang="en-US" altLang="ko-KR" dirty="0"/>
              <a:t>, who entered the University of Pennsylvania gene therapy, died during the study. James Wilson, then director of research at the time, says that looking back a decade later, it was hard for him to recognize the conflict of interest himself.</a:t>
            </a:r>
          </a:p>
          <a:p>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FE093556-D64C-4B61-96ED-70BD8A976D36}" type="slidenum">
              <a:rPr lang="ko-KR" altLang="en-US" smtClean="0"/>
              <a:t>14</a:t>
            </a:fld>
            <a:endParaRPr lang="ko-KR" altLang="en-US"/>
          </a:p>
        </p:txBody>
      </p:sp>
    </p:spTree>
    <p:extLst>
      <p:ext uri="{BB962C8B-B14F-4D97-AF65-F5344CB8AC3E}">
        <p14:creationId xmlns:p14="http://schemas.microsoft.com/office/powerpoint/2010/main" val="204527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61FE23-85DD-4012-A9C9-16980BE8F2F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02A4FAC-7A07-419E-9BF8-F5BA22B2BE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9E3FD8D-9F9A-4E87-AC34-C9F631257707}"/>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5" name="바닥글 개체 틀 4">
            <a:extLst>
              <a:ext uri="{FF2B5EF4-FFF2-40B4-BE49-F238E27FC236}">
                <a16:creationId xmlns:a16="http://schemas.microsoft.com/office/drawing/2014/main" id="{C0A660C3-3203-48E6-BDC7-79DE9689E7B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660740-23D3-42C0-9270-8168B77F5338}"/>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179008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A79784-1B57-4550-8168-C91DD5F3669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1376E68-C8B2-4B44-B2DA-C2FD09747B7A}"/>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7AF879C-2FD3-4EC9-9473-B07F49683E2A}"/>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5" name="바닥글 개체 틀 4">
            <a:extLst>
              <a:ext uri="{FF2B5EF4-FFF2-40B4-BE49-F238E27FC236}">
                <a16:creationId xmlns:a16="http://schemas.microsoft.com/office/drawing/2014/main" id="{5AF32052-1DA3-47C5-B332-EE8BE64333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56D3B10-B800-4DD0-90A4-937E8D2E9AED}"/>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156747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4629E66-E5A0-4A45-B9FB-0D6A21DB730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87CFB1D-EA23-4F7D-BE05-3AD71FB766B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E9D5AABD-7C1B-4122-A3CE-6132B2483AFF}"/>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5" name="바닥글 개체 틀 4">
            <a:extLst>
              <a:ext uri="{FF2B5EF4-FFF2-40B4-BE49-F238E27FC236}">
                <a16:creationId xmlns:a16="http://schemas.microsoft.com/office/drawing/2014/main" id="{8C76317B-3100-4671-AAED-7FE794D3712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CC88ACE-C5A9-476D-B2DE-E78B7B3791F4}"/>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92832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812D3B-AE10-4756-A9F5-3613334C320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286E61B-CE05-42CC-8B03-C379D107ABBF}"/>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9D0CC12-DE92-42DF-B657-443D1862555D}"/>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5" name="바닥글 개체 틀 4">
            <a:extLst>
              <a:ext uri="{FF2B5EF4-FFF2-40B4-BE49-F238E27FC236}">
                <a16:creationId xmlns:a16="http://schemas.microsoft.com/office/drawing/2014/main" id="{AC14D44A-5946-4652-B2DB-87C0D01F085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59173C6-5F74-465F-BDDA-04CFF09B0297}"/>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285977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E22EB5-995F-4E60-910B-2C86EBB86E8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CB4F265-2D64-4935-8AF1-1D32A40C3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739CCCD9-0132-4EE1-B6C6-54154C9312CB}"/>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5" name="바닥글 개체 틀 4">
            <a:extLst>
              <a:ext uri="{FF2B5EF4-FFF2-40B4-BE49-F238E27FC236}">
                <a16:creationId xmlns:a16="http://schemas.microsoft.com/office/drawing/2014/main" id="{C0BA5767-61AA-4750-963A-720BA58AB91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A8CC63-8E79-4333-91FC-0C2B333EE289}"/>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429055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46C5A1-563F-4949-9A90-7CE509C6DDC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0B6DE8-8628-45BD-9BE1-519CB22C0232}"/>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F0AB2AEE-61A2-4330-B028-7B0CF09FF033}"/>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C630A274-A6B3-4DA3-BFAC-079EB62C011F}"/>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6" name="바닥글 개체 틀 5">
            <a:extLst>
              <a:ext uri="{FF2B5EF4-FFF2-40B4-BE49-F238E27FC236}">
                <a16:creationId xmlns:a16="http://schemas.microsoft.com/office/drawing/2014/main" id="{66605E1A-59B6-4A46-9A6E-BC7FC840868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06B620A-D9A9-4823-B9A6-CCAB81840A34}"/>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338649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50B308-F0CA-45F6-A1ED-DDFE9B1F217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4877FB1-6337-4B79-8CBA-EE6AB26EC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132A201E-49F1-4215-B8F6-62158421EA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18314A99-DE07-492B-95FF-1AA970EF7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63CCD003-F689-4491-AFEC-BB56D1388B27}"/>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EFDD1D1E-97AB-42AD-9FF1-6F8566A9F972}"/>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8" name="바닥글 개체 틀 7">
            <a:extLst>
              <a:ext uri="{FF2B5EF4-FFF2-40B4-BE49-F238E27FC236}">
                <a16:creationId xmlns:a16="http://schemas.microsoft.com/office/drawing/2014/main" id="{3509B160-430F-47A4-A112-259539E801D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50256F3-5B3F-4300-8424-4AC11ED60BF5}"/>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220743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E440B6-EB26-4594-8CD4-EA6C68271EB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0537C1B-431F-4803-9468-490BB503773E}"/>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4" name="바닥글 개체 틀 3">
            <a:extLst>
              <a:ext uri="{FF2B5EF4-FFF2-40B4-BE49-F238E27FC236}">
                <a16:creationId xmlns:a16="http://schemas.microsoft.com/office/drawing/2014/main" id="{65BC32BA-A0CE-4E7A-9B76-336EEB105F4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D3B9E1A-E6D7-4839-90F4-A39F1CA61134}"/>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1303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10FE0DA-B495-440E-B828-24C24246FF20}"/>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3" name="바닥글 개체 틀 2">
            <a:extLst>
              <a:ext uri="{FF2B5EF4-FFF2-40B4-BE49-F238E27FC236}">
                <a16:creationId xmlns:a16="http://schemas.microsoft.com/office/drawing/2014/main" id="{8D52D15D-410B-4A88-9949-B2C0089ED69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E2A429B-F0EE-4D76-BF51-55FECD8B0268}"/>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259383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68B348-1F16-4A8C-B2EB-E19FBCFEBB3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B0BF870-828B-49FC-B4C8-EF76FDB92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ABD50F60-168E-4616-97B6-86FE727E4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C2571334-7E30-4DBA-AC4E-F54F0F0366F3}"/>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6" name="바닥글 개체 틀 5">
            <a:extLst>
              <a:ext uri="{FF2B5EF4-FFF2-40B4-BE49-F238E27FC236}">
                <a16:creationId xmlns:a16="http://schemas.microsoft.com/office/drawing/2014/main" id="{67F5657C-33A3-4778-9E61-FFC3D787C85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E22B39A-0F0B-4FC0-B2F4-F67735B1CE87}"/>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289441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4B838E-76B4-44FD-911E-F3C0F0643B7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F3E7CD4-6F6F-483E-A591-8F3679FF64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725828A-F890-41D6-9FE9-3C227615F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380641C9-2CC1-466B-BCC8-43575F713E5E}"/>
              </a:ext>
            </a:extLst>
          </p:cNvPr>
          <p:cNvSpPr>
            <a:spLocks noGrp="1"/>
          </p:cNvSpPr>
          <p:nvPr>
            <p:ph type="dt" sz="half" idx="10"/>
          </p:nvPr>
        </p:nvSpPr>
        <p:spPr/>
        <p:txBody>
          <a:bodyPr/>
          <a:lstStyle/>
          <a:p>
            <a:fld id="{D0F1E82B-17B8-4B71-BB3E-F0C67D60A219}" type="datetimeFigureOut">
              <a:rPr lang="ko-KR" altLang="en-US" smtClean="0"/>
              <a:t>2018-11-29</a:t>
            </a:fld>
            <a:endParaRPr lang="ko-KR" altLang="en-US"/>
          </a:p>
        </p:txBody>
      </p:sp>
      <p:sp>
        <p:nvSpPr>
          <p:cNvPr id="6" name="바닥글 개체 틀 5">
            <a:extLst>
              <a:ext uri="{FF2B5EF4-FFF2-40B4-BE49-F238E27FC236}">
                <a16:creationId xmlns:a16="http://schemas.microsoft.com/office/drawing/2014/main" id="{24A92C41-E584-4671-A21B-67354E1F63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547A642-9DF7-40BD-9644-8C11325837F0}"/>
              </a:ext>
            </a:extLst>
          </p:cNvPr>
          <p:cNvSpPr>
            <a:spLocks noGrp="1"/>
          </p:cNvSpPr>
          <p:nvPr>
            <p:ph type="sldNum" sz="quarter" idx="12"/>
          </p:nvPr>
        </p:nvSpPr>
        <p:spPr/>
        <p:txBody>
          <a:body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13996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D72CB0C-1ED0-4C72-BF57-839F5BD3A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137E771-5EB3-4A10-BB2E-D1ED7AF6F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FEF72EE-CA28-43B0-9AA3-3FA5C27A5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1E82B-17B8-4B71-BB3E-F0C67D60A219}" type="datetimeFigureOut">
              <a:rPr lang="ko-KR" altLang="en-US" smtClean="0"/>
              <a:t>2018-11-29</a:t>
            </a:fld>
            <a:endParaRPr lang="ko-KR" altLang="en-US"/>
          </a:p>
        </p:txBody>
      </p:sp>
      <p:sp>
        <p:nvSpPr>
          <p:cNvPr id="5" name="바닥글 개체 틀 4">
            <a:extLst>
              <a:ext uri="{FF2B5EF4-FFF2-40B4-BE49-F238E27FC236}">
                <a16:creationId xmlns:a16="http://schemas.microsoft.com/office/drawing/2014/main" id="{BB5DA07C-3FB2-48D9-8829-05FF189627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73407A7-D7A4-40F2-A6E8-B253AA29E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9CE25-90C9-42EA-B801-C7A377FF3C34}" type="slidenum">
              <a:rPr lang="ko-KR" altLang="en-US" smtClean="0"/>
              <a:t>‹#›</a:t>
            </a:fld>
            <a:endParaRPr lang="ko-KR" altLang="en-US"/>
          </a:p>
        </p:txBody>
      </p:sp>
    </p:spTree>
    <p:extLst>
      <p:ext uri="{BB962C8B-B14F-4D97-AF65-F5344CB8AC3E}">
        <p14:creationId xmlns:p14="http://schemas.microsoft.com/office/powerpoint/2010/main" val="3967304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25FCED-5309-41FA-A75E-67F317E1429E}"/>
              </a:ext>
            </a:extLst>
          </p:cNvPr>
          <p:cNvSpPr>
            <a:spLocks noGrp="1"/>
          </p:cNvSpPr>
          <p:nvPr>
            <p:ph type="ctrTitle"/>
          </p:nvPr>
        </p:nvSpPr>
        <p:spPr>
          <a:xfrm>
            <a:off x="1700784" y="1856232"/>
            <a:ext cx="8967216" cy="2323882"/>
          </a:xfrm>
        </p:spPr>
        <p:txBody>
          <a:bodyPr>
            <a:normAutofit fontScale="90000"/>
          </a:bodyPr>
          <a:lstStyle/>
          <a:p>
            <a:r>
              <a:rPr lang="ko-KR" altLang="ko-KR" sz="2800" dirty="0"/>
              <a:t> </a:t>
            </a:r>
            <a:r>
              <a:rPr lang="en-US" altLang="ko-KR" sz="2800" b="1" dirty="0"/>
              <a:t>Identifying Basic Principles for Moving Forward </a:t>
            </a:r>
            <a:r>
              <a:rPr lang="en-US" altLang="ko-KR" sz="7200" dirty="0"/>
              <a:t>	</a:t>
            </a:r>
            <a:br>
              <a:rPr lang="en-US" altLang="ko-KR" dirty="0"/>
            </a:br>
            <a:r>
              <a:rPr lang="en-US" altLang="ko-KR" dirty="0">
                <a:latin typeface="Arial Black" panose="020B0A04020102020204" pitchFamily="34" charset="0"/>
              </a:rPr>
              <a:t>Beyond local interest toward universal responsibility</a:t>
            </a:r>
            <a:endParaRPr lang="ko-KR" altLang="en-US" dirty="0">
              <a:latin typeface="Arial Black" panose="020B0A04020102020204" pitchFamily="34" charset="0"/>
            </a:endParaRPr>
          </a:p>
        </p:txBody>
      </p:sp>
      <p:sp>
        <p:nvSpPr>
          <p:cNvPr id="3" name="부제목 2">
            <a:extLst>
              <a:ext uri="{FF2B5EF4-FFF2-40B4-BE49-F238E27FC236}">
                <a16:creationId xmlns:a16="http://schemas.microsoft.com/office/drawing/2014/main" id="{775D6B2D-7435-47BC-B9AD-BE81C14CEC8D}"/>
              </a:ext>
            </a:extLst>
          </p:cNvPr>
          <p:cNvSpPr>
            <a:spLocks noGrp="1"/>
          </p:cNvSpPr>
          <p:nvPr>
            <p:ph type="subTitle" idx="1"/>
          </p:nvPr>
        </p:nvSpPr>
        <p:spPr>
          <a:xfrm>
            <a:off x="1524000" y="4506686"/>
            <a:ext cx="9144000" cy="1436914"/>
          </a:xfrm>
        </p:spPr>
        <p:txBody>
          <a:bodyPr>
            <a:normAutofit lnSpcReduction="10000"/>
          </a:bodyPr>
          <a:lstStyle/>
          <a:p>
            <a:r>
              <a:rPr lang="en-US" altLang="ko-KR" b="1" dirty="0"/>
              <a:t>Ock-Joo Kim</a:t>
            </a:r>
            <a:r>
              <a:rPr lang="en-US" altLang="ko-KR" dirty="0"/>
              <a:t>, M.D., PH.D</a:t>
            </a:r>
          </a:p>
          <a:p>
            <a:r>
              <a:rPr lang="en-US" altLang="ko-KR" dirty="0"/>
              <a:t>Professor and Chair</a:t>
            </a:r>
            <a:br>
              <a:rPr lang="en-US" altLang="ko-KR" dirty="0"/>
            </a:br>
            <a:r>
              <a:rPr lang="en-US" altLang="ko-KR" dirty="0"/>
              <a:t>Department of the History of Medicine and Medical Humanities</a:t>
            </a:r>
            <a:br>
              <a:rPr lang="en-US" altLang="ko-KR" dirty="0"/>
            </a:br>
            <a:r>
              <a:rPr lang="en-US" altLang="ko-KR" dirty="0"/>
              <a:t>College of Medicine Seoul National University  </a:t>
            </a:r>
            <a:endParaRPr lang="ko-KR" altLang="en-US" dirty="0"/>
          </a:p>
        </p:txBody>
      </p:sp>
      <p:pic>
        <p:nvPicPr>
          <p:cNvPr id="4" name="그림 3">
            <a:extLst>
              <a:ext uri="{FF2B5EF4-FFF2-40B4-BE49-F238E27FC236}">
                <a16:creationId xmlns:a16="http://schemas.microsoft.com/office/drawing/2014/main" id="{46431E9E-9AC7-4A26-95E2-554BC2E652D9}"/>
              </a:ext>
            </a:extLst>
          </p:cNvPr>
          <p:cNvPicPr>
            <a:picLocks noChangeAspect="1"/>
          </p:cNvPicPr>
          <p:nvPr/>
        </p:nvPicPr>
        <p:blipFill>
          <a:blip r:embed="rId2"/>
          <a:stretch>
            <a:fillRect/>
          </a:stretch>
        </p:blipFill>
        <p:spPr>
          <a:xfrm>
            <a:off x="0" y="0"/>
            <a:ext cx="5191432" cy="1216085"/>
          </a:xfrm>
          <a:prstGeom prst="rect">
            <a:avLst/>
          </a:prstGeom>
        </p:spPr>
      </p:pic>
    </p:spTree>
    <p:extLst>
      <p:ext uri="{BB962C8B-B14F-4D97-AF65-F5344CB8AC3E}">
        <p14:creationId xmlns:p14="http://schemas.microsoft.com/office/powerpoint/2010/main" val="109917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B</a:t>
            </a:r>
            <a:r>
              <a:rPr lang="en-US" altLang="ko-KR" b="1"/>
              <a:t>eyond </a:t>
            </a:r>
            <a:r>
              <a:rPr lang="en-US" altLang="ko-KR" b="1" dirty="0"/>
              <a:t>local interest to universal responsibility</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normAutofit/>
          </a:bodyPr>
          <a:lstStyle/>
          <a:p>
            <a:r>
              <a:rPr lang="en-US" altLang="ko-KR" dirty="0"/>
              <a:t>To retrospect, the Korean research system and culture before Hwang Scandal were like houses built on sand. </a:t>
            </a:r>
          </a:p>
          <a:p>
            <a:endParaRPr lang="en-US" altLang="ko-KR" dirty="0"/>
          </a:p>
          <a:p>
            <a:r>
              <a:rPr lang="en-US" altLang="ko-KR" dirty="0"/>
              <a:t>In a nutshell, Hwang Woo Suk 's experience made Korean society change beyond local interest toward universal responsibility.</a:t>
            </a:r>
          </a:p>
        </p:txBody>
      </p:sp>
    </p:spTree>
    <p:extLst>
      <p:ext uri="{BB962C8B-B14F-4D97-AF65-F5344CB8AC3E}">
        <p14:creationId xmlns:p14="http://schemas.microsoft.com/office/powerpoint/2010/main" val="401020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Bio capitalism and conflict of interest </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normAutofit fontScale="92500" lnSpcReduction="20000"/>
          </a:bodyPr>
          <a:lstStyle/>
          <a:p>
            <a:r>
              <a:rPr lang="en-US" altLang="ko-KR" dirty="0"/>
              <a:t>Now that we have heard about the birth of gene-edited twins and the possibility of applying gene editing technology to clinical research in the last two days, we need to go beyond local interest to universal responsibility.</a:t>
            </a:r>
          </a:p>
          <a:p>
            <a:endParaRPr lang="en-US" altLang="ko-KR" dirty="0"/>
          </a:p>
          <a:p>
            <a:r>
              <a:rPr lang="en-US" altLang="ko-KR" dirty="0"/>
              <a:t>Local interest can be private interests of scientists, of universities or research institutions, or even interests of a nation.</a:t>
            </a:r>
          </a:p>
          <a:p>
            <a:pPr fontAlgn="base"/>
            <a:endParaRPr lang="en-US" altLang="ko-KR" dirty="0"/>
          </a:p>
          <a:p>
            <a:pPr fontAlgn="base"/>
            <a:r>
              <a:rPr lang="en-US" altLang="ko-KR" dirty="0"/>
              <a:t>To this end, the issues of conflict of interest need to be addressed. </a:t>
            </a:r>
          </a:p>
          <a:p>
            <a:pPr fontAlgn="base"/>
            <a:r>
              <a:rPr lang="en-US" altLang="ko-KR" dirty="0"/>
              <a:t>At present, no one is free from the very strong influence of bio capitalism. Research fidelity, safety of research subjects, public trusts in science become at stake because of conflict of interest arising from local interest. </a:t>
            </a:r>
          </a:p>
          <a:p>
            <a:endParaRPr lang="ko-KR" altLang="en-US" dirty="0"/>
          </a:p>
        </p:txBody>
      </p:sp>
    </p:spTree>
    <p:extLst>
      <p:ext uri="{BB962C8B-B14F-4D97-AF65-F5344CB8AC3E}">
        <p14:creationId xmlns:p14="http://schemas.microsoft.com/office/powerpoint/2010/main" val="20342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A75066-5C04-F94D-A8C4-56E708E06027}"/>
              </a:ext>
            </a:extLst>
          </p:cNvPr>
          <p:cNvSpPr>
            <a:spLocks noGrp="1"/>
          </p:cNvSpPr>
          <p:nvPr>
            <p:ph type="title"/>
          </p:nvPr>
        </p:nvSpPr>
        <p:spPr>
          <a:xfrm>
            <a:off x="838200" y="0"/>
            <a:ext cx="10515600" cy="1325563"/>
          </a:xfrm>
        </p:spPr>
        <p:txBody>
          <a:bodyPr/>
          <a:lstStyle/>
          <a:p>
            <a:pPr algn="ctr"/>
            <a:r>
              <a:rPr kumimoji="1" lang="en-US" altLang="ko-KR" b="1" dirty="0"/>
              <a:t>Gene editing and Conflict of Interest</a:t>
            </a:r>
            <a:endParaRPr kumimoji="1" lang="ko-KR" altLang="en-US" b="1" dirty="0"/>
          </a:p>
        </p:txBody>
      </p:sp>
      <p:pic>
        <p:nvPicPr>
          <p:cNvPr id="8" name="그림 7">
            <a:extLst>
              <a:ext uri="{FF2B5EF4-FFF2-40B4-BE49-F238E27FC236}">
                <a16:creationId xmlns:a16="http://schemas.microsoft.com/office/drawing/2014/main" id="{2B55749E-8A3B-074D-996C-705A51C855B9}"/>
              </a:ext>
            </a:extLst>
          </p:cNvPr>
          <p:cNvPicPr>
            <a:picLocks noChangeAspect="1"/>
          </p:cNvPicPr>
          <p:nvPr/>
        </p:nvPicPr>
        <p:blipFill>
          <a:blip r:embed="rId2"/>
          <a:stretch>
            <a:fillRect/>
          </a:stretch>
        </p:blipFill>
        <p:spPr>
          <a:xfrm>
            <a:off x="0" y="3042711"/>
            <a:ext cx="7759700" cy="1638300"/>
          </a:xfrm>
          <a:prstGeom prst="rect">
            <a:avLst/>
          </a:prstGeom>
        </p:spPr>
      </p:pic>
      <p:pic>
        <p:nvPicPr>
          <p:cNvPr id="10" name="그림 9">
            <a:extLst>
              <a:ext uri="{FF2B5EF4-FFF2-40B4-BE49-F238E27FC236}">
                <a16:creationId xmlns:a16="http://schemas.microsoft.com/office/drawing/2014/main" id="{EA920DC2-D6F6-B549-AC3B-9A5E291FB3E6}"/>
              </a:ext>
            </a:extLst>
          </p:cNvPr>
          <p:cNvPicPr>
            <a:picLocks noChangeAspect="1"/>
          </p:cNvPicPr>
          <p:nvPr/>
        </p:nvPicPr>
        <p:blipFill>
          <a:blip r:embed="rId3"/>
          <a:stretch>
            <a:fillRect/>
          </a:stretch>
        </p:blipFill>
        <p:spPr>
          <a:xfrm>
            <a:off x="1385062" y="4130846"/>
            <a:ext cx="7645400" cy="1524000"/>
          </a:xfrm>
          <a:prstGeom prst="rect">
            <a:avLst/>
          </a:prstGeom>
        </p:spPr>
      </p:pic>
      <p:pic>
        <p:nvPicPr>
          <p:cNvPr id="14" name="그림 13">
            <a:extLst>
              <a:ext uri="{FF2B5EF4-FFF2-40B4-BE49-F238E27FC236}">
                <a16:creationId xmlns:a16="http://schemas.microsoft.com/office/drawing/2014/main" id="{2151448A-3897-1D41-96C4-BC817560183E}"/>
              </a:ext>
            </a:extLst>
          </p:cNvPr>
          <p:cNvPicPr>
            <a:picLocks noChangeAspect="1"/>
          </p:cNvPicPr>
          <p:nvPr/>
        </p:nvPicPr>
        <p:blipFill>
          <a:blip r:embed="rId4"/>
          <a:stretch>
            <a:fillRect/>
          </a:stretch>
        </p:blipFill>
        <p:spPr>
          <a:xfrm>
            <a:off x="200321" y="1554967"/>
            <a:ext cx="7747000" cy="1485900"/>
          </a:xfrm>
          <a:prstGeom prst="rect">
            <a:avLst/>
          </a:prstGeom>
        </p:spPr>
      </p:pic>
      <p:pic>
        <p:nvPicPr>
          <p:cNvPr id="17" name="그림 16">
            <a:extLst>
              <a:ext uri="{FF2B5EF4-FFF2-40B4-BE49-F238E27FC236}">
                <a16:creationId xmlns:a16="http://schemas.microsoft.com/office/drawing/2014/main" id="{B87B5260-3B72-444B-83D5-0A126784EE56}"/>
              </a:ext>
            </a:extLst>
          </p:cNvPr>
          <p:cNvPicPr>
            <a:picLocks noChangeAspect="1"/>
          </p:cNvPicPr>
          <p:nvPr/>
        </p:nvPicPr>
        <p:blipFill>
          <a:blip r:embed="rId5"/>
          <a:stretch>
            <a:fillRect/>
          </a:stretch>
        </p:blipFill>
        <p:spPr>
          <a:xfrm>
            <a:off x="6096000" y="2511512"/>
            <a:ext cx="6010656" cy="1524000"/>
          </a:xfrm>
          <a:prstGeom prst="rect">
            <a:avLst/>
          </a:prstGeom>
        </p:spPr>
      </p:pic>
      <p:pic>
        <p:nvPicPr>
          <p:cNvPr id="19" name="그림 18">
            <a:extLst>
              <a:ext uri="{FF2B5EF4-FFF2-40B4-BE49-F238E27FC236}">
                <a16:creationId xmlns:a16="http://schemas.microsoft.com/office/drawing/2014/main" id="{BC120216-0586-AA47-9E7E-FD9572F3F04F}"/>
              </a:ext>
            </a:extLst>
          </p:cNvPr>
          <p:cNvPicPr>
            <a:picLocks noChangeAspect="1"/>
          </p:cNvPicPr>
          <p:nvPr/>
        </p:nvPicPr>
        <p:blipFill>
          <a:blip r:embed="rId6"/>
          <a:stretch>
            <a:fillRect/>
          </a:stretch>
        </p:blipFill>
        <p:spPr>
          <a:xfrm>
            <a:off x="2886456" y="5176306"/>
            <a:ext cx="7848600" cy="1587500"/>
          </a:xfrm>
          <a:prstGeom prst="rect">
            <a:avLst/>
          </a:prstGeom>
        </p:spPr>
      </p:pic>
      <p:cxnSp>
        <p:nvCxnSpPr>
          <p:cNvPr id="22" name="직선 연결선[R] 21">
            <a:extLst>
              <a:ext uri="{FF2B5EF4-FFF2-40B4-BE49-F238E27FC236}">
                <a16:creationId xmlns:a16="http://schemas.microsoft.com/office/drawing/2014/main" id="{EF2DC9AF-F023-F44A-8E4C-2ED8B0C0FF79}"/>
              </a:ext>
            </a:extLst>
          </p:cNvPr>
          <p:cNvCxnSpPr>
            <a:cxnSpLocks/>
          </p:cNvCxnSpPr>
          <p:nvPr/>
        </p:nvCxnSpPr>
        <p:spPr>
          <a:xfrm>
            <a:off x="1490134" y="4079558"/>
            <a:ext cx="3488267"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R] 24">
            <a:extLst>
              <a:ext uri="{FF2B5EF4-FFF2-40B4-BE49-F238E27FC236}">
                <a16:creationId xmlns:a16="http://schemas.microsoft.com/office/drawing/2014/main" id="{2EE8C2D8-F186-D247-8A9F-4C8A701E6B87}"/>
              </a:ext>
            </a:extLst>
          </p:cNvPr>
          <p:cNvCxnSpPr>
            <a:cxnSpLocks/>
          </p:cNvCxnSpPr>
          <p:nvPr/>
        </p:nvCxnSpPr>
        <p:spPr>
          <a:xfrm>
            <a:off x="2797726" y="4892846"/>
            <a:ext cx="4167716"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R] 26">
            <a:extLst>
              <a:ext uri="{FF2B5EF4-FFF2-40B4-BE49-F238E27FC236}">
                <a16:creationId xmlns:a16="http://schemas.microsoft.com/office/drawing/2014/main" id="{34E3F9E9-0524-1744-BE8A-8A33D40E3531}"/>
              </a:ext>
            </a:extLst>
          </p:cNvPr>
          <p:cNvCxnSpPr>
            <a:cxnSpLocks/>
          </p:cNvCxnSpPr>
          <p:nvPr/>
        </p:nvCxnSpPr>
        <p:spPr>
          <a:xfrm>
            <a:off x="5459476" y="6215529"/>
            <a:ext cx="3280833"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직선 연결선[R] 28">
            <a:extLst>
              <a:ext uri="{FF2B5EF4-FFF2-40B4-BE49-F238E27FC236}">
                <a16:creationId xmlns:a16="http://schemas.microsoft.com/office/drawing/2014/main" id="{3DF8EA0D-A90F-5042-8612-5647D5D365ED}"/>
              </a:ext>
            </a:extLst>
          </p:cNvPr>
          <p:cNvCxnSpPr>
            <a:cxnSpLocks/>
          </p:cNvCxnSpPr>
          <p:nvPr/>
        </p:nvCxnSpPr>
        <p:spPr>
          <a:xfrm>
            <a:off x="7533471" y="3525838"/>
            <a:ext cx="4119033"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직선 연결선[R] 30">
            <a:extLst>
              <a:ext uri="{FF2B5EF4-FFF2-40B4-BE49-F238E27FC236}">
                <a16:creationId xmlns:a16="http://schemas.microsoft.com/office/drawing/2014/main" id="{E3D87476-C6DC-C443-AA8F-72DA5AF4E2C1}"/>
              </a:ext>
            </a:extLst>
          </p:cNvPr>
          <p:cNvCxnSpPr>
            <a:cxnSpLocks/>
          </p:cNvCxnSpPr>
          <p:nvPr/>
        </p:nvCxnSpPr>
        <p:spPr>
          <a:xfrm>
            <a:off x="1596306" y="2536553"/>
            <a:ext cx="4119033"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92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782233-7C64-4442-B717-01BD28CE3C78}"/>
              </a:ext>
            </a:extLst>
          </p:cNvPr>
          <p:cNvSpPr>
            <a:spLocks noGrp="1"/>
          </p:cNvSpPr>
          <p:nvPr>
            <p:ph type="title"/>
          </p:nvPr>
        </p:nvSpPr>
        <p:spPr/>
        <p:txBody>
          <a:bodyPr/>
          <a:lstStyle/>
          <a:p>
            <a:endParaRPr lang="ko-KR" altLang="en-US" dirty="0"/>
          </a:p>
        </p:txBody>
      </p:sp>
      <p:pic>
        <p:nvPicPr>
          <p:cNvPr id="9" name="그림 8">
            <a:extLst>
              <a:ext uri="{FF2B5EF4-FFF2-40B4-BE49-F238E27FC236}">
                <a16:creationId xmlns:a16="http://schemas.microsoft.com/office/drawing/2014/main" id="{22774900-0808-4537-B979-71ABDB371AA9}"/>
              </a:ext>
            </a:extLst>
          </p:cNvPr>
          <p:cNvPicPr>
            <a:picLocks noChangeAspect="1"/>
          </p:cNvPicPr>
          <p:nvPr/>
        </p:nvPicPr>
        <p:blipFill>
          <a:blip r:embed="rId2"/>
          <a:stretch>
            <a:fillRect/>
          </a:stretch>
        </p:blipFill>
        <p:spPr>
          <a:xfrm>
            <a:off x="168156" y="3158808"/>
            <a:ext cx="5406734" cy="3334067"/>
          </a:xfrm>
          <a:prstGeom prst="rect">
            <a:avLst/>
          </a:prstGeom>
        </p:spPr>
      </p:pic>
      <p:pic>
        <p:nvPicPr>
          <p:cNvPr id="10" name="그림 9">
            <a:extLst>
              <a:ext uri="{FF2B5EF4-FFF2-40B4-BE49-F238E27FC236}">
                <a16:creationId xmlns:a16="http://schemas.microsoft.com/office/drawing/2014/main" id="{09470912-8AC2-45A4-91D8-7D29C8FC9F40}"/>
              </a:ext>
            </a:extLst>
          </p:cNvPr>
          <p:cNvPicPr>
            <a:picLocks noChangeAspect="1"/>
          </p:cNvPicPr>
          <p:nvPr/>
        </p:nvPicPr>
        <p:blipFill>
          <a:blip r:embed="rId3"/>
          <a:stretch>
            <a:fillRect/>
          </a:stretch>
        </p:blipFill>
        <p:spPr>
          <a:xfrm>
            <a:off x="448056" y="0"/>
            <a:ext cx="10817352" cy="2940876"/>
          </a:xfrm>
          <a:prstGeom prst="rect">
            <a:avLst/>
          </a:prstGeom>
        </p:spPr>
      </p:pic>
      <p:pic>
        <p:nvPicPr>
          <p:cNvPr id="12" name="그림 11">
            <a:extLst>
              <a:ext uri="{FF2B5EF4-FFF2-40B4-BE49-F238E27FC236}">
                <a16:creationId xmlns:a16="http://schemas.microsoft.com/office/drawing/2014/main" id="{CA1EBB5C-160B-4037-99AB-13B0D23D63A8}"/>
              </a:ext>
            </a:extLst>
          </p:cNvPr>
          <p:cNvPicPr>
            <a:picLocks noChangeAspect="1"/>
          </p:cNvPicPr>
          <p:nvPr/>
        </p:nvPicPr>
        <p:blipFill>
          <a:blip r:embed="rId4"/>
          <a:stretch>
            <a:fillRect/>
          </a:stretch>
        </p:blipFill>
        <p:spPr>
          <a:xfrm>
            <a:off x="5574890" y="2778887"/>
            <a:ext cx="6548284" cy="3444932"/>
          </a:xfrm>
          <a:prstGeom prst="rect">
            <a:avLst/>
          </a:prstGeom>
        </p:spPr>
      </p:pic>
      <p:cxnSp>
        <p:nvCxnSpPr>
          <p:cNvPr id="13" name="직선 연결선[R] 8">
            <a:extLst>
              <a:ext uri="{FF2B5EF4-FFF2-40B4-BE49-F238E27FC236}">
                <a16:creationId xmlns:a16="http://schemas.microsoft.com/office/drawing/2014/main" id="{8DFE8331-96DF-43EE-87D3-CC4D6E825006}"/>
              </a:ext>
            </a:extLst>
          </p:cNvPr>
          <p:cNvCxnSpPr>
            <a:cxnSpLocks/>
          </p:cNvCxnSpPr>
          <p:nvPr/>
        </p:nvCxnSpPr>
        <p:spPr>
          <a:xfrm flipV="1">
            <a:off x="6355080" y="4005821"/>
            <a:ext cx="5577324" cy="1068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9B253312-2AB4-4B0E-A8CF-81EEF8260811}"/>
              </a:ext>
            </a:extLst>
          </p:cNvPr>
          <p:cNvPicPr>
            <a:picLocks noChangeAspect="1"/>
          </p:cNvPicPr>
          <p:nvPr/>
        </p:nvPicPr>
        <p:blipFill>
          <a:blip r:embed="rId4"/>
          <a:stretch>
            <a:fillRect/>
          </a:stretch>
        </p:blipFill>
        <p:spPr>
          <a:xfrm>
            <a:off x="5653548" y="2789750"/>
            <a:ext cx="6548284" cy="3444932"/>
          </a:xfrm>
          <a:prstGeom prst="rect">
            <a:avLst/>
          </a:prstGeom>
        </p:spPr>
      </p:pic>
      <p:cxnSp>
        <p:nvCxnSpPr>
          <p:cNvPr id="18" name="직선 연결선[R] 8">
            <a:extLst>
              <a:ext uri="{FF2B5EF4-FFF2-40B4-BE49-F238E27FC236}">
                <a16:creationId xmlns:a16="http://schemas.microsoft.com/office/drawing/2014/main" id="{5962BA66-D43F-4986-936D-17595C39793B}"/>
              </a:ext>
            </a:extLst>
          </p:cNvPr>
          <p:cNvCxnSpPr>
            <a:cxnSpLocks/>
          </p:cNvCxnSpPr>
          <p:nvPr/>
        </p:nvCxnSpPr>
        <p:spPr>
          <a:xfrm>
            <a:off x="6461428" y="4030205"/>
            <a:ext cx="548893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직선 연결선[R] 8">
            <a:extLst>
              <a:ext uri="{FF2B5EF4-FFF2-40B4-BE49-F238E27FC236}">
                <a16:creationId xmlns:a16="http://schemas.microsoft.com/office/drawing/2014/main" id="{F0FDC7A3-65E1-4F0E-B24C-2D4D6148DE67}"/>
              </a:ext>
            </a:extLst>
          </p:cNvPr>
          <p:cNvCxnSpPr>
            <a:cxnSpLocks/>
          </p:cNvCxnSpPr>
          <p:nvPr/>
        </p:nvCxnSpPr>
        <p:spPr>
          <a:xfrm>
            <a:off x="6211234" y="4467282"/>
            <a:ext cx="5739126"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직선 연결선[R] 8">
            <a:extLst>
              <a:ext uri="{FF2B5EF4-FFF2-40B4-BE49-F238E27FC236}">
                <a16:creationId xmlns:a16="http://schemas.microsoft.com/office/drawing/2014/main" id="{270A4B85-FDC4-4026-84EA-C79FBD33C967}"/>
              </a:ext>
            </a:extLst>
          </p:cNvPr>
          <p:cNvCxnSpPr>
            <a:cxnSpLocks/>
          </p:cNvCxnSpPr>
          <p:nvPr/>
        </p:nvCxnSpPr>
        <p:spPr>
          <a:xfrm>
            <a:off x="6211234" y="4818659"/>
            <a:ext cx="5739126"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직선 연결선[R] 8">
            <a:extLst>
              <a:ext uri="{FF2B5EF4-FFF2-40B4-BE49-F238E27FC236}">
                <a16:creationId xmlns:a16="http://schemas.microsoft.com/office/drawing/2014/main" id="{9AD3D12F-3810-4806-A815-A028D4D47522}"/>
              </a:ext>
            </a:extLst>
          </p:cNvPr>
          <p:cNvCxnSpPr>
            <a:cxnSpLocks/>
          </p:cNvCxnSpPr>
          <p:nvPr/>
        </p:nvCxnSpPr>
        <p:spPr>
          <a:xfrm>
            <a:off x="6193278" y="5168322"/>
            <a:ext cx="5739126"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R] 8">
            <a:extLst>
              <a:ext uri="{FF2B5EF4-FFF2-40B4-BE49-F238E27FC236}">
                <a16:creationId xmlns:a16="http://schemas.microsoft.com/office/drawing/2014/main" id="{5A1BF999-129E-4473-8BFB-ED6F62EB7B7C}"/>
              </a:ext>
            </a:extLst>
          </p:cNvPr>
          <p:cNvCxnSpPr>
            <a:cxnSpLocks/>
          </p:cNvCxnSpPr>
          <p:nvPr/>
        </p:nvCxnSpPr>
        <p:spPr>
          <a:xfrm>
            <a:off x="6193278" y="5514417"/>
            <a:ext cx="5739126"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직선 연결선[R] 8">
            <a:extLst>
              <a:ext uri="{FF2B5EF4-FFF2-40B4-BE49-F238E27FC236}">
                <a16:creationId xmlns:a16="http://schemas.microsoft.com/office/drawing/2014/main" id="{4D711368-3F79-48F6-B9F8-4EAA2C6618B7}"/>
              </a:ext>
            </a:extLst>
          </p:cNvPr>
          <p:cNvCxnSpPr>
            <a:cxnSpLocks/>
          </p:cNvCxnSpPr>
          <p:nvPr/>
        </p:nvCxnSpPr>
        <p:spPr>
          <a:xfrm>
            <a:off x="6211234" y="5962243"/>
            <a:ext cx="3945489"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0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B40A4745-9A97-46E1-980A-D4B14954AD38}"/>
              </a:ext>
            </a:extLst>
          </p:cNvPr>
          <p:cNvPicPr>
            <a:picLocks noChangeAspect="1"/>
          </p:cNvPicPr>
          <p:nvPr/>
        </p:nvPicPr>
        <p:blipFill>
          <a:blip r:embed="rId3"/>
          <a:stretch>
            <a:fillRect/>
          </a:stretch>
        </p:blipFill>
        <p:spPr>
          <a:xfrm>
            <a:off x="213331" y="105697"/>
            <a:ext cx="11588358" cy="6646606"/>
          </a:xfrm>
          <a:prstGeom prst="rect">
            <a:avLst/>
          </a:prstGeom>
        </p:spPr>
      </p:pic>
      <p:pic>
        <p:nvPicPr>
          <p:cNvPr id="7" name="그림 6">
            <a:extLst>
              <a:ext uri="{FF2B5EF4-FFF2-40B4-BE49-F238E27FC236}">
                <a16:creationId xmlns:a16="http://schemas.microsoft.com/office/drawing/2014/main" id="{06E90AC2-3490-4230-B828-D432EEECCEDA}"/>
              </a:ext>
            </a:extLst>
          </p:cNvPr>
          <p:cNvPicPr>
            <a:picLocks noChangeAspect="1"/>
          </p:cNvPicPr>
          <p:nvPr/>
        </p:nvPicPr>
        <p:blipFill>
          <a:blip r:embed="rId3"/>
          <a:stretch>
            <a:fillRect/>
          </a:stretch>
        </p:blipFill>
        <p:spPr>
          <a:xfrm>
            <a:off x="213331" y="304474"/>
            <a:ext cx="11588358" cy="5958347"/>
          </a:xfrm>
          <a:prstGeom prst="rect">
            <a:avLst/>
          </a:prstGeom>
        </p:spPr>
      </p:pic>
      <p:cxnSp>
        <p:nvCxnSpPr>
          <p:cNvPr id="8" name="직선 연결선[R] 30">
            <a:extLst>
              <a:ext uri="{FF2B5EF4-FFF2-40B4-BE49-F238E27FC236}">
                <a16:creationId xmlns:a16="http://schemas.microsoft.com/office/drawing/2014/main" id="{B73BFD5C-48C7-4430-804F-88431867FBFF}"/>
              </a:ext>
            </a:extLst>
          </p:cNvPr>
          <p:cNvCxnSpPr>
            <a:cxnSpLocks/>
          </p:cNvCxnSpPr>
          <p:nvPr/>
        </p:nvCxnSpPr>
        <p:spPr>
          <a:xfrm>
            <a:off x="3879166" y="4561999"/>
            <a:ext cx="3711336"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직선 연결선[R] 30">
            <a:extLst>
              <a:ext uri="{FF2B5EF4-FFF2-40B4-BE49-F238E27FC236}">
                <a16:creationId xmlns:a16="http://schemas.microsoft.com/office/drawing/2014/main" id="{F74270B0-D8D9-42B2-944A-D5A65F089C88}"/>
              </a:ext>
            </a:extLst>
          </p:cNvPr>
          <p:cNvCxnSpPr>
            <a:cxnSpLocks/>
          </p:cNvCxnSpPr>
          <p:nvPr/>
        </p:nvCxnSpPr>
        <p:spPr>
          <a:xfrm>
            <a:off x="6525405" y="5722204"/>
            <a:ext cx="4132763"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직선 연결선[R] 10">
            <a:extLst>
              <a:ext uri="{FF2B5EF4-FFF2-40B4-BE49-F238E27FC236}">
                <a16:creationId xmlns:a16="http://schemas.microsoft.com/office/drawing/2014/main" id="{91100B3B-94F9-47ED-BF77-048A016C1BCC}"/>
              </a:ext>
            </a:extLst>
          </p:cNvPr>
          <p:cNvCxnSpPr>
            <a:cxnSpLocks/>
          </p:cNvCxnSpPr>
          <p:nvPr/>
        </p:nvCxnSpPr>
        <p:spPr>
          <a:xfrm>
            <a:off x="305346" y="3283648"/>
            <a:ext cx="1947333"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391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A75066-5C04-F94D-A8C4-56E708E06027}"/>
              </a:ext>
            </a:extLst>
          </p:cNvPr>
          <p:cNvSpPr>
            <a:spLocks noGrp="1"/>
          </p:cNvSpPr>
          <p:nvPr>
            <p:ph type="title"/>
          </p:nvPr>
        </p:nvSpPr>
        <p:spPr>
          <a:xfrm>
            <a:off x="838200" y="1664"/>
            <a:ext cx="10515600" cy="1325563"/>
          </a:xfrm>
        </p:spPr>
        <p:txBody>
          <a:bodyPr/>
          <a:lstStyle/>
          <a:p>
            <a:pPr algn="ctr"/>
            <a:r>
              <a:rPr kumimoji="1" lang="en-US" altLang="ko-KR" b="1" dirty="0"/>
              <a:t>Lesson Learned</a:t>
            </a:r>
            <a:endParaRPr kumimoji="1" lang="ko-KR" altLang="en-US" b="1" dirty="0"/>
          </a:p>
        </p:txBody>
      </p:sp>
      <p:pic>
        <p:nvPicPr>
          <p:cNvPr id="6" name="그림 5">
            <a:extLst>
              <a:ext uri="{FF2B5EF4-FFF2-40B4-BE49-F238E27FC236}">
                <a16:creationId xmlns:a16="http://schemas.microsoft.com/office/drawing/2014/main" id="{E7FBFD9C-EA2F-F64A-95EE-5AC1DBCD8B12}"/>
              </a:ext>
            </a:extLst>
          </p:cNvPr>
          <p:cNvPicPr>
            <a:picLocks noChangeAspect="1"/>
          </p:cNvPicPr>
          <p:nvPr/>
        </p:nvPicPr>
        <p:blipFill>
          <a:blip r:embed="rId2"/>
          <a:stretch>
            <a:fillRect/>
          </a:stretch>
        </p:blipFill>
        <p:spPr>
          <a:xfrm>
            <a:off x="1947333" y="1101932"/>
            <a:ext cx="7358418" cy="1952811"/>
          </a:xfrm>
          <a:prstGeom prst="rect">
            <a:avLst/>
          </a:prstGeom>
        </p:spPr>
      </p:pic>
      <p:pic>
        <p:nvPicPr>
          <p:cNvPr id="10" name="그림 9">
            <a:extLst>
              <a:ext uri="{FF2B5EF4-FFF2-40B4-BE49-F238E27FC236}">
                <a16:creationId xmlns:a16="http://schemas.microsoft.com/office/drawing/2014/main" id="{A785759A-977E-5E43-BA80-B71C02D3CA65}"/>
              </a:ext>
            </a:extLst>
          </p:cNvPr>
          <p:cNvPicPr>
            <a:picLocks noChangeAspect="1"/>
          </p:cNvPicPr>
          <p:nvPr/>
        </p:nvPicPr>
        <p:blipFill>
          <a:blip r:embed="rId3"/>
          <a:stretch>
            <a:fillRect/>
          </a:stretch>
        </p:blipFill>
        <p:spPr>
          <a:xfrm>
            <a:off x="1947333" y="3041498"/>
            <a:ext cx="6959600" cy="3467100"/>
          </a:xfrm>
          <a:prstGeom prst="rect">
            <a:avLst/>
          </a:prstGeom>
        </p:spPr>
      </p:pic>
      <p:cxnSp>
        <p:nvCxnSpPr>
          <p:cNvPr id="13" name="직선 연결선[R] 12">
            <a:extLst>
              <a:ext uri="{FF2B5EF4-FFF2-40B4-BE49-F238E27FC236}">
                <a16:creationId xmlns:a16="http://schemas.microsoft.com/office/drawing/2014/main" id="{C7175CB5-4323-9E41-A3DF-6C3C4D8CF7E8}"/>
              </a:ext>
            </a:extLst>
          </p:cNvPr>
          <p:cNvCxnSpPr>
            <a:cxnSpLocks/>
          </p:cNvCxnSpPr>
          <p:nvPr/>
        </p:nvCxnSpPr>
        <p:spPr>
          <a:xfrm>
            <a:off x="2445476" y="3356845"/>
            <a:ext cx="6362131"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직선 연결선[R] 14">
            <a:extLst>
              <a:ext uri="{FF2B5EF4-FFF2-40B4-BE49-F238E27FC236}">
                <a16:creationId xmlns:a16="http://schemas.microsoft.com/office/drawing/2014/main" id="{7F0989C0-7902-4742-95E8-8005A20DA663}"/>
              </a:ext>
            </a:extLst>
          </p:cNvPr>
          <p:cNvCxnSpPr>
            <a:cxnSpLocks/>
          </p:cNvCxnSpPr>
          <p:nvPr/>
        </p:nvCxnSpPr>
        <p:spPr>
          <a:xfrm>
            <a:off x="1947333" y="3627421"/>
            <a:ext cx="3479800"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R] 15">
            <a:extLst>
              <a:ext uri="{FF2B5EF4-FFF2-40B4-BE49-F238E27FC236}">
                <a16:creationId xmlns:a16="http://schemas.microsoft.com/office/drawing/2014/main" id="{A664AC60-C3FB-9B4D-A63D-FF2300AE7628}"/>
              </a:ext>
            </a:extLst>
          </p:cNvPr>
          <p:cNvCxnSpPr>
            <a:cxnSpLocks/>
          </p:cNvCxnSpPr>
          <p:nvPr/>
        </p:nvCxnSpPr>
        <p:spPr>
          <a:xfrm>
            <a:off x="3032928" y="4448962"/>
            <a:ext cx="5723467"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직선 연결선[R] 16">
            <a:extLst>
              <a:ext uri="{FF2B5EF4-FFF2-40B4-BE49-F238E27FC236}">
                <a16:creationId xmlns:a16="http://schemas.microsoft.com/office/drawing/2014/main" id="{E0EC20B4-F24B-1641-9974-5FA6097A47A3}"/>
              </a:ext>
            </a:extLst>
          </p:cNvPr>
          <p:cNvCxnSpPr>
            <a:cxnSpLocks/>
          </p:cNvCxnSpPr>
          <p:nvPr/>
        </p:nvCxnSpPr>
        <p:spPr>
          <a:xfrm>
            <a:off x="2074332" y="4775048"/>
            <a:ext cx="4902201"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직선 연결선[R] 15">
            <a:extLst>
              <a:ext uri="{FF2B5EF4-FFF2-40B4-BE49-F238E27FC236}">
                <a16:creationId xmlns:a16="http://schemas.microsoft.com/office/drawing/2014/main" id="{EEBFE038-1AFA-4E84-BC2D-12BBD99C2670}"/>
              </a:ext>
            </a:extLst>
          </p:cNvPr>
          <p:cNvCxnSpPr>
            <a:cxnSpLocks/>
          </p:cNvCxnSpPr>
          <p:nvPr/>
        </p:nvCxnSpPr>
        <p:spPr>
          <a:xfrm>
            <a:off x="3687233" y="5906468"/>
            <a:ext cx="506916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R] 12">
            <a:extLst>
              <a:ext uri="{FF2B5EF4-FFF2-40B4-BE49-F238E27FC236}">
                <a16:creationId xmlns:a16="http://schemas.microsoft.com/office/drawing/2014/main" id="{9A34660A-C932-4659-854F-1B9EDC3B5768}"/>
              </a:ext>
            </a:extLst>
          </p:cNvPr>
          <p:cNvCxnSpPr>
            <a:cxnSpLocks/>
          </p:cNvCxnSpPr>
          <p:nvPr/>
        </p:nvCxnSpPr>
        <p:spPr>
          <a:xfrm>
            <a:off x="2074332" y="6142717"/>
            <a:ext cx="6733275"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직선 연결선[R] 12">
            <a:extLst>
              <a:ext uri="{FF2B5EF4-FFF2-40B4-BE49-F238E27FC236}">
                <a16:creationId xmlns:a16="http://schemas.microsoft.com/office/drawing/2014/main" id="{F5D75099-A49E-4034-9058-B78470805232}"/>
              </a:ext>
            </a:extLst>
          </p:cNvPr>
          <p:cNvCxnSpPr>
            <a:cxnSpLocks/>
          </p:cNvCxnSpPr>
          <p:nvPr/>
        </p:nvCxnSpPr>
        <p:spPr>
          <a:xfrm>
            <a:off x="2074332" y="6503499"/>
            <a:ext cx="6733275"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47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526AA8-E1BE-4E3A-9FFE-20E53AE5A880}"/>
              </a:ext>
            </a:extLst>
          </p:cNvPr>
          <p:cNvSpPr>
            <a:spLocks noGrp="1"/>
          </p:cNvSpPr>
          <p:nvPr>
            <p:ph type="title"/>
          </p:nvPr>
        </p:nvSpPr>
        <p:spPr/>
        <p:txBody>
          <a:bodyPr/>
          <a:lstStyle/>
          <a:p>
            <a:r>
              <a:rPr lang="en-US" altLang="ko-KR" b="1" dirty="0"/>
              <a:t>Bias Blindspot and Conflict of Interest</a:t>
            </a:r>
            <a:endParaRPr lang="ko-KR" altLang="en-US" b="1" dirty="0"/>
          </a:p>
        </p:txBody>
      </p:sp>
      <p:sp>
        <p:nvSpPr>
          <p:cNvPr id="3" name="내용 개체 틀 2">
            <a:extLst>
              <a:ext uri="{FF2B5EF4-FFF2-40B4-BE49-F238E27FC236}">
                <a16:creationId xmlns:a16="http://schemas.microsoft.com/office/drawing/2014/main" id="{5439AF66-AC29-4288-8292-51BBB1D00576}"/>
              </a:ext>
            </a:extLst>
          </p:cNvPr>
          <p:cNvSpPr>
            <a:spLocks noGrp="1"/>
          </p:cNvSpPr>
          <p:nvPr>
            <p:ph idx="1"/>
          </p:nvPr>
        </p:nvSpPr>
        <p:spPr/>
        <p:txBody>
          <a:bodyPr>
            <a:normAutofit lnSpcReduction="10000"/>
          </a:bodyPr>
          <a:lstStyle/>
          <a:p>
            <a:pPr fontAlgn="base"/>
            <a:r>
              <a:rPr lang="en-US" altLang="ko-KR" dirty="0"/>
              <a:t>The problem of conflict of interest is difficult to judge for oneself because human being has a "bias </a:t>
            </a:r>
            <a:r>
              <a:rPr lang="en-US" altLang="ko-KR" dirty="0" err="1"/>
              <a:t>blindspot</a:t>
            </a:r>
            <a:r>
              <a:rPr lang="en-US" altLang="ko-KR" dirty="0"/>
              <a:t>.“</a:t>
            </a:r>
          </a:p>
          <a:p>
            <a:pPr fontAlgn="base"/>
            <a:r>
              <a:rPr lang="en-US" altLang="ko-KR" dirty="0"/>
              <a:t>One cannot perceive that a bias occurs because of one's own interests. </a:t>
            </a:r>
          </a:p>
          <a:p>
            <a:pPr marL="0" indent="0" fontAlgn="base">
              <a:buNone/>
            </a:pPr>
            <a:r>
              <a:rPr lang="en-US" altLang="ko-KR" dirty="0"/>
              <a:t>In the Bible, Jesus said this well.</a:t>
            </a:r>
          </a:p>
          <a:p>
            <a:pPr marL="0" indent="0" fontAlgn="base">
              <a:buNone/>
            </a:pPr>
            <a:r>
              <a:rPr lang="en-US" altLang="ko-KR" dirty="0"/>
              <a:t>Why can you see so well the mote in your brother's eye while cannot see the beam in your own eye?</a:t>
            </a:r>
          </a:p>
          <a:p>
            <a:pPr fontAlgn="base"/>
            <a:r>
              <a:rPr lang="en-US" altLang="ko-KR" dirty="0"/>
              <a:t>"</a:t>
            </a:r>
            <a:r>
              <a:rPr lang="en-US" altLang="ko-KR" b="1" i="1" dirty="0"/>
              <a:t>And why </a:t>
            </a:r>
            <a:r>
              <a:rPr lang="en-US" altLang="ko-KR" b="1" i="1" dirty="0" err="1"/>
              <a:t>beholdest</a:t>
            </a:r>
            <a:r>
              <a:rPr lang="en-US" altLang="ko-KR" b="1" i="1" dirty="0"/>
              <a:t> thou the mote that is in thy brother's eye, but </a:t>
            </a:r>
            <a:r>
              <a:rPr lang="en-US" altLang="ko-KR" b="1" i="1" dirty="0" err="1"/>
              <a:t>considerest</a:t>
            </a:r>
            <a:r>
              <a:rPr lang="en-US" altLang="ko-KR" b="1" i="1" dirty="0"/>
              <a:t> not the beam that is in thine own eye?</a:t>
            </a:r>
            <a:r>
              <a:rPr lang="en-US" altLang="ko-KR" dirty="0"/>
              <a:t>" (Matthew 7: 3)</a:t>
            </a:r>
          </a:p>
          <a:p>
            <a:endParaRPr lang="ko-KR" altLang="en-US" dirty="0"/>
          </a:p>
        </p:txBody>
      </p:sp>
    </p:spTree>
    <p:extLst>
      <p:ext uri="{BB962C8B-B14F-4D97-AF65-F5344CB8AC3E}">
        <p14:creationId xmlns:p14="http://schemas.microsoft.com/office/powerpoint/2010/main" val="24881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Let us be vulnerable to open scrutiny </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lstStyle/>
          <a:p>
            <a:pPr fontAlgn="base"/>
            <a:r>
              <a:rPr lang="en-US" altLang="ko-KR" dirty="0"/>
              <a:t>If there is a problem of local interstate that may erode universal responsibilities, whether it be researchers, research institutes or national units, you should make others or other actors judge of your own rather than by you.</a:t>
            </a:r>
          </a:p>
          <a:p>
            <a:pPr fontAlgn="base"/>
            <a:endParaRPr lang="en-US" altLang="ko-KR" dirty="0"/>
          </a:p>
          <a:p>
            <a:pPr fontAlgn="base"/>
            <a:r>
              <a:rPr lang="en-US" altLang="ko-KR" dirty="0"/>
              <a:t>To do this, you should be able to do self-doubt, be overseen and scrutinized, open to criticism by others or independent beings, with the idea that you may go wrong due to local interest.</a:t>
            </a:r>
          </a:p>
          <a:p>
            <a:endParaRPr lang="ko-KR" altLang="en-US" dirty="0"/>
          </a:p>
        </p:txBody>
      </p:sp>
    </p:spTree>
    <p:extLst>
      <p:ext uri="{BB962C8B-B14F-4D97-AF65-F5344CB8AC3E}">
        <p14:creationId xmlns:p14="http://schemas.microsoft.com/office/powerpoint/2010/main" val="177129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782233-7C64-4442-B717-01BD28CE3C78}"/>
              </a:ext>
            </a:extLst>
          </p:cNvPr>
          <p:cNvSpPr>
            <a:spLocks noGrp="1"/>
          </p:cNvSpPr>
          <p:nvPr>
            <p:ph type="title"/>
          </p:nvPr>
        </p:nvSpPr>
        <p:spPr/>
        <p:txBody>
          <a:bodyPr/>
          <a:lstStyle/>
          <a:p>
            <a:pPr algn="ctr"/>
            <a:r>
              <a:rPr lang="en-US" altLang="ko-KR" b="1" dirty="0"/>
              <a:t>Conclusion</a:t>
            </a:r>
            <a:endParaRPr lang="ko-KR" altLang="en-US" b="1" dirty="0"/>
          </a:p>
        </p:txBody>
      </p:sp>
      <p:sp>
        <p:nvSpPr>
          <p:cNvPr id="3" name="내용 개체 틀 2">
            <a:extLst>
              <a:ext uri="{FF2B5EF4-FFF2-40B4-BE49-F238E27FC236}">
                <a16:creationId xmlns:a16="http://schemas.microsoft.com/office/drawing/2014/main" id="{48108C8C-61A7-4935-A20A-A7B4CBB650C5}"/>
              </a:ext>
            </a:extLst>
          </p:cNvPr>
          <p:cNvSpPr>
            <a:spLocks noGrp="1"/>
          </p:cNvSpPr>
          <p:nvPr>
            <p:ph idx="1"/>
          </p:nvPr>
        </p:nvSpPr>
        <p:spPr/>
        <p:txBody>
          <a:bodyPr>
            <a:normAutofit fontScale="92500" lnSpcReduction="10000"/>
          </a:bodyPr>
          <a:lstStyle/>
          <a:p>
            <a:pPr marL="0" indent="0">
              <a:buNone/>
            </a:pPr>
            <a:r>
              <a:rPr lang="en-US" altLang="ko-KR" dirty="0"/>
              <a:t>Now, we are laying the foundation of the new norms for international and professional communities around Human Genome Editing. </a:t>
            </a:r>
          </a:p>
          <a:p>
            <a:pPr marL="0" indent="0">
              <a:buNone/>
            </a:pPr>
            <a:endParaRPr lang="en-US" altLang="ko-KR" dirty="0"/>
          </a:p>
          <a:p>
            <a:pPr marL="0" indent="0">
              <a:buNone/>
            </a:pPr>
            <a:r>
              <a:rPr lang="en-US" altLang="ko-KR" dirty="0"/>
              <a:t>So far, Conflict of Interest has been largely neglected and overlooked in process of making such norms. </a:t>
            </a:r>
          </a:p>
          <a:p>
            <a:pPr marL="0" indent="0">
              <a:buNone/>
            </a:pPr>
            <a:endParaRPr lang="en-US" altLang="ko-KR" dirty="0"/>
          </a:p>
          <a:p>
            <a:pPr marL="0" indent="0">
              <a:buNone/>
            </a:pPr>
            <a:r>
              <a:rPr lang="en-US" altLang="ko-KR" dirty="0"/>
              <a:t>Constant self-reflection and self-doubt on Conflict of Interest by informed individuals and institutions, will be the foundation of enhancing transparency, due care, responsible science, and fairness for the technology.</a:t>
            </a:r>
            <a:endParaRPr lang="ko-KR" altLang="en-US" dirty="0"/>
          </a:p>
        </p:txBody>
      </p:sp>
    </p:spTree>
    <p:extLst>
      <p:ext uri="{BB962C8B-B14F-4D97-AF65-F5344CB8AC3E}">
        <p14:creationId xmlns:p14="http://schemas.microsoft.com/office/powerpoint/2010/main" val="214883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782233-7C64-4442-B717-01BD28CE3C78}"/>
              </a:ext>
            </a:extLst>
          </p:cNvPr>
          <p:cNvSpPr>
            <a:spLocks noGrp="1"/>
          </p:cNvSpPr>
          <p:nvPr>
            <p:ph type="title"/>
          </p:nvPr>
        </p:nvSpPr>
        <p:spPr/>
        <p:txBody>
          <a:bodyPr/>
          <a:lstStyle/>
          <a:p>
            <a:pPr algn="ctr"/>
            <a:r>
              <a:rPr lang="en-US" altLang="ko-KR" b="1" dirty="0"/>
              <a:t>Reference</a:t>
            </a:r>
            <a:endParaRPr lang="ko-KR" altLang="en-US" b="1" dirty="0"/>
          </a:p>
        </p:txBody>
      </p:sp>
      <p:sp>
        <p:nvSpPr>
          <p:cNvPr id="3" name="내용 개체 틀 2">
            <a:extLst>
              <a:ext uri="{FF2B5EF4-FFF2-40B4-BE49-F238E27FC236}">
                <a16:creationId xmlns:a16="http://schemas.microsoft.com/office/drawing/2014/main" id="{48108C8C-61A7-4935-A20A-A7B4CBB650C5}"/>
              </a:ext>
            </a:extLst>
          </p:cNvPr>
          <p:cNvSpPr>
            <a:spLocks noGrp="1"/>
          </p:cNvSpPr>
          <p:nvPr>
            <p:ph idx="1"/>
          </p:nvPr>
        </p:nvSpPr>
        <p:spPr>
          <a:xfrm>
            <a:off x="838200" y="1510748"/>
            <a:ext cx="10515600" cy="5009321"/>
          </a:xfrm>
        </p:spPr>
        <p:txBody>
          <a:bodyPr>
            <a:normAutofit fontScale="85000" lnSpcReduction="10000"/>
          </a:bodyPr>
          <a:lstStyle/>
          <a:p>
            <a:r>
              <a:rPr lang="en-US" altLang="ko-KR" dirty="0"/>
              <a:t>National Academies of Sciences, Engineering, and Medicine. (2017). Human genome editing: Science, ethics, and governance. National Academies Press.</a:t>
            </a:r>
            <a:endParaRPr lang="ko-KR" altLang="ko-KR" dirty="0"/>
          </a:p>
          <a:p>
            <a:pPr marL="0" indent="0">
              <a:buNone/>
            </a:pPr>
            <a:r>
              <a:rPr lang="en-US" altLang="ko-KR" dirty="0"/>
              <a:t> </a:t>
            </a:r>
            <a:endParaRPr lang="ko-KR" altLang="ko-KR" dirty="0"/>
          </a:p>
          <a:p>
            <a:r>
              <a:rPr lang="en-US" altLang="ko-KR" dirty="0"/>
              <a:t>Nuffield Council on Bioethics. (2018). Genome editing and human reproduction: social and ethical issues. Nuffield Council on Bioethics. </a:t>
            </a:r>
            <a:endParaRPr lang="ko-KR" altLang="ko-KR" dirty="0"/>
          </a:p>
          <a:p>
            <a:pPr marL="0" indent="0">
              <a:buNone/>
            </a:pPr>
            <a:r>
              <a:rPr lang="en-US" altLang="ko-KR" dirty="0"/>
              <a:t> </a:t>
            </a:r>
            <a:endParaRPr lang="ko-KR" altLang="ko-KR" dirty="0"/>
          </a:p>
          <a:p>
            <a:r>
              <a:rPr lang="en-US" altLang="ko-KR" dirty="0" err="1"/>
              <a:t>Sankar</a:t>
            </a:r>
            <a:r>
              <a:rPr lang="en-US" altLang="ko-KR" dirty="0"/>
              <a:t>, P. L., &amp; Cho, M. K. (2015). Engineering values into genetic engineering: A proposed analytic framework for scientific social responsibility. The American Journal of Bioethics, 15(12), 18-24.</a:t>
            </a:r>
            <a:endParaRPr lang="ko-KR" altLang="ko-KR" dirty="0"/>
          </a:p>
          <a:p>
            <a:pPr marL="0" indent="0">
              <a:buNone/>
            </a:pPr>
            <a:endParaRPr lang="ko-KR" altLang="ko-KR" dirty="0"/>
          </a:p>
          <a:p>
            <a:r>
              <a:rPr lang="en-US" altLang="ko-KR" dirty="0"/>
              <a:t>Wilson, J. M. (2009). Lessons learned from the gene therapy trial for ornithine </a:t>
            </a:r>
            <a:r>
              <a:rPr lang="en-US" altLang="ko-KR" dirty="0" err="1"/>
              <a:t>transcarbamylase</a:t>
            </a:r>
            <a:r>
              <a:rPr lang="en-US" altLang="ko-KR" dirty="0"/>
              <a:t> deficiency. Molecular genetics and metabolism, 96(4), 151-157.</a:t>
            </a:r>
            <a:endParaRPr lang="ko-KR" altLang="ko-KR" dirty="0"/>
          </a:p>
        </p:txBody>
      </p:sp>
    </p:spTree>
    <p:extLst>
      <p:ext uri="{BB962C8B-B14F-4D97-AF65-F5344CB8AC3E}">
        <p14:creationId xmlns:p14="http://schemas.microsoft.com/office/powerpoint/2010/main" val="9352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Main Argument</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lstStyle/>
          <a:p>
            <a:r>
              <a:rPr lang="en-US" altLang="ko-KR" dirty="0"/>
              <a:t>At present, in order to develop human gene editing technology further and apply it to clinical practice, we need to go beyond local interest toward universal responsibility.</a:t>
            </a:r>
          </a:p>
          <a:p>
            <a:endParaRPr lang="en-US" altLang="ko-KR" dirty="0"/>
          </a:p>
          <a:p>
            <a:r>
              <a:rPr lang="en-US" altLang="ko-KR" dirty="0"/>
              <a:t>For this, scientists, researchers, oversight and policy people, research funding agencies, governments, patients and civil society are all important, but scientists are particularly important.</a:t>
            </a:r>
          </a:p>
          <a:p>
            <a:pPr marL="0" indent="0">
              <a:buNone/>
            </a:pPr>
            <a:endParaRPr lang="ko-KR" altLang="en-US" dirty="0"/>
          </a:p>
        </p:txBody>
      </p:sp>
    </p:spTree>
    <p:extLst>
      <p:ext uri="{BB962C8B-B14F-4D97-AF65-F5344CB8AC3E}">
        <p14:creationId xmlns:p14="http://schemas.microsoft.com/office/powerpoint/2010/main" val="24126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161D2B-1EF4-47BC-86FF-29119D7AB0C4}"/>
              </a:ext>
            </a:extLst>
          </p:cNvPr>
          <p:cNvSpPr>
            <a:spLocks noGrp="1"/>
          </p:cNvSpPr>
          <p:nvPr>
            <p:ph type="title"/>
          </p:nvPr>
        </p:nvSpPr>
        <p:spPr/>
        <p:txBody>
          <a:bodyPr/>
          <a:lstStyle/>
          <a:p>
            <a:r>
              <a:rPr lang="en-US" altLang="ko-KR" b="1" dirty="0"/>
              <a:t>Acknowledgement </a:t>
            </a:r>
            <a:endParaRPr lang="ko-KR" altLang="en-US" b="1" dirty="0"/>
          </a:p>
        </p:txBody>
      </p:sp>
      <p:sp>
        <p:nvSpPr>
          <p:cNvPr id="3" name="내용 개체 틀 2">
            <a:extLst>
              <a:ext uri="{FF2B5EF4-FFF2-40B4-BE49-F238E27FC236}">
                <a16:creationId xmlns:a16="http://schemas.microsoft.com/office/drawing/2014/main" id="{01885945-B339-4382-915B-E76D4A4F7F22}"/>
              </a:ext>
            </a:extLst>
          </p:cNvPr>
          <p:cNvSpPr>
            <a:spLocks noGrp="1"/>
          </p:cNvSpPr>
          <p:nvPr>
            <p:ph idx="1"/>
          </p:nvPr>
        </p:nvSpPr>
        <p:spPr/>
        <p:txBody>
          <a:bodyPr/>
          <a:lstStyle/>
          <a:p>
            <a:pPr marL="0" indent="0">
              <a:buNone/>
            </a:pPr>
            <a:r>
              <a:rPr lang="en-US" altLang="ko-KR" dirty="0"/>
              <a:t>I thank </a:t>
            </a:r>
            <a:r>
              <a:rPr lang="en-US" altLang="ko-KR" dirty="0" err="1"/>
              <a:t>Junho</a:t>
            </a:r>
            <a:r>
              <a:rPr lang="en-US" altLang="ko-KR" dirty="0"/>
              <a:t> Jung, Ph.D. Candidate at Department of the History of Medicine and Medical Humanities</a:t>
            </a:r>
            <a:br>
              <a:rPr lang="en-US" altLang="ko-KR" dirty="0"/>
            </a:br>
            <a:r>
              <a:rPr lang="en-US" altLang="ko-KR" dirty="0"/>
              <a:t>College of Medicine Seoul National University for his help for this presentation </a:t>
            </a:r>
            <a:endParaRPr lang="ko-KR" altLang="en-US" dirty="0"/>
          </a:p>
        </p:txBody>
      </p:sp>
    </p:spTree>
    <p:extLst>
      <p:ext uri="{BB962C8B-B14F-4D97-AF65-F5344CB8AC3E}">
        <p14:creationId xmlns:p14="http://schemas.microsoft.com/office/powerpoint/2010/main" val="154788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 Historical experience of Korea</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normAutofit lnSpcReduction="10000"/>
          </a:bodyPr>
          <a:lstStyle/>
          <a:p>
            <a:r>
              <a:rPr lang="en-US" altLang="ko-KR" dirty="0"/>
              <a:t>Here, I would like to share a historical experience of Korea, Hwang Woo-Suk Scandal since 2004.</a:t>
            </a:r>
          </a:p>
          <a:p>
            <a:pPr marL="0" indent="0">
              <a:buNone/>
            </a:pPr>
            <a:endParaRPr lang="en-US" altLang="ko-KR" dirty="0"/>
          </a:p>
          <a:p>
            <a:r>
              <a:rPr lang="en-US" altLang="ko-KR" dirty="0"/>
              <a:t>Hwang claimed that he had established human cloned embryonic stem cells lines in </a:t>
            </a:r>
            <a:r>
              <a:rPr lang="en-US" altLang="ko-KR" i="1" dirty="0"/>
              <a:t>Science in </a:t>
            </a:r>
            <a:r>
              <a:rPr lang="en-US" altLang="ko-KR" dirty="0"/>
              <a:t>2004 and 2005,</a:t>
            </a:r>
          </a:p>
          <a:p>
            <a:endParaRPr lang="en-US" altLang="ko-KR" dirty="0"/>
          </a:p>
          <a:p>
            <a:r>
              <a:rPr lang="en-US" altLang="ko-KR" dirty="0"/>
              <a:t>Korean government and people supported WS Hwang with strong nationalism and patriotism, for the sake of </a:t>
            </a:r>
            <a:r>
              <a:rPr lang="en-US" altLang="ko-KR" b="1" dirty="0"/>
              <a:t>national interest</a:t>
            </a:r>
            <a:r>
              <a:rPr lang="en-US" altLang="ko-KR" dirty="0"/>
              <a:t>, despite its ethical problems such as use of human eggs and embryo, human cloning, etc. </a:t>
            </a:r>
          </a:p>
          <a:p>
            <a:endParaRPr lang="ko-KR" altLang="en-US" dirty="0"/>
          </a:p>
        </p:txBody>
      </p:sp>
    </p:spTree>
    <p:extLst>
      <p:ext uri="{BB962C8B-B14F-4D97-AF65-F5344CB8AC3E}">
        <p14:creationId xmlns:p14="http://schemas.microsoft.com/office/powerpoint/2010/main" val="295391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Criticism from </a:t>
            </a:r>
            <a:br>
              <a:rPr lang="en-US" altLang="ko-KR" b="1" dirty="0"/>
            </a:br>
            <a:r>
              <a:rPr lang="en-US" altLang="ko-KR" b="1" dirty="0"/>
              <a:t>international community</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normAutofit/>
          </a:bodyPr>
          <a:lstStyle/>
          <a:p>
            <a:r>
              <a:rPr lang="en-US" altLang="ko-KR" dirty="0"/>
              <a:t>After the revelation of the research misconduct in a global scale, the international community diagnosed that it was not just a moral failure of an individual but a system failure of Korean society. </a:t>
            </a:r>
          </a:p>
          <a:p>
            <a:endParaRPr lang="en-US" altLang="ko-KR" dirty="0"/>
          </a:p>
          <a:p>
            <a:r>
              <a:rPr lang="en-US" altLang="ko-KR" dirty="0"/>
              <a:t>pointing out that Korea had not established a good research governance system, lack of research ethics education, lack of human subject research oversight, etc. </a:t>
            </a:r>
          </a:p>
          <a:p>
            <a:endParaRPr lang="ko-KR" altLang="en-US" dirty="0"/>
          </a:p>
        </p:txBody>
      </p:sp>
    </p:spTree>
    <p:extLst>
      <p:ext uri="{BB962C8B-B14F-4D97-AF65-F5344CB8AC3E}">
        <p14:creationId xmlns:p14="http://schemas.microsoft.com/office/powerpoint/2010/main" val="326548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Korean Government </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normAutofit fontScale="92500"/>
          </a:bodyPr>
          <a:lstStyle/>
          <a:p>
            <a:r>
              <a:rPr lang="en-US" altLang="ko-KR" dirty="0"/>
              <a:t>The government and the National Assembly revised the Bioethics and Safety Law </a:t>
            </a:r>
          </a:p>
          <a:p>
            <a:pPr lvl="1"/>
            <a:r>
              <a:rPr lang="en-US" altLang="ko-KR" dirty="0"/>
              <a:t>The bioethics law apply to all human subject and biomaterial research</a:t>
            </a:r>
          </a:p>
          <a:p>
            <a:pPr lvl="1"/>
            <a:r>
              <a:rPr lang="en-US" altLang="ko-KR" dirty="0"/>
              <a:t>Central and local governments duty to support bioethics activities </a:t>
            </a:r>
          </a:p>
          <a:p>
            <a:pPr lvl="1"/>
            <a:r>
              <a:rPr lang="en-US" altLang="ko-KR" dirty="0"/>
              <a:t>Support, Evaluation, and accreditation of all IRBs by Ministry of Health</a:t>
            </a:r>
          </a:p>
          <a:p>
            <a:pPr lvl="1"/>
            <a:r>
              <a:rPr lang="en-US" altLang="ko-KR" dirty="0"/>
              <a:t>Training IRB members abroad for eight years with government funding, training for researchers and IRB members across the country </a:t>
            </a:r>
          </a:p>
          <a:p>
            <a:pPr lvl="1"/>
            <a:endParaRPr lang="en-US" altLang="ko-KR" dirty="0"/>
          </a:p>
          <a:p>
            <a:r>
              <a:rPr lang="en-US" altLang="ko-KR" dirty="0"/>
              <a:t>The Ministry of Science and Technology created research ethics guidelines that includes handling of research misconduct.</a:t>
            </a:r>
          </a:p>
        </p:txBody>
      </p:sp>
    </p:spTree>
    <p:extLst>
      <p:ext uri="{BB962C8B-B14F-4D97-AF65-F5344CB8AC3E}">
        <p14:creationId xmlns:p14="http://schemas.microsoft.com/office/powerpoint/2010/main" val="290901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Funding Agencies </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lstStyle/>
          <a:p>
            <a:r>
              <a:rPr lang="en-US" altLang="ko-KR" dirty="0"/>
              <a:t>The Korean Research Foundation provided model research ethics governance for universities, adopted those from advanced countries </a:t>
            </a:r>
          </a:p>
          <a:p>
            <a:r>
              <a:rPr lang="en-US" altLang="ko-KR" dirty="0"/>
              <a:t>Provided funding for promoting research ethics activities and education to universities and academic societies and journals</a:t>
            </a:r>
          </a:p>
          <a:p>
            <a:r>
              <a:rPr lang="en-US" altLang="ko-KR" dirty="0"/>
              <a:t>Required various academic societies and journals make research ethics guidelines </a:t>
            </a:r>
          </a:p>
          <a:p>
            <a:r>
              <a:rPr lang="en-US" altLang="ko-KR" dirty="0"/>
              <a:t>Mandated IRB reviews of protocols and research ethics education for researchers </a:t>
            </a:r>
          </a:p>
          <a:p>
            <a:endParaRPr lang="ko-KR" altLang="en-US" dirty="0"/>
          </a:p>
        </p:txBody>
      </p:sp>
    </p:spTree>
    <p:extLst>
      <p:ext uri="{BB962C8B-B14F-4D97-AF65-F5344CB8AC3E}">
        <p14:creationId xmlns:p14="http://schemas.microsoft.com/office/powerpoint/2010/main" val="113318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Academia </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normAutofit/>
          </a:bodyPr>
          <a:lstStyle/>
          <a:p>
            <a:r>
              <a:rPr lang="en-US" altLang="ko-KR" dirty="0"/>
              <a:t>Various consorted efforts to enhance ethics in research by Association of IRBs, scientific societies, journal editors, university integrity officers, etc.  </a:t>
            </a:r>
          </a:p>
          <a:p>
            <a:r>
              <a:rPr lang="en-US" altLang="ko-KR" dirty="0"/>
              <a:t>Universities and research institutes mandate research ethics education for graduate students and researchers at</a:t>
            </a:r>
          </a:p>
          <a:p>
            <a:r>
              <a:rPr lang="en-US" altLang="ko-KR" dirty="0"/>
              <a:t>Each university established IRB and research ethics committee including Integrity Officer </a:t>
            </a:r>
          </a:p>
          <a:p>
            <a:r>
              <a:rPr lang="en-US" altLang="ko-KR" dirty="0"/>
              <a:t>Established a research governance system based upon IRB and HRPP in universities and hospitals. </a:t>
            </a:r>
            <a:endParaRPr lang="ko-KR" altLang="en-US" dirty="0"/>
          </a:p>
        </p:txBody>
      </p:sp>
    </p:spTree>
    <p:extLst>
      <p:ext uri="{BB962C8B-B14F-4D97-AF65-F5344CB8AC3E}">
        <p14:creationId xmlns:p14="http://schemas.microsoft.com/office/powerpoint/2010/main" val="135252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Korean Society </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normAutofit lnSpcReduction="10000"/>
          </a:bodyPr>
          <a:lstStyle/>
          <a:p>
            <a:r>
              <a:rPr lang="en-US" altLang="ko-KR" dirty="0"/>
              <a:t>In the society as a whole, the sensitivity and awareness to research ethics rose</a:t>
            </a:r>
          </a:p>
          <a:p>
            <a:r>
              <a:rPr lang="en-US" altLang="ko-KR" dirty="0"/>
              <a:t>Violations of research ethics became one of the main reasons for disqualification when scholars began to enter public domain, such as when appointed as a minister, or president of university</a:t>
            </a:r>
          </a:p>
          <a:p>
            <a:r>
              <a:rPr lang="en-US" altLang="ko-KR" dirty="0"/>
              <a:t>Tremendous change in research ethics governance and culture in Korean society for 10 years since the Hwang Scandal.</a:t>
            </a:r>
          </a:p>
          <a:p>
            <a:r>
              <a:rPr lang="en-US" altLang="ko-KR" dirty="0"/>
              <a:t>Some scholars call this </a:t>
            </a:r>
            <a:r>
              <a:rPr lang="en-US" altLang="ko-KR" b="1" i="1" dirty="0"/>
              <a:t>ethical modernization in Korean society </a:t>
            </a:r>
          </a:p>
          <a:p>
            <a:endParaRPr lang="ko-KR" altLang="en-US" dirty="0"/>
          </a:p>
        </p:txBody>
      </p:sp>
    </p:spTree>
    <p:extLst>
      <p:ext uri="{BB962C8B-B14F-4D97-AF65-F5344CB8AC3E}">
        <p14:creationId xmlns:p14="http://schemas.microsoft.com/office/powerpoint/2010/main" val="165961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07AC9-DC3E-45FB-9950-8C35880DA621}"/>
              </a:ext>
            </a:extLst>
          </p:cNvPr>
          <p:cNvSpPr>
            <a:spLocks noGrp="1"/>
          </p:cNvSpPr>
          <p:nvPr>
            <p:ph type="title"/>
          </p:nvPr>
        </p:nvSpPr>
        <p:spPr/>
        <p:txBody>
          <a:bodyPr/>
          <a:lstStyle/>
          <a:p>
            <a:r>
              <a:rPr lang="en-US" altLang="ko-KR" b="1" dirty="0"/>
              <a:t>From relativism toward universalism</a:t>
            </a:r>
            <a:endParaRPr lang="ko-KR" altLang="en-US" b="1" dirty="0"/>
          </a:p>
        </p:txBody>
      </p:sp>
      <p:sp>
        <p:nvSpPr>
          <p:cNvPr id="3" name="내용 개체 틀 2">
            <a:extLst>
              <a:ext uri="{FF2B5EF4-FFF2-40B4-BE49-F238E27FC236}">
                <a16:creationId xmlns:a16="http://schemas.microsoft.com/office/drawing/2014/main" id="{001A1C29-9914-4E34-9702-BEC49DCEBD13}"/>
              </a:ext>
            </a:extLst>
          </p:cNvPr>
          <p:cNvSpPr>
            <a:spLocks noGrp="1"/>
          </p:cNvSpPr>
          <p:nvPr>
            <p:ph idx="1"/>
          </p:nvPr>
        </p:nvSpPr>
        <p:spPr/>
        <p:txBody>
          <a:bodyPr>
            <a:normAutofit/>
          </a:bodyPr>
          <a:lstStyle/>
          <a:p>
            <a:pPr fontAlgn="base"/>
            <a:r>
              <a:rPr lang="en-US" altLang="ko-KR" dirty="0"/>
              <a:t>An important change is that Korean society has shifted from having relativistic values ​​in research ethics to universal ones. </a:t>
            </a:r>
          </a:p>
          <a:p>
            <a:pPr fontAlgn="base"/>
            <a:r>
              <a:rPr lang="en-US" altLang="ko-KR" dirty="0"/>
              <a:t>When Hwang's research used a large number of female oocytes including Hwang’s subordinate researchers became an international issue, some argued that Korea's culture and values ​​are different from Western values. </a:t>
            </a:r>
          </a:p>
          <a:p>
            <a:pPr fontAlgn="base"/>
            <a:r>
              <a:rPr lang="en-US" altLang="ko-KR" dirty="0"/>
              <a:t>The so-called Korean values ​​turned out to be misused as a rational to exploit vulnerable women and researchers, and the revised bioethics law to include a principle to accord to international standards and international cooperation.</a:t>
            </a:r>
          </a:p>
          <a:p>
            <a:endParaRPr lang="ko-KR" altLang="en-US" dirty="0"/>
          </a:p>
        </p:txBody>
      </p:sp>
    </p:spTree>
    <p:extLst>
      <p:ext uri="{BB962C8B-B14F-4D97-AF65-F5344CB8AC3E}">
        <p14:creationId xmlns:p14="http://schemas.microsoft.com/office/powerpoint/2010/main" val="10324623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5339</TotalTime>
  <Words>1171</Words>
  <Application>Microsoft Office PowerPoint</Application>
  <PresentationFormat>와이드스크린</PresentationFormat>
  <Paragraphs>85</Paragraphs>
  <Slides>20</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20</vt:i4>
      </vt:variant>
    </vt:vector>
  </HeadingPairs>
  <TitlesOfParts>
    <vt:vector size="24" baseType="lpstr">
      <vt:lpstr>맑은 고딕</vt:lpstr>
      <vt:lpstr>Arial</vt:lpstr>
      <vt:lpstr>Arial Black</vt:lpstr>
      <vt:lpstr>Office 테마</vt:lpstr>
      <vt:lpstr> Identifying Basic Principles for Moving Forward   Beyond local interest toward universal responsibility</vt:lpstr>
      <vt:lpstr>Main Argument</vt:lpstr>
      <vt:lpstr> Historical experience of Korea</vt:lpstr>
      <vt:lpstr>Criticism from  international community</vt:lpstr>
      <vt:lpstr>Korean Government </vt:lpstr>
      <vt:lpstr>Funding Agencies </vt:lpstr>
      <vt:lpstr>Academia </vt:lpstr>
      <vt:lpstr>Korean Society </vt:lpstr>
      <vt:lpstr>From relativism toward universalism</vt:lpstr>
      <vt:lpstr>Beyond local interest to universal responsibility</vt:lpstr>
      <vt:lpstr>Bio capitalism and conflict of interest </vt:lpstr>
      <vt:lpstr>Gene editing and Conflict of Interest</vt:lpstr>
      <vt:lpstr>PowerPoint 프레젠테이션</vt:lpstr>
      <vt:lpstr>PowerPoint 프레젠테이션</vt:lpstr>
      <vt:lpstr>Lesson Learned</vt:lpstr>
      <vt:lpstr>Bias Blindspot and Conflict of Interest</vt:lpstr>
      <vt:lpstr>Let us be vulnerable to open scrutiny </vt:lpstr>
      <vt:lpstr>Conclusion</vt:lpstr>
      <vt:lpstr>Reference</vt:lpstr>
      <vt:lpstr>Acknowledgement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Kim Ockjoo</dc:creator>
  <cp:lastModifiedBy>Ockjoo Kim</cp:lastModifiedBy>
  <cp:revision>157</cp:revision>
  <dcterms:created xsi:type="dcterms:W3CDTF">2018-11-20T00:07:33Z</dcterms:created>
  <dcterms:modified xsi:type="dcterms:W3CDTF">2018-11-28T23:54:55Z</dcterms:modified>
</cp:coreProperties>
</file>