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4"/>
  </p:notesMasterIdLst>
  <p:sldIdLst>
    <p:sldId id="256" r:id="rId3"/>
    <p:sldId id="258" r:id="rId4"/>
    <p:sldId id="257" r:id="rId5"/>
    <p:sldId id="259" r:id="rId6"/>
    <p:sldId id="260" r:id="rId7"/>
    <p:sldId id="262" r:id="rId8"/>
    <p:sldId id="261" r:id="rId9"/>
    <p:sldId id="263" r:id="rId10"/>
    <p:sldId id="264" r:id="rId11"/>
    <p:sldId id="267"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87" d="100"/>
          <a:sy n="87" d="100"/>
        </p:scale>
        <p:origin x="-1880" y="-96"/>
      </p:cViewPr>
      <p:guideLst>
        <p:guide orient="horz" pos="3374"/>
        <p:guide pos="17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642C3D-7BD7-4246-8F2F-87503D0432D3}" type="datetimeFigureOut">
              <a:rPr lang="en-US" smtClean="0"/>
              <a:t>11/29/18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3131CC-E3E7-E044-95B5-B28D884230EE}" type="slidenum">
              <a:rPr lang="en-US" smtClean="0"/>
              <a:t>‹#›</a:t>
            </a:fld>
            <a:endParaRPr lang="en-US"/>
          </a:p>
        </p:txBody>
      </p:sp>
    </p:spTree>
    <p:extLst>
      <p:ext uri="{BB962C8B-B14F-4D97-AF65-F5344CB8AC3E}">
        <p14:creationId xmlns:p14="http://schemas.microsoft.com/office/powerpoint/2010/main" val="7404056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a:t>
            </a:r>
            <a:r>
              <a:rPr lang="en-US" baseline="0" dirty="0" smtClean="0"/>
              <a:t> Gene editing induced by a DSB in the chromosome. A DSB in the chromosome can be repaired by recombination with introduced homologous DNA, i.e., gene targeting, (A) or by imprecise NHEJ leading to mutagenesis (B). Initial studies in mammalian cells with I-</a:t>
            </a:r>
            <a:r>
              <a:rPr lang="en-US" baseline="0" dirty="0" err="1" smtClean="0"/>
              <a:t>SceI</a:t>
            </a:r>
            <a:r>
              <a:rPr lang="en-US" baseline="0" dirty="0" smtClean="0"/>
              <a:t> endonuclease showed that both kinds of events were efficiently induced, with imprecise NHEJ events somewhat more abundant. Experiments with </a:t>
            </a:r>
            <a:r>
              <a:rPr lang="en-US" baseline="0" dirty="0" err="1" smtClean="0"/>
              <a:t>ZFNs,TALENS</a:t>
            </a:r>
            <a:r>
              <a:rPr lang="en-US" baseline="0" dirty="0" smtClean="0"/>
              <a:t>, and CRISPR/Cas9 have also shown that both types of gene editing are induced by these nucleases as well.</a:t>
            </a:r>
          </a:p>
        </p:txBody>
      </p:sp>
      <p:sp>
        <p:nvSpPr>
          <p:cNvPr id="4" name="Slide Number Placeholder 3"/>
          <p:cNvSpPr>
            <a:spLocks noGrp="1"/>
          </p:cNvSpPr>
          <p:nvPr>
            <p:ph type="sldNum" sz="quarter" idx="10"/>
          </p:nvPr>
        </p:nvSpPr>
        <p:spPr/>
        <p:txBody>
          <a:bodyPr/>
          <a:lstStyle/>
          <a:p>
            <a:fld id="{207A2BC0-D629-2942-9022-868763AB40B2}"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1362970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F3533C-CC7F-B14A-A525-D379BDF39B51}" type="datetimeFigureOut">
              <a:rPr lang="en-US" smtClean="0"/>
              <a:t>11/29/18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BAC31-2651-6943-A192-973A130E6162}" type="slidenum">
              <a:rPr lang="en-US" smtClean="0"/>
              <a:t>‹#›</a:t>
            </a:fld>
            <a:endParaRPr lang="en-US"/>
          </a:p>
        </p:txBody>
      </p:sp>
    </p:spTree>
    <p:extLst>
      <p:ext uri="{BB962C8B-B14F-4D97-AF65-F5344CB8AC3E}">
        <p14:creationId xmlns:p14="http://schemas.microsoft.com/office/powerpoint/2010/main" val="153410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3533C-CC7F-B14A-A525-D379BDF39B51}" type="datetimeFigureOut">
              <a:rPr lang="en-US" smtClean="0"/>
              <a:t>11/29/18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BAC31-2651-6943-A192-973A130E6162}" type="slidenum">
              <a:rPr lang="en-US" smtClean="0"/>
              <a:t>‹#›</a:t>
            </a:fld>
            <a:endParaRPr lang="en-US"/>
          </a:p>
        </p:txBody>
      </p:sp>
    </p:spTree>
    <p:extLst>
      <p:ext uri="{BB962C8B-B14F-4D97-AF65-F5344CB8AC3E}">
        <p14:creationId xmlns:p14="http://schemas.microsoft.com/office/powerpoint/2010/main" val="87945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3533C-CC7F-B14A-A525-D379BDF39B51}" type="datetimeFigureOut">
              <a:rPr lang="en-US" smtClean="0"/>
              <a:t>11/29/18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BAC31-2651-6943-A192-973A130E6162}" type="slidenum">
              <a:rPr lang="en-US" smtClean="0"/>
              <a:t>‹#›</a:t>
            </a:fld>
            <a:endParaRPr lang="en-US"/>
          </a:p>
        </p:txBody>
      </p:sp>
    </p:spTree>
    <p:extLst>
      <p:ext uri="{BB962C8B-B14F-4D97-AF65-F5344CB8AC3E}">
        <p14:creationId xmlns:p14="http://schemas.microsoft.com/office/powerpoint/2010/main" val="4233489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375BD82-EDC2-CB49-A4D8-96E35EEC77DF}" type="slidenum">
              <a:rPr lang="en-US"/>
              <a:pPr>
                <a:defRPr/>
              </a:pPr>
              <a:t>‹#›</a:t>
            </a:fld>
            <a:endParaRPr lang="en-US"/>
          </a:p>
        </p:txBody>
      </p:sp>
    </p:spTree>
    <p:extLst>
      <p:ext uri="{BB962C8B-B14F-4D97-AF65-F5344CB8AC3E}">
        <p14:creationId xmlns:p14="http://schemas.microsoft.com/office/powerpoint/2010/main" val="30240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3533C-CC7F-B14A-A525-D379BDF39B51}" type="datetimeFigureOut">
              <a:rPr lang="en-US" smtClean="0"/>
              <a:t>11/29/18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BAC31-2651-6943-A192-973A130E6162}" type="slidenum">
              <a:rPr lang="en-US" smtClean="0"/>
              <a:t>‹#›</a:t>
            </a:fld>
            <a:endParaRPr lang="en-US"/>
          </a:p>
        </p:txBody>
      </p:sp>
    </p:spTree>
    <p:extLst>
      <p:ext uri="{BB962C8B-B14F-4D97-AF65-F5344CB8AC3E}">
        <p14:creationId xmlns:p14="http://schemas.microsoft.com/office/powerpoint/2010/main" val="1396648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F3533C-CC7F-B14A-A525-D379BDF39B51}" type="datetimeFigureOut">
              <a:rPr lang="en-US" smtClean="0"/>
              <a:t>11/29/18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BAC31-2651-6943-A192-973A130E6162}" type="slidenum">
              <a:rPr lang="en-US" smtClean="0"/>
              <a:t>‹#›</a:t>
            </a:fld>
            <a:endParaRPr lang="en-US"/>
          </a:p>
        </p:txBody>
      </p:sp>
    </p:spTree>
    <p:extLst>
      <p:ext uri="{BB962C8B-B14F-4D97-AF65-F5344CB8AC3E}">
        <p14:creationId xmlns:p14="http://schemas.microsoft.com/office/powerpoint/2010/main" val="252327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F3533C-CC7F-B14A-A525-D379BDF39B51}" type="datetimeFigureOut">
              <a:rPr lang="en-US" smtClean="0"/>
              <a:t>11/29/18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BAC31-2651-6943-A192-973A130E6162}" type="slidenum">
              <a:rPr lang="en-US" smtClean="0"/>
              <a:t>‹#›</a:t>
            </a:fld>
            <a:endParaRPr lang="en-US"/>
          </a:p>
        </p:txBody>
      </p:sp>
    </p:spTree>
    <p:extLst>
      <p:ext uri="{BB962C8B-B14F-4D97-AF65-F5344CB8AC3E}">
        <p14:creationId xmlns:p14="http://schemas.microsoft.com/office/powerpoint/2010/main" val="79406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F3533C-CC7F-B14A-A525-D379BDF39B51}" type="datetimeFigureOut">
              <a:rPr lang="en-US" smtClean="0"/>
              <a:t>11/29/18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9BAC31-2651-6943-A192-973A130E6162}" type="slidenum">
              <a:rPr lang="en-US" smtClean="0"/>
              <a:t>‹#›</a:t>
            </a:fld>
            <a:endParaRPr lang="en-US"/>
          </a:p>
        </p:txBody>
      </p:sp>
    </p:spTree>
    <p:extLst>
      <p:ext uri="{BB962C8B-B14F-4D97-AF65-F5344CB8AC3E}">
        <p14:creationId xmlns:p14="http://schemas.microsoft.com/office/powerpoint/2010/main" val="114271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F3533C-CC7F-B14A-A525-D379BDF39B51}" type="datetimeFigureOut">
              <a:rPr lang="en-US" smtClean="0"/>
              <a:t>11/29/18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9BAC31-2651-6943-A192-973A130E6162}" type="slidenum">
              <a:rPr lang="en-US" smtClean="0"/>
              <a:t>‹#›</a:t>
            </a:fld>
            <a:endParaRPr lang="en-US"/>
          </a:p>
        </p:txBody>
      </p:sp>
    </p:spTree>
    <p:extLst>
      <p:ext uri="{BB962C8B-B14F-4D97-AF65-F5344CB8AC3E}">
        <p14:creationId xmlns:p14="http://schemas.microsoft.com/office/powerpoint/2010/main" val="340629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3533C-CC7F-B14A-A525-D379BDF39B51}" type="datetimeFigureOut">
              <a:rPr lang="en-US" smtClean="0"/>
              <a:t>11/29/18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9BAC31-2651-6943-A192-973A130E6162}" type="slidenum">
              <a:rPr lang="en-US" smtClean="0"/>
              <a:t>‹#›</a:t>
            </a:fld>
            <a:endParaRPr lang="en-US"/>
          </a:p>
        </p:txBody>
      </p:sp>
    </p:spTree>
    <p:extLst>
      <p:ext uri="{BB962C8B-B14F-4D97-AF65-F5344CB8AC3E}">
        <p14:creationId xmlns:p14="http://schemas.microsoft.com/office/powerpoint/2010/main" val="3674601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3533C-CC7F-B14A-A525-D379BDF39B51}" type="datetimeFigureOut">
              <a:rPr lang="en-US" smtClean="0"/>
              <a:t>11/29/18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BAC31-2651-6943-A192-973A130E6162}" type="slidenum">
              <a:rPr lang="en-US" smtClean="0"/>
              <a:t>‹#›</a:t>
            </a:fld>
            <a:endParaRPr lang="en-US"/>
          </a:p>
        </p:txBody>
      </p:sp>
    </p:spTree>
    <p:extLst>
      <p:ext uri="{BB962C8B-B14F-4D97-AF65-F5344CB8AC3E}">
        <p14:creationId xmlns:p14="http://schemas.microsoft.com/office/powerpoint/2010/main" val="139557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3533C-CC7F-B14A-A525-D379BDF39B51}" type="datetimeFigureOut">
              <a:rPr lang="en-US" smtClean="0"/>
              <a:t>11/29/18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BAC31-2651-6943-A192-973A130E6162}" type="slidenum">
              <a:rPr lang="en-US" smtClean="0"/>
              <a:t>‹#›</a:t>
            </a:fld>
            <a:endParaRPr lang="en-US"/>
          </a:p>
        </p:txBody>
      </p:sp>
    </p:spTree>
    <p:extLst>
      <p:ext uri="{BB962C8B-B14F-4D97-AF65-F5344CB8AC3E}">
        <p14:creationId xmlns:p14="http://schemas.microsoft.com/office/powerpoint/2010/main" val="21424586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3533C-CC7F-B14A-A525-D379BDF39B51}" type="datetimeFigureOut">
              <a:rPr lang="en-US" smtClean="0"/>
              <a:t>11/29/18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BAC31-2651-6943-A192-973A130E6162}" type="slidenum">
              <a:rPr lang="en-US" smtClean="0"/>
              <a:t>‹#›</a:t>
            </a:fld>
            <a:endParaRPr lang="en-US"/>
          </a:p>
        </p:txBody>
      </p:sp>
    </p:spTree>
    <p:extLst>
      <p:ext uri="{BB962C8B-B14F-4D97-AF65-F5344CB8AC3E}">
        <p14:creationId xmlns:p14="http://schemas.microsoft.com/office/powerpoint/2010/main" val="1341159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76"/>
            </a:gs>
            <a:gs pos="100000">
              <a:schemeClr val="bg1"/>
            </a:gs>
          </a:gsLst>
          <a:lin ang="5400000" scaled="1"/>
        </a:gra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638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FFFFFF"/>
                </a:solidFill>
                <a:latin typeface="Times New Roman"/>
                <a:ea typeface="ＭＳ Ｐゴシック" pitchFamily="-109" charset="-128"/>
                <a:cs typeface="ＭＳ Ｐゴシック" pitchFamily="-109" charset="-128"/>
              </a:defRPr>
            </a:lvl1pPr>
          </a:lstStyle>
          <a:p>
            <a:pPr defTabSz="914400" fontAlgn="base">
              <a:spcBef>
                <a:spcPct val="0"/>
              </a:spcBef>
              <a:spcAft>
                <a:spcPct val="0"/>
              </a:spcAft>
              <a:defRPr/>
            </a:pPr>
            <a:endParaRPr lang="en-US"/>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FFFFFF"/>
                </a:solidFill>
                <a:latin typeface="Times New Roman"/>
                <a:ea typeface="ＭＳ Ｐゴシック" pitchFamily="-109" charset="-128"/>
                <a:cs typeface="ＭＳ Ｐゴシック" pitchFamily="-109" charset="-128"/>
              </a:defRPr>
            </a:lvl1pPr>
          </a:lstStyle>
          <a:p>
            <a:pPr defTabSz="914400" fontAlgn="base">
              <a:spcBef>
                <a:spcPct val="0"/>
              </a:spcBef>
              <a:spcAft>
                <a:spcPct val="0"/>
              </a:spcAft>
              <a:defRPr/>
            </a:pPr>
            <a:endParaRPr lang="en-US"/>
          </a:p>
        </p:txBody>
      </p:sp>
      <p:sp>
        <p:nvSpPr>
          <p:cNvPr id="307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latin typeface="Times New Roman"/>
                <a:ea typeface="ＭＳ Ｐゴシック" pitchFamily="-109" charset="-128"/>
                <a:cs typeface="ＭＳ Ｐゴシック" pitchFamily="-109" charset="-128"/>
              </a:defRPr>
            </a:lvl1pPr>
          </a:lstStyle>
          <a:p>
            <a:pPr defTabSz="914400" fontAlgn="base">
              <a:spcBef>
                <a:spcPct val="0"/>
              </a:spcBef>
              <a:spcAft>
                <a:spcPct val="0"/>
              </a:spcAft>
              <a:defRPr/>
            </a:pPr>
            <a:fld id="{5E10518F-723C-5B46-A576-368581ED63FA}" type="slidenum">
              <a:rPr lang="en-US"/>
              <a:pPr defTabSz="914400" fontAlgn="base">
                <a:spcBef>
                  <a:spcPct val="0"/>
                </a:spcBef>
                <a:spcAft>
                  <a:spcPct val="0"/>
                </a:spcAft>
                <a:defRPr/>
              </a:pPr>
              <a:t>‹#›</a:t>
            </a:fld>
            <a:endParaRPr lang="en-US"/>
          </a:p>
        </p:txBody>
      </p:sp>
    </p:spTree>
    <p:extLst>
      <p:ext uri="{BB962C8B-B14F-4D97-AF65-F5344CB8AC3E}">
        <p14:creationId xmlns:p14="http://schemas.microsoft.com/office/powerpoint/2010/main" val="1761114976"/>
      </p:ext>
    </p:extLst>
  </p:cSld>
  <p:clrMap bg1="dk2" tx1="lt1" bg2="dk1" tx2="lt2" accent1="accent1" accent2="accent2" accent3="accent3" accent4="accent4" accent5="accent5" accent6="accent6" hlink="hlink" folHlink="folHlink"/>
  <p:sldLayoutIdLst>
    <p:sldLayoutId id="2147483661"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09" charset="0"/>
          <a:ea typeface="ＭＳ Ｐゴシック" pitchFamily="-109" charset="-128"/>
          <a:cs typeface="ＭＳ Ｐゴシック" pitchFamily="-109" charset="-128"/>
        </a:defRPr>
      </a:lvl2pPr>
      <a:lvl3pPr algn="ctr" rtl="0" eaLnBrk="0" fontAlgn="base" hangingPunct="0">
        <a:spcBef>
          <a:spcPct val="0"/>
        </a:spcBef>
        <a:spcAft>
          <a:spcPct val="0"/>
        </a:spcAft>
        <a:defRPr sz="4400">
          <a:solidFill>
            <a:schemeClr val="tx2"/>
          </a:solidFill>
          <a:latin typeface="Times New Roman" pitchFamily="-109" charset="0"/>
          <a:ea typeface="ＭＳ Ｐゴシック" pitchFamily="-109" charset="-128"/>
          <a:cs typeface="ＭＳ Ｐゴシック" pitchFamily="-109" charset="-128"/>
        </a:defRPr>
      </a:lvl3pPr>
      <a:lvl4pPr algn="ctr" rtl="0" eaLnBrk="0" fontAlgn="base" hangingPunct="0">
        <a:spcBef>
          <a:spcPct val="0"/>
        </a:spcBef>
        <a:spcAft>
          <a:spcPct val="0"/>
        </a:spcAft>
        <a:defRPr sz="4400">
          <a:solidFill>
            <a:schemeClr val="tx2"/>
          </a:solidFill>
          <a:latin typeface="Times New Roman" pitchFamily="-109" charset="0"/>
          <a:ea typeface="ＭＳ Ｐゴシック" pitchFamily="-109" charset="-128"/>
          <a:cs typeface="ＭＳ Ｐゴシック" pitchFamily="-109" charset="-128"/>
        </a:defRPr>
      </a:lvl4pPr>
      <a:lvl5pPr algn="ctr" rtl="0" eaLnBrk="0" fontAlgn="base" hangingPunct="0">
        <a:spcBef>
          <a:spcPct val="0"/>
        </a:spcBef>
        <a:spcAft>
          <a:spcPct val="0"/>
        </a:spcAft>
        <a:defRPr sz="4400">
          <a:solidFill>
            <a:schemeClr val="tx2"/>
          </a:solidFill>
          <a:latin typeface="Times New Roman" pitchFamily="-109" charset="0"/>
          <a:ea typeface="ＭＳ Ｐゴシック" pitchFamily="-109" charset="-128"/>
          <a:cs typeface="ＭＳ Ｐゴシック" pitchFamily="-109" charset="-128"/>
        </a:defRPr>
      </a:lvl5pPr>
      <a:lvl6pPr marL="457200" algn="ctr" rtl="0" eaLnBrk="0" fontAlgn="base" hangingPunct="0">
        <a:spcBef>
          <a:spcPct val="0"/>
        </a:spcBef>
        <a:spcAft>
          <a:spcPct val="0"/>
        </a:spcAft>
        <a:defRPr sz="4400">
          <a:solidFill>
            <a:schemeClr val="tx2"/>
          </a:solidFill>
          <a:latin typeface="Times New Roman" pitchFamily="-109" charset="0"/>
          <a:ea typeface="ＭＳ Ｐゴシック" pitchFamily="-109" charset="-128"/>
          <a:cs typeface="ＭＳ Ｐゴシック" pitchFamily="-109" charset="-128"/>
        </a:defRPr>
      </a:lvl6pPr>
      <a:lvl7pPr marL="914400" algn="ctr" rtl="0" eaLnBrk="0" fontAlgn="base" hangingPunct="0">
        <a:spcBef>
          <a:spcPct val="0"/>
        </a:spcBef>
        <a:spcAft>
          <a:spcPct val="0"/>
        </a:spcAft>
        <a:defRPr sz="4400">
          <a:solidFill>
            <a:schemeClr val="tx2"/>
          </a:solidFill>
          <a:latin typeface="Times New Roman" pitchFamily="-109" charset="0"/>
          <a:ea typeface="ＭＳ Ｐゴシック" pitchFamily="-109" charset="-128"/>
          <a:cs typeface="ＭＳ Ｐゴシック" pitchFamily="-109" charset="-128"/>
        </a:defRPr>
      </a:lvl7pPr>
      <a:lvl8pPr marL="1371600" algn="ctr" rtl="0" eaLnBrk="0" fontAlgn="base" hangingPunct="0">
        <a:spcBef>
          <a:spcPct val="0"/>
        </a:spcBef>
        <a:spcAft>
          <a:spcPct val="0"/>
        </a:spcAft>
        <a:defRPr sz="4400">
          <a:solidFill>
            <a:schemeClr val="tx2"/>
          </a:solidFill>
          <a:latin typeface="Times New Roman" pitchFamily="-109" charset="0"/>
          <a:ea typeface="ＭＳ Ｐゴシック" pitchFamily="-109" charset="-128"/>
          <a:cs typeface="ＭＳ Ｐゴシック" pitchFamily="-109" charset="-128"/>
        </a:defRPr>
      </a:lvl8pPr>
      <a:lvl9pPr marL="1828800" algn="ctr" rtl="0" eaLnBrk="0" fontAlgn="base" hangingPunct="0">
        <a:spcBef>
          <a:spcPct val="0"/>
        </a:spcBef>
        <a:spcAft>
          <a:spcPct val="0"/>
        </a:spcAft>
        <a:defRPr sz="4400">
          <a:solidFill>
            <a:schemeClr val="tx2"/>
          </a:solidFill>
          <a:latin typeface="Times New Roman" pitchFamily="-109" charset="0"/>
          <a:ea typeface="ＭＳ Ｐゴシック" pitchFamily="-109" charset="-128"/>
          <a:cs typeface="ＭＳ Ｐゴシック" pitchFamily="-109"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0409" y="1087174"/>
            <a:ext cx="7903603" cy="1508105"/>
          </a:xfrm>
          <a:prstGeom prst="rect">
            <a:avLst/>
          </a:prstGeom>
        </p:spPr>
        <p:txBody>
          <a:bodyPr wrap="square">
            <a:spAutoFit/>
          </a:bodyPr>
          <a:lstStyle/>
          <a:p>
            <a:pPr algn="ctr"/>
            <a:r>
              <a:rPr lang="en-GB" sz="2000" b="1" dirty="0" smtClean="0">
                <a:latin typeface="Arial"/>
                <a:cs typeface="Arial"/>
              </a:rPr>
              <a:t>Trust in science, scientists and the role of journals</a:t>
            </a:r>
          </a:p>
          <a:p>
            <a:pPr algn="ctr"/>
            <a:endParaRPr lang="en-GB" b="1" dirty="0" smtClean="0">
              <a:latin typeface="Arial"/>
              <a:cs typeface="Arial"/>
            </a:endParaRPr>
          </a:p>
          <a:p>
            <a:pPr algn="ctr"/>
            <a:r>
              <a:rPr lang="en-GB" dirty="0" smtClean="0">
                <a:latin typeface="Arial"/>
                <a:cs typeface="Arial"/>
              </a:rPr>
              <a:t>Maria </a:t>
            </a:r>
            <a:r>
              <a:rPr lang="en-GB" dirty="0" err="1" smtClean="0">
                <a:latin typeface="Arial"/>
                <a:cs typeface="Arial"/>
              </a:rPr>
              <a:t>Jasin</a:t>
            </a:r>
            <a:r>
              <a:rPr lang="en-US" dirty="0" smtClean="0">
                <a:latin typeface="Arial"/>
                <a:cs typeface="Arial"/>
              </a:rPr>
              <a:t>, PhD</a:t>
            </a:r>
          </a:p>
          <a:p>
            <a:pPr algn="ctr"/>
            <a:endParaRPr lang="en-US" dirty="0">
              <a:latin typeface="Arial"/>
              <a:cs typeface="Arial"/>
            </a:endParaRPr>
          </a:p>
          <a:p>
            <a:pPr algn="ctr"/>
            <a:r>
              <a:rPr lang="en-US" dirty="0" smtClean="0">
                <a:latin typeface="Arial"/>
                <a:cs typeface="Arial"/>
              </a:rPr>
              <a:t>Memorial Sloan Kettering Cancer Center</a:t>
            </a:r>
            <a:endParaRPr lang="en-GB" dirty="0" smtClean="0">
              <a:latin typeface="Arial"/>
              <a:cs typeface="Arial"/>
            </a:endParaRPr>
          </a:p>
        </p:txBody>
      </p:sp>
    </p:spTree>
    <p:extLst>
      <p:ext uri="{BB962C8B-B14F-4D97-AF65-F5344CB8AC3E}">
        <p14:creationId xmlns:p14="http://schemas.microsoft.com/office/powerpoint/2010/main" val="643682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4112" y="718665"/>
            <a:ext cx="6330073" cy="4247317"/>
          </a:xfrm>
          <a:prstGeom prst="rect">
            <a:avLst/>
          </a:prstGeom>
        </p:spPr>
        <p:txBody>
          <a:bodyPr wrap="square">
            <a:spAutoFit/>
          </a:bodyPr>
          <a:lstStyle/>
          <a:p>
            <a:r>
              <a:rPr lang="en-US" b="1" dirty="0" smtClean="0">
                <a:latin typeface="Arial"/>
                <a:cs typeface="Arial"/>
              </a:rPr>
              <a:t>What can be done:</a:t>
            </a:r>
          </a:p>
          <a:p>
            <a:endParaRPr lang="en-US" dirty="0" smtClean="0">
              <a:latin typeface="Arial"/>
              <a:cs typeface="Arial"/>
            </a:endParaRPr>
          </a:p>
          <a:p>
            <a:r>
              <a:rPr lang="en-US" dirty="0" smtClean="0">
                <a:latin typeface="Arial"/>
                <a:cs typeface="Arial"/>
              </a:rPr>
              <a:t>Self regulation of publication?</a:t>
            </a:r>
          </a:p>
          <a:p>
            <a:endParaRPr lang="en-US" dirty="0" smtClean="0">
              <a:latin typeface="Arial"/>
              <a:cs typeface="Arial"/>
            </a:endParaRPr>
          </a:p>
          <a:p>
            <a:r>
              <a:rPr lang="en-US" dirty="0" smtClean="0">
                <a:latin typeface="Arial"/>
                <a:cs typeface="Arial"/>
              </a:rPr>
              <a:t>-separate journal</a:t>
            </a:r>
          </a:p>
          <a:p>
            <a:endParaRPr lang="en-US" dirty="0">
              <a:latin typeface="Arial"/>
              <a:cs typeface="Arial"/>
            </a:endParaRPr>
          </a:p>
          <a:p>
            <a:r>
              <a:rPr lang="en-US" dirty="0" smtClean="0">
                <a:latin typeface="Arial"/>
                <a:cs typeface="Arial"/>
              </a:rPr>
              <a:t>-community insistence on publication of reviews</a:t>
            </a:r>
          </a:p>
          <a:p>
            <a:endParaRPr lang="en-US" dirty="0">
              <a:latin typeface="Arial"/>
              <a:cs typeface="Arial"/>
            </a:endParaRPr>
          </a:p>
          <a:p>
            <a:r>
              <a:rPr lang="en-US" dirty="0" smtClean="0">
                <a:latin typeface="Arial"/>
                <a:cs typeface="Arial"/>
              </a:rPr>
              <a:t>-prior review by an international committee</a:t>
            </a:r>
            <a:endParaRPr lang="en-US" dirty="0">
              <a:latin typeface="Arial"/>
              <a:cs typeface="Arial"/>
            </a:endParaRPr>
          </a:p>
          <a:p>
            <a:endParaRPr lang="en-US" dirty="0">
              <a:latin typeface="Arial"/>
              <a:cs typeface="Arial"/>
            </a:endParaRPr>
          </a:p>
          <a:p>
            <a:endParaRPr lang="en-US" b="1" dirty="0" smtClean="0">
              <a:latin typeface="Arial"/>
              <a:cs typeface="Arial"/>
            </a:endParaRPr>
          </a:p>
          <a:p>
            <a:endParaRPr lang="en-US" b="1" dirty="0" smtClean="0">
              <a:latin typeface="Arial"/>
              <a:cs typeface="Arial"/>
            </a:endParaRPr>
          </a:p>
          <a:p>
            <a:endParaRPr lang="en-US" dirty="0" smtClean="0">
              <a:latin typeface="Arial"/>
              <a:cs typeface="Arial"/>
            </a:endParaRPr>
          </a:p>
          <a:p>
            <a:endParaRPr lang="en-US" dirty="0" smtClean="0">
              <a:latin typeface="Arial"/>
              <a:cs typeface="Arial"/>
            </a:endParaRPr>
          </a:p>
          <a:p>
            <a:endParaRPr lang="en-US" dirty="0" smtClean="0">
              <a:latin typeface="Arial"/>
              <a:cs typeface="Arial"/>
            </a:endParaRPr>
          </a:p>
        </p:txBody>
      </p:sp>
    </p:spTree>
    <p:extLst>
      <p:ext uri="{BB962C8B-B14F-4D97-AF65-F5344CB8AC3E}">
        <p14:creationId xmlns:p14="http://schemas.microsoft.com/office/powerpoint/2010/main" val="405871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6564" y="1305188"/>
            <a:ext cx="8449213" cy="2585323"/>
          </a:xfrm>
          <a:prstGeom prst="rect">
            <a:avLst/>
          </a:prstGeom>
        </p:spPr>
        <p:txBody>
          <a:bodyPr wrap="square">
            <a:spAutoFit/>
          </a:bodyPr>
          <a:lstStyle/>
          <a:p>
            <a:endParaRPr lang="en-US" dirty="0"/>
          </a:p>
          <a:p>
            <a:r>
              <a:rPr lang="en-US" dirty="0" smtClean="0"/>
              <a:t>An </a:t>
            </a:r>
            <a:r>
              <a:rPr lang="en-US" dirty="0"/>
              <a:t>important reason why I’m writing to you is that I believe the fight for the rights and proper care of Lulu, Nana and their family will definitely require efforts of the international scientific and medical community. Furthermore, this could be a great opportunity to introduce to the Chinese society the importance of the social work system, legitimate ethics committee in science and medicine, and proper caregiving. With more information being revealed to the global community, the incidence might be dealt as an internal or domestic affair, rendering the family more isolated from potential help. </a:t>
            </a:r>
          </a:p>
        </p:txBody>
      </p:sp>
      <p:sp>
        <p:nvSpPr>
          <p:cNvPr id="5" name="TextBox 4"/>
          <p:cNvSpPr txBox="1"/>
          <p:nvPr/>
        </p:nvSpPr>
        <p:spPr>
          <a:xfrm>
            <a:off x="306564" y="778111"/>
            <a:ext cx="2568394" cy="369332"/>
          </a:xfrm>
          <a:prstGeom prst="rect">
            <a:avLst/>
          </a:prstGeom>
          <a:noFill/>
        </p:spPr>
        <p:txBody>
          <a:bodyPr wrap="none" rtlCol="0">
            <a:spAutoFit/>
          </a:bodyPr>
          <a:lstStyle/>
          <a:p>
            <a:r>
              <a:rPr lang="en-US" b="1" dirty="0" smtClean="0"/>
              <a:t>Email from student in US</a:t>
            </a:r>
            <a:endParaRPr lang="en-US" b="1" dirty="0"/>
          </a:p>
        </p:txBody>
      </p:sp>
    </p:spTree>
    <p:extLst>
      <p:ext uri="{BB962C8B-B14F-4D97-AF65-F5344CB8AC3E}">
        <p14:creationId xmlns:p14="http://schemas.microsoft.com/office/powerpoint/2010/main" val="227130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p:cNvGrpSpPr/>
          <p:nvPr/>
        </p:nvGrpSpPr>
        <p:grpSpPr>
          <a:xfrm>
            <a:off x="1623464" y="1096736"/>
            <a:ext cx="6794736" cy="3876843"/>
            <a:chOff x="2336802" y="1884363"/>
            <a:chExt cx="5435598" cy="2874963"/>
          </a:xfrm>
        </p:grpSpPr>
        <p:sp>
          <p:nvSpPr>
            <p:cNvPr id="114" name="Content Placeholder 2"/>
            <p:cNvSpPr txBox="1">
              <a:spLocks/>
            </p:cNvSpPr>
            <p:nvPr/>
          </p:nvSpPr>
          <p:spPr bwMode="auto">
            <a:xfrm>
              <a:off x="4295986" y="1884363"/>
              <a:ext cx="9906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914400" fontAlgn="base">
                <a:spcBef>
                  <a:spcPct val="20000"/>
                </a:spcBef>
                <a:spcAft>
                  <a:spcPct val="0"/>
                </a:spcAft>
                <a:buFont typeface="Arial" charset="0"/>
                <a:buNone/>
              </a:pPr>
              <a:r>
                <a:rPr lang="en-US" sz="2000" dirty="0">
                  <a:solidFill>
                    <a:srgbClr val="000000"/>
                  </a:solidFill>
                  <a:latin typeface="Arial"/>
                  <a:cs typeface="Arial"/>
                </a:rPr>
                <a:t>DSB</a:t>
              </a:r>
            </a:p>
          </p:txBody>
        </p:sp>
        <p:cxnSp>
          <p:nvCxnSpPr>
            <p:cNvPr id="79" name="Straight Connector 6"/>
            <p:cNvCxnSpPr>
              <a:cxnSpLocks noChangeShapeType="1"/>
            </p:cNvCxnSpPr>
            <p:nvPr/>
          </p:nvCxnSpPr>
          <p:spPr bwMode="auto">
            <a:xfrm flipV="1">
              <a:off x="2336802" y="2570163"/>
              <a:ext cx="936625" cy="0"/>
            </a:xfrm>
            <a:prstGeom prst="line">
              <a:avLst/>
            </a:prstGeom>
            <a:noFill/>
            <a:ln w="19050" cmpd="sng">
              <a:solidFill>
                <a:schemeClr val="bg2">
                  <a:lumMod val="65000"/>
                  <a:lumOff val="35000"/>
                </a:schemeClr>
              </a:solidFill>
              <a:round/>
              <a:headEnd/>
              <a:tailEnd/>
            </a:ln>
            <a:extLst>
              <a:ext uri="{909E8E84-426E-40dd-AFC4-6F175D3DCCD1}">
                <a14:hiddenFill xmlns:a14="http://schemas.microsoft.com/office/drawing/2010/main">
                  <a:noFill/>
                </a14:hiddenFill>
              </a:ext>
            </a:extLst>
          </p:spPr>
        </p:cxnSp>
        <p:sp>
          <p:nvSpPr>
            <p:cNvPr id="80" name="Rectangle 12"/>
            <p:cNvSpPr>
              <a:spLocks noChangeArrowheads="1"/>
            </p:cNvSpPr>
            <p:nvPr/>
          </p:nvSpPr>
          <p:spPr bwMode="auto">
            <a:xfrm>
              <a:off x="2743722" y="2505076"/>
              <a:ext cx="745489" cy="130175"/>
            </a:xfrm>
            <a:prstGeom prst="rect">
              <a:avLst/>
            </a:prstGeom>
            <a:solidFill>
              <a:srgbClr val="FFFFFF"/>
            </a:solidFill>
            <a:ln w="9525">
              <a:solidFill>
                <a:srgbClr val="000000"/>
              </a:solidFill>
              <a:round/>
              <a:headEnd/>
              <a:tailEnd/>
            </a:ln>
          </p:spPr>
          <p:txBody>
            <a:bodyPr/>
            <a:lstStyle/>
            <a:p>
              <a:pPr defTabSz="914400" eaLnBrk="0" fontAlgn="base" hangingPunct="0">
                <a:spcBef>
                  <a:spcPct val="0"/>
                </a:spcBef>
                <a:spcAft>
                  <a:spcPct val="0"/>
                </a:spcAft>
              </a:pPr>
              <a:endParaRPr lang="en-US">
                <a:solidFill>
                  <a:srgbClr val="FFFFFF"/>
                </a:solidFill>
                <a:latin typeface="Arial"/>
                <a:ea typeface="ＭＳ Ｐゴシック" charset="0"/>
                <a:cs typeface="Arial"/>
              </a:endParaRPr>
            </a:p>
          </p:txBody>
        </p:sp>
        <p:cxnSp>
          <p:nvCxnSpPr>
            <p:cNvPr id="81" name="Straight Connector 6"/>
            <p:cNvCxnSpPr>
              <a:cxnSpLocks noChangeShapeType="1"/>
            </p:cNvCxnSpPr>
            <p:nvPr/>
          </p:nvCxnSpPr>
          <p:spPr bwMode="auto">
            <a:xfrm>
              <a:off x="3488268" y="2570163"/>
              <a:ext cx="508000" cy="0"/>
            </a:xfrm>
            <a:prstGeom prst="line">
              <a:avLst/>
            </a:prstGeom>
            <a:noFill/>
            <a:ln w="19050" cmpd="sng">
              <a:solidFill>
                <a:schemeClr val="bg2">
                  <a:lumMod val="65000"/>
                  <a:lumOff val="35000"/>
                </a:schemeClr>
              </a:solidFill>
              <a:round/>
              <a:headEnd/>
              <a:tailEnd/>
            </a:ln>
            <a:extLst>
              <a:ext uri="{909E8E84-426E-40dd-AFC4-6F175D3DCCD1}">
                <a14:hiddenFill xmlns:a14="http://schemas.microsoft.com/office/drawing/2010/main">
                  <a:noFill/>
                </a14:hiddenFill>
              </a:ext>
            </a:extLst>
          </p:spPr>
        </p:cxnSp>
        <p:sp>
          <p:nvSpPr>
            <p:cNvPr id="85" name="Line 11"/>
            <p:cNvSpPr>
              <a:spLocks noChangeShapeType="1"/>
            </p:cNvSpPr>
            <p:nvPr/>
          </p:nvSpPr>
          <p:spPr bwMode="auto">
            <a:xfrm rot="16200000" flipV="1">
              <a:off x="2811340" y="3534471"/>
              <a:ext cx="557016" cy="0"/>
            </a:xfrm>
            <a:prstGeom prst="line">
              <a:avLst/>
            </a:prstGeom>
            <a:noFill/>
            <a:ln w="38100">
              <a:solidFill>
                <a:schemeClr val="bg2"/>
              </a:solidFill>
              <a:round/>
              <a:headEnd type="triangle" w="med" len="me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a:solidFill>
                  <a:srgbClr val="FFFFFF"/>
                </a:solidFill>
                <a:latin typeface="Arial"/>
                <a:ea typeface="ＭＳ Ｐゴシック" charset="0"/>
                <a:cs typeface="Arial"/>
              </a:endParaRPr>
            </a:p>
          </p:txBody>
        </p:sp>
        <p:cxnSp>
          <p:nvCxnSpPr>
            <p:cNvPr id="104" name="Straight Connector 6"/>
            <p:cNvCxnSpPr>
              <a:cxnSpLocks noChangeShapeType="1"/>
            </p:cNvCxnSpPr>
            <p:nvPr/>
          </p:nvCxnSpPr>
          <p:spPr bwMode="auto">
            <a:xfrm flipV="1">
              <a:off x="2352147" y="4113214"/>
              <a:ext cx="936625" cy="0"/>
            </a:xfrm>
            <a:prstGeom prst="line">
              <a:avLst/>
            </a:prstGeom>
            <a:noFill/>
            <a:ln w="19050" cmpd="sng">
              <a:solidFill>
                <a:schemeClr val="bg2">
                  <a:lumMod val="65000"/>
                  <a:lumOff val="35000"/>
                </a:schemeClr>
              </a:solidFill>
              <a:round/>
              <a:headEnd/>
              <a:tailEnd/>
            </a:ln>
            <a:extLst>
              <a:ext uri="{909E8E84-426E-40dd-AFC4-6F175D3DCCD1}">
                <a14:hiddenFill xmlns:a14="http://schemas.microsoft.com/office/drawing/2010/main">
                  <a:noFill/>
                </a14:hiddenFill>
              </a:ext>
            </a:extLst>
          </p:spPr>
        </p:cxnSp>
        <p:sp>
          <p:nvSpPr>
            <p:cNvPr id="105" name="Rectangle 12"/>
            <p:cNvSpPr>
              <a:spLocks noChangeArrowheads="1"/>
            </p:cNvSpPr>
            <p:nvPr/>
          </p:nvSpPr>
          <p:spPr bwMode="auto">
            <a:xfrm>
              <a:off x="2743722" y="4048127"/>
              <a:ext cx="745489" cy="130175"/>
            </a:xfrm>
            <a:prstGeom prst="rect">
              <a:avLst/>
            </a:prstGeom>
            <a:solidFill>
              <a:srgbClr val="FFFFFF"/>
            </a:solidFill>
            <a:ln w="9525">
              <a:solidFill>
                <a:srgbClr val="000000"/>
              </a:solidFill>
              <a:round/>
              <a:headEnd/>
              <a:tailEnd/>
            </a:ln>
          </p:spPr>
          <p:txBody>
            <a:bodyPr/>
            <a:lstStyle/>
            <a:p>
              <a:pPr defTabSz="914400" eaLnBrk="0" fontAlgn="base" hangingPunct="0">
                <a:spcBef>
                  <a:spcPct val="0"/>
                </a:spcBef>
                <a:spcAft>
                  <a:spcPct val="0"/>
                </a:spcAft>
              </a:pPr>
              <a:endParaRPr lang="en-US">
                <a:solidFill>
                  <a:srgbClr val="FFFFFF"/>
                </a:solidFill>
                <a:latin typeface="Arial"/>
                <a:ea typeface="ＭＳ Ｐゴシック" charset="0"/>
                <a:cs typeface="Arial"/>
              </a:endParaRPr>
            </a:p>
          </p:txBody>
        </p:sp>
        <p:cxnSp>
          <p:nvCxnSpPr>
            <p:cNvPr id="106" name="Straight Connector 6"/>
            <p:cNvCxnSpPr>
              <a:cxnSpLocks noChangeShapeType="1"/>
            </p:cNvCxnSpPr>
            <p:nvPr/>
          </p:nvCxnSpPr>
          <p:spPr bwMode="auto">
            <a:xfrm>
              <a:off x="3479802" y="4113214"/>
              <a:ext cx="508000" cy="0"/>
            </a:xfrm>
            <a:prstGeom prst="line">
              <a:avLst/>
            </a:prstGeom>
            <a:noFill/>
            <a:ln w="19050" cmpd="sng">
              <a:solidFill>
                <a:schemeClr val="bg2">
                  <a:lumMod val="65000"/>
                  <a:lumOff val="35000"/>
                </a:schemeClr>
              </a:solidFill>
              <a:round/>
              <a:headEnd/>
              <a:tailEnd/>
            </a:ln>
            <a:extLst>
              <a:ext uri="{909E8E84-426E-40dd-AFC4-6F175D3DCCD1}">
                <a14:hiddenFill xmlns:a14="http://schemas.microsoft.com/office/drawing/2010/main">
                  <a:noFill/>
                </a14:hiddenFill>
              </a:ext>
            </a:extLst>
          </p:spPr>
        </p:cxnSp>
        <p:sp>
          <p:nvSpPr>
            <p:cNvPr id="95" name="Content Placeholder 2"/>
            <p:cNvSpPr txBox="1">
              <a:spLocks/>
            </p:cNvSpPr>
            <p:nvPr/>
          </p:nvSpPr>
          <p:spPr bwMode="auto">
            <a:xfrm>
              <a:off x="3098802" y="3161783"/>
              <a:ext cx="170179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914400" fontAlgn="base">
                <a:spcBef>
                  <a:spcPct val="20000"/>
                </a:spcBef>
                <a:spcAft>
                  <a:spcPct val="0"/>
                </a:spcAft>
                <a:buFont typeface="Arial" charset="0"/>
                <a:buNone/>
              </a:pPr>
              <a:r>
                <a:rPr lang="en-US" sz="1800" dirty="0" smtClean="0">
                  <a:solidFill>
                    <a:srgbClr val="000000"/>
                  </a:solidFill>
                  <a:latin typeface="Arial"/>
                  <a:cs typeface="Arial"/>
                </a:rPr>
                <a:t>Homologous recombination (HR)</a:t>
              </a:r>
              <a:endParaRPr lang="en-US" sz="1800" dirty="0">
                <a:solidFill>
                  <a:srgbClr val="000000"/>
                </a:solidFill>
                <a:latin typeface="Arial"/>
                <a:cs typeface="Arial"/>
              </a:endParaRPr>
            </a:p>
          </p:txBody>
        </p:sp>
        <p:sp>
          <p:nvSpPr>
            <p:cNvPr id="99" name="Rectangle 7"/>
            <p:cNvSpPr>
              <a:spLocks noChangeArrowheads="1"/>
            </p:cNvSpPr>
            <p:nvPr/>
          </p:nvSpPr>
          <p:spPr bwMode="auto">
            <a:xfrm>
              <a:off x="3069845" y="2444220"/>
              <a:ext cx="40005" cy="194626"/>
            </a:xfrm>
            <a:prstGeom prst="rect">
              <a:avLst/>
            </a:prstGeom>
            <a:solidFill>
              <a:schemeClr val="tx1"/>
            </a:solidFill>
            <a:ln w="9525">
              <a:solidFill>
                <a:schemeClr val="tx1"/>
              </a:solidFill>
              <a:round/>
              <a:headEnd/>
              <a:tailEnd/>
            </a:ln>
          </p:spPr>
          <p:txBody>
            <a:bodyPr/>
            <a:lstStyle/>
            <a:p>
              <a:pPr defTabSz="914400" eaLnBrk="0" fontAlgn="base" hangingPunct="0">
                <a:spcBef>
                  <a:spcPct val="0"/>
                </a:spcBef>
                <a:spcAft>
                  <a:spcPct val="0"/>
                </a:spcAft>
              </a:pPr>
              <a:endParaRPr lang="en-US">
                <a:solidFill>
                  <a:srgbClr val="FFFFFF"/>
                </a:solidFill>
                <a:latin typeface="Arial"/>
                <a:ea typeface="ＭＳ Ｐゴシック" charset="0"/>
                <a:cs typeface="Arial"/>
              </a:endParaRPr>
            </a:p>
          </p:txBody>
        </p:sp>
        <p:sp>
          <p:nvSpPr>
            <p:cNvPr id="108" name="Rectangle 12"/>
            <p:cNvSpPr>
              <a:spLocks noChangeArrowheads="1"/>
            </p:cNvSpPr>
            <p:nvPr/>
          </p:nvSpPr>
          <p:spPr bwMode="auto">
            <a:xfrm>
              <a:off x="2794002" y="2874963"/>
              <a:ext cx="654050" cy="130175"/>
            </a:xfrm>
            <a:prstGeom prst="rect">
              <a:avLst/>
            </a:prstGeom>
            <a:solidFill>
              <a:srgbClr val="FFFFFF"/>
            </a:solidFill>
            <a:ln w="9525">
              <a:solidFill>
                <a:srgbClr val="000000"/>
              </a:solidFill>
              <a:round/>
              <a:headEnd/>
              <a:tailEnd/>
            </a:ln>
          </p:spPr>
          <p:txBody>
            <a:bodyPr/>
            <a:lstStyle/>
            <a:p>
              <a:pPr defTabSz="914400" eaLnBrk="0" fontAlgn="base" hangingPunct="0">
                <a:spcBef>
                  <a:spcPct val="0"/>
                </a:spcBef>
                <a:spcAft>
                  <a:spcPct val="0"/>
                </a:spcAft>
              </a:pPr>
              <a:endParaRPr lang="en-US">
                <a:solidFill>
                  <a:srgbClr val="FFFFFF"/>
                </a:solidFill>
                <a:latin typeface="Arial"/>
                <a:ea typeface="ＭＳ Ｐゴシック" charset="0"/>
                <a:cs typeface="Arial"/>
              </a:endParaRPr>
            </a:p>
          </p:txBody>
        </p:sp>
        <p:sp>
          <p:nvSpPr>
            <p:cNvPr id="109" name="Content Placeholder 2"/>
            <p:cNvSpPr txBox="1">
              <a:spLocks/>
            </p:cNvSpPr>
            <p:nvPr/>
          </p:nvSpPr>
          <p:spPr bwMode="auto">
            <a:xfrm>
              <a:off x="2413002" y="4322763"/>
              <a:ext cx="16002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914400" fontAlgn="base">
                <a:spcBef>
                  <a:spcPct val="20000"/>
                </a:spcBef>
                <a:spcAft>
                  <a:spcPct val="0"/>
                </a:spcAft>
                <a:buFont typeface="Arial" charset="0"/>
                <a:buNone/>
              </a:pPr>
              <a:r>
                <a:rPr lang="en-US" sz="1800" dirty="0" smtClean="0">
                  <a:solidFill>
                    <a:srgbClr val="000000"/>
                  </a:solidFill>
                  <a:latin typeface="Arial"/>
                  <a:cs typeface="Arial"/>
                </a:rPr>
                <a:t>Gene targeting</a:t>
              </a:r>
              <a:endParaRPr lang="en-US" sz="1800" dirty="0">
                <a:solidFill>
                  <a:srgbClr val="000000"/>
                </a:solidFill>
                <a:latin typeface="Arial"/>
                <a:cs typeface="Arial"/>
              </a:endParaRPr>
            </a:p>
          </p:txBody>
        </p:sp>
        <p:cxnSp>
          <p:nvCxnSpPr>
            <p:cNvPr id="110" name="Straight Connector 6"/>
            <p:cNvCxnSpPr>
              <a:cxnSpLocks noChangeShapeType="1"/>
            </p:cNvCxnSpPr>
            <p:nvPr/>
          </p:nvCxnSpPr>
          <p:spPr bwMode="auto">
            <a:xfrm flipV="1">
              <a:off x="5156202" y="2570163"/>
              <a:ext cx="936625" cy="0"/>
            </a:xfrm>
            <a:prstGeom prst="line">
              <a:avLst/>
            </a:prstGeom>
            <a:noFill/>
            <a:ln w="19050" cmpd="sng">
              <a:solidFill>
                <a:schemeClr val="bg2">
                  <a:lumMod val="65000"/>
                  <a:lumOff val="35000"/>
                </a:schemeClr>
              </a:solidFill>
              <a:round/>
              <a:headEnd/>
              <a:tailEnd/>
            </a:ln>
            <a:extLst>
              <a:ext uri="{909E8E84-426E-40dd-AFC4-6F175D3DCCD1}">
                <a14:hiddenFill xmlns:a14="http://schemas.microsoft.com/office/drawing/2010/main">
                  <a:noFill/>
                </a14:hiddenFill>
              </a:ext>
            </a:extLst>
          </p:spPr>
        </p:cxnSp>
        <p:sp>
          <p:nvSpPr>
            <p:cNvPr id="111" name="Rectangle 12"/>
            <p:cNvSpPr>
              <a:spLocks noChangeArrowheads="1"/>
            </p:cNvSpPr>
            <p:nvPr/>
          </p:nvSpPr>
          <p:spPr bwMode="auto">
            <a:xfrm>
              <a:off x="5613402" y="2505076"/>
              <a:ext cx="745489" cy="130175"/>
            </a:xfrm>
            <a:prstGeom prst="rect">
              <a:avLst/>
            </a:prstGeom>
            <a:solidFill>
              <a:srgbClr val="FFFFFF"/>
            </a:solidFill>
            <a:ln w="9525">
              <a:solidFill>
                <a:srgbClr val="000000"/>
              </a:solidFill>
              <a:round/>
              <a:headEnd/>
              <a:tailEnd/>
            </a:ln>
          </p:spPr>
          <p:txBody>
            <a:bodyPr/>
            <a:lstStyle/>
            <a:p>
              <a:pPr defTabSz="914400" eaLnBrk="0" fontAlgn="base" hangingPunct="0">
                <a:spcBef>
                  <a:spcPct val="0"/>
                </a:spcBef>
                <a:spcAft>
                  <a:spcPct val="0"/>
                </a:spcAft>
              </a:pPr>
              <a:endParaRPr lang="en-US">
                <a:solidFill>
                  <a:srgbClr val="FFFFFF"/>
                </a:solidFill>
                <a:latin typeface="Arial"/>
                <a:ea typeface="ＭＳ Ｐゴシック" charset="0"/>
                <a:cs typeface="Arial"/>
              </a:endParaRPr>
            </a:p>
          </p:txBody>
        </p:sp>
        <p:cxnSp>
          <p:nvCxnSpPr>
            <p:cNvPr id="112" name="Straight Connector 6"/>
            <p:cNvCxnSpPr>
              <a:cxnSpLocks noChangeShapeType="1"/>
            </p:cNvCxnSpPr>
            <p:nvPr/>
          </p:nvCxnSpPr>
          <p:spPr bwMode="auto">
            <a:xfrm>
              <a:off x="6359162" y="2570163"/>
              <a:ext cx="508000" cy="0"/>
            </a:xfrm>
            <a:prstGeom prst="line">
              <a:avLst/>
            </a:prstGeom>
            <a:noFill/>
            <a:ln w="19050" cmpd="sng">
              <a:solidFill>
                <a:schemeClr val="bg2">
                  <a:lumMod val="65000"/>
                  <a:lumOff val="35000"/>
                </a:schemeClr>
              </a:solidFill>
              <a:round/>
              <a:headEnd/>
              <a:tailEnd/>
            </a:ln>
            <a:extLst>
              <a:ext uri="{909E8E84-426E-40dd-AFC4-6F175D3DCCD1}">
                <a14:hiddenFill xmlns:a14="http://schemas.microsoft.com/office/drawing/2010/main">
                  <a:noFill/>
                </a14:hiddenFill>
              </a:ext>
            </a:extLst>
          </p:spPr>
        </p:cxnSp>
        <p:sp>
          <p:nvSpPr>
            <p:cNvPr id="113" name="Line 11"/>
            <p:cNvSpPr>
              <a:spLocks noChangeShapeType="1"/>
            </p:cNvSpPr>
            <p:nvPr/>
          </p:nvSpPr>
          <p:spPr bwMode="auto">
            <a:xfrm rot="16200000" flipV="1">
              <a:off x="5657971" y="3106846"/>
              <a:ext cx="621023" cy="0"/>
            </a:xfrm>
            <a:prstGeom prst="line">
              <a:avLst/>
            </a:prstGeom>
            <a:noFill/>
            <a:ln w="38100">
              <a:solidFill>
                <a:schemeClr val="bg2"/>
              </a:solidFill>
              <a:round/>
              <a:headEnd type="triangle" w="med" len="me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a:solidFill>
                  <a:srgbClr val="FFFFFF"/>
                </a:solidFill>
                <a:latin typeface="Arial"/>
                <a:ea typeface="ＭＳ Ｐゴシック" charset="0"/>
                <a:cs typeface="Arial"/>
              </a:endParaRPr>
            </a:p>
          </p:txBody>
        </p:sp>
        <p:cxnSp>
          <p:nvCxnSpPr>
            <p:cNvPr id="115" name="Straight Connector 6"/>
            <p:cNvCxnSpPr>
              <a:cxnSpLocks noChangeShapeType="1"/>
            </p:cNvCxnSpPr>
            <p:nvPr/>
          </p:nvCxnSpPr>
          <p:spPr bwMode="auto">
            <a:xfrm flipV="1">
              <a:off x="5171547" y="3717592"/>
              <a:ext cx="936625" cy="0"/>
            </a:xfrm>
            <a:prstGeom prst="line">
              <a:avLst/>
            </a:prstGeom>
            <a:noFill/>
            <a:ln w="19050" cmpd="sng">
              <a:solidFill>
                <a:schemeClr val="bg2">
                  <a:lumMod val="65000"/>
                  <a:lumOff val="35000"/>
                </a:schemeClr>
              </a:solidFill>
              <a:round/>
              <a:headEnd/>
              <a:tailEnd/>
            </a:ln>
            <a:extLst>
              <a:ext uri="{909E8E84-426E-40dd-AFC4-6F175D3DCCD1}">
                <a14:hiddenFill xmlns:a14="http://schemas.microsoft.com/office/drawing/2010/main">
                  <a:noFill/>
                </a14:hiddenFill>
              </a:ext>
            </a:extLst>
          </p:spPr>
        </p:cxnSp>
        <p:sp>
          <p:nvSpPr>
            <p:cNvPr id="116" name="Rectangle 12"/>
            <p:cNvSpPr>
              <a:spLocks noChangeArrowheads="1"/>
            </p:cNvSpPr>
            <p:nvPr/>
          </p:nvSpPr>
          <p:spPr bwMode="auto">
            <a:xfrm>
              <a:off x="5613402" y="3652505"/>
              <a:ext cx="745489" cy="130175"/>
            </a:xfrm>
            <a:prstGeom prst="rect">
              <a:avLst/>
            </a:prstGeom>
            <a:solidFill>
              <a:srgbClr val="FFFFFF"/>
            </a:solidFill>
            <a:ln w="9525">
              <a:solidFill>
                <a:srgbClr val="000000"/>
              </a:solidFill>
              <a:round/>
              <a:headEnd/>
              <a:tailEnd/>
            </a:ln>
          </p:spPr>
          <p:txBody>
            <a:bodyPr/>
            <a:lstStyle/>
            <a:p>
              <a:pPr defTabSz="914400" eaLnBrk="0" fontAlgn="base" hangingPunct="0">
                <a:spcBef>
                  <a:spcPct val="0"/>
                </a:spcBef>
                <a:spcAft>
                  <a:spcPct val="0"/>
                </a:spcAft>
              </a:pPr>
              <a:endParaRPr lang="en-US">
                <a:solidFill>
                  <a:srgbClr val="FFFFFF"/>
                </a:solidFill>
                <a:latin typeface="Arial"/>
                <a:ea typeface="ＭＳ Ｐゴシック" charset="0"/>
                <a:cs typeface="Arial"/>
              </a:endParaRPr>
            </a:p>
          </p:txBody>
        </p:sp>
        <p:cxnSp>
          <p:nvCxnSpPr>
            <p:cNvPr id="117" name="Straight Connector 6"/>
            <p:cNvCxnSpPr>
              <a:cxnSpLocks noChangeShapeType="1"/>
            </p:cNvCxnSpPr>
            <p:nvPr/>
          </p:nvCxnSpPr>
          <p:spPr bwMode="auto">
            <a:xfrm>
              <a:off x="6355265" y="3717592"/>
              <a:ext cx="508000" cy="0"/>
            </a:xfrm>
            <a:prstGeom prst="line">
              <a:avLst/>
            </a:prstGeom>
            <a:noFill/>
            <a:ln w="19050" cmpd="sng">
              <a:solidFill>
                <a:schemeClr val="bg2">
                  <a:lumMod val="65000"/>
                  <a:lumOff val="35000"/>
                </a:schemeClr>
              </a:solidFill>
              <a:round/>
              <a:headEnd/>
              <a:tailEnd/>
            </a:ln>
            <a:extLst>
              <a:ext uri="{909E8E84-426E-40dd-AFC4-6F175D3DCCD1}">
                <a14:hiddenFill xmlns:a14="http://schemas.microsoft.com/office/drawing/2010/main">
                  <a:noFill/>
                </a14:hiddenFill>
              </a:ext>
            </a:extLst>
          </p:spPr>
        </p:cxnSp>
        <p:sp>
          <p:nvSpPr>
            <p:cNvPr id="119" name="Content Placeholder 2"/>
            <p:cNvSpPr txBox="1">
              <a:spLocks/>
            </p:cNvSpPr>
            <p:nvPr/>
          </p:nvSpPr>
          <p:spPr bwMode="auto">
            <a:xfrm>
              <a:off x="5994402" y="2860341"/>
              <a:ext cx="1777998" cy="56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914400" fontAlgn="base">
                <a:spcBef>
                  <a:spcPct val="20000"/>
                </a:spcBef>
                <a:spcAft>
                  <a:spcPct val="0"/>
                </a:spcAft>
                <a:buFont typeface="Arial" charset="0"/>
                <a:buNone/>
              </a:pPr>
              <a:r>
                <a:rPr lang="en-US" sz="1800" dirty="0" err="1" smtClean="0">
                  <a:solidFill>
                    <a:srgbClr val="000000"/>
                  </a:solidFill>
                  <a:latin typeface="Arial"/>
                  <a:cs typeface="Arial"/>
                </a:rPr>
                <a:t>Nonhomologous</a:t>
              </a:r>
              <a:endParaRPr lang="en-US" sz="1800" dirty="0" smtClean="0">
                <a:solidFill>
                  <a:srgbClr val="000000"/>
                </a:solidFill>
                <a:latin typeface="Arial"/>
                <a:cs typeface="Arial"/>
              </a:endParaRPr>
            </a:p>
            <a:p>
              <a:pPr defTabSz="914400" fontAlgn="base">
                <a:spcBef>
                  <a:spcPct val="20000"/>
                </a:spcBef>
                <a:spcAft>
                  <a:spcPct val="0"/>
                </a:spcAft>
                <a:buFont typeface="Arial" charset="0"/>
                <a:buNone/>
              </a:pPr>
              <a:r>
                <a:rPr lang="en-US" sz="1800" dirty="0" smtClean="0">
                  <a:solidFill>
                    <a:srgbClr val="000000"/>
                  </a:solidFill>
                  <a:latin typeface="Arial"/>
                  <a:cs typeface="Arial"/>
                </a:rPr>
                <a:t>end-joining (NHEJ)</a:t>
              </a:r>
              <a:endParaRPr lang="en-US" sz="1800" dirty="0">
                <a:solidFill>
                  <a:srgbClr val="000000"/>
                </a:solidFill>
                <a:latin typeface="Arial"/>
                <a:cs typeface="Arial"/>
              </a:endParaRPr>
            </a:p>
          </p:txBody>
        </p:sp>
        <p:sp>
          <p:nvSpPr>
            <p:cNvPr id="120" name="Rectangle 7"/>
            <p:cNvSpPr>
              <a:spLocks noChangeArrowheads="1"/>
            </p:cNvSpPr>
            <p:nvPr/>
          </p:nvSpPr>
          <p:spPr bwMode="auto">
            <a:xfrm>
              <a:off x="5949440" y="2444220"/>
              <a:ext cx="40005" cy="194626"/>
            </a:xfrm>
            <a:prstGeom prst="rect">
              <a:avLst/>
            </a:prstGeom>
            <a:solidFill>
              <a:schemeClr val="tx1"/>
            </a:solidFill>
            <a:ln w="9525">
              <a:solidFill>
                <a:schemeClr val="tx1"/>
              </a:solidFill>
              <a:round/>
              <a:headEnd/>
              <a:tailEnd/>
            </a:ln>
          </p:spPr>
          <p:txBody>
            <a:bodyPr/>
            <a:lstStyle/>
            <a:p>
              <a:pPr defTabSz="914400" eaLnBrk="0" fontAlgn="base" hangingPunct="0">
                <a:spcBef>
                  <a:spcPct val="0"/>
                </a:spcBef>
                <a:spcAft>
                  <a:spcPct val="0"/>
                </a:spcAft>
              </a:pPr>
              <a:endParaRPr lang="en-US">
                <a:solidFill>
                  <a:srgbClr val="FFFFFF"/>
                </a:solidFill>
                <a:latin typeface="Arial"/>
                <a:ea typeface="ＭＳ Ｐゴシック" charset="0"/>
                <a:cs typeface="Arial"/>
              </a:endParaRPr>
            </a:p>
          </p:txBody>
        </p:sp>
        <p:sp>
          <p:nvSpPr>
            <p:cNvPr id="122" name="Content Placeholder 2"/>
            <p:cNvSpPr txBox="1">
              <a:spLocks/>
            </p:cNvSpPr>
            <p:nvPr/>
          </p:nvSpPr>
          <p:spPr bwMode="auto">
            <a:xfrm>
              <a:off x="5427410" y="3894933"/>
              <a:ext cx="14478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fontAlgn="base">
                <a:spcBef>
                  <a:spcPct val="20000"/>
                </a:spcBef>
                <a:spcAft>
                  <a:spcPct val="0"/>
                </a:spcAft>
                <a:buFont typeface="Arial" charset="0"/>
                <a:buNone/>
              </a:pPr>
              <a:r>
                <a:rPr lang="en-US" sz="1800" dirty="0" smtClean="0">
                  <a:solidFill>
                    <a:srgbClr val="000000"/>
                  </a:solidFill>
                  <a:latin typeface="Arial"/>
                  <a:cs typeface="Arial"/>
                </a:rPr>
                <a:t>Mutagenesis</a:t>
              </a:r>
            </a:p>
            <a:p>
              <a:pPr algn="ctr" defTabSz="914400" fontAlgn="base">
                <a:spcBef>
                  <a:spcPct val="20000"/>
                </a:spcBef>
                <a:spcAft>
                  <a:spcPct val="0"/>
                </a:spcAft>
                <a:buFont typeface="Arial" charset="0"/>
                <a:buNone/>
              </a:pPr>
              <a:r>
                <a:rPr lang="en-US" sz="1800" dirty="0" smtClean="0">
                  <a:solidFill>
                    <a:srgbClr val="000000"/>
                  </a:solidFill>
                  <a:latin typeface="Arial"/>
                  <a:cs typeface="Arial"/>
                </a:rPr>
                <a:t>(</a:t>
              </a:r>
              <a:r>
                <a:rPr lang="en-US" sz="1800" dirty="0" err="1" smtClean="0">
                  <a:solidFill>
                    <a:srgbClr val="000000"/>
                  </a:solidFill>
                  <a:latin typeface="Arial"/>
                  <a:cs typeface="Arial"/>
                </a:rPr>
                <a:t>indels</a:t>
              </a:r>
              <a:r>
                <a:rPr lang="en-US" sz="1800" dirty="0" smtClean="0">
                  <a:solidFill>
                    <a:srgbClr val="000000"/>
                  </a:solidFill>
                  <a:latin typeface="Arial"/>
                  <a:cs typeface="Arial"/>
                </a:rPr>
                <a:t>)</a:t>
              </a:r>
              <a:endParaRPr lang="en-US" sz="1800" dirty="0">
                <a:solidFill>
                  <a:srgbClr val="000000"/>
                </a:solidFill>
                <a:latin typeface="Arial"/>
                <a:cs typeface="Arial"/>
              </a:endParaRPr>
            </a:p>
          </p:txBody>
        </p:sp>
        <p:sp>
          <p:nvSpPr>
            <p:cNvPr id="123" name="Curved Down Arrow 122"/>
            <p:cNvSpPr/>
            <p:nvPr/>
          </p:nvSpPr>
          <p:spPr bwMode="auto">
            <a:xfrm rot="20203508" flipH="1">
              <a:off x="2954126" y="1884450"/>
              <a:ext cx="1217166" cy="289774"/>
            </a:xfrm>
            <a:prstGeom prst="curvedDownArrow">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a:ea typeface="ＭＳ Ｐゴシック" pitchFamily="-109" charset="-128"/>
                <a:cs typeface="Arial"/>
              </a:endParaRPr>
            </a:p>
          </p:txBody>
        </p:sp>
        <p:sp>
          <p:nvSpPr>
            <p:cNvPr id="125" name="Content Placeholder 2"/>
            <p:cNvSpPr txBox="1">
              <a:spLocks/>
            </p:cNvSpPr>
            <p:nvPr/>
          </p:nvSpPr>
          <p:spPr bwMode="auto">
            <a:xfrm>
              <a:off x="5842002" y="3555480"/>
              <a:ext cx="6858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914400" fontAlgn="base">
                <a:spcBef>
                  <a:spcPct val="20000"/>
                </a:spcBef>
                <a:spcAft>
                  <a:spcPct val="0"/>
                </a:spcAft>
                <a:buFont typeface="Arial" charset="0"/>
                <a:buNone/>
              </a:pPr>
              <a:r>
                <a:rPr lang="en-US" sz="1800" dirty="0" smtClean="0">
                  <a:solidFill>
                    <a:srgbClr val="000000"/>
                  </a:solidFill>
                  <a:latin typeface="Arial"/>
                  <a:cs typeface="Arial"/>
                </a:rPr>
                <a:t>//                      </a:t>
              </a:r>
              <a:endParaRPr lang="en-US" sz="1800" dirty="0">
                <a:solidFill>
                  <a:srgbClr val="000000"/>
                </a:solidFill>
                <a:latin typeface="Arial"/>
                <a:cs typeface="Arial"/>
              </a:endParaRPr>
            </a:p>
          </p:txBody>
        </p:sp>
        <p:sp>
          <p:nvSpPr>
            <p:cNvPr id="126" name="Curved Down Arrow 125"/>
            <p:cNvSpPr/>
            <p:nvPr/>
          </p:nvSpPr>
          <p:spPr bwMode="auto">
            <a:xfrm rot="1396492">
              <a:off x="4921911" y="1884450"/>
              <a:ext cx="1217166" cy="289774"/>
            </a:xfrm>
            <a:prstGeom prst="curvedDownArrow">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a:ea typeface="ＭＳ Ｐゴシック" pitchFamily="-109" charset="-128"/>
                <a:cs typeface="Arial"/>
              </a:endParaRPr>
            </a:p>
          </p:txBody>
        </p:sp>
        <p:sp>
          <p:nvSpPr>
            <p:cNvPr id="127" name="Rectangle 7"/>
            <p:cNvSpPr>
              <a:spLocks noChangeArrowheads="1"/>
            </p:cNvSpPr>
            <p:nvPr/>
          </p:nvSpPr>
          <p:spPr bwMode="auto">
            <a:xfrm>
              <a:off x="3060701" y="2870199"/>
              <a:ext cx="58293" cy="137160"/>
            </a:xfrm>
            <a:prstGeom prst="rect">
              <a:avLst/>
            </a:prstGeom>
            <a:solidFill>
              <a:schemeClr val="bg2"/>
            </a:solidFill>
            <a:ln w="9525">
              <a:solidFill>
                <a:schemeClr val="tx1"/>
              </a:solidFill>
              <a:round/>
              <a:headEnd/>
              <a:tailEnd/>
            </a:ln>
          </p:spPr>
          <p:txBody>
            <a:bodyPr/>
            <a:lstStyle/>
            <a:p>
              <a:pPr defTabSz="914400" eaLnBrk="0" fontAlgn="base" hangingPunct="0">
                <a:spcBef>
                  <a:spcPct val="0"/>
                </a:spcBef>
                <a:spcAft>
                  <a:spcPct val="0"/>
                </a:spcAft>
              </a:pPr>
              <a:endParaRPr lang="en-US">
                <a:solidFill>
                  <a:srgbClr val="FFFFFF"/>
                </a:solidFill>
                <a:latin typeface="Arial"/>
                <a:ea typeface="ＭＳ Ｐゴシック" charset="0"/>
                <a:cs typeface="Arial"/>
              </a:endParaRPr>
            </a:p>
          </p:txBody>
        </p:sp>
        <p:sp>
          <p:nvSpPr>
            <p:cNvPr id="128" name="Rectangle 7"/>
            <p:cNvSpPr>
              <a:spLocks noChangeArrowheads="1"/>
            </p:cNvSpPr>
            <p:nvPr/>
          </p:nvSpPr>
          <p:spPr bwMode="auto">
            <a:xfrm>
              <a:off x="3060701" y="4038600"/>
              <a:ext cx="58293" cy="137160"/>
            </a:xfrm>
            <a:prstGeom prst="rect">
              <a:avLst/>
            </a:prstGeom>
            <a:solidFill>
              <a:schemeClr val="bg2"/>
            </a:solidFill>
            <a:ln w="9525">
              <a:solidFill>
                <a:schemeClr val="tx1"/>
              </a:solidFill>
              <a:round/>
              <a:headEnd/>
              <a:tailEnd/>
            </a:ln>
          </p:spPr>
          <p:txBody>
            <a:bodyPr/>
            <a:lstStyle/>
            <a:p>
              <a:pPr defTabSz="914400" eaLnBrk="0" fontAlgn="base" hangingPunct="0">
                <a:spcBef>
                  <a:spcPct val="0"/>
                </a:spcBef>
                <a:spcAft>
                  <a:spcPct val="0"/>
                </a:spcAft>
              </a:pPr>
              <a:endParaRPr lang="en-US">
                <a:solidFill>
                  <a:srgbClr val="FFFFFF"/>
                </a:solidFill>
                <a:latin typeface="Arial"/>
                <a:ea typeface="ＭＳ Ｐゴシック" charset="0"/>
                <a:cs typeface="Arial"/>
              </a:endParaRPr>
            </a:p>
          </p:txBody>
        </p:sp>
      </p:grpSp>
      <p:sp>
        <p:nvSpPr>
          <p:cNvPr id="38" name="Rectangle 37"/>
          <p:cNvSpPr/>
          <p:nvPr/>
        </p:nvSpPr>
        <p:spPr>
          <a:xfrm>
            <a:off x="7523043" y="6481802"/>
            <a:ext cx="1356787" cy="276999"/>
          </a:xfrm>
          <a:prstGeom prst="rect">
            <a:avLst/>
          </a:prstGeom>
        </p:spPr>
        <p:txBody>
          <a:bodyPr wrap="none">
            <a:spAutoFit/>
          </a:bodyPr>
          <a:lstStyle/>
          <a:p>
            <a:r>
              <a:rPr lang="en-US" sz="1200" dirty="0" err="1">
                <a:solidFill>
                  <a:srgbClr val="000000"/>
                </a:solidFill>
                <a:latin typeface="Arial"/>
                <a:ea typeface="ＭＳ Ｐゴシック"/>
                <a:cs typeface="Arial"/>
              </a:rPr>
              <a:t>Rouet</a:t>
            </a:r>
            <a:r>
              <a:rPr lang="en-US" sz="1200" dirty="0">
                <a:solidFill>
                  <a:srgbClr val="000000"/>
                </a:solidFill>
                <a:latin typeface="Arial"/>
                <a:ea typeface="ＭＳ Ｐゴシック"/>
                <a:cs typeface="Arial"/>
              </a:rPr>
              <a:t> et al, 1994</a:t>
            </a:r>
            <a:endParaRPr lang="en-US" sz="1200" dirty="0">
              <a:solidFill>
                <a:srgbClr val="FFFFFF"/>
              </a:solidFill>
              <a:latin typeface="Arial"/>
              <a:ea typeface="ＭＳ Ｐゴシック"/>
              <a:cs typeface="Arial"/>
            </a:endParaRPr>
          </a:p>
        </p:txBody>
      </p:sp>
      <p:sp>
        <p:nvSpPr>
          <p:cNvPr id="32" name="TextBox 4"/>
          <p:cNvSpPr txBox="1">
            <a:spLocks noChangeArrowheads="1"/>
          </p:cNvSpPr>
          <p:nvPr/>
        </p:nvSpPr>
        <p:spPr bwMode="auto">
          <a:xfrm>
            <a:off x="1518897" y="90539"/>
            <a:ext cx="60636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a:r>
              <a:rPr lang="en-US" sz="2000" dirty="0" smtClean="0">
                <a:solidFill>
                  <a:srgbClr val="000000"/>
                </a:solidFill>
                <a:latin typeface="Arial"/>
                <a:cs typeface="Arial"/>
              </a:rPr>
              <a:t>Gene editing – 1994 and </a:t>
            </a:r>
            <a:r>
              <a:rPr lang="en-US" sz="2000" dirty="0" smtClean="0">
                <a:solidFill>
                  <a:srgbClr val="000000"/>
                </a:solidFill>
                <a:latin typeface="Arial"/>
                <a:cs typeface="Arial"/>
              </a:rPr>
              <a:t>onward</a:t>
            </a:r>
            <a:endParaRPr lang="en-US" sz="2000" dirty="0" smtClean="0">
              <a:solidFill>
                <a:srgbClr val="000000"/>
              </a:solidFill>
              <a:latin typeface="Arial"/>
              <a:cs typeface="Arial"/>
            </a:endParaRPr>
          </a:p>
        </p:txBody>
      </p:sp>
    </p:spTree>
    <p:extLst>
      <p:ext uri="{BB962C8B-B14F-4D97-AF65-F5344CB8AC3E}">
        <p14:creationId xmlns:p14="http://schemas.microsoft.com/office/powerpoint/2010/main" val="12981774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182" y="0"/>
            <a:ext cx="7102796" cy="2603078"/>
          </a:xfrm>
          <a:prstGeom prst="rect">
            <a:avLst/>
          </a:prstGeom>
        </p:spPr>
      </p:pic>
      <p:pic>
        <p:nvPicPr>
          <p:cNvPr id="5" name="Picture 4"/>
          <p:cNvPicPr>
            <a:picLocks noChangeAspect="1"/>
          </p:cNvPicPr>
          <p:nvPr/>
        </p:nvPicPr>
        <p:blipFill>
          <a:blip r:embed="rId3"/>
          <a:stretch>
            <a:fillRect/>
          </a:stretch>
        </p:blipFill>
        <p:spPr>
          <a:xfrm>
            <a:off x="3719038" y="2721278"/>
            <a:ext cx="4955061" cy="4111321"/>
          </a:xfrm>
          <a:prstGeom prst="rect">
            <a:avLst/>
          </a:prstGeom>
        </p:spPr>
      </p:pic>
      <p:pic>
        <p:nvPicPr>
          <p:cNvPr id="6" name="Picture 5"/>
          <p:cNvPicPr>
            <a:picLocks noChangeAspect="1"/>
          </p:cNvPicPr>
          <p:nvPr/>
        </p:nvPicPr>
        <p:blipFill>
          <a:blip r:embed="rId4"/>
          <a:stretch>
            <a:fillRect/>
          </a:stretch>
        </p:blipFill>
        <p:spPr>
          <a:xfrm>
            <a:off x="-4218904" y="3443346"/>
            <a:ext cx="3831522" cy="2295680"/>
          </a:xfrm>
          <a:prstGeom prst="rect">
            <a:avLst/>
          </a:prstGeom>
        </p:spPr>
      </p:pic>
      <p:sp>
        <p:nvSpPr>
          <p:cNvPr id="7" name="TextBox 6"/>
          <p:cNvSpPr txBox="1"/>
          <p:nvPr/>
        </p:nvSpPr>
        <p:spPr>
          <a:xfrm>
            <a:off x="136082" y="2721278"/>
            <a:ext cx="1905878" cy="369332"/>
          </a:xfrm>
          <a:prstGeom prst="rect">
            <a:avLst/>
          </a:prstGeom>
          <a:noFill/>
        </p:spPr>
        <p:txBody>
          <a:bodyPr wrap="none" rtlCol="0">
            <a:spAutoFit/>
          </a:bodyPr>
          <a:lstStyle/>
          <a:p>
            <a:r>
              <a:rPr lang="en-US" dirty="0" smtClean="0"/>
              <a:t>Online Aug 2 2017</a:t>
            </a:r>
            <a:endParaRPr lang="en-US" dirty="0"/>
          </a:p>
        </p:txBody>
      </p:sp>
    </p:spTree>
    <p:extLst>
      <p:ext uri="{BB962C8B-B14F-4D97-AF65-F5344CB8AC3E}">
        <p14:creationId xmlns:p14="http://schemas.microsoft.com/office/powerpoint/2010/main" val="34401035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75407" y="528874"/>
            <a:ext cx="1112504" cy="646331"/>
          </a:xfrm>
          <a:prstGeom prst="rect">
            <a:avLst/>
          </a:prstGeom>
        </p:spPr>
        <p:txBody>
          <a:bodyPr wrap="none">
            <a:spAutoFit/>
          </a:bodyPr>
          <a:lstStyle/>
          <a:p>
            <a:pPr algn="ctr"/>
            <a:r>
              <a:rPr lang="en-US" dirty="0" smtClean="0">
                <a:latin typeface="Arial"/>
                <a:cs typeface="Arial"/>
              </a:rPr>
              <a:t>Timeline:</a:t>
            </a:r>
          </a:p>
          <a:p>
            <a:pPr algn="ctr"/>
            <a:r>
              <a:rPr lang="en-US" dirty="0" smtClean="0">
                <a:latin typeface="Arial"/>
                <a:cs typeface="Arial"/>
              </a:rPr>
              <a:t>Dis</a:t>
            </a:r>
            <a:endParaRPr lang="en-GB" dirty="0" smtClean="0">
              <a:latin typeface="Arial"/>
              <a:cs typeface="Arial"/>
            </a:endParaRPr>
          </a:p>
        </p:txBody>
      </p:sp>
      <p:pic>
        <p:nvPicPr>
          <p:cNvPr id="6" name="Picture 5"/>
          <p:cNvPicPr>
            <a:picLocks noChangeAspect="1"/>
          </p:cNvPicPr>
          <p:nvPr/>
        </p:nvPicPr>
        <p:blipFill>
          <a:blip r:embed="rId2"/>
          <a:stretch>
            <a:fillRect/>
          </a:stretch>
        </p:blipFill>
        <p:spPr>
          <a:xfrm>
            <a:off x="0" y="0"/>
            <a:ext cx="3345744" cy="2602245"/>
          </a:xfrm>
          <a:prstGeom prst="rect">
            <a:avLst/>
          </a:prstGeom>
        </p:spPr>
      </p:pic>
      <p:pic>
        <p:nvPicPr>
          <p:cNvPr id="7" name="Picture 6"/>
          <p:cNvPicPr>
            <a:picLocks noChangeAspect="1"/>
          </p:cNvPicPr>
          <p:nvPr/>
        </p:nvPicPr>
        <p:blipFill>
          <a:blip r:embed="rId3"/>
          <a:stretch>
            <a:fillRect/>
          </a:stretch>
        </p:blipFill>
        <p:spPr>
          <a:xfrm>
            <a:off x="3317237" y="1175205"/>
            <a:ext cx="5270500" cy="1092200"/>
          </a:xfrm>
          <a:prstGeom prst="rect">
            <a:avLst/>
          </a:prstGeom>
        </p:spPr>
      </p:pic>
      <p:pic>
        <p:nvPicPr>
          <p:cNvPr id="8" name="Picture 7"/>
          <p:cNvPicPr>
            <a:picLocks noChangeAspect="1"/>
          </p:cNvPicPr>
          <p:nvPr/>
        </p:nvPicPr>
        <p:blipFill>
          <a:blip r:embed="rId4"/>
          <a:stretch>
            <a:fillRect/>
          </a:stretch>
        </p:blipFill>
        <p:spPr>
          <a:xfrm>
            <a:off x="1420148" y="3900021"/>
            <a:ext cx="6806915" cy="582960"/>
          </a:xfrm>
          <a:prstGeom prst="rect">
            <a:avLst/>
          </a:prstGeom>
        </p:spPr>
      </p:pic>
      <p:pic>
        <p:nvPicPr>
          <p:cNvPr id="9" name="Picture 8"/>
          <p:cNvPicPr>
            <a:picLocks noChangeAspect="1"/>
          </p:cNvPicPr>
          <p:nvPr/>
        </p:nvPicPr>
        <p:blipFill>
          <a:blip r:embed="rId5"/>
          <a:stretch>
            <a:fillRect/>
          </a:stretch>
        </p:blipFill>
        <p:spPr>
          <a:xfrm>
            <a:off x="3472847" y="2602245"/>
            <a:ext cx="5194300" cy="241300"/>
          </a:xfrm>
          <a:prstGeom prst="rect">
            <a:avLst/>
          </a:prstGeom>
        </p:spPr>
      </p:pic>
      <p:pic>
        <p:nvPicPr>
          <p:cNvPr id="10" name="Picture 9"/>
          <p:cNvPicPr>
            <a:picLocks noChangeAspect="1"/>
          </p:cNvPicPr>
          <p:nvPr/>
        </p:nvPicPr>
        <p:blipFill>
          <a:blip r:embed="rId6"/>
          <a:stretch>
            <a:fillRect/>
          </a:stretch>
        </p:blipFill>
        <p:spPr>
          <a:xfrm>
            <a:off x="3472847" y="2843545"/>
            <a:ext cx="5448300" cy="431800"/>
          </a:xfrm>
          <a:prstGeom prst="rect">
            <a:avLst/>
          </a:prstGeom>
        </p:spPr>
      </p:pic>
    </p:spTree>
    <p:extLst>
      <p:ext uri="{BB962C8B-B14F-4D97-AF65-F5344CB8AC3E}">
        <p14:creationId xmlns:p14="http://schemas.microsoft.com/office/powerpoint/2010/main" val="364302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967" y="149294"/>
            <a:ext cx="7848293" cy="6186310"/>
          </a:xfrm>
          <a:prstGeom prst="rect">
            <a:avLst/>
          </a:prstGeom>
        </p:spPr>
        <p:txBody>
          <a:bodyPr wrap="square">
            <a:spAutoFit/>
          </a:bodyPr>
          <a:lstStyle/>
          <a:p>
            <a:r>
              <a:rPr lang="en-US" b="1" dirty="0" smtClean="0">
                <a:latin typeface="Arial"/>
                <a:cs typeface="Arial"/>
              </a:rPr>
              <a:t>Timeline:</a:t>
            </a:r>
          </a:p>
          <a:p>
            <a:endParaRPr lang="en-US" b="1" dirty="0" smtClean="0">
              <a:latin typeface="Arial"/>
              <a:cs typeface="Arial"/>
            </a:endParaRPr>
          </a:p>
          <a:p>
            <a:r>
              <a:rPr lang="en-US" b="1" dirty="0" smtClean="0">
                <a:latin typeface="Arial"/>
                <a:cs typeface="Arial"/>
              </a:rPr>
              <a:t>2017</a:t>
            </a:r>
          </a:p>
          <a:p>
            <a:endParaRPr lang="en-US" dirty="0" smtClean="0">
              <a:latin typeface="Arial"/>
              <a:cs typeface="Arial"/>
            </a:endParaRPr>
          </a:p>
          <a:p>
            <a:r>
              <a:rPr lang="en-US" dirty="0" smtClean="0">
                <a:latin typeface="Arial"/>
                <a:cs typeface="Arial"/>
              </a:rPr>
              <a:t>Aug: </a:t>
            </a:r>
            <a:r>
              <a:rPr lang="en-US" i="1" dirty="0" smtClean="0">
                <a:latin typeface="Arial"/>
                <a:cs typeface="Arial"/>
              </a:rPr>
              <a:t>Nature</a:t>
            </a:r>
            <a:r>
              <a:rPr lang="en-US" dirty="0" smtClean="0">
                <a:latin typeface="Arial"/>
                <a:cs typeface="Arial"/>
              </a:rPr>
              <a:t> press conference </a:t>
            </a:r>
          </a:p>
          <a:p>
            <a:endParaRPr lang="en-US" dirty="0" smtClean="0">
              <a:latin typeface="Arial"/>
              <a:cs typeface="Arial"/>
            </a:endParaRPr>
          </a:p>
          <a:p>
            <a:r>
              <a:rPr lang="en-US" dirty="0" smtClean="0">
                <a:latin typeface="Arial"/>
                <a:cs typeface="Arial"/>
              </a:rPr>
              <a:t>Aug 2</a:t>
            </a:r>
            <a:r>
              <a:rPr lang="en-US" baseline="30000" dirty="0" smtClean="0">
                <a:latin typeface="Arial"/>
                <a:cs typeface="Arial"/>
              </a:rPr>
              <a:t>nd</a:t>
            </a:r>
            <a:r>
              <a:rPr lang="en-US" dirty="0" smtClean="0">
                <a:latin typeface="Arial"/>
                <a:cs typeface="Arial"/>
              </a:rPr>
              <a:t>: Ma et al publication in </a:t>
            </a:r>
            <a:r>
              <a:rPr lang="en-US" i="1" dirty="0" smtClean="0">
                <a:latin typeface="Arial"/>
                <a:cs typeface="Arial"/>
              </a:rPr>
              <a:t>Nature</a:t>
            </a:r>
          </a:p>
          <a:p>
            <a:endParaRPr lang="en-US" dirty="0" smtClean="0">
              <a:latin typeface="Arial"/>
              <a:cs typeface="Arial"/>
            </a:endParaRPr>
          </a:p>
          <a:p>
            <a:r>
              <a:rPr lang="en-US" dirty="0" smtClean="0">
                <a:latin typeface="Arial"/>
                <a:cs typeface="Arial"/>
              </a:rPr>
              <a:t>Aug 26</a:t>
            </a:r>
            <a:r>
              <a:rPr lang="en-US" baseline="30000" dirty="0" smtClean="0">
                <a:latin typeface="Arial"/>
                <a:cs typeface="Arial"/>
              </a:rPr>
              <a:t>th</a:t>
            </a:r>
            <a:r>
              <a:rPr lang="en-US" dirty="0" smtClean="0">
                <a:latin typeface="Arial"/>
                <a:cs typeface="Arial"/>
              </a:rPr>
              <a:t>: </a:t>
            </a:r>
            <a:r>
              <a:rPr lang="en-US" dirty="0" err="1" smtClean="0">
                <a:latin typeface="Arial"/>
                <a:cs typeface="Arial"/>
              </a:rPr>
              <a:t>Egli</a:t>
            </a:r>
            <a:r>
              <a:rPr lang="en-US" dirty="0" smtClean="0">
                <a:latin typeface="Arial"/>
                <a:cs typeface="Arial"/>
              </a:rPr>
              <a:t> et al BCA submission to </a:t>
            </a:r>
            <a:r>
              <a:rPr lang="en-US" i="1" dirty="0" smtClean="0">
                <a:latin typeface="Arial"/>
                <a:cs typeface="Arial"/>
              </a:rPr>
              <a:t>Nature</a:t>
            </a:r>
          </a:p>
          <a:p>
            <a:r>
              <a:rPr lang="en-US" dirty="0" smtClean="0">
                <a:latin typeface="Arial"/>
                <a:cs typeface="Arial"/>
              </a:rPr>
              <a:t>BCA post on </a:t>
            </a:r>
            <a:r>
              <a:rPr lang="en-US" i="1" dirty="0" err="1" smtClean="0">
                <a:latin typeface="Arial"/>
                <a:cs typeface="Arial"/>
              </a:rPr>
              <a:t>bioRxiv</a:t>
            </a:r>
            <a:endParaRPr lang="en-US" i="1" dirty="0" smtClean="0">
              <a:latin typeface="Arial"/>
              <a:cs typeface="Arial"/>
            </a:endParaRPr>
          </a:p>
          <a:p>
            <a:endParaRPr lang="en-US" dirty="0" smtClean="0">
              <a:latin typeface="Arial"/>
              <a:cs typeface="Arial"/>
            </a:endParaRPr>
          </a:p>
          <a:p>
            <a:r>
              <a:rPr lang="en-US" dirty="0" smtClean="0">
                <a:latin typeface="Arial"/>
                <a:cs typeface="Arial"/>
              </a:rPr>
              <a:t>Oct 2</a:t>
            </a:r>
            <a:r>
              <a:rPr lang="en-US" baseline="30000" dirty="0" smtClean="0">
                <a:latin typeface="Arial"/>
                <a:cs typeface="Arial"/>
              </a:rPr>
              <a:t>nd</a:t>
            </a:r>
            <a:r>
              <a:rPr lang="en-US" dirty="0" smtClean="0">
                <a:latin typeface="Arial"/>
                <a:cs typeface="Arial"/>
              </a:rPr>
              <a:t>: Editorial note</a:t>
            </a:r>
          </a:p>
          <a:p>
            <a:endParaRPr lang="en-US" dirty="0" smtClean="0">
              <a:latin typeface="Arial"/>
              <a:cs typeface="Arial"/>
            </a:endParaRPr>
          </a:p>
          <a:p>
            <a:endParaRPr lang="en-US" b="1" dirty="0" smtClean="0">
              <a:latin typeface="Arial"/>
              <a:cs typeface="Arial"/>
            </a:endParaRPr>
          </a:p>
          <a:p>
            <a:r>
              <a:rPr lang="en-US" b="1" dirty="0" smtClean="0">
                <a:latin typeface="Arial"/>
                <a:cs typeface="Arial"/>
              </a:rPr>
              <a:t>2018</a:t>
            </a:r>
          </a:p>
          <a:p>
            <a:endParaRPr lang="en-US" b="1" dirty="0" smtClean="0">
              <a:latin typeface="Arial"/>
              <a:cs typeface="Arial"/>
            </a:endParaRPr>
          </a:p>
          <a:p>
            <a:r>
              <a:rPr lang="en-US" dirty="0" smtClean="0">
                <a:latin typeface="Arial"/>
                <a:cs typeface="Arial"/>
              </a:rPr>
              <a:t>Aug 8</a:t>
            </a:r>
            <a:r>
              <a:rPr lang="en-US" baseline="30000" dirty="0" smtClean="0">
                <a:latin typeface="Arial"/>
                <a:cs typeface="Arial"/>
              </a:rPr>
              <a:t>th</a:t>
            </a:r>
            <a:r>
              <a:rPr lang="en-US" dirty="0" smtClean="0">
                <a:latin typeface="Arial"/>
                <a:cs typeface="Arial"/>
              </a:rPr>
              <a:t>: </a:t>
            </a:r>
            <a:r>
              <a:rPr lang="en-US" dirty="0" err="1" smtClean="0">
                <a:latin typeface="Arial"/>
                <a:cs typeface="Arial"/>
              </a:rPr>
              <a:t>Egli</a:t>
            </a:r>
            <a:r>
              <a:rPr lang="en-US" dirty="0" smtClean="0">
                <a:latin typeface="Arial"/>
                <a:cs typeface="Arial"/>
              </a:rPr>
              <a:t> et al BCA published, </a:t>
            </a:r>
          </a:p>
          <a:p>
            <a:r>
              <a:rPr lang="en-US" dirty="0" smtClean="0">
                <a:latin typeface="Arial"/>
                <a:cs typeface="Arial"/>
              </a:rPr>
              <a:t>Ma et al Reply published</a:t>
            </a:r>
            <a:endParaRPr lang="en-US" b="1" dirty="0" smtClean="0">
              <a:latin typeface="Arial"/>
              <a:cs typeface="Arial"/>
            </a:endParaRPr>
          </a:p>
          <a:p>
            <a:endParaRPr lang="en-US" b="1" dirty="0" smtClean="0">
              <a:latin typeface="Arial"/>
              <a:cs typeface="Arial"/>
            </a:endParaRPr>
          </a:p>
          <a:p>
            <a:endParaRPr lang="en-US" dirty="0" smtClean="0">
              <a:latin typeface="Arial"/>
              <a:cs typeface="Arial"/>
            </a:endParaRPr>
          </a:p>
          <a:p>
            <a:endParaRPr lang="en-US" dirty="0" smtClean="0">
              <a:latin typeface="Arial"/>
              <a:cs typeface="Arial"/>
            </a:endParaRPr>
          </a:p>
          <a:p>
            <a:endParaRPr lang="en-US" dirty="0" smtClean="0">
              <a:latin typeface="Arial"/>
              <a:cs typeface="Arial"/>
            </a:endParaRPr>
          </a:p>
        </p:txBody>
      </p:sp>
      <p:pic>
        <p:nvPicPr>
          <p:cNvPr id="5" name="Picture 4"/>
          <p:cNvPicPr>
            <a:picLocks noChangeAspect="1"/>
          </p:cNvPicPr>
          <p:nvPr/>
        </p:nvPicPr>
        <p:blipFill>
          <a:blip r:embed="rId2"/>
          <a:stretch>
            <a:fillRect/>
          </a:stretch>
        </p:blipFill>
        <p:spPr>
          <a:xfrm>
            <a:off x="3310367" y="3127407"/>
            <a:ext cx="5127439" cy="1322340"/>
          </a:xfrm>
          <a:prstGeom prst="rect">
            <a:avLst/>
          </a:prstGeom>
        </p:spPr>
      </p:pic>
      <p:pic>
        <p:nvPicPr>
          <p:cNvPr id="6" name="Picture 5"/>
          <p:cNvPicPr>
            <a:picLocks noChangeAspect="1"/>
          </p:cNvPicPr>
          <p:nvPr/>
        </p:nvPicPr>
        <p:blipFill>
          <a:blip r:embed="rId3"/>
          <a:stretch>
            <a:fillRect/>
          </a:stretch>
        </p:blipFill>
        <p:spPr>
          <a:xfrm>
            <a:off x="3178983" y="5172489"/>
            <a:ext cx="5127439" cy="1357709"/>
          </a:xfrm>
          <a:prstGeom prst="rect">
            <a:avLst/>
          </a:prstGeom>
        </p:spPr>
      </p:pic>
    </p:spTree>
    <p:extLst>
      <p:ext uri="{BB962C8B-B14F-4D97-AF65-F5344CB8AC3E}">
        <p14:creationId xmlns:p14="http://schemas.microsoft.com/office/powerpoint/2010/main" val="1104316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967" y="149294"/>
            <a:ext cx="8899371" cy="4524316"/>
          </a:xfrm>
          <a:prstGeom prst="rect">
            <a:avLst/>
          </a:prstGeom>
        </p:spPr>
        <p:txBody>
          <a:bodyPr wrap="square">
            <a:spAutoFit/>
          </a:bodyPr>
          <a:lstStyle/>
          <a:p>
            <a:r>
              <a:rPr lang="en-US" b="1" dirty="0" smtClean="0">
                <a:latin typeface="Arial"/>
                <a:cs typeface="Arial"/>
              </a:rPr>
              <a:t>Issues:</a:t>
            </a:r>
          </a:p>
          <a:p>
            <a:endParaRPr lang="en-US" b="1" dirty="0" smtClean="0">
              <a:latin typeface="Arial"/>
              <a:cs typeface="Arial"/>
            </a:endParaRPr>
          </a:p>
          <a:p>
            <a:r>
              <a:rPr lang="en-US" b="1" dirty="0" smtClean="0">
                <a:latin typeface="Arial"/>
                <a:cs typeface="Arial"/>
              </a:rPr>
              <a:t>Length to publication of criticism (BCA):</a:t>
            </a:r>
          </a:p>
          <a:p>
            <a:endParaRPr lang="en-US" dirty="0" smtClean="0">
              <a:latin typeface="Arial"/>
              <a:cs typeface="Arial"/>
            </a:endParaRPr>
          </a:p>
          <a:p>
            <a:r>
              <a:rPr lang="en-US" dirty="0" smtClean="0">
                <a:latin typeface="Arial"/>
                <a:cs typeface="Arial"/>
              </a:rPr>
              <a:t>-Concern that results will be taken at face value and applied in a “rogue” clinic</a:t>
            </a:r>
          </a:p>
          <a:p>
            <a:endParaRPr lang="en-US" dirty="0">
              <a:latin typeface="Arial"/>
              <a:cs typeface="Arial"/>
            </a:endParaRPr>
          </a:p>
          <a:p>
            <a:r>
              <a:rPr lang="en-US" dirty="0" smtClean="0">
                <a:latin typeface="Arial"/>
                <a:cs typeface="Arial"/>
              </a:rPr>
              <a:t>-Oocyte donation (ovarian stimulation of healthy women): how did the home institution IRB board respond?</a:t>
            </a:r>
          </a:p>
          <a:p>
            <a:endParaRPr lang="en-US" dirty="0">
              <a:latin typeface="Arial"/>
              <a:cs typeface="Arial"/>
            </a:endParaRPr>
          </a:p>
          <a:p>
            <a:endParaRPr lang="en-US" dirty="0">
              <a:latin typeface="Arial"/>
              <a:cs typeface="Arial"/>
            </a:endParaRPr>
          </a:p>
          <a:p>
            <a:endParaRPr lang="en-US" dirty="0" smtClean="0">
              <a:latin typeface="Arial"/>
              <a:cs typeface="Arial"/>
            </a:endParaRPr>
          </a:p>
          <a:p>
            <a:endParaRPr lang="en-US" b="1" dirty="0" smtClean="0">
              <a:latin typeface="Arial"/>
              <a:cs typeface="Arial"/>
            </a:endParaRPr>
          </a:p>
          <a:p>
            <a:endParaRPr lang="en-US" b="1" dirty="0" smtClean="0">
              <a:latin typeface="Arial"/>
              <a:cs typeface="Arial"/>
            </a:endParaRPr>
          </a:p>
          <a:p>
            <a:endParaRPr lang="en-US" dirty="0" smtClean="0">
              <a:latin typeface="Arial"/>
              <a:cs typeface="Arial"/>
            </a:endParaRPr>
          </a:p>
          <a:p>
            <a:endParaRPr lang="en-US" dirty="0" smtClean="0">
              <a:latin typeface="Arial"/>
              <a:cs typeface="Arial"/>
            </a:endParaRPr>
          </a:p>
          <a:p>
            <a:endParaRPr lang="en-US" dirty="0" smtClean="0">
              <a:latin typeface="Arial"/>
              <a:cs typeface="Arial"/>
            </a:endParaRPr>
          </a:p>
        </p:txBody>
      </p:sp>
      <p:grpSp>
        <p:nvGrpSpPr>
          <p:cNvPr id="7" name="Group 6"/>
          <p:cNvGrpSpPr/>
          <p:nvPr/>
        </p:nvGrpSpPr>
        <p:grpSpPr>
          <a:xfrm>
            <a:off x="3926938" y="2992847"/>
            <a:ext cx="4784002" cy="2755712"/>
            <a:chOff x="2145409" y="1775270"/>
            <a:chExt cx="6565531" cy="3330923"/>
          </a:xfrm>
        </p:grpSpPr>
        <p:pic>
          <p:nvPicPr>
            <p:cNvPr id="5" name="Picture 4"/>
            <p:cNvPicPr>
              <a:picLocks noChangeAspect="1"/>
            </p:cNvPicPr>
            <p:nvPr/>
          </p:nvPicPr>
          <p:blipFill>
            <a:blip r:embed="rId2"/>
            <a:stretch>
              <a:fillRect/>
            </a:stretch>
          </p:blipFill>
          <p:spPr>
            <a:xfrm>
              <a:off x="2145409" y="1775270"/>
              <a:ext cx="6565531" cy="959347"/>
            </a:xfrm>
            <a:prstGeom prst="rect">
              <a:avLst/>
            </a:prstGeom>
          </p:spPr>
        </p:pic>
        <p:pic>
          <p:nvPicPr>
            <p:cNvPr id="6" name="Picture 5"/>
            <p:cNvPicPr>
              <a:picLocks noChangeAspect="1"/>
            </p:cNvPicPr>
            <p:nvPr/>
          </p:nvPicPr>
          <p:blipFill>
            <a:blip r:embed="rId3"/>
            <a:stretch>
              <a:fillRect/>
            </a:stretch>
          </p:blipFill>
          <p:spPr>
            <a:xfrm>
              <a:off x="2145409" y="2778414"/>
              <a:ext cx="6565531" cy="2327779"/>
            </a:xfrm>
            <a:prstGeom prst="rect">
              <a:avLst/>
            </a:prstGeom>
          </p:spPr>
        </p:pic>
      </p:grpSp>
    </p:spTree>
    <p:extLst>
      <p:ext uri="{BB962C8B-B14F-4D97-AF65-F5344CB8AC3E}">
        <p14:creationId xmlns:p14="http://schemas.microsoft.com/office/powerpoint/2010/main" val="67729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967" y="149294"/>
            <a:ext cx="8899371" cy="4801315"/>
          </a:xfrm>
          <a:prstGeom prst="rect">
            <a:avLst/>
          </a:prstGeom>
        </p:spPr>
        <p:txBody>
          <a:bodyPr wrap="square">
            <a:spAutoFit/>
          </a:bodyPr>
          <a:lstStyle/>
          <a:p>
            <a:r>
              <a:rPr lang="en-US" b="1" dirty="0" smtClean="0">
                <a:latin typeface="Arial"/>
                <a:cs typeface="Arial"/>
              </a:rPr>
              <a:t>Issues:</a:t>
            </a:r>
          </a:p>
          <a:p>
            <a:endParaRPr lang="en-US" b="1" dirty="0" smtClean="0">
              <a:latin typeface="Arial"/>
              <a:cs typeface="Arial"/>
            </a:endParaRPr>
          </a:p>
          <a:p>
            <a:r>
              <a:rPr lang="en-US" b="1" dirty="0" smtClean="0">
                <a:latin typeface="Arial"/>
                <a:cs typeface="Arial"/>
              </a:rPr>
              <a:t>Length to publication of criticism (BCA):</a:t>
            </a:r>
          </a:p>
          <a:p>
            <a:endParaRPr lang="en-US" dirty="0" smtClean="0">
              <a:latin typeface="Arial"/>
              <a:cs typeface="Arial"/>
            </a:endParaRPr>
          </a:p>
          <a:p>
            <a:r>
              <a:rPr lang="en-US" dirty="0" smtClean="0">
                <a:latin typeface="Arial"/>
                <a:cs typeface="Arial"/>
              </a:rPr>
              <a:t>-Concern that results will be taken at face value and applied in a “rogue” clinic</a:t>
            </a:r>
          </a:p>
          <a:p>
            <a:endParaRPr lang="en-US" dirty="0">
              <a:latin typeface="Arial"/>
              <a:cs typeface="Arial"/>
            </a:endParaRPr>
          </a:p>
          <a:p>
            <a:r>
              <a:rPr lang="en-US" dirty="0" smtClean="0">
                <a:latin typeface="Arial"/>
                <a:cs typeface="Arial"/>
              </a:rPr>
              <a:t>-Oocyte donation (ovarian stimulation of healthy women): how did the home institution IRB board respond?</a:t>
            </a:r>
          </a:p>
          <a:p>
            <a:endParaRPr lang="en-US" dirty="0">
              <a:latin typeface="Arial"/>
              <a:cs typeface="Arial"/>
            </a:endParaRPr>
          </a:p>
          <a:p>
            <a:r>
              <a:rPr lang="en-US" dirty="0" smtClean="0">
                <a:latin typeface="Arial"/>
                <a:cs typeface="Arial"/>
              </a:rPr>
              <a:t>-Financial donations solicited by author</a:t>
            </a:r>
          </a:p>
          <a:p>
            <a:r>
              <a:rPr lang="en-US" dirty="0" smtClean="0">
                <a:latin typeface="Arial"/>
                <a:cs typeface="Arial"/>
              </a:rPr>
              <a:t>? Transparency about questions raised about research findings, desperate families</a:t>
            </a:r>
          </a:p>
          <a:p>
            <a:endParaRPr lang="en-US" dirty="0">
              <a:latin typeface="Arial"/>
              <a:cs typeface="Arial"/>
            </a:endParaRPr>
          </a:p>
          <a:p>
            <a:endParaRPr lang="en-US" b="1" dirty="0" smtClean="0">
              <a:latin typeface="Arial"/>
              <a:cs typeface="Arial"/>
            </a:endParaRPr>
          </a:p>
          <a:p>
            <a:endParaRPr lang="en-US" b="1" dirty="0" smtClean="0">
              <a:latin typeface="Arial"/>
              <a:cs typeface="Arial"/>
            </a:endParaRPr>
          </a:p>
          <a:p>
            <a:endParaRPr lang="en-US" dirty="0" smtClean="0">
              <a:latin typeface="Arial"/>
              <a:cs typeface="Arial"/>
            </a:endParaRPr>
          </a:p>
          <a:p>
            <a:endParaRPr lang="en-US" dirty="0" smtClean="0">
              <a:latin typeface="Arial"/>
              <a:cs typeface="Arial"/>
            </a:endParaRPr>
          </a:p>
          <a:p>
            <a:endParaRPr lang="en-US" dirty="0" smtClean="0">
              <a:latin typeface="Arial"/>
              <a:cs typeface="Arial"/>
            </a:endParaRPr>
          </a:p>
        </p:txBody>
      </p:sp>
      <p:pic>
        <p:nvPicPr>
          <p:cNvPr id="9" name="Picture 8"/>
          <p:cNvPicPr>
            <a:picLocks noChangeAspect="1"/>
          </p:cNvPicPr>
          <p:nvPr/>
        </p:nvPicPr>
        <p:blipFill>
          <a:blip r:embed="rId2"/>
          <a:stretch>
            <a:fillRect/>
          </a:stretch>
        </p:blipFill>
        <p:spPr>
          <a:xfrm>
            <a:off x="2295759" y="3321848"/>
            <a:ext cx="6769775" cy="1166032"/>
          </a:xfrm>
          <a:prstGeom prst="rect">
            <a:avLst/>
          </a:prstGeom>
        </p:spPr>
      </p:pic>
      <p:pic>
        <p:nvPicPr>
          <p:cNvPr id="10" name="Picture 9"/>
          <p:cNvPicPr>
            <a:picLocks noChangeAspect="1"/>
          </p:cNvPicPr>
          <p:nvPr/>
        </p:nvPicPr>
        <p:blipFill>
          <a:blip r:embed="rId3"/>
          <a:stretch>
            <a:fillRect/>
          </a:stretch>
        </p:blipFill>
        <p:spPr>
          <a:xfrm>
            <a:off x="2266563" y="4602103"/>
            <a:ext cx="6614667" cy="2111064"/>
          </a:xfrm>
          <a:prstGeom prst="rect">
            <a:avLst/>
          </a:prstGeom>
        </p:spPr>
      </p:pic>
    </p:spTree>
    <p:extLst>
      <p:ext uri="{BB962C8B-B14F-4D97-AF65-F5344CB8AC3E}">
        <p14:creationId xmlns:p14="http://schemas.microsoft.com/office/powerpoint/2010/main" val="396680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967" y="149294"/>
            <a:ext cx="8899371" cy="7571303"/>
          </a:xfrm>
          <a:prstGeom prst="rect">
            <a:avLst/>
          </a:prstGeom>
        </p:spPr>
        <p:txBody>
          <a:bodyPr wrap="square">
            <a:spAutoFit/>
          </a:bodyPr>
          <a:lstStyle/>
          <a:p>
            <a:r>
              <a:rPr lang="en-US" b="1" dirty="0" smtClean="0">
                <a:latin typeface="Arial"/>
                <a:cs typeface="Arial"/>
              </a:rPr>
              <a:t>Issues:</a:t>
            </a:r>
          </a:p>
          <a:p>
            <a:endParaRPr lang="en-US" dirty="0" smtClean="0">
              <a:latin typeface="Arial"/>
              <a:cs typeface="Arial"/>
            </a:endParaRPr>
          </a:p>
          <a:p>
            <a:r>
              <a:rPr lang="en-US" b="1" dirty="0" smtClean="0">
                <a:latin typeface="Arial"/>
                <a:cs typeface="Arial"/>
              </a:rPr>
              <a:t>Length to publication of criticism (BCA):</a:t>
            </a:r>
          </a:p>
          <a:p>
            <a:endParaRPr lang="en-US" dirty="0" smtClean="0">
              <a:latin typeface="Arial"/>
              <a:cs typeface="Arial"/>
            </a:endParaRPr>
          </a:p>
          <a:p>
            <a:r>
              <a:rPr lang="en-US" dirty="0" smtClean="0">
                <a:latin typeface="Arial"/>
                <a:cs typeface="Arial"/>
              </a:rPr>
              <a:t>-Concern that results will be taken at face value and applied in a “rogue” clinic</a:t>
            </a:r>
          </a:p>
          <a:p>
            <a:endParaRPr lang="en-US" dirty="0">
              <a:latin typeface="Arial"/>
              <a:cs typeface="Arial"/>
            </a:endParaRPr>
          </a:p>
          <a:p>
            <a:r>
              <a:rPr lang="en-US" dirty="0" smtClean="0">
                <a:latin typeface="Arial"/>
                <a:cs typeface="Arial"/>
              </a:rPr>
              <a:t>-Oocyte donation (ovarian stimulation of healthy women): how did the home institution IRB board respond?</a:t>
            </a:r>
          </a:p>
          <a:p>
            <a:endParaRPr lang="en-US" dirty="0">
              <a:latin typeface="Arial"/>
              <a:cs typeface="Arial"/>
            </a:endParaRPr>
          </a:p>
          <a:p>
            <a:r>
              <a:rPr lang="en-US" dirty="0" smtClean="0">
                <a:latin typeface="Arial"/>
                <a:cs typeface="Arial"/>
              </a:rPr>
              <a:t>-Financial donations solicited by author</a:t>
            </a:r>
          </a:p>
          <a:p>
            <a:endParaRPr lang="en-US" dirty="0" smtClean="0">
              <a:latin typeface="Arial"/>
              <a:cs typeface="Arial"/>
            </a:endParaRPr>
          </a:p>
          <a:p>
            <a:r>
              <a:rPr lang="en-US" b="1" dirty="0" smtClean="0">
                <a:latin typeface="Arial"/>
                <a:cs typeface="Arial"/>
              </a:rPr>
              <a:t>Change in policy to allow new data collection:</a:t>
            </a:r>
          </a:p>
          <a:p>
            <a:endParaRPr lang="en-US" dirty="0" smtClean="0">
              <a:latin typeface="Arial"/>
              <a:cs typeface="Arial"/>
            </a:endParaRPr>
          </a:p>
          <a:p>
            <a:r>
              <a:rPr lang="en-US" dirty="0" smtClean="0">
                <a:latin typeface="Arial"/>
                <a:cs typeface="Arial"/>
              </a:rPr>
              <a:t>-Makes clear that original paper cannot stand on its own</a:t>
            </a:r>
          </a:p>
          <a:p>
            <a:endParaRPr lang="en-US" dirty="0">
              <a:latin typeface="Arial"/>
              <a:cs typeface="Arial"/>
            </a:endParaRPr>
          </a:p>
          <a:p>
            <a:r>
              <a:rPr lang="en-US" dirty="0" smtClean="0">
                <a:latin typeface="Arial"/>
                <a:cs typeface="Arial"/>
              </a:rPr>
              <a:t>-Extreme pressure placed on authors to obtain supporting data in a short time</a:t>
            </a:r>
          </a:p>
          <a:p>
            <a:endParaRPr lang="en-US" dirty="0">
              <a:latin typeface="Arial"/>
              <a:cs typeface="Arial"/>
            </a:endParaRPr>
          </a:p>
          <a:p>
            <a:r>
              <a:rPr lang="en-US" dirty="0" smtClean="0">
                <a:latin typeface="Arial"/>
                <a:cs typeface="Arial"/>
              </a:rPr>
              <a:t>-Timeline did not allow a definitive results to be obtained</a:t>
            </a:r>
          </a:p>
          <a:p>
            <a:endParaRPr lang="en-US" dirty="0">
              <a:latin typeface="Arial"/>
              <a:cs typeface="Arial"/>
            </a:endParaRPr>
          </a:p>
          <a:p>
            <a:endParaRPr lang="en-US" dirty="0" smtClean="0">
              <a:latin typeface="Arial"/>
              <a:cs typeface="Arial"/>
            </a:endParaRPr>
          </a:p>
          <a:p>
            <a:endParaRPr lang="en-US" dirty="0">
              <a:latin typeface="Arial"/>
              <a:cs typeface="Arial"/>
            </a:endParaRPr>
          </a:p>
          <a:p>
            <a:endParaRPr lang="en-US" dirty="0">
              <a:latin typeface="Arial"/>
              <a:cs typeface="Arial"/>
            </a:endParaRPr>
          </a:p>
          <a:p>
            <a:endParaRPr lang="en-US" b="1" dirty="0" smtClean="0">
              <a:latin typeface="Arial"/>
              <a:cs typeface="Arial"/>
            </a:endParaRPr>
          </a:p>
          <a:p>
            <a:endParaRPr lang="en-US" b="1" dirty="0" smtClean="0">
              <a:latin typeface="Arial"/>
              <a:cs typeface="Arial"/>
            </a:endParaRPr>
          </a:p>
          <a:p>
            <a:endParaRPr lang="en-US" dirty="0" smtClean="0">
              <a:latin typeface="Arial"/>
              <a:cs typeface="Arial"/>
            </a:endParaRPr>
          </a:p>
          <a:p>
            <a:endParaRPr lang="en-US" dirty="0" smtClean="0">
              <a:latin typeface="Arial"/>
              <a:cs typeface="Arial"/>
            </a:endParaRPr>
          </a:p>
          <a:p>
            <a:endParaRPr lang="en-US" dirty="0" smtClean="0">
              <a:latin typeface="Arial"/>
              <a:cs typeface="Arial"/>
            </a:endParaRPr>
          </a:p>
        </p:txBody>
      </p:sp>
    </p:spTree>
    <p:extLst>
      <p:ext uri="{BB962C8B-B14F-4D97-AF65-F5344CB8AC3E}">
        <p14:creationId xmlns:p14="http://schemas.microsoft.com/office/powerpoint/2010/main" val="305708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967" y="149294"/>
            <a:ext cx="8899371" cy="8679298"/>
          </a:xfrm>
          <a:prstGeom prst="rect">
            <a:avLst/>
          </a:prstGeom>
        </p:spPr>
        <p:txBody>
          <a:bodyPr wrap="square">
            <a:spAutoFit/>
          </a:bodyPr>
          <a:lstStyle/>
          <a:p>
            <a:r>
              <a:rPr lang="en-US" b="1" dirty="0" smtClean="0">
                <a:latin typeface="Arial"/>
                <a:cs typeface="Arial"/>
              </a:rPr>
              <a:t>Issues:</a:t>
            </a:r>
          </a:p>
          <a:p>
            <a:endParaRPr lang="en-US" dirty="0" smtClean="0">
              <a:latin typeface="Arial"/>
              <a:cs typeface="Arial"/>
            </a:endParaRPr>
          </a:p>
          <a:p>
            <a:r>
              <a:rPr lang="en-US" b="1" dirty="0" smtClean="0">
                <a:latin typeface="Arial"/>
                <a:cs typeface="Arial"/>
              </a:rPr>
              <a:t>Length to publication of criticism (BCA):</a:t>
            </a:r>
          </a:p>
          <a:p>
            <a:endParaRPr lang="en-US" dirty="0" smtClean="0">
              <a:latin typeface="Arial"/>
              <a:cs typeface="Arial"/>
            </a:endParaRPr>
          </a:p>
          <a:p>
            <a:r>
              <a:rPr lang="en-US" dirty="0" smtClean="0">
                <a:latin typeface="Arial"/>
                <a:cs typeface="Arial"/>
              </a:rPr>
              <a:t>-Concern that results will be taken at face value and applied in a “rogue” clinic</a:t>
            </a:r>
          </a:p>
          <a:p>
            <a:endParaRPr lang="en-US" dirty="0">
              <a:latin typeface="Arial"/>
              <a:cs typeface="Arial"/>
            </a:endParaRPr>
          </a:p>
          <a:p>
            <a:r>
              <a:rPr lang="en-US" dirty="0" smtClean="0">
                <a:latin typeface="Arial"/>
                <a:cs typeface="Arial"/>
              </a:rPr>
              <a:t>-Oocyte donation (ovarian stimulation of healthy women): how did the home institution IRB board respond?</a:t>
            </a:r>
          </a:p>
          <a:p>
            <a:endParaRPr lang="en-US" dirty="0">
              <a:latin typeface="Arial"/>
              <a:cs typeface="Arial"/>
            </a:endParaRPr>
          </a:p>
          <a:p>
            <a:r>
              <a:rPr lang="en-US" dirty="0" smtClean="0">
                <a:latin typeface="Arial"/>
                <a:cs typeface="Arial"/>
              </a:rPr>
              <a:t>-Financial donations solicited by author</a:t>
            </a:r>
          </a:p>
          <a:p>
            <a:endParaRPr lang="en-US" dirty="0" smtClean="0">
              <a:latin typeface="Arial"/>
              <a:cs typeface="Arial"/>
            </a:endParaRPr>
          </a:p>
          <a:p>
            <a:r>
              <a:rPr lang="en-US" b="1" dirty="0" smtClean="0">
                <a:latin typeface="Arial"/>
                <a:cs typeface="Arial"/>
              </a:rPr>
              <a:t>Change in policy to allow new data collection:</a:t>
            </a:r>
          </a:p>
          <a:p>
            <a:endParaRPr lang="en-US" dirty="0" smtClean="0">
              <a:latin typeface="Arial"/>
              <a:cs typeface="Arial"/>
            </a:endParaRPr>
          </a:p>
          <a:p>
            <a:r>
              <a:rPr lang="en-US" dirty="0" smtClean="0">
                <a:latin typeface="Arial"/>
                <a:cs typeface="Arial"/>
              </a:rPr>
              <a:t>-Makes clear that original paper cannot stand on its own</a:t>
            </a:r>
          </a:p>
          <a:p>
            <a:endParaRPr lang="en-US" dirty="0">
              <a:latin typeface="Arial"/>
              <a:cs typeface="Arial"/>
            </a:endParaRPr>
          </a:p>
          <a:p>
            <a:r>
              <a:rPr lang="en-US" dirty="0" smtClean="0">
                <a:latin typeface="Arial"/>
                <a:cs typeface="Arial"/>
              </a:rPr>
              <a:t>-Extreme pressure placed on authors to obtain supporting data in a short time</a:t>
            </a:r>
          </a:p>
          <a:p>
            <a:endParaRPr lang="en-US" dirty="0">
              <a:latin typeface="Arial"/>
              <a:cs typeface="Arial"/>
            </a:endParaRPr>
          </a:p>
          <a:p>
            <a:r>
              <a:rPr lang="en-US" dirty="0" smtClean="0">
                <a:latin typeface="Arial"/>
                <a:cs typeface="Arial"/>
              </a:rPr>
              <a:t>-Timeline did not allow a definitive results to be obtained</a:t>
            </a:r>
          </a:p>
          <a:p>
            <a:endParaRPr lang="en-US" dirty="0">
              <a:latin typeface="Arial"/>
              <a:cs typeface="Arial"/>
            </a:endParaRPr>
          </a:p>
          <a:p>
            <a:r>
              <a:rPr lang="en-US" b="1" dirty="0" smtClean="0">
                <a:latin typeface="Arial"/>
                <a:cs typeface="Arial"/>
              </a:rPr>
              <a:t>Concern about for-profit journals</a:t>
            </a:r>
          </a:p>
          <a:p>
            <a:endParaRPr lang="en-US" b="1" dirty="0">
              <a:latin typeface="Arial"/>
              <a:cs typeface="Arial"/>
            </a:endParaRPr>
          </a:p>
          <a:p>
            <a:r>
              <a:rPr lang="en-US" dirty="0" smtClean="0">
                <a:latin typeface="Arial"/>
                <a:cs typeface="Arial"/>
              </a:rPr>
              <a:t>-was timeline (or original publication) influenced by the for-profit status of the journal</a:t>
            </a:r>
            <a:endParaRPr lang="en-US" dirty="0" smtClean="0">
              <a:latin typeface="Arial"/>
              <a:cs typeface="Arial"/>
            </a:endParaRPr>
          </a:p>
          <a:p>
            <a:endParaRPr lang="en-US" dirty="0">
              <a:latin typeface="Arial"/>
              <a:cs typeface="Arial"/>
            </a:endParaRPr>
          </a:p>
          <a:p>
            <a:endParaRPr lang="en-US" dirty="0" smtClean="0">
              <a:latin typeface="Arial"/>
              <a:cs typeface="Arial"/>
            </a:endParaRPr>
          </a:p>
          <a:p>
            <a:endParaRPr lang="en-US" dirty="0">
              <a:latin typeface="Arial"/>
              <a:cs typeface="Arial"/>
            </a:endParaRPr>
          </a:p>
          <a:p>
            <a:endParaRPr lang="en-US" dirty="0">
              <a:latin typeface="Arial"/>
              <a:cs typeface="Arial"/>
            </a:endParaRPr>
          </a:p>
          <a:p>
            <a:endParaRPr lang="en-US" b="1" dirty="0" smtClean="0">
              <a:latin typeface="Arial"/>
              <a:cs typeface="Arial"/>
            </a:endParaRPr>
          </a:p>
          <a:p>
            <a:endParaRPr lang="en-US" b="1" dirty="0" smtClean="0">
              <a:latin typeface="Arial"/>
              <a:cs typeface="Arial"/>
            </a:endParaRPr>
          </a:p>
          <a:p>
            <a:endParaRPr lang="en-US" dirty="0" smtClean="0">
              <a:latin typeface="Arial"/>
              <a:cs typeface="Arial"/>
            </a:endParaRPr>
          </a:p>
          <a:p>
            <a:endParaRPr lang="en-US" dirty="0" smtClean="0">
              <a:latin typeface="Arial"/>
              <a:cs typeface="Arial"/>
            </a:endParaRPr>
          </a:p>
          <a:p>
            <a:endParaRPr lang="en-US" dirty="0" smtClean="0">
              <a:latin typeface="Arial"/>
              <a:cs typeface="Arial"/>
            </a:endParaRPr>
          </a:p>
        </p:txBody>
      </p:sp>
    </p:spTree>
    <p:extLst>
      <p:ext uri="{BB962C8B-B14F-4D97-AF65-F5344CB8AC3E}">
        <p14:creationId xmlns:p14="http://schemas.microsoft.com/office/powerpoint/2010/main" val="3471226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ＭＳ Ｐゴシック"/>
        <a:cs typeface="ＭＳ Ｐゴシック"/>
      </a:majorFont>
      <a:minorFont>
        <a:latin typeface="Times New Roman"/>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188</TotalTime>
  <Words>688</Words>
  <Application>Microsoft Macintosh PowerPoint</Application>
  <PresentationFormat>On-screen Show (4:3)</PresentationFormat>
  <Paragraphs>135</Paragraphs>
  <Slides>11</Slides>
  <Notes>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3_Default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SKI MSKCC</dc:creator>
  <cp:lastModifiedBy>SKI MSKCC</cp:lastModifiedBy>
  <cp:revision>14</cp:revision>
  <dcterms:created xsi:type="dcterms:W3CDTF">2018-11-29T02:35:42Z</dcterms:created>
  <dcterms:modified xsi:type="dcterms:W3CDTF">2018-11-29T05:44:26Z</dcterms:modified>
</cp:coreProperties>
</file>