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384" r:id="rId2"/>
    <p:sldId id="2536" r:id="rId3"/>
    <p:sldId id="2529" r:id="rId4"/>
    <p:sldId id="2528" r:id="rId5"/>
    <p:sldId id="2531" r:id="rId6"/>
    <p:sldId id="2530" r:id="rId7"/>
    <p:sldId id="2526" r:id="rId8"/>
    <p:sldId id="2532" r:id="rId9"/>
    <p:sldId id="2533" r:id="rId10"/>
    <p:sldId id="2411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3D1F"/>
    <a:srgbClr val="C98969"/>
    <a:srgbClr val="D5CAC3"/>
    <a:srgbClr val="00CC00"/>
    <a:srgbClr val="00FF00"/>
    <a:srgbClr val="006600"/>
    <a:srgbClr val="DDF4FF"/>
    <a:srgbClr val="B7E7FF"/>
    <a:srgbClr val="8AF6FE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5604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CC8CF3-8E97-465F-AF11-8AB13184A1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268436-1A40-4D49-BE0D-B0203EDFDA64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38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C8CF3-8E97-465F-AF11-8AB13184A1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4653EB0-C5D2-4D7E-8C9E-E3147F85A9EB}" type="slidenum">
              <a:rPr lang="en-US" altLang="zh-CN" sz="1200"/>
              <a:pPr algn="r"/>
              <a:t>5</a:t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建奎、广磊负责。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8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24E4C3-2157-4168-844B-6A4C1FEE2B89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1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24E4C3-2157-4168-844B-6A4C1FEE2B89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07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1B9663E-A446-4347-A0DF-A9F372F7E3E6}" type="slidenum">
              <a:rPr lang="en-US" altLang="zh-CN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010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1B9663E-A446-4347-A0DF-A9F372F7E3E6}" type="slidenum">
              <a:rPr lang="en-US" altLang="zh-CN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33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9C5815-893F-48F6-8087-15AF345CEE5F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3B7D40-15CE-4AD2-83F6-BE1F15558E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B7DA1-3D40-4299-85E2-23D699D28A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9B65C5-2905-4DE3-BDD4-50AB5D28E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A9B94-FB43-4C88-9A89-36AD835E9F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87195-4FB7-4A6E-9C76-4EA35EFB2F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F4BEB-93F5-4114-A794-024108558C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54F4E9-6757-47BB-B48A-2F83F297D4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B99D8-EFDF-410D-A62A-319476B3C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5EE38-DED2-4DE1-9D04-F8F66DAA0B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B4107-1A43-4C09-AC45-4B244165AE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97BF6-1F54-41E7-87F3-60E0DCA71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BCCEC-0AAB-4D09-B766-58784BD4E0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2CC1C-D19A-45BC-999F-7B2B4A470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5345781-FDDD-477D-AB04-B7011A2658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rial" pitchFamily="-65" charset="0"/>
          <a:cs typeface="Arial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rial" pitchFamily="-65" charset="0"/>
          <a:cs typeface="Arial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rial" pitchFamily="-65" charset="0"/>
          <a:cs typeface="Arial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rial" pitchFamily="-65" charset="0"/>
          <a:cs typeface="Arial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rial" pitchFamily="-65" charset="0"/>
          <a:cs typeface="Arial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rial" pitchFamily="-65" charset="0"/>
          <a:cs typeface="Arial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rial" pitchFamily="-65" charset="0"/>
          <a:cs typeface="Arial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Arial" pitchFamily="-65" charset="0"/>
          <a:cs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12" name="Picture 2" descr="C:\Users\sunxy\Desktop\2013年11月29日接待徐匡迪\09-行政办公楼，公共教学楼_conew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305823"/>
            <a:ext cx="9144000" cy="2246353"/>
          </a:xfrm>
          <a:prstGeom prst="rect">
            <a:avLst/>
          </a:prstGeom>
          <a:noFill/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2133600"/>
            <a:ext cx="9144000" cy="70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develop base editing </a:t>
            </a:r>
            <a:r>
              <a:rPr lang="en-US" sz="3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platforms</a:t>
            </a:r>
            <a:endParaRPr lang="en-US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29400" y="18032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463" y="66479"/>
            <a:ext cx="3295337" cy="52322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Breakout Session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5334000"/>
            <a:ext cx="8305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Xingxu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Huang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ShanghaiTech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Huangxx@shanghaitech.edu.cn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FontTx/>
              <a:buNone/>
            </a:pP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1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365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710" y="3200400"/>
            <a:ext cx="2954289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3652" name="Text Box 2"/>
          <p:cNvSpPr txBox="1">
            <a:spLocks noChangeArrowheads="1"/>
          </p:cNvSpPr>
          <p:nvPr/>
        </p:nvSpPr>
        <p:spPr bwMode="auto">
          <a:xfrm>
            <a:off x="0" y="1905000"/>
            <a:ext cx="6189709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8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8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000"/>
            <a:ext cx="9144000" cy="31832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22600" y="6519446"/>
            <a:ext cx="609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altLang="zh-CN" sz="1600" dirty="0">
                <a:latin typeface="Comic Sans MS" pitchFamily="66" charset="0"/>
                <a:ea typeface="宋体" charset="-122"/>
              </a:rPr>
              <a:t>Komor et al. </a:t>
            </a:r>
            <a:r>
              <a:rPr lang="da-DK" altLang="zh-CN" sz="1600" i="1" dirty="0" smtClean="0">
                <a:latin typeface="Comic Sans MS" pitchFamily="66" charset="0"/>
                <a:ea typeface="宋体" charset="-122"/>
              </a:rPr>
              <a:t>Nature</a:t>
            </a:r>
            <a:r>
              <a:rPr lang="da-DK" altLang="zh-CN" sz="1600" dirty="0" smtClean="0">
                <a:latin typeface="Comic Sans MS" pitchFamily="66" charset="0"/>
                <a:ea typeface="宋体" charset="-122"/>
              </a:rPr>
              <a:t> </a:t>
            </a:r>
            <a:r>
              <a:rPr lang="da-DK" altLang="zh-CN" sz="1600" dirty="0">
                <a:latin typeface="Comic Sans MS" pitchFamily="66" charset="0"/>
                <a:ea typeface="宋体" charset="-122"/>
              </a:rPr>
              <a:t>2016; Gaudelli et al. </a:t>
            </a:r>
            <a:r>
              <a:rPr lang="da-DK" altLang="zh-CN" sz="1600" i="1" dirty="0" smtClean="0">
                <a:latin typeface="Comic Sans MS" pitchFamily="66" charset="0"/>
                <a:ea typeface="宋体" charset="-122"/>
              </a:rPr>
              <a:t>Nature</a:t>
            </a:r>
            <a:r>
              <a:rPr lang="da-DK" altLang="zh-CN" sz="1600" dirty="0" smtClean="0">
                <a:latin typeface="Comic Sans MS" pitchFamily="66" charset="0"/>
                <a:ea typeface="宋体" charset="-122"/>
              </a:rPr>
              <a:t> </a:t>
            </a:r>
            <a:r>
              <a:rPr lang="da-DK" altLang="zh-CN" sz="1600" dirty="0">
                <a:latin typeface="Comic Sans MS" pitchFamily="66" charset="0"/>
                <a:ea typeface="宋体" charset="-122"/>
              </a:rPr>
              <a:t>2017</a:t>
            </a:r>
            <a:endParaRPr lang="zh-CN" altLang="en-US" sz="1600" dirty="0">
              <a:latin typeface="Comic Sans MS" pitchFamily="66" charset="0"/>
              <a:ea typeface="宋体" charset="-122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228600" y="838200"/>
            <a:ext cx="8610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7938" y="163284"/>
            <a:ext cx="91360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Base editing provides a more precise strategy</a:t>
            </a:r>
            <a:endParaRPr lang="en-US" altLang="zh-CN" sz="28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965537"/>
            <a:ext cx="34163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Arial" panose="020B0604020202020204" pitchFamily="34" charset="0"/>
              </a:rPr>
              <a:t>CBE: cytosine base editor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Arial" panose="020B0604020202020204" pitchFamily="34" charset="0"/>
              </a:rPr>
              <a:t>ABE: adenine 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  <a:cs typeface="Arial" panose="020B0604020202020204" pitchFamily="34" charset="0"/>
              </a:rPr>
              <a:t>base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  <a:cs typeface="Arial" panose="020B0604020202020204" pitchFamily="34" charset="0"/>
              </a:rPr>
              <a:t>editor</a:t>
            </a:r>
            <a:endParaRPr lang="zh-CN" altLang="en-US" sz="2000" b="1" dirty="0">
              <a:latin typeface="Comic Sans MS" panose="030F0702030302020204" pitchFamily="66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66700" y="5200471"/>
            <a:ext cx="8610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Perform programmable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editing of a target base in 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genome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by deamination without double-stranded DNA 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cleavage.</a:t>
            </a:r>
            <a:endParaRPr lang="en-US" altLang="zh-CN" sz="2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5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3442"/>
              </p:ext>
            </p:extLst>
          </p:nvPr>
        </p:nvGraphicFramePr>
        <p:xfrm>
          <a:off x="160144" y="3810000"/>
          <a:ext cx="8823712" cy="2605864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1564814665"/>
                    </a:ext>
                  </a:extLst>
                </a:gridCol>
                <a:gridCol w="1691578">
                  <a:extLst>
                    <a:ext uri="{9D8B030D-6E8A-4147-A177-3AD203B41FA5}">
                      <a16:colId xmlns="" xmlns:a16="http://schemas.microsoft.com/office/drawing/2014/main" val="2487123767"/>
                    </a:ext>
                  </a:extLst>
                </a:gridCol>
                <a:gridCol w="1691578">
                  <a:extLst>
                    <a:ext uri="{9D8B030D-6E8A-4147-A177-3AD203B41FA5}">
                      <a16:colId xmlns="" xmlns:a16="http://schemas.microsoft.com/office/drawing/2014/main" val="3830308144"/>
                    </a:ext>
                  </a:extLst>
                </a:gridCol>
                <a:gridCol w="1691578">
                  <a:extLst>
                    <a:ext uri="{9D8B030D-6E8A-4147-A177-3AD203B41FA5}">
                      <a16:colId xmlns="" xmlns:a16="http://schemas.microsoft.com/office/drawing/2014/main" val="2958927685"/>
                    </a:ext>
                  </a:extLst>
                </a:gridCol>
                <a:gridCol w="1691578">
                  <a:extLst>
                    <a:ext uri="{9D8B030D-6E8A-4147-A177-3AD203B41FA5}">
                      <a16:colId xmlns="" xmlns:a16="http://schemas.microsoft.com/office/drawing/2014/main" val="38298028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PAM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Corrected 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by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ABE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Precise correction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by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ABE </a:t>
                      </a:r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(10.5%)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Corrected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by CBE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Precise correction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by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CBE </a:t>
                      </a:r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(11.9%)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63218524"/>
                  </a:ext>
                </a:extLst>
              </a:tr>
              <a:tr h="268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To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tal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126,225,392 (100%)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58,434,362 (100%)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122,110,677 (100%)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66,062,154 (100%)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7295387"/>
                  </a:ext>
                </a:extLst>
              </a:tr>
              <a:tr h="268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NG (xCas9/SpCas9-NG)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111,793,856 (88.6%)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50,642,619 (86.7%)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106,222,425 (87.0%)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55,003,882 (83.3%)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94332491"/>
                  </a:ext>
                </a:extLst>
              </a:tr>
              <a:tr h="268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NGG (SpCas9)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36,118,948 (28.6%)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15,657,121 (26.8%)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31,682,039 (25.9%)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15,035,152 (22.8%)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5313715"/>
                  </a:ext>
                </a:extLst>
              </a:tr>
              <a:tr h="268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NGA (VQR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SpCas9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44,155,390 (35.0%)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16,213,326 (27.7%)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45,180,539 (37.0%)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21,815,188 (33.0%)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3299435"/>
                  </a:ext>
                </a:extLst>
              </a:tr>
              <a:tr h="268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NGAG (EQR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SpCas9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14,192,236 (11.2%)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5,208,662 (8,9%)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13,033,871 (10.7%)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6,175,091 (9.3%)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24412689"/>
                  </a:ext>
                </a:extLst>
              </a:tr>
              <a:tr h="268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NGCG (VRER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SpCas9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2,240,558 (1.8%)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977,152 (1.7%)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1,667,471 (1.4%)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673,810 (1.0%)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27518598"/>
                  </a:ext>
                </a:extLst>
              </a:tr>
              <a:tr h="268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NNNRRT (KKH SaCas9)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46,024,868 (36.5%)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17,655,489 (30.2%)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54,115,184 (44.3%)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26,168,072 (39.6%)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723280"/>
                  </a:ext>
                </a:extLst>
              </a:tr>
              <a:tr h="268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NNGRRT (SaCas9)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11,402,588 (9.0%)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4,744,162 (8.1%)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12,468,625 (10.2%)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5,973,411 (9.0%)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7969562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173697" y="604200"/>
            <a:ext cx="6796606" cy="2520000"/>
            <a:chOff x="1173697" y="687247"/>
            <a:chExt cx="6796606" cy="2520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41419"/>
            <a:stretch/>
          </p:blipFill>
          <p:spPr>
            <a:xfrm>
              <a:off x="1173697" y="687247"/>
              <a:ext cx="2617369" cy="2520000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4248266" y="1037625"/>
              <a:ext cx="3722037" cy="1819244"/>
              <a:chOff x="4486279" y="1989117"/>
              <a:chExt cx="3722037" cy="1819244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9405" y="2042581"/>
                <a:ext cx="208420" cy="1427275"/>
              </a:xfrm>
              <a:prstGeom prst="rect">
                <a:avLst/>
              </a:prstGeom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4777825" y="1989117"/>
                <a:ext cx="3430491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Modeled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A·T →G·C (67.0% by ABE)</a:t>
                </a: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ts val="1900"/>
                  </a:lnSpc>
                </a:pP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Modeled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A·T →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C·G</a:t>
                </a:r>
              </a:p>
              <a:p>
                <a:pPr>
                  <a:lnSpc>
                    <a:spcPts val="1900"/>
                  </a:lnSpc>
                </a:pP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Modeled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A·T →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T·A</a:t>
                </a:r>
              </a:p>
              <a:p>
                <a:pPr>
                  <a:lnSpc>
                    <a:spcPts val="1900"/>
                  </a:lnSpc>
                </a:pP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Modeled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by C·G→</a:t>
                </a: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T·A (71.2% by CBE)</a:t>
                </a: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ts val="1900"/>
                  </a:lnSpc>
                </a:pP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Modeled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by C·G→G·C</a:t>
                </a:r>
              </a:p>
              <a:p>
                <a:pPr>
                  <a:lnSpc>
                    <a:spcPts val="1900"/>
                  </a:lnSpc>
                </a:pP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Modeled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by C·G→</a:t>
                </a: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A·T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4486279" y="3500584"/>
                <a:ext cx="18498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555,109,482)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4" name="文本框 13"/>
          <p:cNvSpPr txBox="1"/>
          <p:nvPr/>
        </p:nvSpPr>
        <p:spPr>
          <a:xfrm>
            <a:off x="0" y="1397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j-lt"/>
              </a:rPr>
              <a:t>Base pair changes required to </a:t>
            </a:r>
            <a:r>
              <a:rPr lang="en-US" altLang="zh-CN" sz="2000" b="1" dirty="0" smtClean="0">
                <a:latin typeface="+mj-lt"/>
              </a:rPr>
              <a:t>model naturally-occurring </a:t>
            </a:r>
            <a:r>
              <a:rPr lang="en-US" altLang="zh-CN" sz="2000" b="1" dirty="0">
                <a:latin typeface="+mj-lt"/>
              </a:rPr>
              <a:t>human </a:t>
            </a:r>
            <a:r>
              <a:rPr lang="en-US" altLang="zh-CN" sz="2000" b="1" dirty="0" smtClean="0">
                <a:latin typeface="+mj-lt"/>
              </a:rPr>
              <a:t>SNPs</a:t>
            </a:r>
            <a:endParaRPr lang="en-US" altLang="zh-CN" sz="2000" b="1" dirty="0"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44221" y="2895600"/>
            <a:ext cx="3812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/>
              <a:t>dbSNP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https</a:t>
            </a:r>
            <a:r>
              <a:rPr lang="zh-CN" altLang="en-US" sz="1600" dirty="0"/>
              <a:t>://www.ncbi.nlm.nih.gov/SNP/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700" y="3352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j-lt"/>
              </a:rPr>
              <a:t>Current editable naturally-occurring </a:t>
            </a:r>
            <a:r>
              <a:rPr lang="en-US" altLang="zh-CN" b="1" dirty="0">
                <a:latin typeface="+mj-lt"/>
              </a:rPr>
              <a:t>human </a:t>
            </a:r>
            <a:r>
              <a:rPr lang="en-US" altLang="zh-CN" b="1" dirty="0" smtClean="0">
                <a:latin typeface="+mj-lt"/>
              </a:rPr>
              <a:t>SNPs</a:t>
            </a:r>
            <a:endParaRPr lang="en-US" altLang="zh-CN" b="1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9792" y="6477000"/>
            <a:ext cx="9182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Precise </a:t>
            </a:r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correction: only 1 editable base in edit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window </a:t>
            </a:r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(from positions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 to 7 for </a:t>
            </a:r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ABE, or 4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 8 for CBE</a:t>
            </a:r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(22.4%)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64271"/>
              </p:ext>
            </p:extLst>
          </p:nvPr>
        </p:nvGraphicFramePr>
        <p:xfrm>
          <a:off x="114300" y="3886200"/>
          <a:ext cx="8915401" cy="2590802"/>
        </p:xfrm>
        <a:graphic>
          <a:graphicData uri="http://schemas.openxmlformats.org/drawingml/2006/table">
            <a:tbl>
              <a:tblPr/>
              <a:tblGrid>
                <a:gridCol w="2209801">
                  <a:extLst>
                    <a:ext uri="{9D8B030D-6E8A-4147-A177-3AD203B41FA5}">
                      <a16:colId xmlns="" xmlns:a16="http://schemas.microsoft.com/office/drawing/2014/main" val="2680761255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2585906234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310413078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3680111442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1183604901"/>
                    </a:ext>
                  </a:extLst>
                </a:gridCol>
              </a:tblGrid>
              <a:tr h="479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PAM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Corrected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by ABE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Precise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correction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by ABE </a:t>
                      </a:r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(21.5%)</a:t>
                      </a:r>
                      <a:endParaRPr lang="en-US" altLang="zh-CN" sz="1400" b="1" i="0" u="none" strike="noStrike" dirty="0" smtClean="0"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Corrected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by CBE</a:t>
                      </a:r>
                      <a:endParaRPr lang="en-US" altLang="zh-C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Precise correction</a:t>
                      </a:r>
                      <a:b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</a:b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by CBE </a:t>
                      </a:r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(4.1%)</a:t>
                      </a:r>
                      <a:endParaRPr lang="en-US" altLang="zh-CN" sz="1400" b="1" i="0" u="none" strike="noStrike" dirty="0" smtClean="0"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6964152"/>
                  </a:ext>
                </a:extLst>
              </a:tr>
              <a:tr h="26386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To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10,636 (100%)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6,810 (100%)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3,437 (100%)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1,312 (100%)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9446837"/>
                  </a:ext>
                </a:extLst>
              </a:tr>
              <a:tr h="26386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NG (xCas9/SpCas9-NG)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9,806 (92.2%)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6,148 (90.3%)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3,183 (92.6%)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1,140 (86.9%)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5288408"/>
                  </a:ext>
                </a:extLst>
              </a:tr>
              <a:tr h="26386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NGG (SpCas9)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3,853 (36.2%)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2,357 (34.6%)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1,236 (36.0%)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383 (29.2%)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2991348"/>
                  </a:ext>
                </a:extLst>
              </a:tr>
              <a:tr h="26386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NGA (VQR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SpCas9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3,524 (33.1%)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1,916 (28.1%)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1,395 (40.6%)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416 (31.7%)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684211"/>
                  </a:ext>
                </a:extLst>
              </a:tr>
              <a:tr h="26386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NGAG (EQR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SpCas9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1,139 (10.7%)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611 (9.0%)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446 (13.0%)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116 (8.8%)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32758738"/>
                  </a:ext>
                </a:extLst>
              </a:tr>
              <a:tr h="26386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NGCG (VRER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SpCas9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394 (3.7%)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235 (3.5%)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178 (5.2%)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51 (3.9%)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08462273"/>
                  </a:ext>
                </a:extLst>
              </a:tr>
              <a:tr h="26386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NNNRRT (KKH SaCas9)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3,311 (31.1%)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1,786 (26.2%)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1,287 (37.4%)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425 (32.4%)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64691266"/>
                  </a:ext>
                </a:extLst>
              </a:tr>
              <a:tr h="26386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NNGRRT (SaCas9)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846 (8.0%)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439 (6.4%)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319 (9.3%)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102 (7.8%)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8459290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143347" y="609600"/>
            <a:ext cx="6857306" cy="2520000"/>
            <a:chOff x="1131931" y="698215"/>
            <a:chExt cx="6857306" cy="2520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r="42763"/>
            <a:stretch/>
          </p:blipFill>
          <p:spPr>
            <a:xfrm>
              <a:off x="1131931" y="698215"/>
              <a:ext cx="2601869" cy="2520000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4267200" y="1048593"/>
              <a:ext cx="3722037" cy="1819244"/>
              <a:chOff x="4486279" y="1989117"/>
              <a:chExt cx="3722037" cy="1819244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9405" y="2042581"/>
                <a:ext cx="208420" cy="1427275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4777825" y="1989117"/>
                <a:ext cx="3430491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Corrected by </a:t>
                </a: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A·T →G·C (71.4% by ABE)</a:t>
                </a: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ts val="1900"/>
                  </a:lnSpc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Corrected by </a:t>
                </a: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A·T →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C·G</a:t>
                </a:r>
              </a:p>
              <a:p>
                <a:pPr>
                  <a:lnSpc>
                    <a:spcPts val="1900"/>
                  </a:lnSpc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Corrected by </a:t>
                </a: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A·T →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T·A</a:t>
                </a:r>
              </a:p>
              <a:p>
                <a:pPr>
                  <a:lnSpc>
                    <a:spcPts val="1900"/>
                  </a:lnSpc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Corrected by C·G→</a:t>
                </a: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T·A (79.1% by CBE)</a:t>
                </a: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ts val="1900"/>
                  </a:lnSpc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Corrected by C·G→G·C</a:t>
                </a:r>
              </a:p>
              <a:p>
                <a:pPr>
                  <a:lnSpc>
                    <a:spcPts val="1900"/>
                  </a:lnSpc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Corrected by C·G→</a:t>
                </a:r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A·T</a:t>
                </a: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4486279" y="3500584"/>
                <a:ext cx="18498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(Total 31,743)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0" y="1397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j-lt"/>
              </a:rPr>
              <a:t>Base pair changes required to correct pathogenic human SNPs</a:t>
            </a:r>
          </a:p>
        </p:txBody>
      </p:sp>
      <p:sp>
        <p:nvSpPr>
          <p:cNvPr id="16" name="矩形 15"/>
          <p:cNvSpPr/>
          <p:nvPr/>
        </p:nvSpPr>
        <p:spPr>
          <a:xfrm>
            <a:off x="4711700" y="2895600"/>
            <a:ext cx="4432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 smtClean="0"/>
              <a:t>ClinVar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https</a:t>
            </a:r>
            <a:r>
              <a:rPr lang="zh-CN" altLang="en-US" sz="1600" dirty="0"/>
              <a:t>://www.ncbi.nlm.nih.gov/clinvar/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700" y="3429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+mj-lt"/>
              </a:rPr>
              <a:t>Current editable pathogenic human SNPs</a:t>
            </a:r>
          </a:p>
        </p:txBody>
      </p:sp>
      <p:sp>
        <p:nvSpPr>
          <p:cNvPr id="18" name="矩形 17"/>
          <p:cNvSpPr/>
          <p:nvPr/>
        </p:nvSpPr>
        <p:spPr>
          <a:xfrm>
            <a:off x="76200" y="6477000"/>
            <a:ext cx="91243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Precise </a:t>
            </a:r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correction: only 1 editable base in edit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window </a:t>
            </a:r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(from positions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 to 7 for </a:t>
            </a:r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ABE, or 4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 8 for CBE</a:t>
            </a:r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25.6%)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77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6063"/>
            <a:ext cx="9144000" cy="523862"/>
          </a:xfrm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en-US" altLang="zh-CN" sz="2800" b="1" kern="1200" dirty="0" smtClean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Arial" charset="0"/>
              </a:rPr>
              <a:t>Challenges</a:t>
            </a:r>
            <a:r>
              <a:rPr lang="en-US" altLang="zh-CN" sz="2800" b="1" kern="1200" dirty="0" smtClean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Arial" charset="0"/>
              </a:rPr>
              <a:t> for BE</a:t>
            </a:r>
            <a:endParaRPr lang="en-US" altLang="zh-CN" sz="2800" b="1" kern="1200" dirty="0">
              <a:solidFill>
                <a:schemeClr val="tx1"/>
              </a:solidFill>
              <a:latin typeface="Comic Sans MS" panose="030F0702030302020204" pitchFamily="66" charset="0"/>
              <a:ea typeface="+mn-ea"/>
              <a:cs typeface="Arial" charset="0"/>
            </a:endParaRPr>
          </a:p>
        </p:txBody>
      </p:sp>
      <p:sp>
        <p:nvSpPr>
          <p:cNvPr id="55299" name="Line 4"/>
          <p:cNvSpPr>
            <a:spLocks noChangeShapeType="1"/>
          </p:cNvSpPr>
          <p:nvPr/>
        </p:nvSpPr>
        <p:spPr bwMode="auto">
          <a:xfrm>
            <a:off x="228600" y="914400"/>
            <a:ext cx="8686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0"/>
          <p:cNvSpPr>
            <a:spLocks noChangeArrowheads="1"/>
          </p:cNvSpPr>
          <p:nvPr/>
        </p:nvSpPr>
        <p:spPr bwMode="auto">
          <a:xfrm>
            <a:off x="990600" y="2548592"/>
            <a:ext cx="2601676" cy="280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BE limitations</a:t>
            </a:r>
            <a:endParaRPr lang="en-US" altLang="zh-CN" sz="2400" b="1" dirty="0">
              <a:latin typeface="Comic Sans MS" panose="030F0702030302020204" pitchFamily="66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Delivery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Detection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Preparation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… …</a:t>
            </a: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286000" y="6274526"/>
            <a:ext cx="6858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Yin et al. </a:t>
            </a:r>
            <a:r>
              <a:rPr lang="en-US" altLang="zh-CN" sz="1600" i="1" dirty="0">
                <a:ea typeface="宋体" panose="02010600030101010101" pitchFamily="2" charset="-122"/>
              </a:rPr>
              <a:t>Nat Rev Drug Dis. </a:t>
            </a:r>
            <a:r>
              <a:rPr lang="en-US" altLang="zh-CN" sz="1600" dirty="0">
                <a:ea typeface="宋体" panose="02010600030101010101" pitchFamily="2" charset="-122"/>
              </a:rPr>
              <a:t>2017, 16: 387-399</a:t>
            </a:r>
            <a:r>
              <a:rPr lang="en-US" altLang="zh-CN" sz="1600" dirty="0" smtClean="0">
                <a:ea typeface="宋体" panose="02010600030101010101" pitchFamily="2" charset="-122"/>
              </a:rPr>
              <a:t>.</a:t>
            </a:r>
          </a:p>
          <a:p>
            <a:pPr algn="r">
              <a:spcBef>
                <a:spcPct val="0"/>
              </a:spcBef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Rees &amp; Liu. </a:t>
            </a:r>
            <a:r>
              <a:rPr lang="en-US" altLang="zh-CN" sz="1600" i="1" dirty="0">
                <a:ea typeface="宋体" panose="02010600030101010101" pitchFamily="2" charset="-122"/>
              </a:rPr>
              <a:t>Nat Rev </a:t>
            </a:r>
            <a:r>
              <a:rPr lang="en-US" altLang="zh-CN" sz="1600" i="1" dirty="0" smtClean="0">
                <a:ea typeface="宋体" panose="02010600030101010101" pitchFamily="2" charset="-122"/>
              </a:rPr>
              <a:t>Genet. </a:t>
            </a:r>
            <a:r>
              <a:rPr lang="en-US" altLang="zh-CN" sz="1600" dirty="0" smtClean="0">
                <a:ea typeface="宋体" panose="02010600030101010101" pitchFamily="2" charset="-122"/>
              </a:rPr>
              <a:t>2018, 19(12): 770-788.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05200" y="1981200"/>
            <a:ext cx="5170724" cy="1938992"/>
            <a:chOff x="3592276" y="1828800"/>
            <a:chExt cx="5170724" cy="1938992"/>
          </a:xfrm>
        </p:grpSpPr>
        <p:sp>
          <p:nvSpPr>
            <p:cNvPr id="13" name="矩形 10"/>
            <p:cNvSpPr>
              <a:spLocks noChangeArrowheads="1"/>
            </p:cNvSpPr>
            <p:nvPr/>
          </p:nvSpPr>
          <p:spPr bwMode="auto">
            <a:xfrm>
              <a:off x="3886200" y="1828800"/>
              <a:ext cx="487680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indent="0" algn="just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mic Sans MS" panose="030F0702030302020204" pitchFamily="66" charset="0"/>
                  <a:ea typeface="微软雅黑" panose="020B0503020204020204" pitchFamily="34" charset="-122"/>
                  <a:cs typeface="宋体" panose="02010600030101010101" pitchFamily="2" charset="-122"/>
                </a:rPr>
                <a:t>Base-editing product purity</a:t>
              </a:r>
            </a:p>
            <a:p>
              <a:pPr marL="0" indent="0" algn="just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mic Sans MS" panose="030F0702030302020204" pitchFamily="66" charset="0"/>
                  <a:ea typeface="微软雅黑" panose="020B0503020204020204" pitchFamily="34" charset="-122"/>
                  <a:cs typeface="宋体" panose="02010600030101010101" pitchFamily="2" charset="-122"/>
                </a:rPr>
                <a:t>Generation of </a:t>
              </a:r>
              <a:r>
                <a:rPr lang="en-US" altLang="zh-CN" sz="2000" b="1" dirty="0" err="1">
                  <a:latin typeface="Comic Sans MS" panose="030F0702030302020204" pitchFamily="66" charset="0"/>
                  <a:ea typeface="微软雅黑" panose="020B0503020204020204" pitchFamily="34" charset="-122"/>
                  <a:cs typeface="宋体" panose="02010600030101010101" pitchFamily="2" charset="-122"/>
                </a:rPr>
                <a:t>indels</a:t>
              </a:r>
              <a:r>
                <a:rPr lang="en-US" altLang="zh-CN" sz="2000" b="1" dirty="0">
                  <a:latin typeface="Comic Sans MS" panose="030F0702030302020204" pitchFamily="66" charset="0"/>
                  <a:ea typeface="微软雅黑" panose="020B0503020204020204" pitchFamily="34" charset="-122"/>
                  <a:cs typeface="宋体" panose="02010600030101010101" pitchFamily="2" charset="-122"/>
                </a:rPr>
                <a:t> </a:t>
              </a:r>
            </a:p>
            <a:p>
              <a:pPr marL="0" indent="0" algn="just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mic Sans MS" panose="030F0702030302020204" pitchFamily="66" charset="0"/>
                  <a:ea typeface="微软雅黑" panose="020B0503020204020204" pitchFamily="34" charset="-122"/>
                  <a:cs typeface="宋体" panose="02010600030101010101" pitchFamily="2" charset="-122"/>
                </a:rPr>
                <a:t>Off-target editing</a:t>
              </a:r>
            </a:p>
            <a:p>
              <a:pPr marL="0" indent="0" algn="just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mic Sans MS" panose="030F0702030302020204" pitchFamily="66" charset="0"/>
                  <a:ea typeface="微软雅黑" panose="020B0503020204020204" pitchFamily="34" charset="-122"/>
                  <a:cs typeface="宋体" panose="02010600030101010101" pitchFamily="2" charset="-122"/>
                </a:rPr>
                <a:t>Editing window and bystander </a:t>
              </a:r>
              <a:r>
                <a:rPr lang="en-US" altLang="zh-CN" sz="2000" b="1" dirty="0" smtClean="0">
                  <a:latin typeface="Comic Sans MS" panose="030F0702030302020204" pitchFamily="66" charset="0"/>
                  <a:ea typeface="微软雅黑" panose="020B0503020204020204" pitchFamily="34" charset="-122"/>
                  <a:cs typeface="宋体" panose="02010600030101010101" pitchFamily="2" charset="-122"/>
                </a:rPr>
                <a:t>edits</a:t>
              </a:r>
              <a:endParaRPr lang="en-US" altLang="zh-CN" sz="2000" b="1" dirty="0"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3592276" y="2124511"/>
              <a:ext cx="293924" cy="134757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9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52400"/>
            <a:ext cx="9144000" cy="523862"/>
          </a:xfrm>
          <a:prstGeom prst="rect">
            <a:avLst/>
          </a:prstGeom>
          <a:noFill/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rPr>
              <a:t>To improve BE</a:t>
            </a:r>
            <a:endParaRPr lang="en-US" sz="2800" b="1" dirty="0">
              <a:latin typeface="Comic Sans MS" panose="030F0702030302020204" pitchFamily="66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0771" name="Line 14"/>
          <p:cNvSpPr>
            <a:spLocks noChangeShapeType="1"/>
          </p:cNvSpPr>
          <p:nvPr/>
        </p:nvSpPr>
        <p:spPr bwMode="auto">
          <a:xfrm>
            <a:off x="228600" y="838200"/>
            <a:ext cx="8610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247900" y="2514600"/>
            <a:ext cx="4648200" cy="2374985"/>
            <a:chOff x="1828801" y="2292957"/>
            <a:chExt cx="5486399" cy="2888643"/>
          </a:xfrm>
        </p:grpSpPr>
        <p:sp>
          <p:nvSpPr>
            <p:cNvPr id="46" name="椭圆 45"/>
            <p:cNvSpPr/>
            <p:nvPr/>
          </p:nvSpPr>
          <p:spPr>
            <a:xfrm>
              <a:off x="2497984" y="2405801"/>
              <a:ext cx="3477184" cy="2038828"/>
            </a:xfrm>
            <a:prstGeom prst="ellipse">
              <a:avLst/>
            </a:prstGeom>
            <a:solidFill>
              <a:srgbClr val="DDF4FF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28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489894" y="3170494"/>
              <a:ext cx="149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nCas9</a:t>
              </a:r>
              <a:endParaRPr lang="zh-CN" altLang="en-US" b="1" dirty="0"/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011" y="4022009"/>
              <a:ext cx="4360189" cy="1159591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1828801" y="2292957"/>
              <a:ext cx="1294165" cy="756645"/>
              <a:chOff x="1828801" y="2292957"/>
              <a:chExt cx="1294165" cy="756645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1828801" y="2292957"/>
                <a:ext cx="1294165" cy="75664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874365" y="2390523"/>
                <a:ext cx="1203037" cy="561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/>
                  <a:t>APOBEC</a:t>
                </a:r>
              </a:p>
              <a:p>
                <a:pPr algn="ctr"/>
                <a:r>
                  <a:rPr lang="en-US" altLang="zh-CN" sz="1200" b="1" dirty="0" smtClean="0"/>
                  <a:t>/</a:t>
                </a:r>
                <a:r>
                  <a:rPr lang="en-US" altLang="zh-CN" sz="1200" b="1" dirty="0" err="1" smtClean="0"/>
                  <a:t>TadA</a:t>
                </a:r>
                <a:endParaRPr lang="zh-CN" altLang="en-US" sz="1200" b="1" dirty="0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3406151" y="4279975"/>
              <a:ext cx="1493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sgRNA</a:t>
              </a:r>
              <a:endParaRPr lang="zh-CN" altLang="en-US" sz="1600" b="1" dirty="0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2407853" y="3781647"/>
              <a:ext cx="3686804" cy="293469"/>
              <a:chOff x="2375823" y="4879354"/>
              <a:chExt cx="2317823" cy="168792"/>
            </a:xfrm>
          </p:grpSpPr>
          <p:cxnSp>
            <p:nvCxnSpPr>
              <p:cNvPr id="66" name="直接连接符 65"/>
              <p:cNvCxnSpPr/>
              <p:nvPr/>
            </p:nvCxnSpPr>
            <p:spPr>
              <a:xfrm>
                <a:off x="2803698" y="5048146"/>
                <a:ext cx="147600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 flipV="1">
                <a:off x="2635922" y="4885617"/>
                <a:ext cx="167778" cy="162529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2375823" y="4885617"/>
                <a:ext cx="260099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4434446" y="4879354"/>
                <a:ext cx="259200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5400000" flipH="1" flipV="1">
                <a:off x="4273309" y="4881979"/>
                <a:ext cx="167778" cy="162529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/>
            <p:nvPr/>
          </p:nvGrpSpPr>
          <p:grpSpPr>
            <a:xfrm rot="10800000">
              <a:off x="2404250" y="2785735"/>
              <a:ext cx="3686804" cy="293469"/>
              <a:chOff x="2375823" y="4879354"/>
              <a:chExt cx="2317823" cy="168792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2803698" y="5048146"/>
                <a:ext cx="1476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 flipV="1">
                <a:off x="2635922" y="4885617"/>
                <a:ext cx="167778" cy="162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2375823" y="4885617"/>
                <a:ext cx="26009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V="1">
                <a:off x="4434446" y="4879354"/>
                <a:ext cx="259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5400000" flipH="1" flipV="1">
                <a:off x="4273309" y="4881979"/>
                <a:ext cx="167778" cy="162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闪电形 52"/>
            <p:cNvSpPr/>
            <p:nvPr/>
          </p:nvSpPr>
          <p:spPr>
            <a:xfrm flipH="1">
              <a:off x="5076066" y="3745730"/>
              <a:ext cx="213823" cy="308856"/>
            </a:xfrm>
            <a:prstGeom prst="lightningBol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8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099271" y="2921442"/>
              <a:ext cx="738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ym typeface="Wingdings" panose="05000000000000000000" pitchFamily="2" charset="2"/>
                </a:rPr>
                <a:t>5’</a:t>
              </a:r>
              <a:endParaRPr lang="zh-CN" altLang="en-US" sz="1400" b="1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099271" y="3657600"/>
              <a:ext cx="760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ym typeface="Wingdings" panose="05000000000000000000" pitchFamily="2" charset="2"/>
                </a:rPr>
                <a:t>3’</a:t>
              </a:r>
              <a:endParaRPr lang="zh-CN" altLang="en-US" sz="1400" b="1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48432" y="2921442"/>
              <a:ext cx="812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ym typeface="Wingdings" panose="05000000000000000000" pitchFamily="2" charset="2"/>
                </a:rPr>
                <a:t>3’</a:t>
              </a:r>
              <a:endParaRPr lang="zh-CN" altLang="en-US" sz="1400" b="1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148432" y="3657600"/>
              <a:ext cx="798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ym typeface="Wingdings" panose="05000000000000000000" pitchFamily="2" charset="2"/>
                </a:rPr>
                <a:t>5’</a:t>
              </a:r>
              <a:endParaRPr lang="zh-CN" altLang="en-US" sz="1400" b="1" dirty="0"/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2895600" y="2737177"/>
              <a:ext cx="685771" cy="584055"/>
              <a:chOff x="1664755" y="1675153"/>
              <a:chExt cx="449731" cy="35042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1718741" y="1675153"/>
                <a:ext cx="341758" cy="3504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1664755" y="1781116"/>
                <a:ext cx="449731" cy="16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UGI</a:t>
                </a:r>
                <a:endParaRPr lang="zh-CN" altLang="en-US" sz="1200" b="1" dirty="0"/>
              </a:p>
            </p:txBody>
          </p:sp>
        </p:grpSp>
      </p:grp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2286000" y="6519446"/>
            <a:ext cx="6858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Rees &amp; Liu. </a:t>
            </a:r>
            <a:r>
              <a:rPr lang="en-US" altLang="zh-CN" sz="1600" i="1" dirty="0">
                <a:ea typeface="宋体" panose="02010600030101010101" pitchFamily="2" charset="-122"/>
              </a:rPr>
              <a:t>Nat Rev </a:t>
            </a:r>
            <a:r>
              <a:rPr lang="en-US" altLang="zh-CN" sz="1600" i="1" dirty="0" smtClean="0">
                <a:ea typeface="宋体" panose="02010600030101010101" pitchFamily="2" charset="-122"/>
              </a:rPr>
              <a:t>Genet. </a:t>
            </a:r>
            <a:r>
              <a:rPr lang="en-US" altLang="zh-CN" sz="1600" dirty="0" smtClean="0">
                <a:ea typeface="宋体" panose="02010600030101010101" pitchFamily="2" charset="-122"/>
              </a:rPr>
              <a:t>2018, 19(12): 770-788.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3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52400"/>
            <a:ext cx="9144000" cy="523862"/>
          </a:xfrm>
          <a:prstGeom prst="rect">
            <a:avLst/>
          </a:prstGeom>
          <a:noFill/>
        </p:spPr>
        <p:txBody>
          <a:bodyPr lIns="92075" tIns="46038" rIns="92075" bIns="46038" anchor="ctr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rPr>
              <a:t>To test different delivery strategies</a:t>
            </a:r>
            <a:endParaRPr lang="en-US" sz="2800" b="1" dirty="0">
              <a:latin typeface="Comic Sans MS" panose="030F0702030302020204" pitchFamily="66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2286000" y="6514011"/>
            <a:ext cx="6858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Yin et al. </a:t>
            </a:r>
            <a:r>
              <a:rPr lang="en-US" altLang="zh-CN" sz="1600" i="1" dirty="0">
                <a:ea typeface="宋体" panose="02010600030101010101" pitchFamily="2" charset="-122"/>
              </a:rPr>
              <a:t>Nat Rev Drug Dis. </a:t>
            </a:r>
            <a:r>
              <a:rPr lang="en-US" altLang="zh-CN" sz="1600" dirty="0" smtClean="0">
                <a:ea typeface="宋体" panose="02010600030101010101" pitchFamily="2" charset="-122"/>
              </a:rPr>
              <a:t>2017, 16: 387-399.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60771" name="Line 14"/>
          <p:cNvSpPr>
            <a:spLocks noChangeShapeType="1"/>
          </p:cNvSpPr>
          <p:nvPr/>
        </p:nvSpPr>
        <p:spPr bwMode="auto">
          <a:xfrm>
            <a:off x="228600" y="867137"/>
            <a:ext cx="8610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omic Sans MS" panose="030F0702030302020204" pitchFamily="66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85800" y="2001865"/>
            <a:ext cx="7709263" cy="4398935"/>
            <a:chOff x="1434737" y="1810435"/>
            <a:chExt cx="7709263" cy="439893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800" y="1905000"/>
              <a:ext cx="7315200" cy="430437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434737" y="1810435"/>
              <a:ext cx="1371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FF0000"/>
                  </a:solidFill>
                </a:rPr>
                <a:t>Injection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34737" y="3915137"/>
              <a:ext cx="1524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FF0000"/>
                  </a:solidFill>
                </a:rPr>
                <a:t>Electroporation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95800" y="3915137"/>
              <a:ext cx="25908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FF0000"/>
                  </a:solidFill>
                </a:rPr>
                <a:t>Mechanical deformation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98444" y="1048466"/>
            <a:ext cx="7747113" cy="817345"/>
            <a:chOff x="685800" y="1048466"/>
            <a:chExt cx="7747113" cy="817345"/>
          </a:xfrm>
        </p:grpSpPr>
        <p:sp>
          <p:nvSpPr>
            <p:cNvPr id="12" name="文本框 11"/>
            <p:cNvSpPr txBox="1"/>
            <p:nvPr/>
          </p:nvSpPr>
          <p:spPr>
            <a:xfrm>
              <a:off x="685800" y="1048467"/>
              <a:ext cx="1371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2"/>
                  </a:solidFill>
                </a:rPr>
                <a:t>1. DNA 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00" y="1430319"/>
              <a:ext cx="3062288" cy="42752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3965972" y="1430318"/>
              <a:ext cx="3062288" cy="427528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3965972" y="1048467"/>
              <a:ext cx="13716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2"/>
                  </a:solidFill>
                </a:rPr>
                <a:t>2. mRNA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46144" y="1048466"/>
              <a:ext cx="11804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2"/>
                  </a:solidFill>
                </a:rPr>
                <a:t>3. RNP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6144" y="1422356"/>
              <a:ext cx="1186769" cy="443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9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Line 2"/>
          <p:cNvSpPr>
            <a:spLocks noChangeShapeType="1"/>
          </p:cNvSpPr>
          <p:nvPr/>
        </p:nvSpPr>
        <p:spPr bwMode="auto">
          <a:xfrm flipV="1">
            <a:off x="173038" y="960438"/>
            <a:ext cx="8869362" cy="111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14400" y="4258283"/>
            <a:ext cx="6032417" cy="1075717"/>
            <a:chOff x="1818361" y="3572483"/>
            <a:chExt cx="6032417" cy="1075717"/>
          </a:xfrm>
        </p:grpSpPr>
        <p:sp>
          <p:nvSpPr>
            <p:cNvPr id="35" name="椭圆 34"/>
            <p:cNvSpPr/>
            <p:nvPr/>
          </p:nvSpPr>
          <p:spPr bwMode="auto">
            <a:xfrm>
              <a:off x="1874838" y="3889890"/>
              <a:ext cx="203200" cy="1952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200" dirty="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2408238" y="3750190"/>
              <a:ext cx="611187" cy="51911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2662238" y="3880365"/>
              <a:ext cx="92075" cy="8731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2722563" y="3939103"/>
              <a:ext cx="92075" cy="8572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2632075" y="3939103"/>
              <a:ext cx="90488" cy="8572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97670" name="组合 45"/>
            <p:cNvGrpSpPr>
              <a:grpSpLocks/>
            </p:cNvGrpSpPr>
            <p:nvPr/>
          </p:nvGrpSpPr>
          <p:grpSpPr bwMode="auto">
            <a:xfrm rot="19810250">
              <a:off x="2789172" y="3651663"/>
              <a:ext cx="806544" cy="68629"/>
              <a:chOff x="3932312" y="890371"/>
              <a:chExt cx="855712" cy="76101"/>
            </a:xfrm>
          </p:grpSpPr>
          <p:grpSp>
            <p:nvGrpSpPr>
              <p:cNvPr id="197693" name="组合 78"/>
              <p:cNvGrpSpPr>
                <a:grpSpLocks/>
              </p:cNvGrpSpPr>
              <p:nvPr/>
            </p:nvGrpSpPr>
            <p:grpSpPr bwMode="auto">
              <a:xfrm>
                <a:off x="3932312" y="895575"/>
                <a:ext cx="855712" cy="58864"/>
                <a:chOff x="3932312" y="908720"/>
                <a:chExt cx="1332000" cy="48882"/>
              </a:xfrm>
            </p:grpSpPr>
            <p:cxnSp>
              <p:nvCxnSpPr>
                <p:cNvPr id="82" name="直接连接符 81"/>
                <p:cNvCxnSpPr/>
                <p:nvPr/>
              </p:nvCxnSpPr>
              <p:spPr>
                <a:xfrm>
                  <a:off x="4037466" y="899146"/>
                  <a:ext cx="12217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>
                  <a:off x="3921180" y="935178"/>
                  <a:ext cx="133184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 flipH="1">
                  <a:off x="3932967" y="889475"/>
                  <a:ext cx="107491" cy="394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曲线连接符 79"/>
              <p:cNvCxnSpPr/>
              <p:nvPr/>
            </p:nvCxnSpPr>
            <p:spPr>
              <a:xfrm rot="12000000" flipH="1">
                <a:off x="4130535" y="881284"/>
                <a:ext cx="72423" cy="59852"/>
              </a:xfrm>
              <a:prstGeom prst="curved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曲线连接符 80"/>
              <p:cNvCxnSpPr/>
              <p:nvPr/>
            </p:nvCxnSpPr>
            <p:spPr>
              <a:xfrm rot="4800000" flipH="1">
                <a:off x="4291300" y="888049"/>
                <a:ext cx="72173" cy="62318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右箭头 56"/>
            <p:cNvSpPr/>
            <p:nvPr/>
          </p:nvSpPr>
          <p:spPr bwMode="auto">
            <a:xfrm>
              <a:off x="3575050" y="3885128"/>
              <a:ext cx="288925" cy="23971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7672" name="TextBox 89"/>
            <p:cNvSpPr txBox="1">
              <a:spLocks noChangeArrowheads="1"/>
            </p:cNvSpPr>
            <p:nvPr/>
          </p:nvSpPr>
          <p:spPr bwMode="auto">
            <a:xfrm>
              <a:off x="3282783" y="4069247"/>
              <a:ext cx="814446" cy="246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2 days</a:t>
              </a:r>
              <a:endParaRPr lang="zh-CN" altLang="en-US" sz="1000">
                <a:ea typeface="宋体" panose="02010600030101010101" pitchFamily="2" charset="-122"/>
              </a:endParaRPr>
            </a:p>
          </p:txBody>
        </p:sp>
        <p:grpSp>
          <p:nvGrpSpPr>
            <p:cNvPr id="197673" name="组合 58"/>
            <p:cNvGrpSpPr>
              <a:grpSpLocks/>
            </p:cNvGrpSpPr>
            <p:nvPr/>
          </p:nvGrpSpPr>
          <p:grpSpPr bwMode="auto">
            <a:xfrm>
              <a:off x="4022488" y="3745874"/>
              <a:ext cx="610834" cy="519499"/>
              <a:chOff x="3779912" y="1681587"/>
              <a:chExt cx="648072" cy="576064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3780163" y="1681092"/>
                <a:ext cx="648448" cy="552751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zh-CN" altLang="en-US" smtClean="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3852588" y="1688134"/>
                <a:ext cx="252642" cy="1989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zh-CN" altLang="en-US" smtClean="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004173" y="1841284"/>
                <a:ext cx="252642" cy="198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zh-CN" altLang="en-US" smtClean="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4157442" y="1992674"/>
                <a:ext cx="252642" cy="198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zh-CN" altLang="en-US" smtClean="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3780163" y="1894095"/>
                <a:ext cx="252642" cy="198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zh-CN" altLang="en-US" smtClean="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3943539" y="2045485"/>
                <a:ext cx="252642" cy="174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zh-CN" altLang="en-US" smtClean="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157442" y="1735663"/>
                <a:ext cx="252642" cy="198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zh-CN" altLang="en-US" smtClean="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0" name="右箭头 59"/>
            <p:cNvSpPr/>
            <p:nvPr/>
          </p:nvSpPr>
          <p:spPr bwMode="auto">
            <a:xfrm>
              <a:off x="4845050" y="3885128"/>
              <a:ext cx="287338" cy="23971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7675" name="TextBox 92"/>
            <p:cNvSpPr txBox="1">
              <a:spLocks noChangeArrowheads="1"/>
            </p:cNvSpPr>
            <p:nvPr/>
          </p:nvSpPr>
          <p:spPr bwMode="auto">
            <a:xfrm>
              <a:off x="6561237" y="3676855"/>
              <a:ext cx="128954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b="1" dirty="0">
                  <a:ea typeface="宋体" panose="02010600030101010101" pitchFamily="2" charset="-122"/>
                </a:rPr>
                <a:t>Collection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b="1" dirty="0">
                  <a:ea typeface="宋体" panose="02010600030101010101" pitchFamily="2" charset="-122"/>
                </a:rPr>
                <a:t>&amp;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b="1" dirty="0">
                  <a:ea typeface="宋体" panose="02010600030101010101" pitchFamily="2" charset="-122"/>
                </a:rPr>
                <a:t>Detection</a:t>
              </a:r>
              <a:endParaRPr lang="zh-CN" altLang="en-US" sz="1200" b="1" dirty="0">
                <a:ea typeface="宋体" panose="02010600030101010101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 bwMode="auto">
            <a:xfrm>
              <a:off x="5635625" y="3602553"/>
              <a:ext cx="238125" cy="179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3" name="左大括号 62"/>
            <p:cNvSpPr/>
            <p:nvPr/>
          </p:nvSpPr>
          <p:spPr bwMode="auto">
            <a:xfrm>
              <a:off x="5448300" y="3662878"/>
              <a:ext cx="134938" cy="6858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ea typeface="宋体" panose="02010600030101010101" pitchFamily="2" charset="-122"/>
              </a:endParaRPr>
            </a:p>
          </p:txBody>
        </p:sp>
        <p:sp>
          <p:nvSpPr>
            <p:cNvPr id="197678" name="TextBox 95"/>
            <p:cNvSpPr txBox="1">
              <a:spLocks noChangeArrowheads="1"/>
            </p:cNvSpPr>
            <p:nvPr/>
          </p:nvSpPr>
          <p:spPr bwMode="auto">
            <a:xfrm rot="5400000">
              <a:off x="5585502" y="4088472"/>
              <a:ext cx="477467" cy="369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…</a:t>
              </a: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5635625" y="3915290"/>
              <a:ext cx="238125" cy="1793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6" name="右箭头 65"/>
            <p:cNvSpPr/>
            <p:nvPr/>
          </p:nvSpPr>
          <p:spPr bwMode="auto">
            <a:xfrm>
              <a:off x="6202363" y="3885128"/>
              <a:ext cx="287337" cy="23971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7682" name="矩形 67"/>
            <p:cNvSpPr>
              <a:spLocks noChangeArrowheads="1"/>
            </p:cNvSpPr>
            <p:nvPr/>
          </p:nvSpPr>
          <p:spPr bwMode="auto">
            <a:xfrm>
              <a:off x="1818361" y="4371201"/>
              <a:ext cx="178698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dirty="0" err="1">
                  <a:ea typeface="宋体" panose="02010600030101010101" pitchFamily="2" charset="-122"/>
                </a:rPr>
                <a:t>Tripronuclear</a:t>
              </a:r>
              <a:r>
                <a:rPr lang="en-US" altLang="zh-CN" sz="1200" dirty="0">
                  <a:ea typeface="宋体" panose="02010600030101010101" pitchFamily="2" charset="-122"/>
                </a:rPr>
                <a:t> embryos</a:t>
              </a:r>
              <a:endParaRPr lang="zh-CN" altLang="en-US" sz="1200" dirty="0">
                <a:ea typeface="宋体" panose="02010600030101010101" pitchFamily="2" charset="-122"/>
              </a:endParaRPr>
            </a:p>
          </p:txBody>
        </p:sp>
        <p:sp>
          <p:nvSpPr>
            <p:cNvPr id="197683" name="矩形 68"/>
            <p:cNvSpPr>
              <a:spLocks noChangeArrowheads="1"/>
            </p:cNvSpPr>
            <p:nvPr/>
          </p:nvSpPr>
          <p:spPr bwMode="auto">
            <a:xfrm>
              <a:off x="4837454" y="4371201"/>
              <a:ext cx="16523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ea typeface="宋体" panose="02010600030101010101" pitchFamily="2" charset="-122"/>
                </a:rPr>
                <a:t>Individual blastomere </a:t>
              </a:r>
              <a:endParaRPr lang="zh-CN" altLang="en-US" sz="1200">
                <a:ea typeface="宋体" panose="02010600030101010101" pitchFamily="2" charset="-122"/>
              </a:endParaRPr>
            </a:p>
          </p:txBody>
        </p:sp>
        <p:sp>
          <p:nvSpPr>
            <p:cNvPr id="197684" name="TextBox 117"/>
            <p:cNvSpPr txBox="1">
              <a:spLocks noChangeArrowheads="1"/>
            </p:cNvSpPr>
            <p:nvPr/>
          </p:nvSpPr>
          <p:spPr bwMode="auto">
            <a:xfrm rot="19694021">
              <a:off x="2797525" y="3572483"/>
              <a:ext cx="1324263" cy="4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 dirty="0">
                  <a:ea typeface="宋体" panose="02010600030101010101" pitchFamily="2" charset="-122"/>
                </a:rPr>
                <a:t>BE3-mRNA+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 dirty="0" err="1">
                  <a:ea typeface="宋体" panose="02010600030101010101" pitchFamily="2" charset="-122"/>
                </a:rPr>
                <a:t>sgRNA</a:t>
              </a:r>
              <a:endParaRPr lang="zh-CN" altLang="en-US" sz="1000" dirty="0">
                <a:ea typeface="宋体" panose="02010600030101010101" pitchFamily="2" charset="-122"/>
              </a:endParaRPr>
            </a:p>
          </p:txBody>
        </p:sp>
      </p:grpSp>
      <p:sp>
        <p:nvSpPr>
          <p:cNvPr id="197637" name="Text Box 2"/>
          <p:cNvSpPr txBox="1">
            <a:spLocks noChangeArrowheads="1"/>
          </p:cNvSpPr>
          <p:nvPr/>
        </p:nvSpPr>
        <p:spPr bwMode="auto">
          <a:xfrm>
            <a:off x="7938" y="22354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To develop different detections &amp; analysis </a:t>
            </a:r>
            <a:endParaRPr lang="en-US" altLang="zh-CN" sz="2800" b="1" i="1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4400" y="1960894"/>
            <a:ext cx="4671409" cy="1155305"/>
            <a:chOff x="1818361" y="1664095"/>
            <a:chExt cx="4671409" cy="1155305"/>
          </a:xfrm>
        </p:grpSpPr>
        <p:sp>
          <p:nvSpPr>
            <p:cNvPr id="24" name="椭圆 23"/>
            <p:cNvSpPr/>
            <p:nvPr/>
          </p:nvSpPr>
          <p:spPr bwMode="auto">
            <a:xfrm>
              <a:off x="1874838" y="1970088"/>
              <a:ext cx="203200" cy="1952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2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200" dirty="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2408238" y="1839913"/>
              <a:ext cx="611187" cy="519112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2662238" y="2012950"/>
              <a:ext cx="92075" cy="8731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2722563" y="2070100"/>
              <a:ext cx="92075" cy="8731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2632075" y="2070100"/>
              <a:ext cx="90488" cy="8731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右箭头 29"/>
            <p:cNvSpPr/>
            <p:nvPr/>
          </p:nvSpPr>
          <p:spPr bwMode="auto">
            <a:xfrm>
              <a:off x="3575050" y="1925638"/>
              <a:ext cx="288925" cy="23971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7661" name="TextBox 78"/>
            <p:cNvSpPr txBox="1">
              <a:spLocks noChangeArrowheads="1"/>
            </p:cNvSpPr>
            <p:nvPr/>
          </p:nvSpPr>
          <p:spPr bwMode="auto">
            <a:xfrm>
              <a:off x="3282783" y="2115971"/>
              <a:ext cx="814446" cy="246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2 days</a:t>
              </a:r>
              <a:endParaRPr lang="zh-CN" altLang="en-US" sz="1000">
                <a:ea typeface="宋体" panose="02010600030101010101" pitchFamily="2" charset="-122"/>
              </a:endParaRPr>
            </a:p>
          </p:txBody>
        </p:sp>
        <p:grpSp>
          <p:nvGrpSpPr>
            <p:cNvPr id="197662" name="组合 31"/>
            <p:cNvGrpSpPr>
              <a:grpSpLocks/>
            </p:cNvGrpSpPr>
            <p:nvPr/>
          </p:nvGrpSpPr>
          <p:grpSpPr bwMode="auto">
            <a:xfrm>
              <a:off x="4022488" y="1799391"/>
              <a:ext cx="610834" cy="519498"/>
              <a:chOff x="3779912" y="671488"/>
              <a:chExt cx="648072" cy="576064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3780163" y="695298"/>
                <a:ext cx="648448" cy="552752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zh-CN" altLang="en-US" smtClean="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852588" y="716422"/>
                <a:ext cx="252642" cy="1760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zh-CN" altLang="en-US" smtClean="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4004173" y="846689"/>
                <a:ext cx="252642" cy="197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zh-CN" altLang="en-US" smtClean="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4157442" y="998079"/>
                <a:ext cx="252642" cy="198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zh-CN" altLang="en-US" smtClean="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780163" y="899499"/>
                <a:ext cx="252642" cy="197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zh-CN" altLang="en-US" smtClean="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3943539" y="1049129"/>
                <a:ext cx="252642" cy="1989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zh-CN" altLang="en-US" smtClean="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4157442" y="741067"/>
                <a:ext cx="252642" cy="197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defRPr/>
                </a:pPr>
                <a:endParaRPr lang="zh-CN" altLang="en-US" smtClean="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" name="右箭头 32"/>
            <p:cNvSpPr/>
            <p:nvPr/>
          </p:nvSpPr>
          <p:spPr bwMode="auto">
            <a:xfrm>
              <a:off x="4845050" y="1936750"/>
              <a:ext cx="287338" cy="23971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7664" name="TextBox 81"/>
            <p:cNvSpPr txBox="1">
              <a:spLocks noChangeArrowheads="1"/>
            </p:cNvSpPr>
            <p:nvPr/>
          </p:nvSpPr>
          <p:spPr bwMode="auto">
            <a:xfrm>
              <a:off x="5200229" y="1726474"/>
              <a:ext cx="128954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b="1" dirty="0">
                  <a:ea typeface="宋体" panose="02010600030101010101" pitchFamily="2" charset="-122"/>
                </a:rPr>
                <a:t>Collection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b="1" dirty="0">
                  <a:ea typeface="宋体" panose="02010600030101010101" pitchFamily="2" charset="-122"/>
                </a:rPr>
                <a:t>&amp;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b="1" dirty="0">
                  <a:ea typeface="宋体" panose="02010600030101010101" pitchFamily="2" charset="-122"/>
                </a:rPr>
                <a:t>Detection</a:t>
              </a:r>
              <a:endParaRPr lang="zh-CN" altLang="en-US" sz="1200" b="1" dirty="0">
                <a:ea typeface="宋体" panose="02010600030101010101" pitchFamily="2" charset="-122"/>
              </a:endParaRPr>
            </a:p>
          </p:txBody>
        </p:sp>
        <p:sp>
          <p:nvSpPr>
            <p:cNvPr id="197685" name="TextBox 118"/>
            <p:cNvSpPr txBox="1">
              <a:spLocks noChangeArrowheads="1"/>
            </p:cNvSpPr>
            <p:nvPr/>
          </p:nvSpPr>
          <p:spPr bwMode="auto">
            <a:xfrm rot="19694021">
              <a:off x="2749318" y="1664095"/>
              <a:ext cx="1324263" cy="4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BE3-mRNA+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ea typeface="宋体" panose="02010600030101010101" pitchFamily="2" charset="-122"/>
                </a:rPr>
                <a:t>sgRNA</a:t>
              </a:r>
              <a:endParaRPr lang="zh-CN" altLang="en-US" sz="1000">
                <a:ea typeface="宋体" panose="02010600030101010101" pitchFamily="2" charset="-122"/>
              </a:endParaRPr>
            </a:p>
          </p:txBody>
        </p:sp>
        <p:grpSp>
          <p:nvGrpSpPr>
            <p:cNvPr id="88" name="组合 45"/>
            <p:cNvGrpSpPr>
              <a:grpSpLocks/>
            </p:cNvGrpSpPr>
            <p:nvPr/>
          </p:nvGrpSpPr>
          <p:grpSpPr bwMode="auto">
            <a:xfrm rot="19810250">
              <a:off x="2757858" y="1734669"/>
              <a:ext cx="806544" cy="68629"/>
              <a:chOff x="3932312" y="890371"/>
              <a:chExt cx="855712" cy="76101"/>
            </a:xfrm>
          </p:grpSpPr>
          <p:grpSp>
            <p:nvGrpSpPr>
              <p:cNvPr id="89" name="组合 78"/>
              <p:cNvGrpSpPr>
                <a:grpSpLocks/>
              </p:cNvGrpSpPr>
              <p:nvPr/>
            </p:nvGrpSpPr>
            <p:grpSpPr bwMode="auto">
              <a:xfrm>
                <a:off x="3932312" y="895575"/>
                <a:ext cx="855712" cy="58864"/>
                <a:chOff x="3932312" y="908720"/>
                <a:chExt cx="1332000" cy="48882"/>
              </a:xfrm>
            </p:grpSpPr>
            <p:cxnSp>
              <p:nvCxnSpPr>
                <p:cNvPr id="103" name="直接连接符 102"/>
                <p:cNvCxnSpPr/>
                <p:nvPr/>
              </p:nvCxnSpPr>
              <p:spPr>
                <a:xfrm>
                  <a:off x="4037466" y="899146"/>
                  <a:ext cx="122173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3921180" y="935178"/>
                  <a:ext cx="133184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3932967" y="889475"/>
                  <a:ext cx="107491" cy="394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曲线连接符 93"/>
              <p:cNvCxnSpPr/>
              <p:nvPr/>
            </p:nvCxnSpPr>
            <p:spPr>
              <a:xfrm rot="12000000" flipH="1">
                <a:off x="4130535" y="881284"/>
                <a:ext cx="72423" cy="59852"/>
              </a:xfrm>
              <a:prstGeom prst="curved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曲线连接符 99"/>
              <p:cNvCxnSpPr/>
              <p:nvPr/>
            </p:nvCxnSpPr>
            <p:spPr>
              <a:xfrm rot="4800000" flipH="1">
                <a:off x="4291300" y="888049"/>
                <a:ext cx="72173" cy="62318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矩形 67"/>
            <p:cNvSpPr>
              <a:spLocks noChangeArrowheads="1"/>
            </p:cNvSpPr>
            <p:nvPr/>
          </p:nvSpPr>
          <p:spPr bwMode="auto">
            <a:xfrm>
              <a:off x="1818361" y="2542401"/>
              <a:ext cx="178698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dirty="0" err="1">
                  <a:ea typeface="宋体" panose="02010600030101010101" pitchFamily="2" charset="-122"/>
                </a:rPr>
                <a:t>Tripronuclear</a:t>
              </a:r>
              <a:r>
                <a:rPr lang="en-US" altLang="zh-CN" sz="1200" dirty="0">
                  <a:ea typeface="宋体" panose="02010600030101010101" pitchFamily="2" charset="-122"/>
                </a:rPr>
                <a:t> embryos</a:t>
              </a:r>
              <a:endParaRPr lang="zh-CN" altLang="en-US" sz="1200" dirty="0"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371200" y="1876827"/>
            <a:ext cx="187583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smtClean="0"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Genotyping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err="1" smtClean="0">
                <a:latin typeface="Comic Sans MS" panose="030F0702030302020204" pitchFamily="66" charset="0"/>
                <a:ea typeface="微软雅黑" panose="020B0503020204020204" pitchFamily="34" charset="-122"/>
                <a:cs typeface="宋体" panose="02010600030101010101" pitchFamily="2" charset="-122"/>
              </a:rPr>
              <a:t>Phenotyping</a:t>
            </a:r>
            <a:endParaRPr lang="en-US" altLang="zh-CN" sz="2000" b="1" dirty="0" smtClean="0">
              <a:latin typeface="Comic Sans MS" panose="030F0702030302020204" pitchFamily="66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1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Line 2"/>
          <p:cNvSpPr>
            <a:spLocks noChangeShapeType="1"/>
          </p:cNvSpPr>
          <p:nvPr/>
        </p:nvSpPr>
        <p:spPr bwMode="auto">
          <a:xfrm flipV="1">
            <a:off x="173038" y="960438"/>
            <a:ext cx="8869362" cy="111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7" name="Text Box 2"/>
          <p:cNvSpPr txBox="1">
            <a:spLocks noChangeArrowheads="1"/>
          </p:cNvSpPr>
          <p:nvPr/>
        </p:nvSpPr>
        <p:spPr bwMode="auto">
          <a:xfrm>
            <a:off x="7938" y="22354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To develop base editing platforms</a:t>
            </a:r>
            <a:endParaRPr lang="en-US" altLang="zh-CN" sz="2800" b="1" i="1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7801" y="1905000"/>
            <a:ext cx="9088398" cy="4051026"/>
            <a:chOff x="55602" y="2068420"/>
            <a:chExt cx="9088398" cy="4051026"/>
          </a:xfrm>
        </p:grpSpPr>
        <p:sp>
          <p:nvSpPr>
            <p:cNvPr id="71" name="任意多边形 70"/>
            <p:cNvSpPr/>
            <p:nvPr/>
          </p:nvSpPr>
          <p:spPr>
            <a:xfrm>
              <a:off x="55602" y="3071446"/>
              <a:ext cx="2375175" cy="1519132"/>
            </a:xfrm>
            <a:custGeom>
              <a:avLst/>
              <a:gdLst>
                <a:gd name="connsiteX0" fmla="*/ 0 w 2316917"/>
                <a:gd name="connsiteY0" fmla="*/ 231692 h 3713698"/>
                <a:gd name="connsiteX1" fmla="*/ 231692 w 2316917"/>
                <a:gd name="connsiteY1" fmla="*/ 0 h 3713698"/>
                <a:gd name="connsiteX2" fmla="*/ 2085225 w 2316917"/>
                <a:gd name="connsiteY2" fmla="*/ 0 h 3713698"/>
                <a:gd name="connsiteX3" fmla="*/ 2316917 w 2316917"/>
                <a:gd name="connsiteY3" fmla="*/ 231692 h 3713698"/>
                <a:gd name="connsiteX4" fmla="*/ 2316917 w 2316917"/>
                <a:gd name="connsiteY4" fmla="*/ 3482006 h 3713698"/>
                <a:gd name="connsiteX5" fmla="*/ 2085225 w 2316917"/>
                <a:gd name="connsiteY5" fmla="*/ 3713698 h 3713698"/>
                <a:gd name="connsiteX6" fmla="*/ 231692 w 2316917"/>
                <a:gd name="connsiteY6" fmla="*/ 3713698 h 3713698"/>
                <a:gd name="connsiteX7" fmla="*/ 0 w 2316917"/>
                <a:gd name="connsiteY7" fmla="*/ 3482006 h 3713698"/>
                <a:gd name="connsiteX8" fmla="*/ 0 w 2316917"/>
                <a:gd name="connsiteY8" fmla="*/ 231692 h 371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6917" h="3713698">
                  <a:moveTo>
                    <a:pt x="0" y="231692"/>
                  </a:moveTo>
                  <a:cubicBezTo>
                    <a:pt x="0" y="103732"/>
                    <a:pt x="103732" y="0"/>
                    <a:pt x="231692" y="0"/>
                  </a:cubicBezTo>
                  <a:lnTo>
                    <a:pt x="2085225" y="0"/>
                  </a:lnTo>
                  <a:cubicBezTo>
                    <a:pt x="2213185" y="0"/>
                    <a:pt x="2316917" y="103732"/>
                    <a:pt x="2316917" y="231692"/>
                  </a:cubicBezTo>
                  <a:lnTo>
                    <a:pt x="2316917" y="3482006"/>
                  </a:lnTo>
                  <a:cubicBezTo>
                    <a:pt x="2316917" y="3609966"/>
                    <a:pt x="2213185" y="3713698"/>
                    <a:pt x="2085225" y="3713698"/>
                  </a:cubicBezTo>
                  <a:lnTo>
                    <a:pt x="231692" y="3713698"/>
                  </a:lnTo>
                  <a:cubicBezTo>
                    <a:pt x="103732" y="3713698"/>
                    <a:pt x="0" y="3609966"/>
                    <a:pt x="0" y="3482006"/>
                  </a:cubicBezTo>
                  <a:lnTo>
                    <a:pt x="0" y="231692"/>
                  </a:ln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685" tIns="191685" rIns="191685" bIns="987477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20000"/>
                </a:lnSpc>
                <a:spcBef>
                  <a:spcPct val="0"/>
                </a:spcBef>
                <a:buChar char="••"/>
              </a:pPr>
              <a:r>
                <a:rPr lang="en-US" altLang="zh-CN" sz="16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 develop new BE</a:t>
              </a:r>
            </a:p>
            <a:p>
              <a:pPr marL="171450" lvl="1" indent="-171450" algn="l" defTabSz="800100">
                <a:lnSpc>
                  <a:spcPct val="120000"/>
                </a:lnSpc>
                <a:spcBef>
                  <a:spcPct val="0"/>
                </a:spcBef>
                <a:buChar char="••"/>
              </a:pP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 i</a:t>
              </a:r>
              <a:r>
                <a:rPr lang="en-US" altLang="zh-CN" sz="16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mprove BE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976693" y="4388195"/>
              <a:ext cx="1632722" cy="587904"/>
            </a:xfrm>
            <a:custGeom>
              <a:avLst/>
              <a:gdLst>
                <a:gd name="connsiteX0" fmla="*/ 0 w 1632722"/>
                <a:gd name="connsiteY0" fmla="*/ 75535 h 755352"/>
                <a:gd name="connsiteX1" fmla="*/ 75535 w 1632722"/>
                <a:gd name="connsiteY1" fmla="*/ 0 h 755352"/>
                <a:gd name="connsiteX2" fmla="*/ 1557187 w 1632722"/>
                <a:gd name="connsiteY2" fmla="*/ 0 h 755352"/>
                <a:gd name="connsiteX3" fmla="*/ 1632722 w 1632722"/>
                <a:gd name="connsiteY3" fmla="*/ 75535 h 755352"/>
                <a:gd name="connsiteX4" fmla="*/ 1632722 w 1632722"/>
                <a:gd name="connsiteY4" fmla="*/ 679817 h 755352"/>
                <a:gd name="connsiteX5" fmla="*/ 1557187 w 1632722"/>
                <a:gd name="connsiteY5" fmla="*/ 755352 h 755352"/>
                <a:gd name="connsiteX6" fmla="*/ 75535 w 1632722"/>
                <a:gd name="connsiteY6" fmla="*/ 755352 h 755352"/>
                <a:gd name="connsiteX7" fmla="*/ 0 w 1632722"/>
                <a:gd name="connsiteY7" fmla="*/ 679817 h 755352"/>
                <a:gd name="connsiteX8" fmla="*/ 0 w 1632722"/>
                <a:gd name="connsiteY8" fmla="*/ 75535 h 75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2722" h="755352">
                  <a:moveTo>
                    <a:pt x="0" y="75535"/>
                  </a:moveTo>
                  <a:cubicBezTo>
                    <a:pt x="0" y="33818"/>
                    <a:pt x="33818" y="0"/>
                    <a:pt x="75535" y="0"/>
                  </a:cubicBezTo>
                  <a:lnTo>
                    <a:pt x="1557187" y="0"/>
                  </a:lnTo>
                  <a:cubicBezTo>
                    <a:pt x="1598904" y="0"/>
                    <a:pt x="1632722" y="33818"/>
                    <a:pt x="1632722" y="75535"/>
                  </a:cubicBezTo>
                  <a:lnTo>
                    <a:pt x="1632722" y="679817"/>
                  </a:lnTo>
                  <a:cubicBezTo>
                    <a:pt x="1632722" y="721534"/>
                    <a:pt x="1598904" y="755352"/>
                    <a:pt x="1557187" y="755352"/>
                  </a:cubicBezTo>
                  <a:lnTo>
                    <a:pt x="75535" y="755352"/>
                  </a:lnTo>
                  <a:cubicBezTo>
                    <a:pt x="33818" y="755352"/>
                    <a:pt x="0" y="721534"/>
                    <a:pt x="0" y="679817"/>
                  </a:cubicBezTo>
                  <a:lnTo>
                    <a:pt x="0" y="75535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844" tIns="52604" rIns="67844" bIns="52604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BE toolbox</a:t>
              </a:r>
              <a:endPara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任意多边形 94"/>
            <p:cNvSpPr/>
            <p:nvPr/>
          </p:nvSpPr>
          <p:spPr>
            <a:xfrm>
              <a:off x="2687739" y="4228698"/>
              <a:ext cx="1839474" cy="1890748"/>
            </a:xfrm>
            <a:custGeom>
              <a:avLst/>
              <a:gdLst>
                <a:gd name="connsiteX0" fmla="*/ 0 w 1853031"/>
                <a:gd name="connsiteY0" fmla="*/ 185303 h 2308314"/>
                <a:gd name="connsiteX1" fmla="*/ 185303 w 1853031"/>
                <a:gd name="connsiteY1" fmla="*/ 0 h 2308314"/>
                <a:gd name="connsiteX2" fmla="*/ 1667728 w 1853031"/>
                <a:gd name="connsiteY2" fmla="*/ 0 h 2308314"/>
                <a:gd name="connsiteX3" fmla="*/ 1853031 w 1853031"/>
                <a:gd name="connsiteY3" fmla="*/ 185303 h 2308314"/>
                <a:gd name="connsiteX4" fmla="*/ 1853031 w 1853031"/>
                <a:gd name="connsiteY4" fmla="*/ 2123011 h 2308314"/>
                <a:gd name="connsiteX5" fmla="*/ 1667728 w 1853031"/>
                <a:gd name="connsiteY5" fmla="*/ 2308314 h 2308314"/>
                <a:gd name="connsiteX6" fmla="*/ 185303 w 1853031"/>
                <a:gd name="connsiteY6" fmla="*/ 2308314 h 2308314"/>
                <a:gd name="connsiteX7" fmla="*/ 0 w 1853031"/>
                <a:gd name="connsiteY7" fmla="*/ 2123011 h 2308314"/>
                <a:gd name="connsiteX8" fmla="*/ 0 w 1853031"/>
                <a:gd name="connsiteY8" fmla="*/ 185303 h 230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3031" h="2308314">
                  <a:moveTo>
                    <a:pt x="0" y="185303"/>
                  </a:moveTo>
                  <a:cubicBezTo>
                    <a:pt x="0" y="82963"/>
                    <a:pt x="82963" y="0"/>
                    <a:pt x="185303" y="0"/>
                  </a:cubicBezTo>
                  <a:lnTo>
                    <a:pt x="1667728" y="0"/>
                  </a:lnTo>
                  <a:cubicBezTo>
                    <a:pt x="1770068" y="0"/>
                    <a:pt x="1853031" y="82963"/>
                    <a:pt x="1853031" y="185303"/>
                  </a:cubicBezTo>
                  <a:lnTo>
                    <a:pt x="1853031" y="2123011"/>
                  </a:lnTo>
                  <a:cubicBezTo>
                    <a:pt x="1853031" y="2225351"/>
                    <a:pt x="1770068" y="2308314"/>
                    <a:pt x="1667728" y="2308314"/>
                  </a:cubicBezTo>
                  <a:lnTo>
                    <a:pt x="185303" y="2308314"/>
                  </a:lnTo>
                  <a:cubicBezTo>
                    <a:pt x="82963" y="2308314"/>
                    <a:pt x="0" y="2225351"/>
                    <a:pt x="0" y="2123011"/>
                  </a:cubicBezTo>
                  <a:lnTo>
                    <a:pt x="0" y="185303"/>
                  </a:lnTo>
                  <a:close/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5">
                <a:hueOff val="-4966938"/>
                <a:satOff val="19906"/>
                <a:lumOff val="431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946" tIns="671585" rIns="176946" bIns="176946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 establish best delivery form 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2927275" y="3830214"/>
              <a:ext cx="1797126" cy="527438"/>
            </a:xfrm>
            <a:custGeom>
              <a:avLst/>
              <a:gdLst>
                <a:gd name="connsiteX0" fmla="*/ 0 w 1655077"/>
                <a:gd name="connsiteY0" fmla="*/ 67766 h 677664"/>
                <a:gd name="connsiteX1" fmla="*/ 67766 w 1655077"/>
                <a:gd name="connsiteY1" fmla="*/ 0 h 677664"/>
                <a:gd name="connsiteX2" fmla="*/ 1587311 w 1655077"/>
                <a:gd name="connsiteY2" fmla="*/ 0 h 677664"/>
                <a:gd name="connsiteX3" fmla="*/ 1655077 w 1655077"/>
                <a:gd name="connsiteY3" fmla="*/ 67766 h 677664"/>
                <a:gd name="connsiteX4" fmla="*/ 1655077 w 1655077"/>
                <a:gd name="connsiteY4" fmla="*/ 609898 h 677664"/>
                <a:gd name="connsiteX5" fmla="*/ 1587311 w 1655077"/>
                <a:gd name="connsiteY5" fmla="*/ 677664 h 677664"/>
                <a:gd name="connsiteX6" fmla="*/ 67766 w 1655077"/>
                <a:gd name="connsiteY6" fmla="*/ 677664 h 677664"/>
                <a:gd name="connsiteX7" fmla="*/ 0 w 1655077"/>
                <a:gd name="connsiteY7" fmla="*/ 609898 h 677664"/>
                <a:gd name="connsiteX8" fmla="*/ 0 w 1655077"/>
                <a:gd name="connsiteY8" fmla="*/ 67766 h 67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5077" h="677664">
                  <a:moveTo>
                    <a:pt x="0" y="67766"/>
                  </a:moveTo>
                  <a:cubicBezTo>
                    <a:pt x="0" y="30340"/>
                    <a:pt x="30340" y="0"/>
                    <a:pt x="67766" y="0"/>
                  </a:cubicBezTo>
                  <a:lnTo>
                    <a:pt x="1587311" y="0"/>
                  </a:lnTo>
                  <a:cubicBezTo>
                    <a:pt x="1624737" y="0"/>
                    <a:pt x="1655077" y="30340"/>
                    <a:pt x="1655077" y="67766"/>
                  </a:cubicBezTo>
                  <a:lnTo>
                    <a:pt x="1655077" y="609898"/>
                  </a:lnTo>
                  <a:cubicBezTo>
                    <a:pt x="1655077" y="647324"/>
                    <a:pt x="1624737" y="677664"/>
                    <a:pt x="1587311" y="677664"/>
                  </a:cubicBezTo>
                  <a:lnTo>
                    <a:pt x="67766" y="677664"/>
                  </a:lnTo>
                  <a:cubicBezTo>
                    <a:pt x="30340" y="677664"/>
                    <a:pt x="0" y="647324"/>
                    <a:pt x="0" y="609898"/>
                  </a:cubicBezTo>
                  <a:lnTo>
                    <a:pt x="0" y="67766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568" tIns="50328" rIns="65568" bIns="5032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Delivery</a:t>
              </a:r>
              <a:endPara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任意多边形 96"/>
            <p:cNvSpPr/>
            <p:nvPr/>
          </p:nvSpPr>
          <p:spPr>
            <a:xfrm>
              <a:off x="4516400" y="2068420"/>
              <a:ext cx="2072648" cy="2098897"/>
            </a:xfrm>
            <a:custGeom>
              <a:avLst/>
              <a:gdLst>
                <a:gd name="connsiteX0" fmla="*/ 0 w 1990252"/>
                <a:gd name="connsiteY0" fmla="*/ 199025 h 2782998"/>
                <a:gd name="connsiteX1" fmla="*/ 199025 w 1990252"/>
                <a:gd name="connsiteY1" fmla="*/ 0 h 2782998"/>
                <a:gd name="connsiteX2" fmla="*/ 1791227 w 1990252"/>
                <a:gd name="connsiteY2" fmla="*/ 0 h 2782998"/>
                <a:gd name="connsiteX3" fmla="*/ 1990252 w 1990252"/>
                <a:gd name="connsiteY3" fmla="*/ 199025 h 2782998"/>
                <a:gd name="connsiteX4" fmla="*/ 1990252 w 1990252"/>
                <a:gd name="connsiteY4" fmla="*/ 2583973 h 2782998"/>
                <a:gd name="connsiteX5" fmla="*/ 1791227 w 1990252"/>
                <a:gd name="connsiteY5" fmla="*/ 2782998 h 2782998"/>
                <a:gd name="connsiteX6" fmla="*/ 199025 w 1990252"/>
                <a:gd name="connsiteY6" fmla="*/ 2782998 h 2782998"/>
                <a:gd name="connsiteX7" fmla="*/ 0 w 1990252"/>
                <a:gd name="connsiteY7" fmla="*/ 2583973 h 2782998"/>
                <a:gd name="connsiteX8" fmla="*/ 0 w 1990252"/>
                <a:gd name="connsiteY8" fmla="*/ 199025 h 278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0252" h="2782998">
                  <a:moveTo>
                    <a:pt x="0" y="199025"/>
                  </a:moveTo>
                  <a:cubicBezTo>
                    <a:pt x="0" y="89107"/>
                    <a:pt x="89107" y="0"/>
                    <a:pt x="199025" y="0"/>
                  </a:cubicBezTo>
                  <a:lnTo>
                    <a:pt x="1791227" y="0"/>
                  </a:lnTo>
                  <a:cubicBezTo>
                    <a:pt x="1901145" y="0"/>
                    <a:pt x="1990252" y="89107"/>
                    <a:pt x="1990252" y="199025"/>
                  </a:cubicBezTo>
                  <a:lnTo>
                    <a:pt x="1990252" y="2583973"/>
                  </a:lnTo>
                  <a:cubicBezTo>
                    <a:pt x="1990252" y="2693891"/>
                    <a:pt x="1901145" y="2782998"/>
                    <a:pt x="1791227" y="2782998"/>
                  </a:cubicBezTo>
                  <a:lnTo>
                    <a:pt x="199025" y="2782998"/>
                  </a:lnTo>
                  <a:cubicBezTo>
                    <a:pt x="89107" y="2782998"/>
                    <a:pt x="0" y="2693891"/>
                    <a:pt x="0" y="2583973"/>
                  </a:cubicBezTo>
                  <a:lnTo>
                    <a:pt x="0" y="199025"/>
                  </a:lnTo>
                  <a:close/>
                </a:path>
              </a:pathLst>
            </a:custGeom>
            <a:ln>
              <a:solidFill>
                <a:srgbClr val="00B0F0"/>
              </a:solidFill>
            </a:ln>
          </p:spPr>
          <p:style>
            <a:lnRef idx="2">
              <a:schemeClr val="accent5">
                <a:hueOff val="-9933876"/>
                <a:satOff val="39811"/>
                <a:lumOff val="862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117" tIns="182117" rIns="182117" bIns="778474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20000"/>
                </a:lnSpc>
                <a:spcBef>
                  <a:spcPct val="0"/>
                </a:spcBef>
                <a:buChar char="••"/>
              </a:pPr>
              <a:r>
                <a:rPr lang="en-US" altLang="zh-CN" sz="16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 perform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genotyping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phenotyping</a:t>
              </a:r>
            </a:p>
            <a:p>
              <a:pPr marL="171450" lvl="1" indent="-171450" algn="l" defTabSz="800100">
                <a:lnSpc>
                  <a:spcPct val="120000"/>
                </a:lnSpc>
                <a:spcBef>
                  <a:spcPct val="0"/>
                </a:spcBef>
                <a:buChar char="••"/>
              </a:pP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 analyze unwanted edit</a:t>
              </a:r>
            </a:p>
            <a:p>
              <a:pPr marL="171450" lvl="1" indent="-171450" algn="l" defTabSz="800100">
                <a:lnSpc>
                  <a:spcPct val="120000"/>
                </a:lnSpc>
                <a:spcBef>
                  <a:spcPct val="0"/>
                </a:spcBef>
                <a:buChar char="••"/>
              </a:pP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 …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5250681" y="4019808"/>
              <a:ext cx="1512177" cy="534668"/>
            </a:xfrm>
            <a:custGeom>
              <a:avLst/>
              <a:gdLst>
                <a:gd name="connsiteX0" fmla="*/ 0 w 1403054"/>
                <a:gd name="connsiteY0" fmla="*/ 68695 h 686953"/>
                <a:gd name="connsiteX1" fmla="*/ 68695 w 1403054"/>
                <a:gd name="connsiteY1" fmla="*/ 0 h 686953"/>
                <a:gd name="connsiteX2" fmla="*/ 1334359 w 1403054"/>
                <a:gd name="connsiteY2" fmla="*/ 0 h 686953"/>
                <a:gd name="connsiteX3" fmla="*/ 1403054 w 1403054"/>
                <a:gd name="connsiteY3" fmla="*/ 68695 h 686953"/>
                <a:gd name="connsiteX4" fmla="*/ 1403054 w 1403054"/>
                <a:gd name="connsiteY4" fmla="*/ 618258 h 686953"/>
                <a:gd name="connsiteX5" fmla="*/ 1334359 w 1403054"/>
                <a:gd name="connsiteY5" fmla="*/ 686953 h 686953"/>
                <a:gd name="connsiteX6" fmla="*/ 68695 w 1403054"/>
                <a:gd name="connsiteY6" fmla="*/ 686953 h 686953"/>
                <a:gd name="connsiteX7" fmla="*/ 0 w 1403054"/>
                <a:gd name="connsiteY7" fmla="*/ 618258 h 686953"/>
                <a:gd name="connsiteX8" fmla="*/ 0 w 1403054"/>
                <a:gd name="connsiteY8" fmla="*/ 68695 h 68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3054" h="686953">
                  <a:moveTo>
                    <a:pt x="0" y="68695"/>
                  </a:moveTo>
                  <a:cubicBezTo>
                    <a:pt x="0" y="30756"/>
                    <a:pt x="30756" y="0"/>
                    <a:pt x="68695" y="0"/>
                  </a:cubicBezTo>
                  <a:lnTo>
                    <a:pt x="1334359" y="0"/>
                  </a:lnTo>
                  <a:cubicBezTo>
                    <a:pt x="1372298" y="0"/>
                    <a:pt x="1403054" y="30756"/>
                    <a:pt x="1403054" y="68695"/>
                  </a:cubicBezTo>
                  <a:lnTo>
                    <a:pt x="1403054" y="618258"/>
                  </a:lnTo>
                  <a:cubicBezTo>
                    <a:pt x="1403054" y="656197"/>
                    <a:pt x="1372298" y="686953"/>
                    <a:pt x="1334359" y="686953"/>
                  </a:cubicBezTo>
                  <a:lnTo>
                    <a:pt x="68695" y="686953"/>
                  </a:lnTo>
                  <a:cubicBezTo>
                    <a:pt x="30756" y="686953"/>
                    <a:pt x="0" y="656197"/>
                    <a:pt x="0" y="618258"/>
                  </a:cubicBezTo>
                  <a:lnTo>
                    <a:pt x="0" y="68695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840" tIns="50600" rIns="65840" bIns="506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Analysis</a:t>
              </a:r>
              <a:endPara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6824533" y="3604846"/>
              <a:ext cx="2319467" cy="1597719"/>
            </a:xfrm>
            <a:custGeom>
              <a:avLst/>
              <a:gdLst>
                <a:gd name="connsiteX0" fmla="*/ 0 w 1853031"/>
                <a:gd name="connsiteY0" fmla="*/ 185303 h 2308314"/>
                <a:gd name="connsiteX1" fmla="*/ 185303 w 1853031"/>
                <a:gd name="connsiteY1" fmla="*/ 0 h 2308314"/>
                <a:gd name="connsiteX2" fmla="*/ 1667728 w 1853031"/>
                <a:gd name="connsiteY2" fmla="*/ 0 h 2308314"/>
                <a:gd name="connsiteX3" fmla="*/ 1853031 w 1853031"/>
                <a:gd name="connsiteY3" fmla="*/ 185303 h 2308314"/>
                <a:gd name="connsiteX4" fmla="*/ 1853031 w 1853031"/>
                <a:gd name="connsiteY4" fmla="*/ 2123011 h 2308314"/>
                <a:gd name="connsiteX5" fmla="*/ 1667728 w 1853031"/>
                <a:gd name="connsiteY5" fmla="*/ 2308314 h 2308314"/>
                <a:gd name="connsiteX6" fmla="*/ 185303 w 1853031"/>
                <a:gd name="connsiteY6" fmla="*/ 2308314 h 2308314"/>
                <a:gd name="connsiteX7" fmla="*/ 0 w 1853031"/>
                <a:gd name="connsiteY7" fmla="*/ 2123011 h 2308314"/>
                <a:gd name="connsiteX8" fmla="*/ 0 w 1853031"/>
                <a:gd name="connsiteY8" fmla="*/ 185303 h 230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3031" h="2308314">
                  <a:moveTo>
                    <a:pt x="0" y="185303"/>
                  </a:moveTo>
                  <a:cubicBezTo>
                    <a:pt x="0" y="82963"/>
                    <a:pt x="82963" y="0"/>
                    <a:pt x="185303" y="0"/>
                  </a:cubicBezTo>
                  <a:lnTo>
                    <a:pt x="1667728" y="0"/>
                  </a:lnTo>
                  <a:cubicBezTo>
                    <a:pt x="1770068" y="0"/>
                    <a:pt x="1853031" y="82963"/>
                    <a:pt x="1853031" y="185303"/>
                  </a:cubicBezTo>
                  <a:lnTo>
                    <a:pt x="1853031" y="2123011"/>
                  </a:lnTo>
                  <a:cubicBezTo>
                    <a:pt x="1853031" y="2225351"/>
                    <a:pt x="1770068" y="2308314"/>
                    <a:pt x="1667728" y="2308314"/>
                  </a:cubicBezTo>
                  <a:lnTo>
                    <a:pt x="185303" y="2308314"/>
                  </a:lnTo>
                  <a:cubicBezTo>
                    <a:pt x="82963" y="2308314"/>
                    <a:pt x="0" y="2225351"/>
                    <a:pt x="0" y="2123011"/>
                  </a:cubicBezTo>
                  <a:lnTo>
                    <a:pt x="0" y="185303"/>
                  </a:ln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5">
                <a:hueOff val="-4966938"/>
                <a:satOff val="19906"/>
                <a:lumOff val="431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946" tIns="671585" rIns="176946" bIns="176946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r>
                <a:rPr lang="en-US" altLang="zh-CN" sz="16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To prepare  clinical qualified base editors</a:t>
              </a:r>
              <a:endParaRPr lang="en-US" altLang="zh-CN" sz="16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6650723" y="3306008"/>
              <a:ext cx="1655077" cy="527438"/>
            </a:xfrm>
            <a:custGeom>
              <a:avLst/>
              <a:gdLst>
                <a:gd name="connsiteX0" fmla="*/ 0 w 1655077"/>
                <a:gd name="connsiteY0" fmla="*/ 67766 h 677664"/>
                <a:gd name="connsiteX1" fmla="*/ 67766 w 1655077"/>
                <a:gd name="connsiteY1" fmla="*/ 0 h 677664"/>
                <a:gd name="connsiteX2" fmla="*/ 1587311 w 1655077"/>
                <a:gd name="connsiteY2" fmla="*/ 0 h 677664"/>
                <a:gd name="connsiteX3" fmla="*/ 1655077 w 1655077"/>
                <a:gd name="connsiteY3" fmla="*/ 67766 h 677664"/>
                <a:gd name="connsiteX4" fmla="*/ 1655077 w 1655077"/>
                <a:gd name="connsiteY4" fmla="*/ 609898 h 677664"/>
                <a:gd name="connsiteX5" fmla="*/ 1587311 w 1655077"/>
                <a:gd name="connsiteY5" fmla="*/ 677664 h 677664"/>
                <a:gd name="connsiteX6" fmla="*/ 67766 w 1655077"/>
                <a:gd name="connsiteY6" fmla="*/ 677664 h 677664"/>
                <a:gd name="connsiteX7" fmla="*/ 0 w 1655077"/>
                <a:gd name="connsiteY7" fmla="*/ 609898 h 677664"/>
                <a:gd name="connsiteX8" fmla="*/ 0 w 1655077"/>
                <a:gd name="connsiteY8" fmla="*/ 67766 h 67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5077" h="677664">
                  <a:moveTo>
                    <a:pt x="0" y="67766"/>
                  </a:moveTo>
                  <a:cubicBezTo>
                    <a:pt x="0" y="30340"/>
                    <a:pt x="30340" y="0"/>
                    <a:pt x="67766" y="0"/>
                  </a:cubicBezTo>
                  <a:lnTo>
                    <a:pt x="1587311" y="0"/>
                  </a:lnTo>
                  <a:cubicBezTo>
                    <a:pt x="1624737" y="0"/>
                    <a:pt x="1655077" y="30340"/>
                    <a:pt x="1655077" y="67766"/>
                  </a:cubicBezTo>
                  <a:lnTo>
                    <a:pt x="1655077" y="609898"/>
                  </a:lnTo>
                  <a:cubicBezTo>
                    <a:pt x="1655077" y="647324"/>
                    <a:pt x="1624737" y="677664"/>
                    <a:pt x="1587311" y="677664"/>
                  </a:cubicBezTo>
                  <a:lnTo>
                    <a:pt x="67766" y="677664"/>
                  </a:lnTo>
                  <a:cubicBezTo>
                    <a:pt x="30340" y="677664"/>
                    <a:pt x="0" y="647324"/>
                    <a:pt x="0" y="609898"/>
                  </a:cubicBezTo>
                  <a:lnTo>
                    <a:pt x="0" y="67766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66938"/>
                <a:satOff val="19906"/>
                <a:lumOff val="4314"/>
                <a:alphaOff val="0"/>
              </a:schemeClr>
            </a:fillRef>
            <a:effectRef idx="0">
              <a:schemeClr val="accent5">
                <a:hueOff val="-4966938"/>
                <a:satOff val="19906"/>
                <a:lumOff val="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568" tIns="50328" rIns="65568" bIns="5032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Preparation</a:t>
              </a:r>
              <a:endPara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8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84652</TotalTime>
  <Words>904</Words>
  <Application>Microsoft Office PowerPoint</Application>
  <PresentationFormat>全屏显示(4:3)</PresentationFormat>
  <Paragraphs>202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微软雅黑</vt:lpstr>
      <vt:lpstr>Arial</vt:lpstr>
      <vt:lpstr>Arial</vt:lpstr>
      <vt:lpstr>Comic Sans MS</vt:lpstr>
      <vt:lpstr>Times New Roman</vt:lpstr>
      <vt:lpstr>Wingdings</vt:lpstr>
      <vt:lpstr>Default Design</vt:lpstr>
      <vt:lpstr>PowerPoint 演示文稿</vt:lpstr>
      <vt:lpstr>PowerPoint 演示文稿</vt:lpstr>
      <vt:lpstr>PowerPoint 演示文稿</vt:lpstr>
      <vt:lpstr>PowerPoint 演示文稿</vt:lpstr>
      <vt:lpstr>Challenges for BE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Xingxu Huang</dc:creator>
  <cp:lastModifiedBy>HP</cp:lastModifiedBy>
  <cp:revision>2259</cp:revision>
  <dcterms:created xsi:type="dcterms:W3CDTF">2010-08-27T13:02:08Z</dcterms:created>
  <dcterms:modified xsi:type="dcterms:W3CDTF">2018-11-28T00:36:42Z</dcterms:modified>
</cp:coreProperties>
</file>