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8" r:id="rId4"/>
    <p:sldId id="261" r:id="rId5"/>
    <p:sldId id="262" r:id="rId6"/>
    <p:sldId id="263" r:id="rId7"/>
    <p:sldId id="264" r:id="rId8"/>
    <p:sldId id="260" r:id="rId9"/>
    <p:sldId id="279" r:id="rId10"/>
    <p:sldId id="257" r:id="rId11"/>
    <p:sldId id="265" r:id="rId12"/>
    <p:sldId id="267" r:id="rId13"/>
    <p:sldId id="266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35" autoAdjust="0"/>
    <p:restoredTop sz="93716" autoAdjust="0"/>
  </p:normalViewPr>
  <p:slideViewPr>
    <p:cSldViewPr snapToGrid="0" showGuides="1">
      <p:cViewPr varScale="1">
        <p:scale>
          <a:sx n="74" d="100"/>
          <a:sy n="74" d="100"/>
        </p:scale>
        <p:origin x="5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D83722A-CFB7-4A5D-809B-358B56913E66}" type="datetimeFigureOut">
              <a:rPr lang="en-US" smtClean="0"/>
              <a:t>12/24/2017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1630CB97-D2EF-45C1-9F33-83FECDE6A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520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3722A-CFB7-4A5D-809B-358B56913E66}" type="datetimeFigureOut">
              <a:rPr lang="en-US" smtClean="0"/>
              <a:t>12/24/2017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0CB97-D2EF-45C1-9F33-83FECDE6A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608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3722A-CFB7-4A5D-809B-358B56913E66}" type="datetimeFigureOut">
              <a:rPr lang="en-US" smtClean="0"/>
              <a:t>12/24/2017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0CB97-D2EF-45C1-9F33-83FECDE6A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164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3722A-CFB7-4A5D-809B-358B56913E66}" type="datetimeFigureOut">
              <a:rPr lang="en-US" smtClean="0"/>
              <a:t>12/24/2017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0CB97-D2EF-45C1-9F33-83FECDE6A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7042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3722A-CFB7-4A5D-809B-358B56913E66}" type="datetimeFigureOut">
              <a:rPr lang="en-US" smtClean="0"/>
              <a:t>12/24/2017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0CB97-D2EF-45C1-9F33-83FECDE6A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5525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3722A-CFB7-4A5D-809B-358B56913E66}" type="datetimeFigureOut">
              <a:rPr lang="en-US" smtClean="0"/>
              <a:t>12/24/2017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0CB97-D2EF-45C1-9F33-83FECDE6A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5435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3722A-CFB7-4A5D-809B-358B56913E66}" type="datetimeFigureOut">
              <a:rPr lang="en-US" smtClean="0"/>
              <a:t>12/24/2017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0CB97-D2EF-45C1-9F33-83FECDE6A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3652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D83722A-CFB7-4A5D-809B-358B56913E66}" type="datetimeFigureOut">
              <a:rPr lang="en-US" smtClean="0"/>
              <a:t>12/24/2017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0CB97-D2EF-45C1-9F33-83FECDE6A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2525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5D83722A-CFB7-4A5D-809B-358B56913E66}" type="datetimeFigureOut">
              <a:rPr lang="en-US" smtClean="0"/>
              <a:t>12/24/2017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0CB97-D2EF-45C1-9F33-83FECDE6A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446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3722A-CFB7-4A5D-809B-358B56913E66}" type="datetimeFigureOut">
              <a:rPr lang="en-US" smtClean="0"/>
              <a:t>12/24/2017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0CB97-D2EF-45C1-9F33-83FECDE6A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742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3722A-CFB7-4A5D-809B-358B56913E66}" type="datetimeFigureOut">
              <a:rPr lang="en-US" smtClean="0"/>
              <a:t>12/24/2017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0CB97-D2EF-45C1-9F33-83FECDE6A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540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3722A-CFB7-4A5D-809B-358B56913E66}" type="datetimeFigureOut">
              <a:rPr lang="en-US" smtClean="0"/>
              <a:t>12/24/2017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0CB97-D2EF-45C1-9F33-83FECDE6A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41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3722A-CFB7-4A5D-809B-358B56913E66}" type="datetimeFigureOut">
              <a:rPr lang="en-US" smtClean="0"/>
              <a:t>12/24/2017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0CB97-D2EF-45C1-9F33-83FECDE6A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123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3722A-CFB7-4A5D-809B-358B56913E66}" type="datetimeFigureOut">
              <a:rPr lang="en-US" smtClean="0"/>
              <a:t>12/24/2017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0CB97-D2EF-45C1-9F33-83FECDE6A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696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3722A-CFB7-4A5D-809B-358B56913E66}" type="datetimeFigureOut">
              <a:rPr lang="en-US" smtClean="0"/>
              <a:t>12/24/2017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0CB97-D2EF-45C1-9F33-83FECDE6A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647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3722A-CFB7-4A5D-809B-358B56913E66}" type="datetimeFigureOut">
              <a:rPr lang="en-US" smtClean="0"/>
              <a:t>12/24/2017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0CB97-D2EF-45C1-9F33-83FECDE6A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538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3722A-CFB7-4A5D-809B-358B56913E66}" type="datetimeFigureOut">
              <a:rPr lang="en-US" smtClean="0"/>
              <a:t>12/24/2017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0CB97-D2EF-45C1-9F33-83FECDE6A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202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5D83722A-CFB7-4A5D-809B-358B56913E66}" type="datetimeFigureOut">
              <a:rPr lang="en-US" smtClean="0"/>
              <a:t>12/24/2017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1630CB97-D2EF-45C1-9F33-83FECDE6A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655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hattsameer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349" y="1674253"/>
            <a:ext cx="8825658" cy="1763725"/>
          </a:xfrm>
        </p:spPr>
        <p:txBody>
          <a:bodyPr/>
          <a:lstStyle/>
          <a:p>
            <a:r>
              <a:rPr lang="en-US" dirty="0" err="1" smtClean="0">
                <a:solidFill>
                  <a:srgbClr val="00B05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IoT</a:t>
            </a:r>
            <a:r>
              <a:rPr lang="en-US" dirty="0" smtClean="0">
                <a:solidFill>
                  <a:srgbClr val="00B05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Privacy And Security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3695555"/>
            <a:ext cx="8825658" cy="861420"/>
          </a:xfrm>
        </p:spPr>
        <p:txBody>
          <a:bodyPr/>
          <a:lstStyle/>
          <a:p>
            <a:r>
              <a:rPr lang="en-US" dirty="0" smtClean="0"/>
              <a:t>Sameer </a:t>
            </a:r>
            <a:r>
              <a:rPr lang="en-US" dirty="0" err="1" smtClean="0"/>
              <a:t>bhatt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745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218" y="553791"/>
            <a:ext cx="10839120" cy="5893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925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OWASP Top 10</a:t>
            </a:r>
            <a:br>
              <a:rPr lang="en-US" sz="4000" b="1" dirty="0"/>
            </a:br>
            <a:endParaRPr lang="en-US" sz="4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2230" y="2194939"/>
            <a:ext cx="8825659" cy="3416300"/>
          </a:xfrm>
        </p:spPr>
        <p:txBody>
          <a:bodyPr>
            <a:noAutofit/>
          </a:bodyPr>
          <a:lstStyle/>
          <a:p>
            <a:r>
              <a:rPr lang="en-US" sz="2000" b="1" dirty="0" smtClean="0"/>
              <a:t>1</a:t>
            </a:r>
            <a:r>
              <a:rPr lang="en-US" sz="2000" b="1" dirty="0"/>
              <a:t>. Insecure Web Interface</a:t>
            </a:r>
          </a:p>
          <a:p>
            <a:r>
              <a:rPr lang="en-US" sz="2000" b="1" dirty="0"/>
              <a:t>2. Insufficient Authentication/Authorization</a:t>
            </a:r>
          </a:p>
          <a:p>
            <a:r>
              <a:rPr lang="en-US" sz="2000" b="1" dirty="0"/>
              <a:t>3. Insecure Network Services</a:t>
            </a:r>
          </a:p>
          <a:p>
            <a:r>
              <a:rPr lang="en-US" sz="2000" b="1" dirty="0"/>
              <a:t>4. Lack of Transport Encryption</a:t>
            </a:r>
          </a:p>
          <a:p>
            <a:r>
              <a:rPr lang="en-US" sz="2000" b="1" dirty="0"/>
              <a:t>5. Privacy Concerns</a:t>
            </a:r>
          </a:p>
          <a:p>
            <a:r>
              <a:rPr lang="en-US" sz="2000" b="1" dirty="0"/>
              <a:t>6. Insecure </a:t>
            </a:r>
            <a:r>
              <a:rPr lang="en-US" sz="2000" b="1" dirty="0" err="1"/>
              <a:t>Clould</a:t>
            </a:r>
            <a:r>
              <a:rPr lang="en-US" sz="2000" b="1" dirty="0"/>
              <a:t> Interface</a:t>
            </a:r>
          </a:p>
          <a:p>
            <a:r>
              <a:rPr lang="en-US" sz="2000" b="1" dirty="0"/>
              <a:t>7. Insecure Mobile Interface</a:t>
            </a:r>
          </a:p>
          <a:p>
            <a:r>
              <a:rPr lang="en-US" sz="2000" b="1" dirty="0"/>
              <a:t>8. Insufficient Security Configurability</a:t>
            </a:r>
          </a:p>
          <a:p>
            <a:r>
              <a:rPr lang="en-US" sz="2000" b="1" dirty="0"/>
              <a:t>9. Insecure Software/Firmware</a:t>
            </a:r>
          </a:p>
          <a:p>
            <a:r>
              <a:rPr lang="en-US" sz="2000" b="1" dirty="0"/>
              <a:t>10.Poor Physical Security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50138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7833" y="1205488"/>
            <a:ext cx="8761413" cy="706964"/>
          </a:xfrm>
        </p:spPr>
        <p:txBody>
          <a:bodyPr/>
          <a:lstStyle/>
          <a:p>
            <a:r>
              <a:rPr lang="en-US" b="1" dirty="0"/>
              <a:t>Checklist for</a:t>
            </a:r>
            <a:br>
              <a:rPr lang="en-US" b="1" dirty="0"/>
            </a:br>
            <a:r>
              <a:rPr lang="en-US" b="1" dirty="0"/>
              <a:t>Insecure Web Interface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• </a:t>
            </a:r>
            <a:r>
              <a:rPr lang="en-US" b="1" dirty="0"/>
              <a:t>Account Enumeration</a:t>
            </a:r>
          </a:p>
          <a:p>
            <a:r>
              <a:rPr lang="en-US" dirty="0"/>
              <a:t>• </a:t>
            </a:r>
            <a:r>
              <a:rPr lang="en-US" b="1" dirty="0"/>
              <a:t>Weak Default Credentials</a:t>
            </a:r>
          </a:p>
          <a:p>
            <a:r>
              <a:rPr lang="en-US" dirty="0"/>
              <a:t>• </a:t>
            </a:r>
            <a:r>
              <a:rPr lang="en-US" b="1" dirty="0"/>
              <a:t>Credentials Exposed in Network Traffic</a:t>
            </a:r>
          </a:p>
          <a:p>
            <a:r>
              <a:rPr lang="en-US" dirty="0"/>
              <a:t>• </a:t>
            </a:r>
            <a:r>
              <a:rPr lang="en-US" b="1" dirty="0"/>
              <a:t>Cross-site Scripting (XSS)</a:t>
            </a:r>
          </a:p>
          <a:p>
            <a:r>
              <a:rPr lang="en-US" dirty="0"/>
              <a:t>• </a:t>
            </a:r>
            <a:r>
              <a:rPr lang="en-US" b="1" dirty="0"/>
              <a:t>SQL-Injection</a:t>
            </a:r>
          </a:p>
          <a:p>
            <a:r>
              <a:rPr lang="en-US" dirty="0"/>
              <a:t>• </a:t>
            </a:r>
            <a:r>
              <a:rPr lang="en-US" b="1" dirty="0"/>
              <a:t>Session Management</a:t>
            </a:r>
          </a:p>
          <a:p>
            <a:r>
              <a:rPr lang="en-US" dirty="0"/>
              <a:t>• </a:t>
            </a:r>
            <a:r>
              <a:rPr lang="en-US" b="1" dirty="0"/>
              <a:t>Account Lockout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241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7833" y="1411549"/>
            <a:ext cx="8761413" cy="706964"/>
          </a:xfrm>
        </p:spPr>
        <p:txBody>
          <a:bodyPr/>
          <a:lstStyle/>
          <a:p>
            <a:r>
              <a:rPr lang="en-GB" dirty="0"/>
              <a:t>Internet of Things Research Study:</a:t>
            </a:r>
            <a:br>
              <a:rPr lang="en-GB" dirty="0"/>
            </a:br>
            <a:r>
              <a:rPr lang="en-GB" dirty="0"/>
              <a:t>Web user interface</a:t>
            </a:r>
            <a:br>
              <a:rPr lang="en-GB" dirty="0"/>
            </a:br>
            <a:r>
              <a:rPr lang="en-GB" dirty="0"/>
              <a:t/>
            </a:r>
            <a:br>
              <a:rPr lang="en-GB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7833" y="3015623"/>
            <a:ext cx="9560269" cy="1788196"/>
          </a:xfrm>
        </p:spPr>
        <p:txBody>
          <a:bodyPr/>
          <a:lstStyle/>
          <a:p>
            <a:r>
              <a:rPr lang="en-GB" dirty="0"/>
              <a:t>6 had user interface security problems </a:t>
            </a:r>
          </a:p>
          <a:p>
            <a:r>
              <a:rPr lang="en-GB" dirty="0" err="1"/>
              <a:t>eg</a:t>
            </a:r>
            <a:r>
              <a:rPr lang="en-GB" dirty="0"/>
              <a:t>. persistent XSS, poor session management, weak default credentials, credentials transferred in </a:t>
            </a:r>
            <a:r>
              <a:rPr lang="en-GB" dirty="0" smtClean="0"/>
              <a:t>clear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12042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0481" y="2936383"/>
            <a:ext cx="7263489" cy="2400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226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2- </a:t>
            </a:r>
            <a:r>
              <a:rPr lang="en-US" b="1" dirty="0" smtClean="0"/>
              <a:t>Insufficient</a:t>
            </a: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>Authentication/Authorization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Lack </a:t>
            </a:r>
            <a:r>
              <a:rPr lang="en-US" b="1" dirty="0"/>
              <a:t>of Password Complexity</a:t>
            </a:r>
          </a:p>
          <a:p>
            <a:r>
              <a:rPr lang="en-US" dirty="0" smtClean="0"/>
              <a:t> </a:t>
            </a:r>
            <a:r>
              <a:rPr lang="en-US" b="1" dirty="0"/>
              <a:t>Poorly Protected Credentials</a:t>
            </a:r>
          </a:p>
          <a:p>
            <a:r>
              <a:rPr lang="en-US" dirty="0" smtClean="0"/>
              <a:t> </a:t>
            </a:r>
            <a:r>
              <a:rPr lang="en-US" b="1" dirty="0"/>
              <a:t>Lack of Two Factor Authentication</a:t>
            </a:r>
          </a:p>
          <a:p>
            <a:r>
              <a:rPr lang="en-US" dirty="0" smtClean="0"/>
              <a:t> </a:t>
            </a:r>
            <a:r>
              <a:rPr lang="en-US" b="1" dirty="0"/>
              <a:t>Insecure Password Recovery</a:t>
            </a:r>
          </a:p>
          <a:p>
            <a:r>
              <a:rPr lang="en-US" dirty="0" smtClean="0"/>
              <a:t> </a:t>
            </a:r>
            <a:r>
              <a:rPr lang="en-US" b="1" dirty="0"/>
              <a:t>Privilege Escalation</a:t>
            </a:r>
          </a:p>
          <a:p>
            <a:r>
              <a:rPr lang="en-US" dirty="0" smtClean="0"/>
              <a:t> </a:t>
            </a:r>
            <a:r>
              <a:rPr lang="en-US" b="1" dirty="0"/>
              <a:t>Lack of Role Based Access Control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459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3- Insecure Network</a:t>
            </a:r>
            <a:br>
              <a:rPr lang="en-US" b="1" dirty="0"/>
            </a:br>
            <a:r>
              <a:rPr lang="en-US" b="1" dirty="0"/>
              <a:t>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1825" y="2202287"/>
            <a:ext cx="9633397" cy="4005330"/>
          </a:xfrm>
        </p:spPr>
        <p:txBody>
          <a:bodyPr>
            <a:normAutofit/>
          </a:bodyPr>
          <a:lstStyle/>
          <a:p>
            <a:r>
              <a:rPr lang="en-US" b="1" dirty="0"/>
              <a:t>Checklist</a:t>
            </a:r>
          </a:p>
          <a:p>
            <a:r>
              <a:rPr lang="en-US" dirty="0"/>
              <a:t>• </a:t>
            </a:r>
            <a:r>
              <a:rPr lang="en-US" b="1" dirty="0"/>
              <a:t>Vulnerable Services</a:t>
            </a:r>
          </a:p>
          <a:p>
            <a:r>
              <a:rPr lang="en-US" dirty="0"/>
              <a:t>• </a:t>
            </a:r>
            <a:r>
              <a:rPr lang="en-US" b="1" dirty="0"/>
              <a:t>Buffer Overflow</a:t>
            </a:r>
          </a:p>
          <a:p>
            <a:r>
              <a:rPr lang="en-US" dirty="0"/>
              <a:t>• </a:t>
            </a:r>
            <a:r>
              <a:rPr lang="en-US" b="1" dirty="0"/>
              <a:t>Open Ports via UPnP</a:t>
            </a:r>
          </a:p>
          <a:p>
            <a:r>
              <a:rPr lang="en-US" dirty="0"/>
              <a:t>• </a:t>
            </a:r>
            <a:r>
              <a:rPr lang="en-US" b="1" dirty="0"/>
              <a:t>Exploitable UDP Services</a:t>
            </a:r>
          </a:p>
          <a:p>
            <a:r>
              <a:rPr lang="en-US" dirty="0"/>
              <a:t>• </a:t>
            </a:r>
            <a:r>
              <a:rPr lang="en-US" b="1" dirty="0"/>
              <a:t>Denial-of-Service</a:t>
            </a:r>
          </a:p>
          <a:p>
            <a:r>
              <a:rPr lang="pt-BR" dirty="0"/>
              <a:t>• </a:t>
            </a:r>
            <a:r>
              <a:rPr lang="pt-BR" b="1" dirty="0"/>
              <a:t>DoS via Network Device Fuzzing</a:t>
            </a:r>
          </a:p>
          <a:p>
            <a:r>
              <a:rPr lang="en-US" dirty="0"/>
              <a:t>*UPnP: Universal Plug and Play (</a:t>
            </a:r>
            <a:r>
              <a:rPr lang="en-US" b="1" dirty="0"/>
              <a:t>UPnP</a:t>
            </a:r>
            <a:r>
              <a:rPr lang="en-US" dirty="0"/>
              <a:t>) is a set of networking </a:t>
            </a:r>
            <a:r>
              <a:rPr lang="en-US" b="1" dirty="0"/>
              <a:t>protocols </a:t>
            </a:r>
            <a:r>
              <a:rPr lang="en-US" dirty="0"/>
              <a:t>that permits </a:t>
            </a:r>
            <a:r>
              <a:rPr lang="en-US" dirty="0" smtClean="0"/>
              <a:t>networked devices</a:t>
            </a:r>
            <a:r>
              <a:rPr lang="en-US" dirty="0"/>
              <a:t>, such as personal computers, printers, Internet gateways, Wi-Fi access points and </a:t>
            </a:r>
            <a:r>
              <a:rPr lang="en-US" dirty="0" smtClean="0"/>
              <a:t>mobile devices </a:t>
            </a:r>
            <a:r>
              <a:rPr lang="en-US" dirty="0"/>
              <a:t>to seamlessly discover each other's presence on the network and establish </a:t>
            </a:r>
            <a:r>
              <a:rPr lang="en-US" dirty="0" smtClean="0"/>
              <a:t>functional network </a:t>
            </a:r>
            <a:r>
              <a:rPr lang="en-US" dirty="0"/>
              <a:t>services for data sharing.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3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4- Lack of Transport</a:t>
            </a:r>
            <a:br>
              <a:rPr lang="en-US" b="1" dirty="0"/>
            </a:br>
            <a:r>
              <a:rPr lang="en-US" b="1" dirty="0"/>
              <a:t>Encryption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• </a:t>
            </a:r>
            <a:r>
              <a:rPr lang="en-US" b="1" dirty="0"/>
              <a:t>Unencrypted Services via the Internet</a:t>
            </a:r>
          </a:p>
          <a:p>
            <a:r>
              <a:rPr lang="en-US" dirty="0"/>
              <a:t>• </a:t>
            </a:r>
            <a:r>
              <a:rPr lang="en-US" b="1" dirty="0"/>
              <a:t>Unencrypted Services via the </a:t>
            </a:r>
            <a:r>
              <a:rPr lang="en-US" b="1" dirty="0" smtClean="0"/>
              <a:t>Local Network</a:t>
            </a:r>
            <a:endParaRPr lang="en-US" b="1" dirty="0"/>
          </a:p>
          <a:p>
            <a:r>
              <a:rPr lang="en-US" dirty="0"/>
              <a:t>• </a:t>
            </a:r>
            <a:r>
              <a:rPr lang="en-US" b="1" dirty="0"/>
              <a:t>Poorly Implemented SSL/TLS</a:t>
            </a:r>
          </a:p>
          <a:p>
            <a:r>
              <a:rPr lang="en-US" dirty="0"/>
              <a:t>• </a:t>
            </a:r>
            <a:r>
              <a:rPr lang="en-US" b="1" dirty="0"/>
              <a:t>Misconfigured SSL/TLS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122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5-Privacy Concerns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2075" y="2616379"/>
            <a:ext cx="8825659" cy="3416300"/>
          </a:xfrm>
        </p:spPr>
        <p:txBody>
          <a:bodyPr/>
          <a:lstStyle/>
          <a:p>
            <a:r>
              <a:rPr lang="en-US" b="1" dirty="0"/>
              <a:t>Collection of Unnecessary </a:t>
            </a:r>
            <a:r>
              <a:rPr lang="en-US" b="1" dirty="0" smtClean="0"/>
              <a:t>Personal Information</a:t>
            </a:r>
          </a:p>
          <a:p>
            <a:r>
              <a:rPr lang="en-US" b="1" dirty="0" smtClean="0"/>
              <a:t>Sensitive Information disclosure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4280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6- Insecure Cloud</a:t>
            </a:r>
            <a:br>
              <a:rPr lang="en-US" b="1" dirty="0"/>
            </a:br>
            <a:r>
              <a:rPr lang="en-US" b="1" dirty="0"/>
              <a:t>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• </a:t>
            </a:r>
            <a:r>
              <a:rPr lang="en-US" b="1" dirty="0"/>
              <a:t>Account Enumeration</a:t>
            </a:r>
          </a:p>
          <a:p>
            <a:r>
              <a:rPr lang="en-US" dirty="0"/>
              <a:t>• </a:t>
            </a:r>
            <a:r>
              <a:rPr lang="en-US" b="1" dirty="0"/>
              <a:t>No Account Lockout</a:t>
            </a:r>
          </a:p>
          <a:p>
            <a:r>
              <a:rPr lang="en-US" dirty="0"/>
              <a:t>• </a:t>
            </a:r>
            <a:r>
              <a:rPr lang="en-US" b="1" dirty="0"/>
              <a:t>Credentials Exposed in Network Traffic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497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dirty="0">
                <a:solidFill>
                  <a:srgbClr val="FFC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@</a:t>
            </a:r>
            <a:r>
              <a:rPr lang="en-US" sz="4000" dirty="0" err="1">
                <a:solidFill>
                  <a:srgbClr val="FFC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WhoAmI</a:t>
            </a:r>
            <a:endParaRPr lang="en-US" sz="4000" dirty="0">
              <a:solidFill>
                <a:srgbClr val="FFC00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2134" y="2305319"/>
            <a:ext cx="7740203" cy="4404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896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7-Insecure Mobile</a:t>
            </a:r>
            <a:br>
              <a:rPr lang="en-US" b="1" dirty="0"/>
            </a:br>
            <a:r>
              <a:rPr lang="en-US" b="1" dirty="0"/>
              <a:t>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• </a:t>
            </a:r>
            <a:r>
              <a:rPr lang="en-US" b="1" dirty="0"/>
              <a:t>Account Enumeration</a:t>
            </a:r>
          </a:p>
          <a:p>
            <a:r>
              <a:rPr lang="en-US" dirty="0"/>
              <a:t>• </a:t>
            </a:r>
            <a:r>
              <a:rPr lang="en-US" b="1" dirty="0"/>
              <a:t>No Account Lockout</a:t>
            </a:r>
          </a:p>
          <a:p>
            <a:r>
              <a:rPr lang="en-US" dirty="0"/>
              <a:t>• </a:t>
            </a:r>
            <a:r>
              <a:rPr lang="en-US" b="1" dirty="0"/>
              <a:t>Credentials Exposed in Network Traffic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666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8- </a:t>
            </a:r>
            <a:r>
              <a:rPr lang="en-US" b="1" dirty="0" smtClean="0"/>
              <a:t>Insufficient </a:t>
            </a:r>
            <a:r>
              <a:rPr lang="en-US" b="1" dirty="0"/>
              <a:t>Security</a:t>
            </a:r>
            <a:br>
              <a:rPr lang="en-US" b="1" dirty="0"/>
            </a:br>
            <a:r>
              <a:rPr lang="en-US" b="1" dirty="0" smtClean="0"/>
              <a:t>Configurability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• </a:t>
            </a:r>
            <a:r>
              <a:rPr lang="en-US" b="1" dirty="0"/>
              <a:t>Lack of Granular Permission Model</a:t>
            </a:r>
          </a:p>
          <a:p>
            <a:r>
              <a:rPr lang="en-US" dirty="0"/>
              <a:t>• </a:t>
            </a:r>
            <a:r>
              <a:rPr lang="en-US" b="1" dirty="0"/>
              <a:t>Lack of Password Security Options</a:t>
            </a:r>
          </a:p>
          <a:p>
            <a:r>
              <a:rPr lang="en-US" dirty="0"/>
              <a:t>• </a:t>
            </a:r>
            <a:r>
              <a:rPr lang="en-US" b="1" dirty="0"/>
              <a:t>No Security Monitoring</a:t>
            </a:r>
          </a:p>
          <a:p>
            <a:r>
              <a:rPr lang="en-US" dirty="0"/>
              <a:t>• </a:t>
            </a:r>
            <a:r>
              <a:rPr lang="en-US" b="1" dirty="0"/>
              <a:t>No Security Logging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798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9- Insecure</a:t>
            </a:r>
            <a:br>
              <a:rPr lang="en-US" b="1" dirty="0"/>
            </a:br>
            <a:r>
              <a:rPr lang="en-US" b="1" dirty="0"/>
              <a:t>Software/Firmware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• </a:t>
            </a:r>
            <a:r>
              <a:rPr lang="en-US" b="1" dirty="0"/>
              <a:t>Encryption Not Used to Fetch Updates</a:t>
            </a:r>
          </a:p>
          <a:p>
            <a:r>
              <a:rPr lang="en-US" dirty="0"/>
              <a:t>• </a:t>
            </a:r>
            <a:r>
              <a:rPr lang="en-US" b="1" dirty="0"/>
              <a:t>Update File not Encrypted</a:t>
            </a:r>
          </a:p>
          <a:p>
            <a:r>
              <a:rPr lang="en-US" dirty="0"/>
              <a:t>• </a:t>
            </a:r>
            <a:r>
              <a:rPr lang="en-US" b="1" dirty="0"/>
              <a:t>Update Not Verified before Upload</a:t>
            </a:r>
          </a:p>
          <a:p>
            <a:r>
              <a:rPr lang="en-US" dirty="0"/>
              <a:t>• </a:t>
            </a:r>
            <a:r>
              <a:rPr lang="en-US" b="1" dirty="0"/>
              <a:t>Firmware Contains Sensitive Information</a:t>
            </a:r>
          </a:p>
          <a:p>
            <a:r>
              <a:rPr lang="en-US" dirty="0"/>
              <a:t>• </a:t>
            </a:r>
            <a:r>
              <a:rPr lang="en-US" b="1" dirty="0"/>
              <a:t>No Obvious Update Functionality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994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10-Poor Physical</a:t>
            </a:r>
            <a:br>
              <a:rPr lang="en-US" b="1" dirty="0"/>
            </a:br>
            <a:r>
              <a:rPr lang="en-US" b="1" dirty="0"/>
              <a:t>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2227" y="2217133"/>
            <a:ext cx="8825659" cy="3416300"/>
          </a:xfrm>
        </p:spPr>
        <p:txBody>
          <a:bodyPr/>
          <a:lstStyle/>
          <a:p>
            <a:r>
              <a:rPr lang="en-US" dirty="0"/>
              <a:t>• </a:t>
            </a:r>
            <a:r>
              <a:rPr lang="en-US" b="1" dirty="0"/>
              <a:t>Access to Software via USB Ports</a:t>
            </a:r>
          </a:p>
          <a:p>
            <a:r>
              <a:rPr lang="en-US" dirty="0"/>
              <a:t>• </a:t>
            </a:r>
            <a:r>
              <a:rPr lang="en-US" b="1" dirty="0"/>
              <a:t>Removal of Storage Media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1920" y="3052552"/>
            <a:ext cx="8028159" cy="3689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85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6328" y="1012305"/>
            <a:ext cx="5735243" cy="706964"/>
          </a:xfrm>
        </p:spPr>
        <p:txBody>
          <a:bodyPr/>
          <a:lstStyle/>
          <a:p>
            <a:r>
              <a:rPr lang="en-US" dirty="0" smtClean="0"/>
              <a:t>Bhattsameer.github.io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2695" y="3634883"/>
            <a:ext cx="6070094" cy="859844"/>
          </a:xfrm>
        </p:spPr>
        <p:txBody>
          <a:bodyPr>
            <a:normAutofit fontScale="92500" lnSpcReduction="10000"/>
          </a:bodyPr>
          <a:lstStyle/>
          <a:p>
            <a:r>
              <a:rPr lang="en-US" sz="6000" b="1" dirty="0"/>
              <a:t>Thank You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949774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 smtClean="0"/>
              <a:t>WhoAmI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9652" y="2498501"/>
            <a:ext cx="8825659" cy="3374265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Security Analyst at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Comexpo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Cyber Security.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Python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Lover.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Penetration Tester.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OSINT Enthusiast.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Passionate Bug Bounty Hunter.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Found Vulnerability in more than 50 Sites included</a:t>
            </a:r>
          </a:p>
          <a:p>
            <a:pPr marL="3690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Crowdin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Chalk,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Issuu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Flock, Nokia, Sony,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Mailpoet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Wordpress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PubNub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etc.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Lover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https://github.com/bhattsameer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89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075" y="1012305"/>
            <a:ext cx="8761413" cy="706964"/>
          </a:xfrm>
        </p:spPr>
        <p:txBody>
          <a:bodyPr/>
          <a:lstStyle/>
          <a:p>
            <a:r>
              <a:rPr lang="en-US" b="1" dirty="0"/>
              <a:t>Agenda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3590" y="2513347"/>
            <a:ext cx="8825659" cy="3416300"/>
          </a:xfrm>
        </p:spPr>
        <p:txBody>
          <a:bodyPr/>
          <a:lstStyle/>
          <a:p>
            <a:r>
              <a:rPr lang="en-US" b="1" dirty="0" smtClean="0"/>
              <a:t>What </a:t>
            </a:r>
            <a:r>
              <a:rPr lang="en-US" b="1" dirty="0"/>
              <a:t>is </a:t>
            </a:r>
            <a:r>
              <a:rPr lang="en-US" b="1" dirty="0" err="1"/>
              <a:t>IoT</a:t>
            </a:r>
            <a:r>
              <a:rPr lang="en-US" b="1" dirty="0"/>
              <a:t> (Internet of Things)?</a:t>
            </a:r>
          </a:p>
          <a:p>
            <a:r>
              <a:rPr lang="en-US" b="1" dirty="0" smtClean="0"/>
              <a:t>Threat </a:t>
            </a:r>
            <a:r>
              <a:rPr lang="en-US" b="1" dirty="0"/>
              <a:t>Agents &amp; Attack Vectors</a:t>
            </a:r>
          </a:p>
          <a:p>
            <a:r>
              <a:rPr lang="en-US" b="1" dirty="0" smtClean="0"/>
              <a:t>Security </a:t>
            </a:r>
            <a:r>
              <a:rPr lang="en-US" b="1" dirty="0"/>
              <a:t>Weaknesses</a:t>
            </a:r>
          </a:p>
          <a:p>
            <a:r>
              <a:rPr lang="en-US" b="1" dirty="0" smtClean="0"/>
              <a:t>Technical </a:t>
            </a:r>
            <a:r>
              <a:rPr lang="en-US" b="1" dirty="0"/>
              <a:t>Impacts</a:t>
            </a:r>
          </a:p>
          <a:p>
            <a:r>
              <a:rPr lang="en-US" b="1" dirty="0" smtClean="0"/>
              <a:t>Business </a:t>
            </a:r>
            <a:r>
              <a:rPr lang="en-US" b="1" dirty="0"/>
              <a:t>Impacts</a:t>
            </a:r>
          </a:p>
          <a:p>
            <a:r>
              <a:rPr lang="en-US" b="1" dirty="0" smtClean="0"/>
              <a:t>OWASP </a:t>
            </a:r>
            <a:r>
              <a:rPr lang="en-US" b="1" dirty="0"/>
              <a:t>Top 10 2014 for IOT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727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5107" y="2333044"/>
            <a:ext cx="8825659" cy="3416300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b="1" dirty="0"/>
              <a:t>Internet of Things </a:t>
            </a:r>
            <a:r>
              <a:rPr lang="en-US" dirty="0"/>
              <a:t>(</a:t>
            </a:r>
            <a:r>
              <a:rPr lang="en-US" b="1" dirty="0" err="1"/>
              <a:t>IoT</a:t>
            </a:r>
            <a:r>
              <a:rPr lang="en-US" dirty="0"/>
              <a:t>) refers to the </a:t>
            </a:r>
            <a:r>
              <a:rPr lang="en-US" dirty="0" smtClean="0"/>
              <a:t>ever-growing network </a:t>
            </a:r>
            <a:r>
              <a:rPr lang="en-US" dirty="0"/>
              <a:t>of physical objects that feature an IP address </a:t>
            </a:r>
            <a:r>
              <a:rPr lang="en-US" dirty="0" smtClean="0"/>
              <a:t>for internet </a:t>
            </a:r>
            <a:r>
              <a:rPr lang="en-US" dirty="0"/>
              <a:t>connectivity, and the communication that </a:t>
            </a:r>
            <a:r>
              <a:rPr lang="en-US" dirty="0" smtClean="0"/>
              <a:t>occurs between </a:t>
            </a:r>
            <a:r>
              <a:rPr lang="en-US" dirty="0"/>
              <a:t>these objects and other Internet-enabled </a:t>
            </a:r>
            <a:r>
              <a:rPr lang="en-US" dirty="0" smtClean="0"/>
              <a:t>devices and </a:t>
            </a:r>
            <a:r>
              <a:rPr lang="en-US" dirty="0"/>
              <a:t>systems.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0017" y="3573887"/>
            <a:ext cx="6993227" cy="3155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33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0712" y="741848"/>
            <a:ext cx="9173902" cy="1061194"/>
          </a:xfrm>
        </p:spPr>
        <p:txBody>
          <a:bodyPr/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Gartner: “</a:t>
            </a:r>
            <a:r>
              <a:rPr lang="en-US" sz="2400" dirty="0" err="1">
                <a:latin typeface="Aharoni" panose="02010803020104030203" pitchFamily="2" charset="-79"/>
                <a:cs typeface="Aharoni" panose="02010803020104030203" pitchFamily="2" charset="-79"/>
              </a:rPr>
              <a:t>IoT</a:t>
            </a:r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 Installed Base Will Grow to </a:t>
            </a:r>
            <a:r>
              <a:rPr lang="en-US" sz="3200" b="1" i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30</a:t>
            </a:r>
            <a:r>
              <a:rPr lang="en-US" sz="2400" b="1" i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 Billion </a:t>
            </a:r>
            <a:r>
              <a:rPr lang="en-US" sz="2400" b="1" i="1" dirty="0">
                <a:latin typeface="Aharoni" panose="02010803020104030203" pitchFamily="2" charset="-79"/>
                <a:cs typeface="Aharoni" panose="02010803020104030203" pitchFamily="2" charset="-79"/>
              </a:rPr>
              <a:t>Units </a:t>
            </a:r>
            <a:r>
              <a:rPr lang="en-US" sz="2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By </a:t>
            </a:r>
            <a:r>
              <a:rPr lang="en-US" sz="3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2020.”</a:t>
            </a:r>
            <a:r>
              <a:rPr lang="en-US" sz="2400" dirty="0" smtClean="0">
                <a:latin typeface="Aharoni" panose="02010803020104030203" pitchFamily="2" charset="-79"/>
                <a:cs typeface="Aharoni" panose="02010803020104030203" pitchFamily="2" charset="-79"/>
              </a:rPr>
              <a:t/>
            </a:r>
            <a:br>
              <a:rPr lang="en-US" sz="2400" dirty="0" smtClean="0"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en-US" sz="2400" i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That </a:t>
            </a:r>
            <a:r>
              <a:rPr lang="en-US" sz="2400" i="1" dirty="0">
                <a:latin typeface="Aharoni" panose="02010803020104030203" pitchFamily="2" charset="-79"/>
                <a:cs typeface="Aharoni" panose="02010803020104030203" pitchFamily="2" charset="-79"/>
              </a:rPr>
              <a:t>number might </a:t>
            </a:r>
            <a:r>
              <a:rPr lang="en-US" sz="2400" i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be too </a:t>
            </a:r>
            <a:r>
              <a:rPr lang="en-US" sz="2400" i="1" dirty="0">
                <a:latin typeface="Aharoni" panose="02010803020104030203" pitchFamily="2" charset="-79"/>
                <a:cs typeface="Aharoni" panose="02010803020104030203" pitchFamily="2" charset="-79"/>
              </a:rPr>
              <a:t>low.</a:t>
            </a:r>
            <a:endParaRPr lang="en-US" sz="2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8539" y="2562895"/>
            <a:ext cx="5697567" cy="373487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830355" y="2768956"/>
            <a:ext cx="3129566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alibri" panose="020F0502020204030204" pitchFamily="34" charset="0"/>
              </a:rPr>
              <a:t>Every sensor </a:t>
            </a:r>
            <a:r>
              <a:rPr lang="en-US" sz="2800" dirty="0" smtClean="0">
                <a:latin typeface="Calibri" panose="020F0502020204030204" pitchFamily="34" charset="0"/>
              </a:rPr>
              <a:t>in any device</a:t>
            </a:r>
            <a:r>
              <a:rPr lang="en-US" sz="2800" b="0" i="0" u="none" strike="noStrike" baseline="0" dirty="0" smtClean="0">
                <a:latin typeface="OpenSymbol"/>
              </a:rPr>
              <a:t> </a:t>
            </a:r>
            <a:r>
              <a:rPr lang="en-US" sz="2800" dirty="0">
                <a:latin typeface="Calibri" panose="020F0502020204030204" pitchFamily="34" charset="0"/>
              </a:rPr>
              <a:t>Could be </a:t>
            </a:r>
            <a:r>
              <a:rPr lang="en-US" sz="2800" dirty="0" smtClean="0">
                <a:latin typeface="Calibri" panose="020F0502020204030204" pitchFamily="34" charset="0"/>
              </a:rPr>
              <a:t>in bracelet in </a:t>
            </a:r>
            <a:r>
              <a:rPr lang="en-US" sz="2800" dirty="0">
                <a:latin typeface="Calibri" panose="020F0502020204030204" pitchFamily="34" charset="0"/>
              </a:rPr>
              <a:t>every home,</a:t>
            </a:r>
          </a:p>
          <a:p>
            <a:r>
              <a:rPr lang="en-US" sz="2800" dirty="0">
                <a:latin typeface="Calibri" panose="020F0502020204030204" pitchFamily="34" charset="0"/>
              </a:rPr>
              <a:t>office, building</a:t>
            </a:r>
          </a:p>
          <a:p>
            <a:r>
              <a:rPr lang="en-US" sz="2800" dirty="0">
                <a:latin typeface="Calibri" panose="020F0502020204030204" pitchFamily="34" charset="0"/>
              </a:rPr>
              <a:t>or hospital </a:t>
            </a:r>
            <a:r>
              <a:rPr lang="en-US" sz="2800" dirty="0" smtClean="0">
                <a:latin typeface="Calibri" panose="020F0502020204030204" pitchFamily="34" charset="0"/>
              </a:rPr>
              <a:t>room in </a:t>
            </a:r>
            <a:r>
              <a:rPr lang="en-US" sz="2800" dirty="0">
                <a:latin typeface="Calibri" panose="020F0502020204030204" pitchFamily="34" charset="0"/>
              </a:rPr>
              <a:t>every city </a:t>
            </a:r>
            <a:r>
              <a:rPr lang="en-US" sz="2800" dirty="0" smtClean="0">
                <a:latin typeface="Calibri" panose="020F0502020204030204" pitchFamily="34" charset="0"/>
              </a:rPr>
              <a:t>and village on Earth.</a:t>
            </a:r>
            <a:endParaRPr lang="en-US" sz="28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6763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All elements need to be</a:t>
            </a:r>
            <a:br>
              <a:rPr lang="en-US" b="1" dirty="0"/>
            </a:br>
            <a:r>
              <a:rPr lang="en-US" b="1" dirty="0"/>
              <a:t>considered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• </a:t>
            </a:r>
            <a:r>
              <a:rPr lang="en-US" b="1" dirty="0"/>
              <a:t>The Internet of Things Device</a:t>
            </a:r>
          </a:p>
          <a:p>
            <a:r>
              <a:rPr lang="en-US" dirty="0"/>
              <a:t>• </a:t>
            </a:r>
            <a:r>
              <a:rPr lang="en-US" b="1" dirty="0"/>
              <a:t>The Cloud</a:t>
            </a:r>
          </a:p>
          <a:p>
            <a:r>
              <a:rPr lang="en-US" dirty="0"/>
              <a:t>• </a:t>
            </a:r>
            <a:r>
              <a:rPr lang="en-US" b="1" dirty="0"/>
              <a:t>The Mobile Application</a:t>
            </a:r>
          </a:p>
          <a:p>
            <a:r>
              <a:rPr lang="en-US" dirty="0"/>
              <a:t>• </a:t>
            </a:r>
            <a:r>
              <a:rPr lang="en-US" b="1" dirty="0"/>
              <a:t>The Network Interfaces</a:t>
            </a:r>
          </a:p>
          <a:p>
            <a:r>
              <a:rPr lang="en-US" dirty="0"/>
              <a:t>• </a:t>
            </a:r>
            <a:r>
              <a:rPr lang="en-US" b="1" dirty="0"/>
              <a:t>The Software</a:t>
            </a:r>
          </a:p>
          <a:p>
            <a:r>
              <a:rPr lang="en-US" dirty="0"/>
              <a:t>• </a:t>
            </a:r>
            <a:r>
              <a:rPr lang="en-US" b="1" dirty="0"/>
              <a:t>Use of Encryption</a:t>
            </a:r>
          </a:p>
          <a:p>
            <a:r>
              <a:rPr lang="en-US" dirty="0"/>
              <a:t>• </a:t>
            </a:r>
            <a:r>
              <a:rPr lang="en-US" b="1" dirty="0"/>
              <a:t>Use of Authentication</a:t>
            </a:r>
          </a:p>
          <a:p>
            <a:r>
              <a:rPr lang="en-US" dirty="0"/>
              <a:t>• </a:t>
            </a:r>
            <a:r>
              <a:rPr lang="en-US" b="1" dirty="0"/>
              <a:t>Physical Security</a:t>
            </a:r>
          </a:p>
          <a:p>
            <a:r>
              <a:rPr lang="en-US" dirty="0"/>
              <a:t>• </a:t>
            </a:r>
            <a:r>
              <a:rPr lang="en-US" b="1" dirty="0"/>
              <a:t>USB ports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739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Risk in smart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4800" y="1738649"/>
            <a:ext cx="11021946" cy="4919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433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Story of </a:t>
            </a:r>
            <a:r>
              <a:rPr lang="en-US" dirty="0" err="1" smtClean="0"/>
              <a:t>mirai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5612" y="1918952"/>
            <a:ext cx="9195002" cy="410084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b="1" dirty="0"/>
          </a:p>
          <a:p>
            <a:r>
              <a:rPr lang="en-US" dirty="0"/>
              <a:t>● Malware that turns networked devices running Linux </a:t>
            </a:r>
            <a:r>
              <a:rPr lang="en-US" dirty="0" smtClean="0"/>
              <a:t>into remotely </a:t>
            </a:r>
            <a:r>
              <a:rPr lang="en-US" dirty="0"/>
              <a:t>controlled "bots" that can be used as part of </a:t>
            </a:r>
            <a:r>
              <a:rPr lang="en-US" dirty="0" smtClean="0"/>
              <a:t>a botnet </a:t>
            </a:r>
            <a:r>
              <a:rPr lang="en-US" dirty="0"/>
              <a:t>in large-scale network </a:t>
            </a:r>
            <a:r>
              <a:rPr lang="en-US" dirty="0" err="1" smtClean="0"/>
              <a:t>attttacks</a:t>
            </a:r>
            <a:r>
              <a:rPr lang="en-US" dirty="0" smtClean="0"/>
              <a:t> </a:t>
            </a:r>
            <a:r>
              <a:rPr lang="en-US" dirty="0"/>
              <a:t>Primarily targets online consumer devices such as IP </a:t>
            </a:r>
            <a:r>
              <a:rPr lang="en-US" dirty="0" smtClean="0"/>
              <a:t>cameras and </a:t>
            </a:r>
            <a:r>
              <a:rPr lang="en-US" dirty="0"/>
              <a:t>home routers using a table of more than 60 </a:t>
            </a:r>
            <a:r>
              <a:rPr lang="en-US" dirty="0" smtClean="0"/>
              <a:t>common factory </a:t>
            </a:r>
            <a:r>
              <a:rPr lang="en-US" dirty="0"/>
              <a:t>default usernames and passwords, and logs into </a:t>
            </a:r>
            <a:r>
              <a:rPr lang="en-US" dirty="0" smtClean="0"/>
              <a:t>them to </a:t>
            </a:r>
            <a:r>
              <a:rPr lang="en-US" dirty="0"/>
              <a:t>infect them with the </a:t>
            </a:r>
            <a:r>
              <a:rPr lang="en-US" dirty="0" smtClean="0"/>
              <a:t>MIRAI malware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045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318</TotalTime>
  <Words>637</Words>
  <Application>Microsoft Office PowerPoint</Application>
  <PresentationFormat>Widescreen</PresentationFormat>
  <Paragraphs>110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Aharoni</vt:lpstr>
      <vt:lpstr>Arial</vt:lpstr>
      <vt:lpstr>Calibri</vt:lpstr>
      <vt:lpstr>Century Gothic</vt:lpstr>
      <vt:lpstr>OpenSymbol</vt:lpstr>
      <vt:lpstr>Times New Roman</vt:lpstr>
      <vt:lpstr>Wingdings 3</vt:lpstr>
      <vt:lpstr>Ion Boardroom</vt:lpstr>
      <vt:lpstr>IoT Privacy And Security </vt:lpstr>
      <vt:lpstr>@WhoAmI</vt:lpstr>
      <vt:lpstr>@WhoAmI</vt:lpstr>
      <vt:lpstr>Agenda </vt:lpstr>
      <vt:lpstr>Introduction </vt:lpstr>
      <vt:lpstr>Gartner: “IoT Installed Base Will Grow to 30 Billion Units By 2020.” That number might be too low.</vt:lpstr>
      <vt:lpstr>All elements need to be considered</vt:lpstr>
      <vt:lpstr>Risk in smart</vt:lpstr>
      <vt:lpstr>Story of mirai</vt:lpstr>
      <vt:lpstr>PowerPoint Presentation</vt:lpstr>
      <vt:lpstr>OWASP Top 10 </vt:lpstr>
      <vt:lpstr>Checklist for Insecure Web Interface </vt:lpstr>
      <vt:lpstr>Internet of Things Research Study: Web user interface  </vt:lpstr>
      <vt:lpstr>PowerPoint Presentation</vt:lpstr>
      <vt:lpstr>2- Insufficient Authentication/Authorization</vt:lpstr>
      <vt:lpstr>3- Insecure Network Services</vt:lpstr>
      <vt:lpstr>4- Lack of Transport Encryption</vt:lpstr>
      <vt:lpstr>5-Privacy Concerns</vt:lpstr>
      <vt:lpstr>6- Insecure Cloud Interface</vt:lpstr>
      <vt:lpstr>7-Insecure Mobile Interface</vt:lpstr>
      <vt:lpstr>8- Insufficient Security Configurability</vt:lpstr>
      <vt:lpstr>9- Insecure Software/Firmware</vt:lpstr>
      <vt:lpstr>10-Poor Physical Security</vt:lpstr>
      <vt:lpstr>Bhattsameer.github.io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 Privacy And Security</dc:title>
  <dc:creator>dell</dc:creator>
  <cp:lastModifiedBy>dell</cp:lastModifiedBy>
  <cp:revision>15</cp:revision>
  <dcterms:created xsi:type="dcterms:W3CDTF">2017-12-24T10:45:42Z</dcterms:created>
  <dcterms:modified xsi:type="dcterms:W3CDTF">2017-12-24T16:03:50Z</dcterms:modified>
</cp:coreProperties>
</file>