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3" r:id="rId3"/>
    <p:sldId id="284" r:id="rId4"/>
    <p:sldId id="270" r:id="rId5"/>
    <p:sldId id="271" r:id="rId6"/>
    <p:sldId id="287" r:id="rId7"/>
    <p:sldId id="272" r:id="rId8"/>
    <p:sldId id="285" r:id="rId9"/>
    <p:sldId id="286" r:id="rId10"/>
    <p:sldId id="273" r:id="rId11"/>
    <p:sldId id="279" r:id="rId12"/>
    <p:sldId id="280" r:id="rId13"/>
    <p:sldId id="281" r:id="rId14"/>
    <p:sldId id="282" r:id="rId15"/>
    <p:sldId id="275" r:id="rId16"/>
    <p:sldId id="278" r:id="rId17"/>
    <p:sldId id="274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F0C-63B9-4179-9F41-E8A5F2F51396}" type="datetimeFigureOut">
              <a:rPr lang="tr-TR" smtClean="0"/>
              <a:pPr/>
              <a:t>1.3.2016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2FA-51FF-4939-9759-11245DF3EF8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F0C-63B9-4179-9F41-E8A5F2F51396}" type="datetimeFigureOut">
              <a:rPr lang="tr-TR" smtClean="0"/>
              <a:pPr/>
              <a:t>1.3.2016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2FA-51FF-4939-9759-11245DF3EF8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F0C-63B9-4179-9F41-E8A5F2F51396}" type="datetimeFigureOut">
              <a:rPr lang="tr-TR" smtClean="0"/>
              <a:pPr/>
              <a:t>1.3.2016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2FA-51FF-4939-9759-11245DF3EF8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F0C-63B9-4179-9F41-E8A5F2F51396}" type="datetimeFigureOut">
              <a:rPr lang="tr-TR" smtClean="0"/>
              <a:pPr/>
              <a:t>1.3.2016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2FA-51FF-4939-9759-11245DF3EF8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F0C-63B9-4179-9F41-E8A5F2F51396}" type="datetimeFigureOut">
              <a:rPr lang="tr-TR" smtClean="0"/>
              <a:pPr/>
              <a:t>1.3.2016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2FA-51FF-4939-9759-11245DF3EF8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F0C-63B9-4179-9F41-E8A5F2F51396}" type="datetimeFigureOut">
              <a:rPr lang="tr-TR" smtClean="0"/>
              <a:pPr/>
              <a:t>1.3.2016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2FA-51FF-4939-9759-11245DF3EF8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F0C-63B9-4179-9F41-E8A5F2F51396}" type="datetimeFigureOut">
              <a:rPr lang="tr-TR" smtClean="0"/>
              <a:pPr/>
              <a:t>1.3.2016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2FA-51FF-4939-9759-11245DF3EF8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F0C-63B9-4179-9F41-E8A5F2F51396}" type="datetimeFigureOut">
              <a:rPr lang="tr-TR" smtClean="0"/>
              <a:pPr/>
              <a:t>1.3.2016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2FA-51FF-4939-9759-11245DF3EF8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F0C-63B9-4179-9F41-E8A5F2F51396}" type="datetimeFigureOut">
              <a:rPr lang="tr-TR" smtClean="0"/>
              <a:pPr/>
              <a:t>1.3.2016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2FA-51FF-4939-9759-11245DF3EF8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F0C-63B9-4179-9F41-E8A5F2F51396}" type="datetimeFigureOut">
              <a:rPr lang="tr-TR" smtClean="0"/>
              <a:pPr/>
              <a:t>1.3.2016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D2FA-51FF-4939-9759-11245DF3EF8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F0C-63B9-4179-9F41-E8A5F2F51396}" type="datetimeFigureOut">
              <a:rPr lang="tr-TR" smtClean="0"/>
              <a:pPr/>
              <a:t>1.3.2016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578D2FA-51FF-4939-9759-11245DF3EF8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195F0C-63B9-4179-9F41-E8A5F2F51396}" type="datetimeFigureOut">
              <a:rPr lang="tr-TR" smtClean="0"/>
              <a:pPr/>
              <a:t>1.3.2016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78D2FA-51FF-4939-9759-11245DF3EF88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Dikdörtgen"/>
          <p:cNvSpPr/>
          <p:nvPr/>
        </p:nvSpPr>
        <p:spPr>
          <a:xfrm>
            <a:off x="1115616" y="836712"/>
            <a:ext cx="7107522" cy="1754326"/>
          </a:xfrm>
          <a:prstGeom prst="rect">
            <a:avLst/>
          </a:prstGeom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tr-TR" sz="5400" b="1" dirty="0" smtClean="0">
                <a:ln w="11430">
                  <a:noFill/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VERİ İLETİŞİMİ VE</a:t>
            </a:r>
            <a:br>
              <a:rPr lang="tr-TR" sz="5400" b="1" dirty="0" smtClean="0">
                <a:ln w="11430">
                  <a:noFill/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tr-TR" sz="5400" b="1" dirty="0" smtClean="0">
                <a:ln w="11430">
                  <a:noFill/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BİLGİSAYAR AĞLARI</a:t>
            </a:r>
            <a:endParaRPr lang="tr-TR" sz="5400" b="1" dirty="0">
              <a:ln w="11430">
                <a:noFill/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547664" y="3212976"/>
            <a:ext cx="6074805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JPEG VE MPEG</a:t>
            </a:r>
            <a:br>
              <a:rPr lang="tr-TR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tr-TR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HAKKINDA BİLGİ</a:t>
            </a:r>
            <a:endParaRPr lang="tr-TR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4716016" y="5445224"/>
            <a:ext cx="406713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tr-TR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RAMAZAN </a:t>
            </a:r>
            <a:r>
              <a:rPr lang="tr-TR" sz="36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şaHİN</a:t>
            </a:r>
            <a:r>
              <a:rPr lang="tr-TR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tr-TR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tr-TR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134410008</a:t>
            </a:r>
            <a:endParaRPr lang="tr-TR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 smtClean="0"/>
              <a:t>MPEG GÖRÜNTÜ SIKIŞTIRMA FORMATI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>
                <a:latin typeface="+mj-lt"/>
              </a:rPr>
              <a:t>MPEG türü sıkıştırmada, JPEG tabanlı olup, sadece ardışık gelen karelerin birbirinden olan farklarını göndererek,  çok daha yüksek oranda sıkıştırma yapılması sağlanır.</a:t>
            </a:r>
          </a:p>
          <a:p>
            <a:r>
              <a:rPr lang="tr-TR" sz="2000" dirty="0" smtClean="0">
                <a:latin typeface="+mj-lt"/>
              </a:rPr>
              <a:t>MPEG(</a:t>
            </a:r>
            <a:r>
              <a:rPr lang="tr-TR" sz="2000" dirty="0" err="1" smtClean="0">
                <a:latin typeface="+mj-lt"/>
              </a:rPr>
              <a:t>Motion</a:t>
            </a:r>
            <a:r>
              <a:rPr lang="tr-TR" sz="2000" dirty="0" smtClean="0">
                <a:latin typeface="+mj-lt"/>
              </a:rPr>
              <a:t> Picture </a:t>
            </a:r>
            <a:r>
              <a:rPr lang="tr-TR" sz="2000" dirty="0" err="1" smtClean="0">
                <a:latin typeface="+mj-lt"/>
              </a:rPr>
              <a:t>Experts</a:t>
            </a:r>
            <a:r>
              <a:rPr lang="tr-TR" sz="2000" dirty="0" smtClean="0">
                <a:latin typeface="+mj-lt"/>
              </a:rPr>
              <a:t> </a:t>
            </a:r>
            <a:r>
              <a:rPr lang="tr-TR" sz="2000" dirty="0" err="1" smtClean="0">
                <a:latin typeface="+mj-lt"/>
              </a:rPr>
              <a:t>Group</a:t>
            </a:r>
            <a:r>
              <a:rPr lang="tr-TR" sz="2000" dirty="0" smtClean="0">
                <a:latin typeface="+mj-lt"/>
              </a:rPr>
              <a:t>), görüntü,ses ve kontrol verilerini sıkıştırarak,tek bir veri grubu-paketi içinde,senkronlu biçimde göndermektedir.</a:t>
            </a:r>
          </a:p>
          <a:p>
            <a:r>
              <a:rPr lang="tr-TR" sz="2000" dirty="0" smtClean="0">
                <a:latin typeface="+mj-lt"/>
              </a:rPr>
              <a:t>Çoklu ortam,video konferans ve amatör,yarı profesyonel görüntü kullanımına yönelik geliştirilen format,MPEG-1 adını almış ve hemen ardından, daha yüksek detaylı görüntüler için MPEG-2 ve 3 geliştirilmiştir. </a:t>
            </a:r>
          </a:p>
          <a:p>
            <a:r>
              <a:rPr lang="tr-TR" sz="2000" dirty="0" smtClean="0">
                <a:latin typeface="+mj-lt"/>
              </a:rPr>
              <a:t>MPEG-3, MPEG-2 ile birleştirilmiş ve MPEG-4 ise dorudan video konferans ve video telefonda kullanım amaçlı, geliştirilmeye başlanmıştır.</a:t>
            </a:r>
          </a:p>
          <a:p>
            <a:endParaRPr lang="tr-TR" sz="2000" dirty="0" smtClean="0">
              <a:latin typeface="+mj-lt"/>
            </a:endParaRPr>
          </a:p>
          <a:p>
            <a:endParaRPr lang="tr-TR" sz="2000" dirty="0">
              <a:latin typeface="+mj-lt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 smtClean="0"/>
              <a:t>MPEG GÖRÜNTÜ SIKIŞTIRMA FORMATI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935480"/>
            <a:ext cx="8219256" cy="4389120"/>
          </a:xfrm>
        </p:spPr>
        <p:txBody>
          <a:bodyPr>
            <a:normAutofit/>
          </a:bodyPr>
          <a:lstStyle/>
          <a:p>
            <a:r>
              <a:rPr lang="tr-TR" sz="2000" dirty="0" smtClean="0">
                <a:latin typeface="+mj-lt"/>
              </a:rPr>
              <a:t>MPEG, görüntü ve ses kodlaması ile ilgili standartları yani "</a:t>
            </a:r>
            <a:r>
              <a:rPr lang="tr-TR" sz="2000" dirty="0" err="1" smtClean="0">
                <a:latin typeface="+mj-lt"/>
              </a:rPr>
              <a:t>bitstream</a:t>
            </a:r>
            <a:r>
              <a:rPr lang="tr-TR" sz="2000" dirty="0" smtClean="0">
                <a:latin typeface="+mj-lt"/>
              </a:rPr>
              <a:t>"(bit akışı)'i standartlaştırır. </a:t>
            </a:r>
          </a:p>
          <a:p>
            <a:r>
              <a:rPr lang="tr-TR" sz="2000" dirty="0" smtClean="0">
                <a:latin typeface="+mj-lt"/>
              </a:rPr>
              <a:t>Buna karşın MPEG kodlayıcı(</a:t>
            </a:r>
            <a:r>
              <a:rPr lang="tr-TR" sz="2000" dirty="0" err="1" smtClean="0">
                <a:latin typeface="+mj-lt"/>
              </a:rPr>
              <a:t>encoder</a:t>
            </a:r>
            <a:r>
              <a:rPr lang="tr-TR" sz="2000" dirty="0" smtClean="0">
                <a:latin typeface="+mj-lt"/>
              </a:rPr>
              <a:t>) ve kod çözücü(</a:t>
            </a:r>
            <a:r>
              <a:rPr lang="tr-TR" sz="2000" dirty="0" err="1" smtClean="0">
                <a:latin typeface="+mj-lt"/>
              </a:rPr>
              <a:t>decoder</a:t>
            </a:r>
            <a:r>
              <a:rPr lang="tr-TR" sz="2000" dirty="0" smtClean="0">
                <a:latin typeface="+mj-lt"/>
              </a:rPr>
              <a:t>) için herhangi bir standart getirmez. </a:t>
            </a:r>
          </a:p>
          <a:p>
            <a:r>
              <a:rPr lang="tr-TR" sz="2000" dirty="0" smtClean="0">
                <a:latin typeface="+mj-lt"/>
              </a:rPr>
              <a:t>Kodlayıcı ve kod çözücünün tasarımı tamamen üreticiye kalmış olup, kodlayıcı MPEG standardının gerektirdiği şekilde görüntü veya sesi kodlamak zorundadır. </a:t>
            </a:r>
          </a:p>
          <a:p>
            <a:r>
              <a:rPr lang="tr-TR" sz="2000" dirty="0" err="1" smtClean="0">
                <a:latin typeface="+mj-lt"/>
              </a:rPr>
              <a:t>Decoder</a:t>
            </a:r>
            <a:r>
              <a:rPr lang="tr-TR" sz="2000" dirty="0" smtClean="0">
                <a:latin typeface="+mj-lt"/>
              </a:rPr>
              <a:t> ise MPEG kodlanmış ses ve görüntüyü çözebilmek zorundadır. </a:t>
            </a:r>
          </a:p>
          <a:p>
            <a:r>
              <a:rPr lang="tr-TR" sz="2000" dirty="0" smtClean="0">
                <a:latin typeface="+mj-lt"/>
              </a:rPr>
              <a:t>Bu özelliğe sahip (MPEG çözebilen) </a:t>
            </a:r>
            <a:r>
              <a:rPr lang="tr-TR" sz="2000" dirty="0" err="1" smtClean="0">
                <a:latin typeface="+mj-lt"/>
              </a:rPr>
              <a:t>decoderlere</a:t>
            </a:r>
            <a:r>
              <a:rPr lang="tr-TR" sz="2000" dirty="0" smtClean="0">
                <a:latin typeface="+mj-lt"/>
              </a:rPr>
              <a:t> MPEG Uyumlu (MPEG </a:t>
            </a:r>
            <a:r>
              <a:rPr lang="tr-TR" sz="2000" dirty="0" err="1" smtClean="0">
                <a:latin typeface="+mj-lt"/>
              </a:rPr>
              <a:t>Compliant</a:t>
            </a:r>
            <a:r>
              <a:rPr lang="tr-TR" sz="2000" dirty="0" smtClean="0">
                <a:latin typeface="+mj-lt"/>
              </a:rPr>
              <a:t>) </a:t>
            </a:r>
            <a:r>
              <a:rPr lang="tr-TR" sz="2000" dirty="0" err="1" smtClean="0">
                <a:latin typeface="+mj-lt"/>
              </a:rPr>
              <a:t>Decoder</a:t>
            </a:r>
            <a:r>
              <a:rPr lang="tr-TR" sz="2000" dirty="0" smtClean="0">
                <a:latin typeface="+mj-lt"/>
              </a:rPr>
              <a:t> denir.</a:t>
            </a:r>
          </a:p>
          <a:p>
            <a:endParaRPr lang="tr-TR" sz="2000" dirty="0">
              <a:latin typeface="+mj-lt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 smtClean="0"/>
              <a:t>MPEG-1 GÖRÜNTÜ SIKIŞTIRMA FORMATI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935480"/>
            <a:ext cx="8219256" cy="4389120"/>
          </a:xfrm>
        </p:spPr>
        <p:txBody>
          <a:bodyPr>
            <a:normAutofit/>
          </a:bodyPr>
          <a:lstStyle/>
          <a:p>
            <a:r>
              <a:rPr lang="tr-TR" sz="2000" dirty="0" smtClean="0">
                <a:latin typeface="+mj-lt"/>
              </a:rPr>
              <a:t>MPEG</a:t>
            </a:r>
            <a:r>
              <a:rPr lang="tr-TR" sz="2000" b="1" dirty="0" smtClean="0">
                <a:latin typeface="+mj-lt"/>
              </a:rPr>
              <a:t>-</a:t>
            </a:r>
            <a:r>
              <a:rPr lang="tr-TR" sz="2000" dirty="0" smtClean="0">
                <a:latin typeface="+mj-lt"/>
              </a:rPr>
              <a:t>1</a:t>
            </a:r>
            <a:r>
              <a:rPr lang="tr-TR" sz="2000" b="1" dirty="0" smtClean="0">
                <a:latin typeface="+mj-lt"/>
              </a:rPr>
              <a:t> </a:t>
            </a:r>
            <a:r>
              <a:rPr lang="tr-TR" sz="2000" dirty="0" smtClean="0">
                <a:latin typeface="+mj-lt"/>
              </a:rPr>
              <a:t>gibi herhangi bir sıkıştırma tekniğiyle sıkıştırılmamış standart çözünürlüklü bir videonun veri hızı yaklaşık </a:t>
            </a:r>
            <a:r>
              <a:rPr lang="tr-TR" sz="2000" b="1" dirty="0" smtClean="0">
                <a:latin typeface="+mj-lt"/>
              </a:rPr>
              <a:t>270 </a:t>
            </a:r>
            <a:r>
              <a:rPr lang="tr-TR" sz="2000" b="1" dirty="0" err="1" smtClean="0">
                <a:latin typeface="+mj-lt"/>
              </a:rPr>
              <a:t>Mbit</a:t>
            </a:r>
            <a:r>
              <a:rPr lang="tr-TR" sz="2000" b="1" dirty="0" smtClean="0">
                <a:latin typeface="+mj-lt"/>
              </a:rPr>
              <a:t>/</a:t>
            </a:r>
            <a:r>
              <a:rPr lang="tr-TR" sz="2000" b="1" dirty="0" err="1" smtClean="0">
                <a:latin typeface="+mj-lt"/>
              </a:rPr>
              <a:t>sn'dir</a:t>
            </a:r>
            <a:r>
              <a:rPr lang="tr-TR" sz="2000" dirty="0" smtClean="0">
                <a:latin typeface="+mj-lt"/>
              </a:rPr>
              <a:t>. </a:t>
            </a:r>
          </a:p>
          <a:p>
            <a:r>
              <a:rPr lang="tr-TR" sz="2000" dirty="0" smtClean="0">
                <a:latin typeface="+mj-lt"/>
              </a:rPr>
              <a:t>Bu veri hızı MPEG-1 kodlamasıyla </a:t>
            </a:r>
            <a:r>
              <a:rPr lang="tr-TR" sz="2000" b="1" dirty="0" smtClean="0">
                <a:latin typeface="+mj-lt"/>
              </a:rPr>
              <a:t>1.5 </a:t>
            </a:r>
            <a:r>
              <a:rPr lang="tr-TR" sz="2000" b="1" dirty="0" err="1" smtClean="0">
                <a:latin typeface="+mj-lt"/>
              </a:rPr>
              <a:t>Mbit</a:t>
            </a:r>
            <a:r>
              <a:rPr lang="tr-TR" sz="2000" b="1" dirty="0" smtClean="0">
                <a:latin typeface="+mj-lt"/>
              </a:rPr>
              <a:t>/</a:t>
            </a:r>
            <a:r>
              <a:rPr lang="tr-TR" sz="2000" b="1" dirty="0" err="1" smtClean="0">
                <a:latin typeface="+mj-lt"/>
              </a:rPr>
              <a:t>sn'ye</a:t>
            </a:r>
            <a:r>
              <a:rPr lang="tr-TR" sz="2000" dirty="0" smtClean="0">
                <a:latin typeface="+mj-lt"/>
              </a:rPr>
              <a:t> kadar düşürülür. </a:t>
            </a:r>
          </a:p>
          <a:p>
            <a:r>
              <a:rPr lang="tr-TR" sz="2000" dirty="0" smtClean="0">
                <a:latin typeface="+mj-lt"/>
              </a:rPr>
              <a:t>MPEG-1 kodlama standardı CD'den eş zamanlı video aktarımı için geliştirilmiştir ve 1.5 </a:t>
            </a:r>
            <a:r>
              <a:rPr lang="tr-TR" sz="2000" dirty="0" err="1" smtClean="0">
                <a:latin typeface="+mj-lt"/>
              </a:rPr>
              <a:t>Mbit</a:t>
            </a:r>
            <a:r>
              <a:rPr lang="tr-TR" sz="2000" dirty="0" smtClean="0">
                <a:latin typeface="+mj-lt"/>
              </a:rPr>
              <a:t>/sn bunun için yeterlidir.</a:t>
            </a:r>
          </a:p>
          <a:p>
            <a:r>
              <a:rPr lang="tr-TR" sz="2000" dirty="0" smtClean="0">
                <a:latin typeface="+mj-lt"/>
              </a:rPr>
              <a:t>MPEG-1, video ve ses sıkıştırması için geliştirilmiş ilk MPEG standardıdır  ve bir Video CD'den video ve ses oynatılmasını mümkün hale getirmek için geliştirilmiştir. 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 smtClean="0"/>
              <a:t>MPEG-2 GÖRÜNTÜ SIKIŞTIRMA FORMATI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000" dirty="0" smtClean="0">
              <a:latin typeface="+mj-lt"/>
            </a:endParaRPr>
          </a:p>
          <a:p>
            <a:r>
              <a:rPr lang="tr-TR" sz="2000" dirty="0" smtClean="0">
                <a:latin typeface="+mj-lt"/>
              </a:rPr>
              <a:t>MPEG-2 sıkıştırma standardı, MPEG-1'den sonra geliştirilmiş olup sayısal TV teknolojisinin temelini teşkil etmektedir. </a:t>
            </a:r>
          </a:p>
          <a:p>
            <a:r>
              <a:rPr lang="tr-TR" sz="2000" dirty="0" smtClean="0">
                <a:latin typeface="+mj-lt"/>
              </a:rPr>
              <a:t>Bu kodlama ile sıkıştırılmamış bir videonun veri hızı 2-6Mbit/</a:t>
            </a:r>
            <a:r>
              <a:rPr lang="tr-TR" sz="2000" dirty="0" err="1" smtClean="0">
                <a:latin typeface="+mj-lt"/>
              </a:rPr>
              <a:t>sn'ye</a:t>
            </a:r>
            <a:r>
              <a:rPr lang="tr-TR" sz="2000" dirty="0" smtClean="0">
                <a:latin typeface="+mj-lt"/>
              </a:rPr>
              <a:t> kadar küçültülmektedir. </a:t>
            </a:r>
          </a:p>
          <a:p>
            <a:r>
              <a:rPr lang="tr-TR" sz="2000" dirty="0" smtClean="0">
                <a:latin typeface="+mj-lt"/>
              </a:rPr>
              <a:t>MPEG-2 ile amaçlanan video </a:t>
            </a:r>
            <a:r>
              <a:rPr lang="tr-TR" sz="2000" dirty="0" err="1" smtClean="0">
                <a:latin typeface="+mj-lt"/>
              </a:rPr>
              <a:t>bitrate'inin</a:t>
            </a:r>
            <a:r>
              <a:rPr lang="tr-TR" sz="2000" dirty="0" smtClean="0">
                <a:latin typeface="+mj-lt"/>
              </a:rPr>
              <a:t> DVD bit </a:t>
            </a:r>
            <a:r>
              <a:rPr lang="tr-TR" sz="2000" dirty="0" err="1" smtClean="0">
                <a:latin typeface="+mj-lt"/>
              </a:rPr>
              <a:t>rate'ine</a:t>
            </a:r>
            <a:r>
              <a:rPr lang="tr-TR" sz="2000" dirty="0" smtClean="0">
                <a:latin typeface="+mj-lt"/>
              </a:rPr>
              <a:t> düşürülmesidir.</a:t>
            </a:r>
            <a:br>
              <a:rPr lang="tr-TR" sz="2000" dirty="0" smtClean="0">
                <a:latin typeface="+mj-lt"/>
              </a:rPr>
            </a:br>
            <a:endParaRPr lang="tr-TR" sz="2000" dirty="0">
              <a:latin typeface="+mj-lt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MPEG-4 GÖRÜNTÜ SIKIŞTIRMA FORMATI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>
                <a:latin typeface="+mj-lt"/>
              </a:rPr>
              <a:t>MPEG-4 standardı özellikle yüksek çözünürlüklü videoları en verimli şekilde sıkıştırmak amacıyla geliştirilmiştir. </a:t>
            </a:r>
          </a:p>
          <a:p>
            <a:r>
              <a:rPr lang="tr-TR" sz="2000" dirty="0" smtClean="0">
                <a:latin typeface="+mj-lt"/>
              </a:rPr>
              <a:t>MPEG-4 kodlama standardı sayesinde 800Mbit/sn ve üstü bant genişliğine sahip bir HD videonun çözünürlüğü 19MBit/</a:t>
            </a:r>
            <a:r>
              <a:rPr lang="tr-TR" sz="2000" dirty="0" err="1" smtClean="0">
                <a:latin typeface="+mj-lt"/>
              </a:rPr>
              <a:t>sn’ye</a:t>
            </a:r>
            <a:r>
              <a:rPr lang="tr-TR" sz="2000" dirty="0" smtClean="0">
                <a:latin typeface="+mj-lt"/>
              </a:rPr>
              <a:t> kadar düşürülmektedir. </a:t>
            </a:r>
          </a:p>
          <a:p>
            <a:r>
              <a:rPr lang="tr-TR" sz="2000" dirty="0" smtClean="0">
                <a:latin typeface="+mj-lt"/>
              </a:rPr>
              <a:t>Günümüzdeki HD TV yayınlarının temelini MPEG-4 standardı oluşturmaktadır.</a:t>
            </a:r>
            <a:endParaRPr lang="tr-TR" sz="2000" dirty="0">
              <a:latin typeface="+mj-lt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 smtClean="0"/>
              <a:t>MPEG GÖRÜNTÜ SIKIŞTIRMA FORMATI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935480"/>
            <a:ext cx="8219256" cy="4389120"/>
          </a:xfrm>
        </p:spPr>
        <p:txBody>
          <a:bodyPr>
            <a:normAutofit/>
          </a:bodyPr>
          <a:lstStyle/>
          <a:p>
            <a:pPr marL="571500" indent="-571500">
              <a:buNone/>
            </a:pPr>
            <a:r>
              <a:rPr lang="tr-TR" sz="2400" b="1" u="sng" dirty="0" smtClean="0">
                <a:solidFill>
                  <a:srgbClr val="FF0000"/>
                </a:solidFill>
                <a:latin typeface="+mj-lt"/>
              </a:rPr>
              <a:t>MPEG formatında sıkıştırma şu üç genel yöntemi içerir;</a:t>
            </a:r>
          </a:p>
          <a:p>
            <a:pPr marL="571500" indent="-571500">
              <a:buFont typeface="+mj-lt"/>
              <a:buAutoNum type="romanUcPeriod"/>
            </a:pPr>
            <a:endParaRPr lang="tr-TR" sz="2000" dirty="0" smtClean="0">
              <a:latin typeface="+mj-lt"/>
            </a:endParaRPr>
          </a:p>
          <a:p>
            <a:pPr marL="571500" indent="-571500">
              <a:buFont typeface="+mj-lt"/>
              <a:buAutoNum type="romanUcPeriod"/>
            </a:pPr>
            <a:r>
              <a:rPr lang="tr-TR" sz="2000" dirty="0" smtClean="0">
                <a:latin typeface="+mj-lt"/>
              </a:rPr>
              <a:t>Bir karenin kendi içinde yapılan,standart sıkıştırma,</a:t>
            </a:r>
          </a:p>
          <a:p>
            <a:pPr marL="571500" indent="-571500">
              <a:buFont typeface="+mj-lt"/>
              <a:buAutoNum type="romanUcPeriod"/>
            </a:pPr>
            <a:r>
              <a:rPr lang="tr-TR" sz="2000" dirty="0" smtClean="0">
                <a:latin typeface="+mj-lt"/>
              </a:rPr>
              <a:t>Ardışık karelerin tümüyle değil,sadece referans karelere göre olan farkların gönderilmesi,</a:t>
            </a:r>
          </a:p>
          <a:p>
            <a:pPr marL="571500" indent="-571500">
              <a:buFont typeface="+mj-lt"/>
              <a:buAutoNum type="romanUcPeriod"/>
            </a:pPr>
            <a:r>
              <a:rPr lang="tr-TR" sz="2000" dirty="0" smtClean="0">
                <a:latin typeface="+mj-lt"/>
              </a:rPr>
              <a:t>Kareler içinde hareket eden objelerin,parçaların,hareket yönü tespit edilerek,alıcı kısımda bu objeler hareket yönlerine göre,yeni pozisyonlarında tekrar oluşturma kısaca “kısaca hareket tahmini” yöntemi ile yapılan sıkıştırma.</a:t>
            </a:r>
            <a:endParaRPr lang="tr-TR" sz="2000" dirty="0">
              <a:latin typeface="+mj-lt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>
                <a:latin typeface="+mj-lt"/>
              </a:rPr>
              <a:t>MPEG formatında görüntü sıkıştırması,önce kare içi olarak yapılır. Bu DCT kodlama ile sağlanır. </a:t>
            </a:r>
          </a:p>
          <a:p>
            <a:r>
              <a:rPr lang="tr-TR" sz="2000" dirty="0" smtClean="0">
                <a:latin typeface="+mj-lt"/>
              </a:rPr>
              <a:t>Standart DCT kodlama, </a:t>
            </a:r>
            <a:r>
              <a:rPr lang="tr-TR" sz="2000" dirty="0" err="1" smtClean="0">
                <a:latin typeface="+mj-lt"/>
              </a:rPr>
              <a:t>kuantalama</a:t>
            </a:r>
            <a:r>
              <a:rPr lang="tr-TR" sz="2000" dirty="0" smtClean="0">
                <a:latin typeface="+mj-lt"/>
              </a:rPr>
              <a:t>, RLC ve VLC kodlamaları kullanılarak, MPEG görüntülerini oluşturan her kare, bağımsız kare içi sıkıştırma ile “</a:t>
            </a:r>
            <a:r>
              <a:rPr lang="tr-TR" sz="2000" dirty="0" err="1" smtClean="0">
                <a:latin typeface="+mj-lt"/>
              </a:rPr>
              <a:t>intra</a:t>
            </a:r>
            <a:r>
              <a:rPr lang="tr-TR" sz="2000" dirty="0" smtClean="0">
                <a:latin typeface="+mj-lt"/>
              </a:rPr>
              <a:t> </a:t>
            </a:r>
            <a:r>
              <a:rPr lang="tr-TR" sz="2000" dirty="0" err="1" smtClean="0">
                <a:latin typeface="+mj-lt"/>
              </a:rPr>
              <a:t>frame</a:t>
            </a:r>
            <a:r>
              <a:rPr lang="tr-TR" sz="2000" dirty="0" smtClean="0">
                <a:latin typeface="+mj-lt"/>
              </a:rPr>
              <a:t>” sıkıştırılarak MPEG formatı oluşturulabilir. </a:t>
            </a:r>
          </a:p>
          <a:p>
            <a:r>
              <a:rPr lang="tr-TR" sz="2000" dirty="0" smtClean="0">
                <a:latin typeface="+mj-lt"/>
              </a:rPr>
              <a:t>Fakat M-JPEG gibi,daha az sıkıştırma oranı nedeniyle yüksek veri hızı elde edildiğinden,yayın amaçlı kabul görmez.</a:t>
            </a:r>
          </a:p>
          <a:p>
            <a:r>
              <a:rPr lang="tr-TR" sz="2000" dirty="0" smtClean="0">
                <a:latin typeface="+mj-lt"/>
              </a:rPr>
              <a:t>İkinci teknik ise ardışık kareler arası,farkların gönderilmesidir. Saniyede 25 kare görüntü geçen PAL sisteminde, aynı film karelerindeki gibi, ardışık gelen görüntülerde,değişim çok azdır. </a:t>
            </a:r>
          </a:p>
          <a:p>
            <a:r>
              <a:rPr lang="tr-TR" sz="2000" dirty="0" smtClean="0">
                <a:latin typeface="+mj-lt"/>
              </a:rPr>
              <a:t>Kareler  arası yoğun değişim,sadece kameranın hareketlerinde ve kurguda,farklı sahnelerin eklenmesi ile görülür.</a:t>
            </a:r>
            <a:endParaRPr lang="tr-TR" sz="2000" dirty="0">
              <a:latin typeface="+mj-lt"/>
            </a:endParaRPr>
          </a:p>
        </p:txBody>
      </p:sp>
      <p:sp>
        <p:nvSpPr>
          <p:cNvPr id="4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/>
              <a:t>MPEG GÖRÜNTÜ SIKIŞTIRMA</a:t>
            </a:r>
            <a:endParaRPr lang="tr-TR" sz="3600" dirty="0"/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8496944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b="1" dirty="0" smtClean="0"/>
              <a:t>Fotoğraf Dosyalarının Özellikleri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000" b="1" u="sng" dirty="0" smtClean="0">
                <a:solidFill>
                  <a:srgbClr val="FF0000"/>
                </a:solidFill>
                <a:latin typeface="+mj-lt"/>
              </a:rPr>
              <a:t>Kare (</a:t>
            </a:r>
            <a:r>
              <a:rPr lang="tr-TR" sz="2000" b="1" i="1" u="sng" dirty="0" err="1" smtClean="0">
                <a:solidFill>
                  <a:srgbClr val="FF0000"/>
                </a:solidFill>
                <a:latin typeface="+mj-lt"/>
              </a:rPr>
              <a:t>frame</a:t>
            </a:r>
            <a:r>
              <a:rPr lang="tr-TR" sz="2000" b="1" i="1" u="sng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r>
              <a:rPr lang="tr-TR" sz="2000" dirty="0" smtClean="0">
                <a:latin typeface="+mj-lt"/>
              </a:rPr>
              <a:t>Fotoğrafı ve video görüntüyü oluşturan görüntülerden her birine “Kare” (</a:t>
            </a:r>
            <a:r>
              <a:rPr lang="tr-TR" sz="2000" i="1" dirty="0" err="1" smtClean="0">
                <a:latin typeface="+mj-lt"/>
              </a:rPr>
              <a:t>frame</a:t>
            </a:r>
            <a:r>
              <a:rPr lang="tr-TR" sz="2000" i="1" dirty="0" smtClean="0">
                <a:latin typeface="+mj-lt"/>
              </a:rPr>
              <a:t>) denir</a:t>
            </a:r>
            <a:r>
              <a:rPr lang="tr-TR" sz="2000" i="1" dirty="0" smtClean="0">
                <a:latin typeface="+mj-lt"/>
              </a:rPr>
              <a:t>.</a:t>
            </a:r>
          </a:p>
          <a:p>
            <a:pPr>
              <a:buNone/>
            </a:pPr>
            <a:r>
              <a:rPr lang="tr-TR" sz="2000" b="1" i="1" u="sng" dirty="0" smtClean="0">
                <a:solidFill>
                  <a:srgbClr val="FF0000"/>
                </a:solidFill>
                <a:latin typeface="+mj-lt"/>
              </a:rPr>
              <a:t>Çözünürlük (</a:t>
            </a:r>
            <a:r>
              <a:rPr lang="tr-TR" sz="2000" b="1" i="1" u="sng" dirty="0" err="1" smtClean="0">
                <a:solidFill>
                  <a:srgbClr val="FF0000"/>
                </a:solidFill>
                <a:latin typeface="+mj-lt"/>
              </a:rPr>
              <a:t>resolution</a:t>
            </a:r>
            <a:r>
              <a:rPr lang="tr-TR" sz="2000" b="1" i="1" u="sng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r>
              <a:rPr lang="tr-TR" sz="2000" dirty="0" smtClean="0">
                <a:latin typeface="+mj-lt"/>
              </a:rPr>
              <a:t>Fotoğraflar “piksel” adı verilen noktacıklardan oluşur. Fotoğrafı </a:t>
            </a:r>
            <a:r>
              <a:rPr lang="tr-TR" sz="2000" dirty="0" smtClean="0">
                <a:latin typeface="+mj-lt"/>
              </a:rPr>
              <a:t>yakınlaştırarak baktığımızda</a:t>
            </a:r>
            <a:r>
              <a:rPr lang="tr-TR" sz="2000" dirty="0" smtClean="0">
                <a:latin typeface="+mj-lt"/>
              </a:rPr>
              <a:t>, her birinin tek bir renkle dolu küçük kutucuklar olduğunu göreceğimiz </a:t>
            </a:r>
            <a:r>
              <a:rPr lang="tr-TR" sz="2000" dirty="0" smtClean="0">
                <a:latin typeface="+mj-lt"/>
              </a:rPr>
              <a:t>bu pikseller </a:t>
            </a:r>
            <a:r>
              <a:rPr lang="tr-TR" sz="2000" dirty="0" smtClean="0">
                <a:latin typeface="+mj-lt"/>
              </a:rPr>
              <a:t>birleşerek resmin bütününü oluştururlar. Bir fotoğrafı oluşturan karelerin her </a:t>
            </a:r>
            <a:r>
              <a:rPr lang="tr-TR" sz="2000" dirty="0" smtClean="0">
                <a:latin typeface="+mj-lt"/>
              </a:rPr>
              <a:t>birinin piksel </a:t>
            </a:r>
            <a:r>
              <a:rPr lang="tr-TR" sz="2000" dirty="0" smtClean="0">
                <a:latin typeface="+mj-lt"/>
              </a:rPr>
              <a:t>olarak yüksekliği ve genişliği “Çözünürlük” (</a:t>
            </a:r>
            <a:r>
              <a:rPr lang="tr-TR" sz="2000" i="1" dirty="0" err="1" smtClean="0">
                <a:latin typeface="+mj-lt"/>
              </a:rPr>
              <a:t>Resolution</a:t>
            </a:r>
            <a:r>
              <a:rPr lang="tr-TR" sz="2000" i="1" dirty="0" smtClean="0">
                <a:latin typeface="+mj-lt"/>
              </a:rPr>
              <a:t>): değerleriyle ifade edilir</a:t>
            </a:r>
            <a:r>
              <a:rPr lang="tr-TR" sz="2000" i="1" dirty="0" smtClean="0">
                <a:latin typeface="+mj-lt"/>
              </a:rPr>
              <a:t>.</a:t>
            </a:r>
          </a:p>
          <a:p>
            <a:r>
              <a:rPr lang="tr-TR" sz="2000" dirty="0" smtClean="0">
                <a:latin typeface="+mj-lt"/>
              </a:rPr>
              <a:t>Çözünürlüğü 1024x768 olarak belirtilmiş bir fotoğrafta soldan sağa 1024, </a:t>
            </a:r>
            <a:r>
              <a:rPr lang="tr-TR" sz="2000" dirty="0" smtClean="0">
                <a:latin typeface="+mj-lt"/>
              </a:rPr>
              <a:t>yukarıdan aşağıya </a:t>
            </a:r>
            <a:r>
              <a:rPr lang="tr-TR" sz="2000" dirty="0" smtClean="0">
                <a:latin typeface="+mj-lt"/>
              </a:rPr>
              <a:t>768 noktacık (piksel) vardır.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7770605" cy="510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/>
              <a:t>JPEG GÖRÜNTÜ SIKIŞTIRMA FORMATI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r>
              <a:rPr lang="tr-TR" sz="2000" dirty="0" smtClean="0">
                <a:latin typeface="+mj-lt"/>
              </a:rPr>
              <a:t>Sabit tek kare görüntülerin, baskı, elektronik yayın, kayıt amaçlı sıkıştırılma standardıdır.</a:t>
            </a:r>
          </a:p>
          <a:p>
            <a:r>
              <a:rPr lang="tr-TR" sz="2000" dirty="0" smtClean="0">
                <a:latin typeface="+mj-lt"/>
              </a:rPr>
              <a:t>JPEG “</a:t>
            </a:r>
            <a:r>
              <a:rPr lang="tr-TR" sz="2000" dirty="0" err="1" smtClean="0">
                <a:latin typeface="+mj-lt"/>
              </a:rPr>
              <a:t>Joint</a:t>
            </a:r>
            <a:r>
              <a:rPr lang="tr-TR" sz="2000" dirty="0" smtClean="0">
                <a:latin typeface="+mj-lt"/>
              </a:rPr>
              <a:t> </a:t>
            </a:r>
            <a:r>
              <a:rPr lang="tr-TR" sz="2000" dirty="0" err="1" smtClean="0">
                <a:latin typeface="+mj-lt"/>
              </a:rPr>
              <a:t>Photographic</a:t>
            </a:r>
            <a:r>
              <a:rPr lang="tr-TR" sz="2000" dirty="0" smtClean="0">
                <a:latin typeface="+mj-lt"/>
              </a:rPr>
              <a:t> </a:t>
            </a:r>
            <a:r>
              <a:rPr lang="tr-TR" sz="2000" dirty="0" err="1" smtClean="0">
                <a:latin typeface="+mj-lt"/>
              </a:rPr>
              <a:t>Experts</a:t>
            </a:r>
            <a:r>
              <a:rPr lang="tr-TR" sz="2000" dirty="0" smtClean="0">
                <a:latin typeface="+mj-lt"/>
              </a:rPr>
              <a:t> </a:t>
            </a:r>
            <a:r>
              <a:rPr lang="tr-TR" sz="2000" dirty="0" err="1" smtClean="0">
                <a:latin typeface="+mj-lt"/>
              </a:rPr>
              <a:t>Group</a:t>
            </a:r>
            <a:r>
              <a:rPr lang="tr-TR" sz="2000" dirty="0" smtClean="0">
                <a:latin typeface="+mj-lt"/>
              </a:rPr>
              <a:t>” grubunun çalışmaları sonucu elde edilen formatta, sıkıştırma oranına göre, görüntüde oluşan kayıplar artmaktadır.</a:t>
            </a:r>
          </a:p>
          <a:p>
            <a:r>
              <a:rPr lang="tr-TR" sz="2000" dirty="0" smtClean="0">
                <a:latin typeface="+mj-lt"/>
              </a:rPr>
              <a:t>JPEG sıkıştırılacak görüntü için kullanıcı, “kalite-kapasite” oranlamasını seçmek yada atamak zorundadır.</a:t>
            </a:r>
          </a:p>
          <a:p>
            <a:r>
              <a:rPr lang="tr-TR" sz="2000" dirty="0" smtClean="0">
                <a:latin typeface="+mj-lt"/>
              </a:rPr>
              <a:t>Yüksek kaliteli resim, büyük veri kapasitesi isteyecektir, bu da sıkıştırmanın düşük oranda tutulması anlamına gelir.</a:t>
            </a:r>
          </a:p>
          <a:p>
            <a:r>
              <a:rPr lang="tr-TR" sz="2000" dirty="0" smtClean="0">
                <a:latin typeface="+mj-lt"/>
              </a:rPr>
              <a:t>Eğer düşük veri kapasitesi isteniyorsa, görüntü kalitesi düşecek,sıkıştırma oranı artacak demektir.</a:t>
            </a:r>
          </a:p>
          <a:p>
            <a:r>
              <a:rPr lang="tr-TR" sz="2000" dirty="0" smtClean="0">
                <a:latin typeface="+mj-lt"/>
              </a:rPr>
              <a:t>Bu oranlamaya bağlı olarak, JPEG sıkıştırmanın parametreleri, otomatik olarak değiştirilir.</a:t>
            </a:r>
          </a:p>
          <a:p>
            <a:endParaRPr lang="tr-TR" sz="2000" dirty="0">
              <a:latin typeface="+mj-lt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>
                <a:latin typeface="+mj-lt"/>
              </a:rPr>
              <a:t>JPEG sıkıştırmada, kayıpsız sıkıştırma oranı 2’ye 1’dir. Fakat görüntü detayına bağlı olarak, sıkıştırma 10 yada 20 kez yapılsa da, görüntüde kolayca izlenecek bir kayıp olmamaktadır. </a:t>
            </a:r>
          </a:p>
          <a:p>
            <a:r>
              <a:rPr lang="tr-TR" sz="2000" dirty="0" smtClean="0">
                <a:latin typeface="+mj-lt"/>
              </a:rPr>
              <a:t>Gerçekte, görüntüyü oluşturan bilgi- veri kapasitesi 1 milyon bitten, 10 kez sıkıştırılarak 100 bin bite düşürülse de görüntüde pek büyük fark olmadığı yada kolayca fark edilebilir bir bozulma olmadığı görülecektir. </a:t>
            </a:r>
          </a:p>
          <a:p>
            <a:r>
              <a:rPr lang="tr-TR" sz="2000" dirty="0" smtClean="0">
                <a:latin typeface="+mj-lt"/>
              </a:rPr>
              <a:t>JPEG, 100’e 1 sıkıştırma oranına kadar çıkabilir. Bu oranda üretilecek görüntüler, arşivlemede kullanılacak, görsel tarama amaçlı kayıt edilebilir  veya internetten çok hızlı gönderilebilir.</a:t>
            </a:r>
          </a:p>
          <a:p>
            <a:endParaRPr lang="tr-TR" sz="2000" dirty="0">
              <a:latin typeface="+mj-lt"/>
            </a:endParaRPr>
          </a:p>
        </p:txBody>
      </p:sp>
      <p:sp>
        <p:nvSpPr>
          <p:cNvPr id="4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/>
              <a:t>JPEG GÖRÜNTÜ SIKIŞTIRMA FORMATI</a:t>
            </a:r>
            <a:endParaRPr lang="tr-TR" sz="3600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771800" y="2852936"/>
            <a:ext cx="5987008" cy="4005064"/>
          </a:xfrm>
        </p:spPr>
        <p:txBody>
          <a:bodyPr>
            <a:normAutofit/>
          </a:bodyPr>
          <a:lstStyle/>
          <a:p>
            <a:r>
              <a:rPr lang="tr-TR" sz="2000" dirty="0" smtClean="0">
                <a:latin typeface="+mj-lt"/>
              </a:rPr>
              <a:t>Solda gördüğünüz resim, </a:t>
            </a:r>
            <a:r>
              <a:rPr lang="tr-TR" sz="2000" dirty="0" err="1" smtClean="0">
                <a:latin typeface="+mj-lt"/>
              </a:rPr>
              <a:t>bmp</a:t>
            </a:r>
            <a:r>
              <a:rPr lang="tr-TR" sz="2000" dirty="0" smtClean="0">
                <a:latin typeface="+mj-lt"/>
              </a:rPr>
              <a:t> formatında yapılmış bir resimdir ve dosya boyutu 122 KB'tır. Gördüğünüz gibi tüm renkler net bir şekilde ayırt edilebiliyor ve resim de net bir şekilde anlaşılıyor.</a:t>
            </a:r>
          </a:p>
          <a:p>
            <a:endParaRPr lang="tr-TR" sz="2000" dirty="0" smtClean="0">
              <a:latin typeface="+mj-lt"/>
            </a:endParaRPr>
          </a:p>
          <a:p>
            <a:r>
              <a:rPr lang="tr-TR" sz="2000" dirty="0" smtClean="0">
                <a:latin typeface="+mj-lt"/>
              </a:rPr>
              <a:t>Yanda gördüğünüz resim, yukarıda gördüğünüz resmin </a:t>
            </a:r>
            <a:r>
              <a:rPr lang="tr-TR" sz="2000" dirty="0" err="1" smtClean="0">
                <a:latin typeface="+mj-lt"/>
              </a:rPr>
              <a:t>jpeg</a:t>
            </a:r>
            <a:r>
              <a:rPr lang="tr-TR" sz="2000" dirty="0" smtClean="0">
                <a:latin typeface="+mj-lt"/>
              </a:rPr>
              <a:t> formatıdır. Bu resim </a:t>
            </a:r>
            <a:r>
              <a:rPr lang="tr-TR" sz="2000" dirty="0" err="1" smtClean="0">
                <a:latin typeface="+mj-lt"/>
              </a:rPr>
              <a:t>jpeg</a:t>
            </a:r>
            <a:r>
              <a:rPr lang="tr-TR" sz="2000" dirty="0" smtClean="0">
                <a:latin typeface="+mj-lt"/>
              </a:rPr>
              <a:t> olarak kaydedildi ve dolayısıyla dosya boyutu azaldı. Görüldüğü gibi kalitede gözle görünür bir azalma yok. Ama dosya boyutunda büyük bir azalma var. Yanda gördüğünüz </a:t>
            </a:r>
            <a:r>
              <a:rPr lang="tr-TR" sz="2000" dirty="0" err="1" smtClean="0">
                <a:latin typeface="+mj-lt"/>
              </a:rPr>
              <a:t>jpeg</a:t>
            </a:r>
            <a:r>
              <a:rPr lang="tr-TR" sz="2000" dirty="0" smtClean="0">
                <a:latin typeface="+mj-lt"/>
              </a:rPr>
              <a:t> formatlı resmin boyutu 66.4 KB. </a:t>
            </a:r>
            <a:endParaRPr lang="tr-TR" sz="2000" dirty="0">
              <a:latin typeface="+mj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068960"/>
            <a:ext cx="198120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013176"/>
            <a:ext cx="197167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Metin kutusu"/>
          <p:cNvSpPr txBox="1"/>
          <p:nvPr/>
        </p:nvSpPr>
        <p:spPr>
          <a:xfrm>
            <a:off x="539552" y="1268760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2000" i="1" dirty="0" smtClean="0">
                <a:latin typeface="+mj-lt"/>
              </a:rPr>
              <a:t> JPEG formatı, bir resmin dosya boyutunu, çok daha küçük boyutlara düşürebilmektedir. Bunu yaparken de resmin kalitesinde gözle görünür bir düşüş yapmamaktadır.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dirty="0" smtClean="0"/>
              <a:t>JPEG SIKIŞTIRMA TEKNİKLERİ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935480"/>
            <a:ext cx="8219256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400" dirty="0" smtClean="0">
                <a:latin typeface="+mj-lt"/>
              </a:rPr>
              <a:t>    Aşağıda JPEG sıkıştırma tekniğine ait bazı alt kolları bulunmaktadır.</a:t>
            </a:r>
          </a:p>
          <a:p>
            <a:pPr>
              <a:buFont typeface="Wingdings" pitchFamily="2" charset="2"/>
              <a:buChar char="ü"/>
            </a:pPr>
            <a:r>
              <a:rPr lang="tr-TR" sz="2400" dirty="0" err="1" smtClean="0">
                <a:latin typeface="+mj-lt"/>
              </a:rPr>
              <a:t>Progressive</a:t>
            </a:r>
            <a:r>
              <a:rPr lang="tr-TR" sz="2400" dirty="0" smtClean="0">
                <a:latin typeface="+mj-lt"/>
              </a:rPr>
              <a:t> JPEG</a:t>
            </a:r>
          </a:p>
          <a:p>
            <a:pPr>
              <a:buFont typeface="Wingdings" pitchFamily="2" charset="2"/>
              <a:buChar char="ü"/>
            </a:pPr>
            <a:r>
              <a:rPr lang="tr-TR" sz="2400" dirty="0" err="1" smtClean="0">
                <a:latin typeface="+mj-lt"/>
              </a:rPr>
              <a:t>Hierarchical</a:t>
            </a:r>
            <a:r>
              <a:rPr lang="tr-TR" sz="2400" dirty="0" smtClean="0">
                <a:latin typeface="+mj-lt"/>
              </a:rPr>
              <a:t> JPEG</a:t>
            </a:r>
          </a:p>
          <a:p>
            <a:pPr>
              <a:buFont typeface="Wingdings" pitchFamily="2" charset="2"/>
              <a:buChar char="ü"/>
            </a:pPr>
            <a:r>
              <a:rPr lang="tr-TR" sz="2400" dirty="0" err="1" smtClean="0">
                <a:latin typeface="+mj-lt"/>
              </a:rPr>
              <a:t>Sequential</a:t>
            </a:r>
            <a:r>
              <a:rPr lang="tr-TR" sz="2400" dirty="0" smtClean="0">
                <a:latin typeface="+mj-lt"/>
              </a:rPr>
              <a:t> </a:t>
            </a:r>
            <a:r>
              <a:rPr lang="tr-TR" sz="2400" dirty="0" err="1" smtClean="0">
                <a:latin typeface="+mj-lt"/>
              </a:rPr>
              <a:t>Lossless</a:t>
            </a:r>
            <a:r>
              <a:rPr lang="tr-TR" sz="2400" dirty="0" smtClean="0">
                <a:latin typeface="+mj-lt"/>
              </a:rPr>
              <a:t> JPEG</a:t>
            </a:r>
          </a:p>
          <a:p>
            <a:pPr>
              <a:buFont typeface="Wingdings" pitchFamily="2" charset="2"/>
              <a:buChar char="ü"/>
            </a:pPr>
            <a:r>
              <a:rPr lang="tr-TR" sz="2400" dirty="0" smtClean="0">
                <a:latin typeface="+mj-lt"/>
              </a:rPr>
              <a:t>Standart DCT tabanlı JPEG</a:t>
            </a:r>
            <a:endParaRPr lang="tr-TR" sz="2400" dirty="0">
              <a:latin typeface="+mj-lt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b="1" dirty="0" smtClean="0"/>
              <a:t>Video Dosyalarının Özelikleri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000" b="1" u="sng" dirty="0" smtClean="0">
                <a:solidFill>
                  <a:srgbClr val="FF0000"/>
                </a:solidFill>
                <a:latin typeface="+mj-lt"/>
              </a:rPr>
              <a:t>Kare Büyüklüğü (</a:t>
            </a:r>
            <a:r>
              <a:rPr lang="tr-TR" sz="2000" b="1" i="1" u="sng" dirty="0" err="1" smtClean="0">
                <a:solidFill>
                  <a:srgbClr val="FF0000"/>
                </a:solidFill>
                <a:latin typeface="+mj-lt"/>
              </a:rPr>
              <a:t>frame</a:t>
            </a:r>
            <a:r>
              <a:rPr lang="tr-TR" sz="2000" b="1" i="1" u="sng" dirty="0" smtClean="0">
                <a:solidFill>
                  <a:srgbClr val="FF0000"/>
                </a:solidFill>
                <a:latin typeface="+mj-lt"/>
              </a:rPr>
              <a:t> size</a:t>
            </a:r>
            <a:r>
              <a:rPr lang="tr-TR" sz="2000" b="1" i="1" u="sng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r>
              <a:rPr lang="tr-TR" sz="2000" dirty="0" smtClean="0">
                <a:latin typeface="+mj-lt"/>
              </a:rPr>
              <a:t>Fotoğraflar </a:t>
            </a:r>
            <a:r>
              <a:rPr lang="tr-TR" sz="2000" dirty="0" smtClean="0">
                <a:latin typeface="+mj-lt"/>
              </a:rPr>
              <a:t>gibi piksellerin bir araya </a:t>
            </a:r>
            <a:r>
              <a:rPr lang="tr-TR" sz="2000" dirty="0" smtClean="0">
                <a:latin typeface="+mj-lt"/>
              </a:rPr>
              <a:t>gelmesinden oluşur</a:t>
            </a:r>
            <a:r>
              <a:rPr lang="tr-TR" sz="2000" dirty="0" smtClean="0">
                <a:latin typeface="+mj-lt"/>
              </a:rPr>
              <a:t>. </a:t>
            </a:r>
            <a:endParaRPr lang="tr-TR" sz="2000" dirty="0" smtClean="0">
              <a:latin typeface="+mj-lt"/>
            </a:endParaRPr>
          </a:p>
          <a:p>
            <a:r>
              <a:rPr lang="tr-TR" sz="2000" dirty="0" smtClean="0">
                <a:latin typeface="+mj-lt"/>
              </a:rPr>
              <a:t>Video </a:t>
            </a:r>
            <a:r>
              <a:rPr lang="tr-TR" sz="2000" dirty="0" smtClean="0">
                <a:latin typeface="+mj-lt"/>
              </a:rPr>
              <a:t>dosyalarının içerdiği piksel sayısı, “kare büyüklüğü” veya “</a:t>
            </a:r>
            <a:r>
              <a:rPr lang="tr-TR" sz="2000" dirty="0" err="1" smtClean="0">
                <a:latin typeface="+mj-lt"/>
              </a:rPr>
              <a:t>frame</a:t>
            </a:r>
            <a:r>
              <a:rPr lang="tr-TR" sz="2000" dirty="0" smtClean="0">
                <a:latin typeface="+mj-lt"/>
              </a:rPr>
              <a:t> size” </a:t>
            </a:r>
            <a:r>
              <a:rPr lang="tr-TR" sz="2000" dirty="0" smtClean="0">
                <a:latin typeface="+mj-lt"/>
              </a:rPr>
              <a:t>olarak adlandırılır.</a:t>
            </a:r>
          </a:p>
          <a:p>
            <a:pPr>
              <a:buNone/>
            </a:pPr>
            <a:r>
              <a:rPr lang="tr-TR" sz="2000" b="1" u="sng" dirty="0" smtClean="0">
                <a:solidFill>
                  <a:srgbClr val="FF0000"/>
                </a:solidFill>
                <a:latin typeface="+mj-lt"/>
              </a:rPr>
              <a:t>Kare Sıklığı (</a:t>
            </a:r>
            <a:r>
              <a:rPr lang="tr-TR" sz="2000" b="1" u="sng" dirty="0" err="1" smtClean="0">
                <a:solidFill>
                  <a:srgbClr val="FF0000"/>
                </a:solidFill>
                <a:latin typeface="+mj-lt"/>
              </a:rPr>
              <a:t>frame</a:t>
            </a:r>
            <a:r>
              <a:rPr lang="tr-TR" sz="2000" b="1" u="sng" dirty="0" smtClean="0">
                <a:solidFill>
                  <a:srgbClr val="FF0000"/>
                </a:solidFill>
                <a:latin typeface="+mj-lt"/>
              </a:rPr>
              <a:t> rate</a:t>
            </a:r>
            <a:r>
              <a:rPr lang="tr-TR" sz="2000" b="1" u="sng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r>
              <a:rPr lang="tr-TR" sz="2000" dirty="0" smtClean="0">
                <a:latin typeface="+mj-lt"/>
              </a:rPr>
              <a:t>Videoları, peş peşe eklenmiş hareketli ve sesli fotoğraflar olarak kabul edebiliriz. </a:t>
            </a:r>
            <a:r>
              <a:rPr lang="tr-TR" sz="2000" dirty="0" smtClean="0">
                <a:latin typeface="+mj-lt"/>
              </a:rPr>
              <a:t>Her video </a:t>
            </a:r>
            <a:r>
              <a:rPr lang="tr-TR" sz="2000" dirty="0" smtClean="0">
                <a:latin typeface="+mj-lt"/>
              </a:rPr>
              <a:t>formatında saniye başına belli sayıda görüntü (</a:t>
            </a:r>
            <a:r>
              <a:rPr lang="tr-TR" sz="2000" dirty="0" err="1" smtClean="0">
                <a:latin typeface="+mj-lt"/>
              </a:rPr>
              <a:t>frame</a:t>
            </a:r>
            <a:r>
              <a:rPr lang="tr-TR" sz="2000" dirty="0" smtClean="0">
                <a:latin typeface="+mj-lt"/>
              </a:rPr>
              <a:t>) ekrana gelir. İşte </a:t>
            </a:r>
            <a:r>
              <a:rPr lang="tr-TR" sz="2000" dirty="0" smtClean="0">
                <a:latin typeface="+mj-lt"/>
              </a:rPr>
              <a:t>video görüntüde </a:t>
            </a:r>
            <a:r>
              <a:rPr lang="tr-TR" sz="2000" dirty="0" smtClean="0">
                <a:latin typeface="+mj-lt"/>
              </a:rPr>
              <a:t>1 saniyede ekrana gelen kare sayısına “kare sıklığı” denir. Kare sıklığı, </a:t>
            </a:r>
            <a:r>
              <a:rPr lang="tr-TR" sz="2000" dirty="0" err="1" smtClean="0">
                <a:latin typeface="+mj-lt"/>
              </a:rPr>
              <a:t>fps</a:t>
            </a:r>
            <a:r>
              <a:rPr lang="tr-TR" sz="2000" dirty="0" smtClean="0">
                <a:latin typeface="+mj-lt"/>
              </a:rPr>
              <a:t> (</a:t>
            </a:r>
            <a:r>
              <a:rPr lang="tr-TR" sz="2000" i="1" dirty="0" err="1" smtClean="0">
                <a:latin typeface="+mj-lt"/>
              </a:rPr>
              <a:t>frames</a:t>
            </a:r>
            <a:r>
              <a:rPr lang="tr-TR" sz="2000" i="1" dirty="0" smtClean="0">
                <a:latin typeface="+mj-lt"/>
              </a:rPr>
              <a:t> </a:t>
            </a:r>
            <a:r>
              <a:rPr lang="tr-TR" sz="2000" i="1" dirty="0" err="1" smtClean="0">
                <a:latin typeface="+mj-lt"/>
              </a:rPr>
              <a:t>per</a:t>
            </a:r>
            <a:r>
              <a:rPr lang="tr-TR" sz="2000" i="1" dirty="0" smtClean="0">
                <a:latin typeface="+mj-lt"/>
              </a:rPr>
              <a:t> </a:t>
            </a:r>
            <a:r>
              <a:rPr lang="tr-TR" sz="2000" i="1" dirty="0" err="1" smtClean="0">
                <a:latin typeface="+mj-lt"/>
              </a:rPr>
              <a:t>second</a:t>
            </a:r>
            <a:r>
              <a:rPr lang="tr-TR" sz="2000" i="1" dirty="0" smtClean="0">
                <a:latin typeface="+mj-lt"/>
              </a:rPr>
              <a:t>-saniyeye düşen kare sayısı) değeriyle ifade edilir.</a:t>
            </a:r>
            <a:endParaRPr lang="tr-TR" sz="20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u="sng" dirty="0" smtClean="0">
                <a:solidFill>
                  <a:srgbClr val="FF0000"/>
                </a:solidFill>
                <a:latin typeface="+mj-lt"/>
              </a:rPr>
              <a:t>En-Boy Oranı (</a:t>
            </a:r>
            <a:r>
              <a:rPr lang="tr-TR" b="1" i="1" u="sng" dirty="0" err="1" smtClean="0">
                <a:solidFill>
                  <a:srgbClr val="FF0000"/>
                </a:solidFill>
                <a:latin typeface="+mj-lt"/>
              </a:rPr>
              <a:t>aspect</a:t>
            </a:r>
            <a:r>
              <a:rPr lang="tr-TR" b="1" i="1" u="sng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tr-TR" b="1" i="1" u="sng" dirty="0" err="1" smtClean="0">
                <a:solidFill>
                  <a:srgbClr val="FF0000"/>
                </a:solidFill>
                <a:latin typeface="+mj-lt"/>
              </a:rPr>
              <a:t>ratio</a:t>
            </a:r>
            <a:r>
              <a:rPr lang="tr-TR" b="1" i="1" u="sng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r>
              <a:rPr lang="tr-TR" sz="2000" dirty="0" smtClean="0">
                <a:latin typeface="+mj-lt"/>
              </a:rPr>
              <a:t>En-boy oranı, </a:t>
            </a:r>
            <a:r>
              <a:rPr lang="tr-TR" sz="2000" dirty="0" smtClean="0">
                <a:latin typeface="+mj-lt"/>
              </a:rPr>
              <a:t>video </a:t>
            </a:r>
            <a:r>
              <a:rPr lang="tr-TR" sz="2000" i="1" dirty="0" smtClean="0">
                <a:latin typeface="+mj-lt"/>
              </a:rPr>
              <a:t>görüntüsünün </a:t>
            </a:r>
            <a:r>
              <a:rPr lang="tr-TR" sz="2000" i="1" dirty="0" smtClean="0">
                <a:latin typeface="+mj-lt"/>
              </a:rPr>
              <a:t>yatay ve dikey </a:t>
            </a:r>
            <a:r>
              <a:rPr lang="tr-TR" sz="2000" i="1" dirty="0" smtClean="0">
                <a:latin typeface="+mj-lt"/>
              </a:rPr>
              <a:t>eksenlerinin </a:t>
            </a:r>
            <a:r>
              <a:rPr lang="es-ES" sz="2000" dirty="0" smtClean="0">
                <a:latin typeface="+mj-lt"/>
              </a:rPr>
              <a:t>birbirine </a:t>
            </a:r>
            <a:r>
              <a:rPr lang="es-ES" sz="2000" dirty="0" smtClean="0">
                <a:latin typeface="+mj-lt"/>
              </a:rPr>
              <a:t>oranını gösterir. Televizyonun icadından yakın yıllara kadar 4:3 en-boy </a:t>
            </a:r>
            <a:r>
              <a:rPr lang="es-ES" sz="2000" dirty="0" smtClean="0">
                <a:latin typeface="+mj-lt"/>
              </a:rPr>
              <a:t>oranı</a:t>
            </a:r>
            <a:r>
              <a:rPr lang="tr-TR" sz="2000" dirty="0" smtClean="0">
                <a:latin typeface="+mj-lt"/>
              </a:rPr>
              <a:t> kullanılmıştır</a:t>
            </a:r>
            <a:r>
              <a:rPr lang="tr-TR" sz="2000" dirty="0" smtClean="0">
                <a:latin typeface="+mj-lt"/>
              </a:rPr>
              <a:t>; yani ekrandaki görüntü sağdan sola 4 </a:t>
            </a:r>
            <a:r>
              <a:rPr lang="tr-TR" sz="2000" dirty="0" smtClean="0">
                <a:latin typeface="+mj-lt"/>
              </a:rPr>
              <a:t>birim uzunluğundayken yukarıdan aşağıya 3 birim </a:t>
            </a:r>
            <a:r>
              <a:rPr lang="tr-TR" sz="2000" dirty="0" smtClean="0">
                <a:latin typeface="+mj-lt"/>
              </a:rPr>
              <a:t>uzunluğundadır</a:t>
            </a:r>
            <a:r>
              <a:rPr lang="tr-TR" sz="2000" dirty="0" smtClean="0">
                <a:latin typeface="+mj-lt"/>
              </a:rPr>
              <a:t>.</a:t>
            </a:r>
          </a:p>
          <a:p>
            <a:endParaRPr lang="tr-TR" sz="2000" dirty="0">
              <a:latin typeface="+mj-lt"/>
            </a:endParaRPr>
          </a:p>
        </p:txBody>
      </p:sp>
      <p:sp>
        <p:nvSpPr>
          <p:cNvPr id="4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smtClean="0"/>
              <a:t>Video Dosyalarının Özelikleri</a:t>
            </a:r>
            <a:endParaRPr lang="tr-TR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149080"/>
            <a:ext cx="590299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198</TotalTime>
  <Words>923</Words>
  <Application>Microsoft Office PowerPoint</Application>
  <PresentationFormat>Ekran Gösterisi (4:3)</PresentationFormat>
  <Paragraphs>76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Akış</vt:lpstr>
      <vt:lpstr>Slayt 1</vt:lpstr>
      <vt:lpstr>Fotoğraf Dosyalarının Özellikleri</vt:lpstr>
      <vt:lpstr>Slayt 3</vt:lpstr>
      <vt:lpstr>JPEG GÖRÜNTÜ SIKIŞTIRMA FORMATI</vt:lpstr>
      <vt:lpstr>JPEG GÖRÜNTÜ SIKIŞTIRMA FORMATI</vt:lpstr>
      <vt:lpstr>Slayt 6</vt:lpstr>
      <vt:lpstr>JPEG SIKIŞTIRMA TEKNİKLERİ</vt:lpstr>
      <vt:lpstr>Video Dosyalarının Özelikleri</vt:lpstr>
      <vt:lpstr>Video Dosyalarının Özelikleri</vt:lpstr>
      <vt:lpstr>MPEG GÖRÜNTÜ SIKIŞTIRMA FORMATI</vt:lpstr>
      <vt:lpstr>MPEG GÖRÜNTÜ SIKIŞTIRMA FORMATI</vt:lpstr>
      <vt:lpstr>MPEG-1 GÖRÜNTÜ SIKIŞTIRMA FORMATI</vt:lpstr>
      <vt:lpstr>MPEG-2 GÖRÜNTÜ SIKIŞTIRMA FORMATI</vt:lpstr>
      <vt:lpstr>MPEG-4 GÖRÜNTÜ SIKIŞTIRMA FORMATI</vt:lpstr>
      <vt:lpstr>MPEG GÖRÜNTÜ SIKIŞTIRMA FORMATI</vt:lpstr>
      <vt:lpstr>MPEG GÖRÜNTÜ SIKIŞTIRMA</vt:lpstr>
      <vt:lpstr>Slayt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RmznShn</dc:creator>
  <cp:lastModifiedBy>RmznShn</cp:lastModifiedBy>
  <cp:revision>27</cp:revision>
  <dcterms:created xsi:type="dcterms:W3CDTF">2016-02-29T21:14:50Z</dcterms:created>
  <dcterms:modified xsi:type="dcterms:W3CDTF">2016-03-01T08:19:30Z</dcterms:modified>
</cp:coreProperties>
</file>