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1" r:id="rId6"/>
    <p:sldId id="266" r:id="rId7"/>
    <p:sldId id="267" r:id="rId8"/>
    <p:sldId id="269" r:id="rId9"/>
    <p:sldId id="270" r:id="rId10"/>
    <p:sldId id="271" r:id="rId11"/>
    <p:sldId id="289" r:id="rId12"/>
    <p:sldId id="294" r:id="rId13"/>
    <p:sldId id="293" r:id="rId14"/>
    <p:sldId id="292" r:id="rId15"/>
    <p:sldId id="291" r:id="rId16"/>
    <p:sldId id="290"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7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3C0469FD-BA8C-4DF9-AB2F-A9DC32A5E18A}" type="datetimeFigureOut">
              <a:rPr lang="tr-TR" smtClean="0"/>
              <a:t>18.12.2016</a:t>
            </a:fld>
            <a:endParaRPr lang="tr-TR"/>
          </a:p>
        </p:txBody>
      </p:sp>
      <p:sp>
        <p:nvSpPr>
          <p:cNvPr id="8" name="Slide Number Placeholder 7"/>
          <p:cNvSpPr>
            <a:spLocks noGrp="1"/>
          </p:cNvSpPr>
          <p:nvPr>
            <p:ph type="sldNum" sz="quarter" idx="11"/>
          </p:nvPr>
        </p:nvSpPr>
        <p:spPr/>
        <p:txBody>
          <a:bodyPr/>
          <a:lstStyle/>
          <a:p>
            <a:fld id="{45DDE8D9-0106-4AA5-BB47-A7A6012BA477}"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C0469FD-BA8C-4DF9-AB2F-A9DC32A5E18A}" type="datetimeFigureOut">
              <a:rPr lang="tr-TR" smtClean="0"/>
              <a:t>18.12.2016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C0469FD-BA8C-4DF9-AB2F-A9DC32A5E18A}" type="datetimeFigureOut">
              <a:rPr lang="tr-TR" smtClean="0"/>
              <a:t>18.12.2016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C0469FD-BA8C-4DF9-AB2F-A9DC32A5E18A}" type="datetimeFigureOut">
              <a:rPr lang="tr-TR" smtClean="0"/>
              <a:t>18.12.2016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C0469FD-BA8C-4DF9-AB2F-A9DC32A5E18A}" type="datetimeFigureOut">
              <a:rPr lang="tr-TR" smtClean="0"/>
              <a:t>18.12.2016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0469FD-BA8C-4DF9-AB2F-A9DC32A5E18A}" type="datetimeFigureOut">
              <a:rPr lang="tr-TR" smtClean="0"/>
              <a:t>18.12.2016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DDE8D9-0106-4AA5-BB47-A7A6012BA477}"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3C0469FD-BA8C-4DF9-AB2F-A9DC32A5E18A}" type="datetimeFigureOut">
              <a:rPr lang="tr-TR" smtClean="0"/>
              <a:t>18.12.2016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5DDE8D9-0106-4AA5-BB47-A7A6012BA477}"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C0469FD-BA8C-4DF9-AB2F-A9DC32A5E18A}" type="datetimeFigureOut">
              <a:rPr lang="tr-TR" smtClean="0"/>
              <a:t>18.12.2016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69FD-BA8C-4DF9-AB2F-A9DC32A5E18A}" type="datetimeFigureOut">
              <a:rPr lang="tr-TR" smtClean="0"/>
              <a:t>18.12.2016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C0469FD-BA8C-4DF9-AB2F-A9DC32A5E18A}" type="datetimeFigureOut">
              <a:rPr lang="tr-TR" smtClean="0"/>
              <a:t>18.12.2016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C0469FD-BA8C-4DF9-AB2F-A9DC32A5E18A}" type="datetimeFigureOut">
              <a:rPr lang="tr-TR" smtClean="0"/>
              <a:t>18.12.2016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DDE8D9-0106-4AA5-BB47-A7A6012BA47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C0469FD-BA8C-4DF9-AB2F-A9DC32A5E18A}" type="datetimeFigureOut">
              <a:rPr lang="tr-TR" smtClean="0"/>
              <a:t>18.12.2016</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5DDE8D9-0106-4AA5-BB47-A7A6012BA477}"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1556792"/>
            <a:ext cx="7315200" cy="2016224"/>
          </a:xfrm>
        </p:spPr>
        <p:txBody>
          <a:bodyPr anchor="ctr">
            <a:noAutofit/>
          </a:bodyPr>
          <a:lstStyle/>
          <a:p>
            <a:pPr algn="ctr"/>
            <a:r>
              <a:rPr lang="tr-TR" sz="5400" b="1" dirty="0" smtClean="0">
                <a:latin typeface="Cambria" panose="02040503050406030204" pitchFamily="18" charset="0"/>
              </a:rPr>
              <a:t>ENDÜSTRİDE HATALI ÜRÜN DENETİMİ</a:t>
            </a:r>
            <a:endParaRPr lang="tr-TR" sz="5400" b="1" dirty="0">
              <a:latin typeface="Cambria" panose="02040503050406030204" pitchFamily="18" charset="0"/>
            </a:endParaRPr>
          </a:p>
        </p:txBody>
      </p:sp>
      <p:sp>
        <p:nvSpPr>
          <p:cNvPr id="4" name="Başlık 1"/>
          <p:cNvSpPr txBox="1">
            <a:spLocks/>
          </p:cNvSpPr>
          <p:nvPr/>
        </p:nvSpPr>
        <p:spPr>
          <a:xfrm>
            <a:off x="827584" y="5229200"/>
            <a:ext cx="7315200" cy="122413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2800" b="1" dirty="0" smtClean="0">
                <a:solidFill>
                  <a:srgbClr val="002060"/>
                </a:solidFill>
                <a:latin typeface="Cambria" panose="02040503050406030204" pitchFamily="18" charset="0"/>
              </a:rPr>
              <a:t>Cihangir YAZICI</a:t>
            </a:r>
          </a:p>
          <a:p>
            <a:pPr algn="r"/>
            <a:r>
              <a:rPr lang="tr-TR" sz="2800" b="1" dirty="0" err="1" smtClean="0">
                <a:solidFill>
                  <a:srgbClr val="002060"/>
                </a:solidFill>
                <a:latin typeface="Cambria" panose="02040503050406030204" pitchFamily="18" charset="0"/>
              </a:rPr>
              <a:t>Suha</a:t>
            </a:r>
            <a:r>
              <a:rPr lang="tr-TR" sz="2800" b="1" dirty="0" smtClean="0">
                <a:solidFill>
                  <a:srgbClr val="002060"/>
                </a:solidFill>
                <a:latin typeface="Cambria" panose="02040503050406030204" pitchFamily="18" charset="0"/>
              </a:rPr>
              <a:t> KARAAHMETOĞLU</a:t>
            </a:r>
            <a:endParaRPr lang="tr-TR" sz="28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1012635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395536" y="1340768"/>
            <a:ext cx="7848872" cy="396044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tr-TR" sz="3400" dirty="0" smtClean="0">
                <a:latin typeface="Cambria" panose="02040503050406030204" pitchFamily="18" charset="0"/>
              </a:rPr>
              <a:t>Güneş panellerindeki hücrelerin denetimi</a:t>
            </a:r>
          </a:p>
          <a:p>
            <a:pPr marL="457200" indent="-457200" algn="just">
              <a:buFont typeface="Arial" panose="020B0604020202020204" pitchFamily="34" charset="0"/>
              <a:buChar char="•"/>
            </a:pPr>
            <a:r>
              <a:rPr lang="tr-TR" sz="3400" dirty="0" smtClean="0">
                <a:latin typeface="Cambria" panose="02040503050406030204" pitchFamily="18" charset="0"/>
              </a:rPr>
              <a:t>Tıbbi şişe denetimi</a:t>
            </a:r>
          </a:p>
          <a:p>
            <a:pPr marL="457200" indent="-457200" algn="just">
              <a:buFont typeface="Arial" panose="020B0604020202020204" pitchFamily="34" charset="0"/>
              <a:buChar char="•"/>
            </a:pPr>
            <a:r>
              <a:rPr lang="tr-TR" sz="3400" dirty="0" smtClean="0">
                <a:latin typeface="Cambria" panose="02040503050406030204" pitchFamily="18" charset="0"/>
              </a:rPr>
              <a:t>Dolum seviyesi kontrolü</a:t>
            </a:r>
          </a:p>
          <a:p>
            <a:pPr marL="457200" indent="-457200" algn="just">
              <a:buFont typeface="Arial" panose="020B0604020202020204" pitchFamily="34" charset="0"/>
              <a:buChar char="•"/>
            </a:pPr>
            <a:r>
              <a:rPr lang="tr-TR" sz="3400" dirty="0" smtClean="0">
                <a:latin typeface="Cambria" panose="02040503050406030204" pitchFamily="18" charset="0"/>
              </a:rPr>
              <a:t>Üç boyutlu yüzey ölçümü denetimi ve modellenmesi</a:t>
            </a:r>
          </a:p>
          <a:p>
            <a:pPr marL="457200" indent="-457200" algn="just">
              <a:buFont typeface="Arial" panose="020B0604020202020204" pitchFamily="34" charset="0"/>
              <a:buChar char="•"/>
            </a:pPr>
            <a:endParaRPr lang="tr-TR" sz="3400" dirty="0" smtClean="0">
              <a:latin typeface="Cambria" panose="02040503050406030204" pitchFamily="18" charset="0"/>
            </a:endParaRPr>
          </a:p>
          <a:p>
            <a:pPr algn="just"/>
            <a:r>
              <a:rPr lang="tr-TR" sz="3400" dirty="0" smtClean="0">
                <a:latin typeface="Cambria" panose="02040503050406030204" pitchFamily="18" charset="0"/>
              </a:rPr>
              <a:t>gibi pek çok işlemde kullanılmaktadır.</a:t>
            </a:r>
            <a:endParaRPr lang="tr-TR" sz="3400" dirty="0">
              <a:latin typeface="Cambria" panose="02040503050406030204" pitchFamily="18" charset="0"/>
            </a:endParaRPr>
          </a:p>
        </p:txBody>
      </p:sp>
    </p:spTree>
    <p:extLst>
      <p:ext uri="{BB962C8B-B14F-4D97-AF65-F5344CB8AC3E}">
        <p14:creationId xmlns:p14="http://schemas.microsoft.com/office/powerpoint/2010/main" val="2031034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Etiket (Barkod) Kontrolü</a:t>
            </a:r>
            <a:endParaRPr lang="tr-TR" sz="3400" dirty="0">
              <a:latin typeface="Cambria" panose="02040503050406030204" pitchFamily="18" charset="0"/>
            </a:endParaRPr>
          </a:p>
        </p:txBody>
      </p:sp>
      <p:pic>
        <p:nvPicPr>
          <p:cNvPr id="1026" name="Picture 2" descr="D:\ÖĞRENCİLİK - Bil Müh Ders Notlarım\Dönem-7\Görüntü İşleme\Ödev\foto\image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173291" cy="495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6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Boş Hazne Kontrolü</a:t>
            </a:r>
            <a:endParaRPr lang="tr-TR" sz="3400" dirty="0">
              <a:latin typeface="Cambria" panose="02040503050406030204" pitchFamily="18" charset="0"/>
            </a:endParaRPr>
          </a:p>
        </p:txBody>
      </p:sp>
      <p:pic>
        <p:nvPicPr>
          <p:cNvPr id="2050" name="Picture 2" descr="D:\ÖĞRENCİLİK - Bil Müh Ders Notlarım\Dönem-7\Görüntü İşleme\Ödev\foto\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271703" y="832754"/>
            <a:ext cx="4050418" cy="549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72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Kumaş Yüzeyi Kontrolü</a:t>
            </a:r>
            <a:endParaRPr lang="tr-TR" sz="3400" dirty="0">
              <a:latin typeface="Cambria" panose="02040503050406030204" pitchFamily="18" charset="0"/>
            </a:endParaRPr>
          </a:p>
        </p:txBody>
      </p:sp>
      <p:pic>
        <p:nvPicPr>
          <p:cNvPr id="3074" name="Picture 2" descr="D:\ÖĞRENCİLİK - Bil Müh Ders Notlarım\Dönem-7\Görüntü İşleme\Ödev\foto\yuzey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100654" y="552990"/>
            <a:ext cx="4726667" cy="630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72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Şişe Kapağı Kontrolü</a:t>
            </a:r>
            <a:endParaRPr lang="tr-TR" sz="3400" dirty="0">
              <a:latin typeface="Cambria" panose="02040503050406030204" pitchFamily="18" charset="0"/>
            </a:endParaRPr>
          </a:p>
        </p:txBody>
      </p:sp>
      <p:pic>
        <p:nvPicPr>
          <p:cNvPr id="4098" name="Picture 2" descr="D:\ÖĞRENCİLİK - Bil Müh Ders Notlarım\Dönem-7\Görüntü İşleme\Ödev\foto\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4968552" cy="420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72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Etiket Kontrolü</a:t>
            </a:r>
            <a:endParaRPr lang="tr-TR" sz="3400" dirty="0">
              <a:latin typeface="Cambria" panose="02040503050406030204" pitchFamily="18" charset="0"/>
            </a:endParaRPr>
          </a:p>
        </p:txBody>
      </p:sp>
      <p:pic>
        <p:nvPicPr>
          <p:cNvPr id="5122" name="Picture 2" descr="D:\ÖĞRENCİLİK - Bil Müh Ders Notlarım\Dönem-7\Görüntü İşleme\Ödev\foto\vmini_lotion_lab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347913"/>
            <a:ext cx="48577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72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txBox="1">
            <a:spLocks/>
          </p:cNvSpPr>
          <p:nvPr/>
        </p:nvSpPr>
        <p:spPr>
          <a:xfrm>
            <a:off x="539552" y="476672"/>
            <a:ext cx="7848872"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Boyut Kontrolü</a:t>
            </a:r>
            <a:endParaRPr lang="tr-TR" sz="3400" dirty="0">
              <a:latin typeface="Cambria" panose="02040503050406030204" pitchFamily="18" charset="0"/>
            </a:endParaRPr>
          </a:p>
        </p:txBody>
      </p:sp>
      <p:pic>
        <p:nvPicPr>
          <p:cNvPr id="6146" name="Picture 2" descr="D:\ÖĞRENCİLİK - Bil Müh Ders Notlarım\Dönem-7\Görüntü İşleme\Ödev\foto\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336" y="1484784"/>
            <a:ext cx="5032920" cy="383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72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SİSTEMİN AVANTAJLARI</a:t>
            </a:r>
            <a:endParaRPr lang="tr-TR" sz="3400" dirty="0">
              <a:latin typeface="Cambria" panose="02040503050406030204" pitchFamily="18" charset="0"/>
            </a:endParaRPr>
          </a:p>
        </p:txBody>
      </p:sp>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tr-TR" sz="3400" dirty="0">
                <a:latin typeface="Cambria" panose="02040503050406030204" pitchFamily="18" charset="0"/>
              </a:rPr>
              <a:t>Kalite kontrolün standart hale gelmesi, üretilen tüm ürünlerin kontrolden geçmesinin </a:t>
            </a:r>
            <a:r>
              <a:rPr lang="tr-TR" sz="3400" dirty="0" smtClean="0">
                <a:latin typeface="Cambria" panose="02040503050406030204" pitchFamily="18" charset="0"/>
              </a:rPr>
              <a:t>sağlanması</a:t>
            </a:r>
          </a:p>
          <a:p>
            <a:pPr marL="457200" indent="-457200" algn="just">
              <a:buFont typeface="Arial" panose="020B0604020202020204" pitchFamily="34" charset="0"/>
              <a:buChar char="•"/>
            </a:pPr>
            <a:r>
              <a:rPr lang="tr-TR" sz="3400" dirty="0">
                <a:latin typeface="Cambria" panose="02040503050406030204" pitchFamily="18" charset="0"/>
              </a:rPr>
              <a:t>Kalitenin tutarlılığı ve tahmin edilebilirliğinin </a:t>
            </a:r>
            <a:r>
              <a:rPr lang="tr-TR" sz="3400" dirty="0" smtClean="0">
                <a:latin typeface="Cambria" panose="02040503050406030204" pitchFamily="18" charset="0"/>
              </a:rPr>
              <a:t>arttırılması</a:t>
            </a:r>
          </a:p>
          <a:p>
            <a:pPr marL="457200" indent="-457200" algn="just">
              <a:buFont typeface="Arial" panose="020B0604020202020204" pitchFamily="34" charset="0"/>
              <a:buChar char="•"/>
            </a:pPr>
            <a:r>
              <a:rPr lang="tr-TR" sz="3400" dirty="0">
                <a:latin typeface="Cambria" panose="02040503050406030204" pitchFamily="18" charset="0"/>
              </a:rPr>
              <a:t>Kontrol sisteminde otomasyona gidilerek kontrolün hızlandırılması ile birlikte üretim maliyetinin </a:t>
            </a:r>
            <a:r>
              <a:rPr lang="tr-TR" sz="3400" dirty="0" smtClean="0">
                <a:latin typeface="Cambria" panose="02040503050406030204" pitchFamily="18" charset="0"/>
              </a:rPr>
              <a:t>azaltılması</a:t>
            </a:r>
            <a:endParaRPr lang="tr-TR" sz="3400" dirty="0">
              <a:latin typeface="Cambria" panose="02040503050406030204" pitchFamily="18" charset="0"/>
            </a:endParaRPr>
          </a:p>
        </p:txBody>
      </p:sp>
    </p:spTree>
    <p:extLst>
      <p:ext uri="{BB962C8B-B14F-4D97-AF65-F5344CB8AC3E}">
        <p14:creationId xmlns:p14="http://schemas.microsoft.com/office/powerpoint/2010/main" val="2031034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396044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tr-TR" sz="3400" dirty="0" smtClean="0">
                <a:latin typeface="Cambria" panose="02040503050406030204" pitchFamily="18" charset="0"/>
              </a:rPr>
              <a:t>Hataların </a:t>
            </a:r>
            <a:r>
              <a:rPr lang="tr-TR" sz="3400" dirty="0">
                <a:latin typeface="Cambria" panose="02040503050406030204" pitchFamily="18" charset="0"/>
              </a:rPr>
              <a:t>istatistiklerinin tutulması ve böylece hataların kaynağının tespit edilerek önleyici bir yaklaşımının benimsenmesi ile sıfır hata idealine </a:t>
            </a:r>
            <a:r>
              <a:rPr lang="tr-TR" sz="3400" dirty="0" smtClean="0">
                <a:latin typeface="Cambria" panose="02040503050406030204" pitchFamily="18" charset="0"/>
              </a:rPr>
              <a:t>yaklaşılması</a:t>
            </a:r>
          </a:p>
          <a:p>
            <a:pPr marL="457200" indent="-457200" algn="just">
              <a:buFont typeface="Arial" panose="020B0604020202020204" pitchFamily="34" charset="0"/>
              <a:buChar char="•"/>
            </a:pPr>
            <a:r>
              <a:rPr lang="tr-TR" sz="3400" dirty="0">
                <a:latin typeface="Cambria" panose="02040503050406030204" pitchFamily="18" charset="0"/>
              </a:rPr>
              <a:t>Kontrolün 7 gün 24 saat devam edebilirliğinin </a:t>
            </a:r>
            <a:r>
              <a:rPr lang="tr-TR" sz="3400" dirty="0" smtClean="0">
                <a:latin typeface="Cambria" panose="02040503050406030204" pitchFamily="18" charset="0"/>
              </a:rPr>
              <a:t>sağlanması</a:t>
            </a:r>
            <a:endParaRPr lang="tr-TR" sz="3400" dirty="0">
              <a:latin typeface="Cambria" panose="02040503050406030204" pitchFamily="18" charset="0"/>
            </a:endParaRPr>
          </a:p>
        </p:txBody>
      </p:sp>
    </p:spTree>
    <p:extLst>
      <p:ext uri="{BB962C8B-B14F-4D97-AF65-F5344CB8AC3E}">
        <p14:creationId xmlns:p14="http://schemas.microsoft.com/office/powerpoint/2010/main" val="3589067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ÖRNEK MATLAB UYGULAMASI</a:t>
            </a:r>
            <a:endParaRPr lang="tr-TR" sz="3400" dirty="0">
              <a:latin typeface="Cambria" panose="02040503050406030204" pitchFamily="18" charset="0"/>
            </a:endParaRPr>
          </a:p>
        </p:txBody>
      </p:sp>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parametre </a:t>
            </a:r>
            <a:r>
              <a:rPr lang="tr-TR" sz="3400" dirty="0">
                <a:latin typeface="Cambria" panose="02040503050406030204" pitchFamily="18" charset="0"/>
              </a:rPr>
              <a:t>ile dışarıdan iki adet görüntü dosyası ismi alınıyor</a:t>
            </a:r>
          </a:p>
          <a:p>
            <a:endParaRPr lang="tr-TR" sz="3400" dirty="0" smtClean="0">
              <a:solidFill>
                <a:srgbClr val="FF0000"/>
              </a:solidFill>
              <a:latin typeface="Cambria" panose="02040503050406030204" pitchFamily="18" charset="0"/>
            </a:endParaRPr>
          </a:p>
          <a:p>
            <a:r>
              <a:rPr lang="tr-TR" sz="3400" dirty="0" err="1" smtClean="0">
                <a:solidFill>
                  <a:srgbClr val="0070C0"/>
                </a:solidFill>
                <a:latin typeface="Cambria" panose="02040503050406030204" pitchFamily="18" charset="0"/>
              </a:rPr>
              <a:t>function</a:t>
            </a:r>
            <a:r>
              <a:rPr lang="tr-TR" sz="3400" dirty="0" smtClean="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ff</a:t>
            </a:r>
            <a:r>
              <a:rPr lang="tr-TR" sz="3400" dirty="0">
                <a:solidFill>
                  <a:srgbClr val="0070C0"/>
                </a:solidFill>
                <a:latin typeface="Cambria" panose="02040503050406030204" pitchFamily="18" charset="0"/>
              </a:rPr>
              <a:t> = kontrol(</a:t>
            </a:r>
            <a:r>
              <a:rPr lang="tr-TR" sz="3400" dirty="0" err="1">
                <a:solidFill>
                  <a:srgbClr val="0070C0"/>
                </a:solidFill>
                <a:latin typeface="Cambria" panose="02040503050406030204" pitchFamily="18" charset="0"/>
              </a:rPr>
              <a:t>ResimOrijinal</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ResimGelen</a:t>
            </a:r>
            <a:r>
              <a:rPr lang="tr-TR" sz="3400" dirty="0" smtClean="0">
                <a:solidFill>
                  <a:srgbClr val="0070C0"/>
                </a:solidFill>
                <a:latin typeface="Cambria" panose="02040503050406030204" pitchFamily="18" charset="0"/>
              </a:rPr>
              <a:t>);</a:t>
            </a:r>
            <a:endParaRPr lang="tr-TR" sz="3400" dirty="0">
              <a:solidFill>
                <a:srgbClr val="0070C0"/>
              </a:solidFill>
              <a:latin typeface="Cambria" panose="02040503050406030204" pitchFamily="18" charset="0"/>
            </a:endParaRPr>
          </a:p>
        </p:txBody>
      </p:sp>
    </p:spTree>
    <p:extLst>
      <p:ext uri="{BB962C8B-B14F-4D97-AF65-F5344CB8AC3E}">
        <p14:creationId xmlns:p14="http://schemas.microsoft.com/office/powerpoint/2010/main" val="2290639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5256584"/>
          </a:xfrm>
        </p:spPr>
        <p:txBody>
          <a:bodyPr anchor="t">
            <a:noAutofit/>
          </a:bodyPr>
          <a:lstStyle/>
          <a:p>
            <a:pPr algn="just"/>
            <a:r>
              <a:rPr lang="tr-TR" sz="3400" dirty="0">
                <a:latin typeface="Cambria" panose="02040503050406030204" pitchFamily="18" charset="0"/>
              </a:rPr>
              <a:t>Hata tespit sistemleri üzerine çalışmalar 1980’li yıllarda </a:t>
            </a:r>
            <a:r>
              <a:rPr lang="tr-TR" sz="3400" dirty="0" smtClean="0">
                <a:latin typeface="Cambria" panose="02040503050406030204" pitchFamily="18" charset="0"/>
              </a:rPr>
              <a:t>başlamıştır. Hata </a:t>
            </a:r>
            <a:r>
              <a:rPr lang="tr-TR" sz="3400" dirty="0">
                <a:latin typeface="Cambria" panose="02040503050406030204" pitchFamily="18" charset="0"/>
              </a:rPr>
              <a:t>tespit sistemleri, başta insan odaklı çalışan sistemler olarak sanayide yerini alsa da gelişen teknoloji ile birlikte yerini makinalara bırakmıştır</a:t>
            </a:r>
            <a:r>
              <a:rPr lang="tr-TR" sz="3400" dirty="0" smtClean="0">
                <a:latin typeface="Cambria" panose="02040503050406030204" pitchFamily="18" charset="0"/>
              </a:rPr>
              <a:t>. </a:t>
            </a:r>
            <a:r>
              <a:rPr lang="tr-TR" sz="3400" dirty="0">
                <a:latin typeface="Cambria" panose="02040503050406030204" pitchFamily="18" charset="0"/>
              </a:rPr>
              <a:t>Yapay görme teknolojilerinin gelişmesi ile hata tespit çalışmaları, çok daha hızlı ve güvenilir bir hal almıştır. </a:t>
            </a:r>
            <a:endParaRPr lang="tr-TR" sz="3400" b="1" dirty="0">
              <a:latin typeface="Cambria" panose="02040503050406030204" pitchFamily="18" charset="0"/>
            </a:endParaRPr>
          </a:p>
        </p:txBody>
      </p:sp>
    </p:spTree>
    <p:extLst>
      <p:ext uri="{BB962C8B-B14F-4D97-AF65-F5344CB8AC3E}">
        <p14:creationId xmlns:p14="http://schemas.microsoft.com/office/powerpoint/2010/main" val="3038938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96855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err="1" smtClean="0">
                <a:latin typeface="Cambria" panose="02040503050406030204" pitchFamily="18" charset="0"/>
              </a:rPr>
              <a:t>Rorj</a:t>
            </a:r>
            <a:r>
              <a:rPr lang="tr-TR" sz="3400" dirty="0" smtClean="0">
                <a:latin typeface="Cambria" panose="02040503050406030204" pitchFamily="18" charset="0"/>
              </a:rPr>
              <a:t> </a:t>
            </a:r>
            <a:r>
              <a:rPr lang="tr-TR" sz="3400" dirty="0">
                <a:latin typeface="Cambria" panose="02040503050406030204" pitchFamily="18" charset="0"/>
              </a:rPr>
              <a:t>(orijinal ürün) değişkenine 1.parametredeki ismin görüntüsü aktarılıyor</a:t>
            </a:r>
          </a:p>
          <a:p>
            <a:r>
              <a:rPr lang="tr-TR" sz="3400" dirty="0" err="1" smtClean="0">
                <a:solidFill>
                  <a:srgbClr val="0070C0"/>
                </a:solidFill>
                <a:latin typeface="Cambria" panose="02040503050406030204" pitchFamily="18" charset="0"/>
              </a:rPr>
              <a:t>Rorj</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imread</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ResimOrijinal</a:t>
            </a:r>
            <a:r>
              <a:rPr lang="tr-TR" sz="3400" dirty="0">
                <a:solidFill>
                  <a:srgbClr val="0070C0"/>
                </a:solidFill>
                <a:latin typeface="Cambria" panose="02040503050406030204" pitchFamily="18" charset="0"/>
              </a:rPr>
              <a:t>); </a:t>
            </a:r>
          </a:p>
          <a:p>
            <a:endParaRPr lang="tr-TR" sz="3400" dirty="0" smtClean="0">
              <a:latin typeface="Cambria" panose="02040503050406030204" pitchFamily="18" charset="0"/>
            </a:endParaRPr>
          </a:p>
          <a:p>
            <a:r>
              <a:rPr lang="tr-TR" sz="3400" dirty="0" err="1" smtClean="0">
                <a:latin typeface="Cambria" panose="02040503050406030204" pitchFamily="18" charset="0"/>
              </a:rPr>
              <a:t>Rgel</a:t>
            </a:r>
            <a:r>
              <a:rPr lang="tr-TR" sz="3400" dirty="0" smtClean="0">
                <a:latin typeface="Cambria" panose="02040503050406030204" pitchFamily="18" charset="0"/>
              </a:rPr>
              <a:t> </a:t>
            </a:r>
            <a:r>
              <a:rPr lang="tr-TR" sz="3400" dirty="0">
                <a:latin typeface="Cambria" panose="02040503050406030204" pitchFamily="18" charset="0"/>
              </a:rPr>
              <a:t>(kontrol edilecek ürün) değişkenine 2.parametredeki ismin görüntüsü aktarılıyor</a:t>
            </a:r>
          </a:p>
          <a:p>
            <a:r>
              <a:rPr lang="tr-TR" sz="3400" dirty="0" err="1" smtClean="0">
                <a:solidFill>
                  <a:srgbClr val="0070C0"/>
                </a:solidFill>
                <a:latin typeface="Cambria" panose="02040503050406030204" pitchFamily="18" charset="0"/>
              </a:rPr>
              <a:t>Rgel</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imread</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ResimGelen</a:t>
            </a:r>
            <a:r>
              <a:rPr lang="tr-TR" sz="3400" dirty="0" smtClean="0">
                <a:solidFill>
                  <a:srgbClr val="0070C0"/>
                </a:solidFill>
                <a:latin typeface="Cambria" panose="02040503050406030204" pitchFamily="18" charset="0"/>
              </a:rPr>
              <a:t>);</a:t>
            </a:r>
            <a:endParaRPr lang="tr-TR" sz="3400" dirty="0">
              <a:solidFill>
                <a:srgbClr val="0070C0"/>
              </a:solidFill>
              <a:latin typeface="Cambria" panose="02040503050406030204" pitchFamily="18" charset="0"/>
            </a:endParaRPr>
          </a:p>
        </p:txBody>
      </p:sp>
    </p:spTree>
    <p:extLst>
      <p:ext uri="{BB962C8B-B14F-4D97-AF65-F5344CB8AC3E}">
        <p14:creationId xmlns:p14="http://schemas.microsoft.com/office/powerpoint/2010/main" val="3269388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89654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Orijinal </a:t>
            </a:r>
            <a:r>
              <a:rPr lang="tr-TR" sz="3400" dirty="0">
                <a:latin typeface="Cambria" panose="02040503050406030204" pitchFamily="18" charset="0"/>
              </a:rPr>
              <a:t>ürüne ait yükseklik, genişlik ve kullanılan renk katmanı değerleri alınıyor </a:t>
            </a:r>
          </a:p>
          <a:p>
            <a:r>
              <a:rPr lang="tr-TR" sz="3400" dirty="0" smtClean="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y,g,r</a:t>
            </a:r>
            <a:r>
              <a:rPr lang="tr-TR" sz="3400" dirty="0">
                <a:solidFill>
                  <a:srgbClr val="0070C0"/>
                </a:solidFill>
                <a:latin typeface="Cambria" panose="02040503050406030204" pitchFamily="18" charset="0"/>
              </a:rPr>
              <a:t>] = size(</a:t>
            </a:r>
            <a:r>
              <a:rPr lang="tr-TR" sz="3400" dirty="0" err="1">
                <a:solidFill>
                  <a:srgbClr val="0070C0"/>
                </a:solidFill>
                <a:latin typeface="Cambria" panose="02040503050406030204" pitchFamily="18" charset="0"/>
              </a:rPr>
              <a:t>Rorj</a:t>
            </a:r>
            <a:r>
              <a:rPr lang="tr-TR" sz="3400" dirty="0">
                <a:solidFill>
                  <a:srgbClr val="0070C0"/>
                </a:solidFill>
                <a:latin typeface="Cambria" panose="02040503050406030204" pitchFamily="18" charset="0"/>
              </a:rPr>
              <a:t>);</a:t>
            </a:r>
          </a:p>
          <a:p>
            <a:endParaRPr lang="tr-TR" sz="3400" dirty="0" smtClean="0">
              <a:latin typeface="Cambria" panose="02040503050406030204" pitchFamily="18" charset="0"/>
            </a:endParaRPr>
          </a:p>
          <a:p>
            <a:r>
              <a:rPr lang="tr-TR" sz="3400" dirty="0" smtClean="0">
                <a:latin typeface="Cambria" panose="02040503050406030204" pitchFamily="18" charset="0"/>
              </a:rPr>
              <a:t>Görüntüye </a:t>
            </a:r>
            <a:r>
              <a:rPr lang="tr-TR" sz="3400" dirty="0">
                <a:latin typeface="Cambria" panose="02040503050406030204" pitchFamily="18" charset="0"/>
              </a:rPr>
              <a:t>hata oranını hesaplayabilmek için gereken </a:t>
            </a:r>
            <a:r>
              <a:rPr lang="tr-TR" sz="3400" dirty="0" err="1">
                <a:latin typeface="Cambria" panose="02040503050406030204" pitchFamily="18" charset="0"/>
              </a:rPr>
              <a:t>ToplamPiksel</a:t>
            </a:r>
            <a:r>
              <a:rPr lang="tr-TR" sz="3400" dirty="0">
                <a:latin typeface="Cambria" panose="02040503050406030204" pitchFamily="18" charset="0"/>
              </a:rPr>
              <a:t> bilgisi hesaplanıyor </a:t>
            </a:r>
          </a:p>
          <a:p>
            <a:r>
              <a:rPr lang="tr-TR" sz="3400" dirty="0" err="1" smtClean="0">
                <a:solidFill>
                  <a:srgbClr val="0070C0"/>
                </a:solidFill>
                <a:latin typeface="Cambria" panose="02040503050406030204" pitchFamily="18" charset="0"/>
              </a:rPr>
              <a:t>ToplamPiksel</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 y*g*r</a:t>
            </a:r>
            <a:r>
              <a:rPr lang="tr-TR" sz="3400" dirty="0" smtClean="0">
                <a:solidFill>
                  <a:srgbClr val="0070C0"/>
                </a:solidFill>
                <a:latin typeface="Cambria" panose="02040503050406030204" pitchFamily="18" charset="0"/>
              </a:rPr>
              <a:t>;</a:t>
            </a:r>
          </a:p>
        </p:txBody>
      </p:sp>
    </p:spTree>
    <p:extLst>
      <p:ext uri="{BB962C8B-B14F-4D97-AF65-F5344CB8AC3E}">
        <p14:creationId xmlns:p14="http://schemas.microsoft.com/office/powerpoint/2010/main" val="1539925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err="1" smtClean="0">
                <a:latin typeface="Cambria" panose="02040503050406030204" pitchFamily="18" charset="0"/>
              </a:rPr>
              <a:t>HatalıPiksel</a:t>
            </a:r>
            <a:r>
              <a:rPr lang="tr-TR" sz="3400" dirty="0" smtClean="0">
                <a:latin typeface="Cambria" panose="02040503050406030204" pitchFamily="18" charset="0"/>
              </a:rPr>
              <a:t> </a:t>
            </a:r>
            <a:r>
              <a:rPr lang="tr-TR" sz="3400" dirty="0">
                <a:latin typeface="Cambria" panose="02040503050406030204" pitchFamily="18" charset="0"/>
              </a:rPr>
              <a:t>bilgili başlangıçta sıfıra eşitleniyor </a:t>
            </a:r>
          </a:p>
          <a:p>
            <a:r>
              <a:rPr lang="tr-TR" sz="3400" dirty="0" err="1" smtClean="0">
                <a:solidFill>
                  <a:srgbClr val="0070C0"/>
                </a:solidFill>
                <a:latin typeface="Cambria" panose="02040503050406030204" pitchFamily="18" charset="0"/>
              </a:rPr>
              <a:t>HataliPiksel</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 0</a:t>
            </a:r>
            <a:r>
              <a:rPr lang="tr-TR" sz="3400" dirty="0" smtClean="0">
                <a:solidFill>
                  <a:srgbClr val="0070C0"/>
                </a:solidFill>
                <a:latin typeface="Cambria" panose="02040503050406030204" pitchFamily="18" charset="0"/>
              </a:rPr>
              <a:t>;</a:t>
            </a:r>
          </a:p>
          <a:p>
            <a:endParaRPr lang="tr-TR" sz="3400" dirty="0">
              <a:solidFill>
                <a:srgbClr val="0070C0"/>
              </a:solidFill>
              <a:latin typeface="Cambria" panose="02040503050406030204" pitchFamily="18" charset="0"/>
            </a:endParaRPr>
          </a:p>
          <a:p>
            <a:r>
              <a:rPr lang="tr-TR" sz="3400" dirty="0" err="1" smtClean="0">
                <a:latin typeface="Cambria" panose="02040503050406030204" pitchFamily="18" charset="0"/>
              </a:rPr>
              <a:t>Rson</a:t>
            </a:r>
            <a:r>
              <a:rPr lang="tr-TR" sz="3400" dirty="0" smtClean="0">
                <a:latin typeface="Cambria" panose="02040503050406030204" pitchFamily="18" charset="0"/>
              </a:rPr>
              <a:t> </a:t>
            </a:r>
            <a:r>
              <a:rPr lang="tr-TR" sz="3400" dirty="0">
                <a:latin typeface="Cambria" panose="02040503050406030204" pitchFamily="18" charset="0"/>
              </a:rPr>
              <a:t>(sonuç görüntüsü) </a:t>
            </a:r>
            <a:r>
              <a:rPr lang="tr-TR" sz="3400" dirty="0" err="1">
                <a:latin typeface="Cambria" panose="02040503050406030204" pitchFamily="18" charset="0"/>
              </a:rPr>
              <a:t>Rgel'den</a:t>
            </a:r>
            <a:r>
              <a:rPr lang="tr-TR" sz="3400" dirty="0">
                <a:latin typeface="Cambria" panose="02040503050406030204" pitchFamily="18" charset="0"/>
              </a:rPr>
              <a:t> aktarılıyor</a:t>
            </a:r>
          </a:p>
          <a:p>
            <a:r>
              <a:rPr lang="tr-TR" sz="3400" dirty="0" err="1" smtClean="0">
                <a:solidFill>
                  <a:srgbClr val="0070C0"/>
                </a:solidFill>
                <a:latin typeface="Cambria" panose="02040503050406030204" pitchFamily="18" charset="0"/>
              </a:rPr>
              <a:t>Rson</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Rgel</a:t>
            </a:r>
            <a:r>
              <a:rPr lang="tr-TR" sz="3400" dirty="0" smtClean="0">
                <a:solidFill>
                  <a:srgbClr val="0070C0"/>
                </a:solidFill>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750631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Orijinal </a:t>
            </a:r>
            <a:r>
              <a:rPr lang="tr-TR" sz="3400" dirty="0">
                <a:latin typeface="Cambria" panose="02040503050406030204" pitchFamily="18" charset="0"/>
              </a:rPr>
              <a:t>ürün görüntüleniyor</a:t>
            </a:r>
          </a:p>
          <a:p>
            <a:r>
              <a:rPr lang="tr-TR" sz="3400" dirty="0" err="1" smtClean="0">
                <a:solidFill>
                  <a:srgbClr val="0070C0"/>
                </a:solidFill>
                <a:latin typeface="Cambria" panose="02040503050406030204" pitchFamily="18" charset="0"/>
              </a:rPr>
              <a:t>subplot</a:t>
            </a:r>
            <a:r>
              <a:rPr lang="tr-TR" sz="3400" dirty="0" smtClean="0">
                <a:solidFill>
                  <a:srgbClr val="0070C0"/>
                </a:solidFill>
                <a:latin typeface="Cambria" panose="02040503050406030204" pitchFamily="18" charset="0"/>
              </a:rPr>
              <a:t>(1,3,1</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imshow</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Rorj</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title</a:t>
            </a:r>
            <a:r>
              <a:rPr lang="tr-TR" sz="3400" dirty="0">
                <a:solidFill>
                  <a:srgbClr val="0070C0"/>
                </a:solidFill>
                <a:latin typeface="Cambria" panose="02040503050406030204" pitchFamily="18" charset="0"/>
              </a:rPr>
              <a:t>('Orijinal Ürün</a:t>
            </a:r>
            <a:r>
              <a:rPr lang="tr-TR" sz="3400" dirty="0" smtClean="0">
                <a:solidFill>
                  <a:srgbClr val="0070C0"/>
                </a:solidFill>
                <a:latin typeface="Cambria" panose="02040503050406030204" pitchFamily="18" charset="0"/>
              </a:rPr>
              <a:t>');</a:t>
            </a:r>
          </a:p>
          <a:p>
            <a:endParaRPr lang="tr-TR" sz="3400" dirty="0">
              <a:solidFill>
                <a:srgbClr val="0070C0"/>
              </a:solidFill>
              <a:latin typeface="Cambria" panose="02040503050406030204" pitchFamily="18" charset="0"/>
            </a:endParaRPr>
          </a:p>
          <a:p>
            <a:r>
              <a:rPr lang="tr-TR" sz="3400" dirty="0">
                <a:latin typeface="Cambria" panose="02040503050406030204" pitchFamily="18" charset="0"/>
              </a:rPr>
              <a:t>Orijinal ürüne ait görüntü dosyasının ismi görüntüleniyor</a:t>
            </a:r>
          </a:p>
          <a:p>
            <a:r>
              <a:rPr lang="tr-TR" sz="3400" dirty="0" err="1" smtClean="0">
                <a:solidFill>
                  <a:srgbClr val="0070C0"/>
                </a:solidFill>
                <a:latin typeface="Cambria" panose="02040503050406030204" pitchFamily="18" charset="0"/>
              </a:rPr>
              <a:t>xlabel</a:t>
            </a:r>
            <a:r>
              <a:rPr lang="tr-TR" sz="3400" dirty="0" smtClean="0">
                <a:solidFill>
                  <a:srgbClr val="0070C0"/>
                </a:solidFill>
                <a:latin typeface="Cambria" panose="02040503050406030204" pitchFamily="18" charset="0"/>
              </a:rPr>
              <a:t>(</a:t>
            </a:r>
            <a:r>
              <a:rPr lang="tr-TR" sz="3400" dirty="0" err="1" smtClean="0">
                <a:solidFill>
                  <a:srgbClr val="0070C0"/>
                </a:solidFill>
                <a:latin typeface="Cambria" panose="02040503050406030204" pitchFamily="18" charset="0"/>
              </a:rPr>
              <a:t>ResimOrijinal</a:t>
            </a:r>
            <a:r>
              <a:rPr lang="tr-TR" sz="3400" dirty="0" smtClean="0">
                <a:solidFill>
                  <a:srgbClr val="0070C0"/>
                </a:solidFill>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3570919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Kontrol </a:t>
            </a:r>
            <a:r>
              <a:rPr lang="tr-TR" sz="3400" dirty="0">
                <a:latin typeface="Cambria" panose="02040503050406030204" pitchFamily="18" charset="0"/>
              </a:rPr>
              <a:t>edilecek ürün görüntüleniyor</a:t>
            </a:r>
          </a:p>
          <a:p>
            <a:r>
              <a:rPr lang="tr-TR" sz="3400" dirty="0" err="1" smtClean="0">
                <a:solidFill>
                  <a:srgbClr val="0070C0"/>
                </a:solidFill>
                <a:latin typeface="Cambria" panose="02040503050406030204" pitchFamily="18" charset="0"/>
              </a:rPr>
              <a:t>subplot</a:t>
            </a:r>
            <a:r>
              <a:rPr lang="tr-TR" sz="3400" dirty="0" smtClean="0">
                <a:solidFill>
                  <a:srgbClr val="0070C0"/>
                </a:solidFill>
                <a:latin typeface="Cambria" panose="02040503050406030204" pitchFamily="18" charset="0"/>
              </a:rPr>
              <a:t>(1,3,2</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imshow</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Rgel</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title</a:t>
            </a:r>
            <a:r>
              <a:rPr lang="tr-TR" sz="3400" dirty="0">
                <a:solidFill>
                  <a:srgbClr val="0070C0"/>
                </a:solidFill>
                <a:latin typeface="Cambria" panose="02040503050406030204" pitchFamily="18" charset="0"/>
              </a:rPr>
              <a:t>('Kontrol Edilen Ürün');</a:t>
            </a:r>
          </a:p>
          <a:p>
            <a:endParaRPr lang="tr-TR" sz="3400" dirty="0" smtClean="0">
              <a:latin typeface="Cambria" panose="02040503050406030204" pitchFamily="18" charset="0"/>
            </a:endParaRPr>
          </a:p>
          <a:p>
            <a:r>
              <a:rPr lang="tr-TR" sz="3400" dirty="0">
                <a:latin typeface="Cambria" panose="02040503050406030204" pitchFamily="18" charset="0"/>
              </a:rPr>
              <a:t>Kontrol edilecek ürüne ait görüntü dosyasının ismi görüntüleniyor</a:t>
            </a:r>
          </a:p>
          <a:p>
            <a:r>
              <a:rPr lang="tr-TR" sz="3400" dirty="0" err="1" smtClean="0">
                <a:solidFill>
                  <a:srgbClr val="0070C0"/>
                </a:solidFill>
                <a:latin typeface="Cambria" panose="02040503050406030204" pitchFamily="18" charset="0"/>
              </a:rPr>
              <a:t>xlabel</a:t>
            </a:r>
            <a:r>
              <a:rPr lang="tr-TR" sz="3400" dirty="0" smtClean="0">
                <a:solidFill>
                  <a:srgbClr val="0070C0"/>
                </a:solidFill>
                <a:latin typeface="Cambria" panose="02040503050406030204" pitchFamily="18" charset="0"/>
              </a:rPr>
              <a:t>(</a:t>
            </a:r>
            <a:r>
              <a:rPr lang="tr-TR" sz="3400" dirty="0" err="1" smtClean="0">
                <a:solidFill>
                  <a:srgbClr val="0070C0"/>
                </a:solidFill>
                <a:latin typeface="Cambria" panose="02040503050406030204" pitchFamily="18" charset="0"/>
              </a:rPr>
              <a:t>ResimGelen</a:t>
            </a:r>
            <a:r>
              <a:rPr lang="tr-TR" sz="3400" dirty="0" smtClean="0">
                <a:solidFill>
                  <a:srgbClr val="0070C0"/>
                </a:solidFill>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1539777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88640"/>
            <a:ext cx="7848872" cy="648072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İki </a:t>
            </a:r>
            <a:r>
              <a:rPr lang="tr-TR" sz="3400" dirty="0">
                <a:latin typeface="Cambria" panose="02040503050406030204" pitchFamily="18" charset="0"/>
              </a:rPr>
              <a:t>ürün arasındaki her bir piksel karşılıklı olarak eşitlik kontrolü yapılacak   </a:t>
            </a:r>
          </a:p>
          <a:p>
            <a:r>
              <a:rPr lang="tr-TR" sz="3400" dirty="0" err="1">
                <a:solidFill>
                  <a:srgbClr val="0070C0"/>
                </a:solidFill>
                <a:latin typeface="Cambria" panose="02040503050406030204" pitchFamily="18" charset="0"/>
              </a:rPr>
              <a:t>for</a:t>
            </a:r>
            <a:r>
              <a:rPr lang="tr-TR" sz="3400" dirty="0">
                <a:solidFill>
                  <a:srgbClr val="0070C0"/>
                </a:solidFill>
                <a:latin typeface="Cambria" panose="02040503050406030204" pitchFamily="18" charset="0"/>
              </a:rPr>
              <a:t> </a:t>
            </a:r>
            <a:r>
              <a:rPr lang="tr-TR" sz="3400" dirty="0" smtClean="0">
                <a:solidFill>
                  <a:srgbClr val="0070C0"/>
                </a:solidFill>
                <a:latin typeface="Cambria" panose="02040503050406030204" pitchFamily="18" charset="0"/>
              </a:rPr>
              <a:t>satir=1:y</a:t>
            </a:r>
            <a:r>
              <a:rPr lang="tr-TR" sz="2400" dirty="0" smtClean="0">
                <a:latin typeface="Cambria" panose="02040503050406030204" pitchFamily="18" charset="0"/>
              </a:rPr>
              <a:t>  </a:t>
            </a:r>
            <a:endParaRPr lang="tr-TR" sz="2400" dirty="0">
              <a:latin typeface="Cambria" panose="02040503050406030204" pitchFamily="18" charset="0"/>
            </a:endParaRPr>
          </a:p>
          <a:p>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for</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sutun</a:t>
            </a:r>
            <a:r>
              <a:rPr lang="tr-TR" sz="3400" dirty="0">
                <a:solidFill>
                  <a:srgbClr val="0070C0"/>
                </a:solidFill>
                <a:latin typeface="Cambria" panose="02040503050406030204" pitchFamily="18" charset="0"/>
              </a:rPr>
              <a:t>=1:g</a:t>
            </a:r>
          </a:p>
          <a:p>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PikselHatali</a:t>
            </a:r>
            <a:r>
              <a:rPr lang="tr-TR" sz="3400" dirty="0" smtClean="0">
                <a:solidFill>
                  <a:srgbClr val="0070C0"/>
                </a:solidFill>
                <a:latin typeface="Cambria" panose="02040503050406030204" pitchFamily="18" charset="0"/>
              </a:rPr>
              <a:t> = </a:t>
            </a:r>
            <a:r>
              <a:rPr lang="tr-TR" sz="3400" dirty="0" err="1" smtClean="0">
                <a:solidFill>
                  <a:srgbClr val="0070C0"/>
                </a:solidFill>
                <a:latin typeface="Cambria" panose="02040503050406030204" pitchFamily="18" charset="0"/>
              </a:rPr>
              <a:t>false</a:t>
            </a:r>
            <a:r>
              <a:rPr lang="tr-TR" sz="3400" dirty="0" smtClean="0">
                <a:solidFill>
                  <a:srgbClr val="0070C0"/>
                </a:solidFill>
                <a:latin typeface="Cambria" panose="02040503050406030204" pitchFamily="18" charset="0"/>
              </a:rPr>
              <a:t>;</a:t>
            </a:r>
          </a:p>
          <a:p>
            <a:r>
              <a:rPr lang="tr-TR" sz="3400" dirty="0" smtClean="0">
                <a:latin typeface="Cambria" panose="02040503050406030204" pitchFamily="18" charset="0"/>
              </a:rPr>
              <a:t>        </a:t>
            </a:r>
            <a:r>
              <a:rPr lang="tr-TR" sz="3400" dirty="0" err="1" smtClean="0">
                <a:solidFill>
                  <a:srgbClr val="0070C0"/>
                </a:solidFill>
                <a:latin typeface="Cambria" panose="02040503050406030204" pitchFamily="18" charset="0"/>
              </a:rPr>
              <a:t>for</a:t>
            </a:r>
            <a:r>
              <a:rPr lang="tr-TR" sz="3400" dirty="0" smtClean="0">
                <a:solidFill>
                  <a:srgbClr val="0070C0"/>
                </a:solidFill>
                <a:latin typeface="Cambria" panose="02040503050406030204" pitchFamily="18" charset="0"/>
              </a:rPr>
              <a:t> </a:t>
            </a:r>
            <a:r>
              <a:rPr lang="tr-TR" sz="3400" dirty="0">
                <a:solidFill>
                  <a:srgbClr val="0070C0"/>
                </a:solidFill>
                <a:latin typeface="Cambria" panose="02040503050406030204" pitchFamily="18" charset="0"/>
              </a:rPr>
              <a:t>renk=1:r</a:t>
            </a:r>
          </a:p>
          <a:p>
            <a:r>
              <a:rPr lang="tr-TR" sz="3400" dirty="0">
                <a:solidFill>
                  <a:srgbClr val="0070C0"/>
                </a:solidFill>
                <a:latin typeface="Cambria" panose="02040503050406030204" pitchFamily="18" charset="0"/>
              </a:rPr>
              <a:t>        </a:t>
            </a:r>
            <a:r>
              <a:rPr lang="tr-TR" sz="3400" dirty="0" smtClean="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if</a:t>
            </a:r>
            <a:r>
              <a:rPr lang="tr-TR" sz="3400" dirty="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Rorj</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satir,sutun,renk</a:t>
            </a:r>
            <a:r>
              <a:rPr lang="tr-TR" sz="3400" dirty="0">
                <a:solidFill>
                  <a:srgbClr val="0070C0"/>
                </a:solidFill>
                <a:latin typeface="Cambria" panose="02040503050406030204" pitchFamily="18" charset="0"/>
              </a:rPr>
              <a:t>) ~= </a:t>
            </a:r>
            <a:r>
              <a:rPr lang="tr-TR" sz="3400" dirty="0" err="1">
                <a:solidFill>
                  <a:srgbClr val="0070C0"/>
                </a:solidFill>
                <a:latin typeface="Cambria" panose="02040503050406030204" pitchFamily="18" charset="0"/>
              </a:rPr>
              <a:t>Rgel</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satir,sutun,renk</a:t>
            </a:r>
            <a:r>
              <a:rPr lang="tr-TR" sz="3400" dirty="0">
                <a:solidFill>
                  <a:srgbClr val="0070C0"/>
                </a:solidFill>
                <a:latin typeface="Cambria" panose="02040503050406030204" pitchFamily="18" charset="0"/>
              </a:rPr>
              <a:t>)</a:t>
            </a:r>
          </a:p>
          <a:p>
            <a:r>
              <a:rPr lang="tr-TR" sz="3400" dirty="0">
                <a:latin typeface="Cambria" panose="02040503050406030204" pitchFamily="18" charset="0"/>
              </a:rPr>
              <a:t>            </a:t>
            </a:r>
            <a:r>
              <a:rPr lang="tr-TR" sz="3400" dirty="0" smtClean="0">
                <a:latin typeface="Cambria" panose="02040503050406030204" pitchFamily="18" charset="0"/>
              </a:rPr>
              <a:t>İki görüntü arasında fark varsa  </a:t>
            </a:r>
            <a:endParaRPr lang="tr-TR" sz="3400" dirty="0">
              <a:latin typeface="Cambria" panose="02040503050406030204" pitchFamily="18" charset="0"/>
            </a:endParaRPr>
          </a:p>
          <a:p>
            <a:r>
              <a:rPr lang="tr-TR" sz="3400" dirty="0">
                <a:latin typeface="Cambria" panose="02040503050406030204" pitchFamily="18" charset="0"/>
              </a:rPr>
              <a:t>                </a:t>
            </a:r>
            <a:r>
              <a:rPr lang="tr-TR" sz="3400" dirty="0" err="1">
                <a:solidFill>
                  <a:srgbClr val="0070C0"/>
                </a:solidFill>
                <a:latin typeface="Cambria" panose="02040503050406030204" pitchFamily="18" charset="0"/>
              </a:rPr>
              <a:t>PikselHatali</a:t>
            </a:r>
            <a:r>
              <a:rPr lang="tr-TR" sz="3400" dirty="0">
                <a:solidFill>
                  <a:srgbClr val="0070C0"/>
                </a:solidFill>
                <a:latin typeface="Cambria" panose="02040503050406030204" pitchFamily="18" charset="0"/>
              </a:rPr>
              <a:t> = </a:t>
            </a:r>
            <a:r>
              <a:rPr lang="tr-TR" sz="3400" dirty="0" err="1">
                <a:solidFill>
                  <a:srgbClr val="0070C0"/>
                </a:solidFill>
                <a:latin typeface="Cambria" panose="02040503050406030204" pitchFamily="18" charset="0"/>
              </a:rPr>
              <a:t>true</a:t>
            </a:r>
            <a:r>
              <a:rPr lang="tr-TR" sz="3400" dirty="0">
                <a:solidFill>
                  <a:srgbClr val="0070C0"/>
                </a:solidFill>
                <a:latin typeface="Cambria" panose="02040503050406030204" pitchFamily="18" charset="0"/>
              </a:rPr>
              <a:t>;</a:t>
            </a:r>
          </a:p>
          <a:p>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end</a:t>
            </a:r>
            <a:endParaRPr lang="tr-TR" sz="3400" dirty="0" smtClean="0">
              <a:solidFill>
                <a:srgbClr val="0070C0"/>
              </a:solidFill>
              <a:latin typeface="Cambria" panose="02040503050406030204" pitchFamily="18" charset="0"/>
            </a:endParaRPr>
          </a:p>
          <a:p>
            <a:r>
              <a:rPr lang="tr-TR" sz="3400" dirty="0" smtClean="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end</a:t>
            </a:r>
            <a:endParaRPr lang="tr-TR" sz="3400" dirty="0">
              <a:solidFill>
                <a:srgbClr val="0070C0"/>
              </a:solidFill>
              <a:latin typeface="Cambria" panose="02040503050406030204" pitchFamily="18" charset="0"/>
            </a:endParaRPr>
          </a:p>
          <a:p>
            <a:r>
              <a:rPr lang="tr-TR" sz="3400" dirty="0">
                <a:latin typeface="Cambria" panose="02040503050406030204" pitchFamily="18" charset="0"/>
              </a:rPr>
              <a:t>        </a:t>
            </a:r>
          </a:p>
        </p:txBody>
      </p:sp>
    </p:spTree>
    <p:extLst>
      <p:ext uri="{BB962C8B-B14F-4D97-AF65-F5344CB8AC3E}">
        <p14:creationId xmlns:p14="http://schemas.microsoft.com/office/powerpoint/2010/main" val="1270960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620688"/>
            <a:ext cx="7848872" cy="525658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        Pikselde </a:t>
            </a:r>
            <a:r>
              <a:rPr lang="tr-TR" sz="3400" dirty="0">
                <a:latin typeface="Cambria" panose="02040503050406030204" pitchFamily="18" charset="0"/>
              </a:rPr>
              <a:t>hata bulunmamışsa</a:t>
            </a:r>
            <a:r>
              <a:rPr lang="tr-TR" sz="3400" dirty="0" smtClean="0">
                <a:latin typeface="Cambria" panose="02040503050406030204" pitchFamily="18" charset="0"/>
              </a:rPr>
              <a:t>        </a:t>
            </a:r>
          </a:p>
          <a:p>
            <a:r>
              <a:rPr lang="tr-TR" sz="3400" dirty="0" smtClean="0">
                <a:latin typeface="Cambria" panose="02040503050406030204" pitchFamily="18" charset="0"/>
              </a:rPr>
              <a:t>        </a:t>
            </a:r>
            <a:r>
              <a:rPr lang="tr-TR" sz="3400" dirty="0" err="1" smtClean="0">
                <a:solidFill>
                  <a:srgbClr val="0070C0"/>
                </a:solidFill>
                <a:latin typeface="Cambria" panose="02040503050406030204" pitchFamily="18" charset="0"/>
              </a:rPr>
              <a:t>if</a:t>
            </a:r>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PikselHatali</a:t>
            </a:r>
            <a:r>
              <a:rPr lang="tr-TR" sz="3400" dirty="0" smtClean="0">
                <a:solidFill>
                  <a:srgbClr val="0070C0"/>
                </a:solidFill>
                <a:latin typeface="Cambria" panose="02040503050406030204" pitchFamily="18" charset="0"/>
              </a:rPr>
              <a:t> == </a:t>
            </a:r>
            <a:r>
              <a:rPr lang="tr-TR" sz="3400" dirty="0" err="1" smtClean="0">
                <a:solidFill>
                  <a:srgbClr val="0070C0"/>
                </a:solidFill>
                <a:latin typeface="Cambria" panose="02040503050406030204" pitchFamily="18" charset="0"/>
              </a:rPr>
              <a:t>false</a:t>
            </a:r>
            <a:endParaRPr lang="tr-TR" sz="3400" dirty="0" smtClean="0">
              <a:solidFill>
                <a:srgbClr val="0070C0"/>
              </a:solidFill>
              <a:latin typeface="Cambria" panose="02040503050406030204" pitchFamily="18" charset="0"/>
            </a:endParaRPr>
          </a:p>
          <a:p>
            <a:r>
              <a:rPr lang="tr-TR" sz="3400" dirty="0" smtClean="0">
                <a:latin typeface="Cambria" panose="02040503050406030204" pitchFamily="18" charset="0"/>
              </a:rPr>
              <a:t>        işaretleme </a:t>
            </a:r>
            <a:r>
              <a:rPr lang="tr-TR" sz="3400" dirty="0">
                <a:latin typeface="Cambria" panose="02040503050406030204" pitchFamily="18" charset="0"/>
              </a:rPr>
              <a:t>yapmak için renk döngümüz tekrar oluşturuluyor</a:t>
            </a:r>
            <a:endParaRPr lang="tr-TR" sz="3400" dirty="0" smtClean="0">
              <a:latin typeface="Cambria" panose="02040503050406030204" pitchFamily="18" charset="0"/>
            </a:endParaRPr>
          </a:p>
          <a:p>
            <a:r>
              <a:rPr lang="tr-TR" sz="3400" dirty="0" smtClean="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for</a:t>
            </a:r>
            <a:r>
              <a:rPr lang="tr-TR" sz="3400" dirty="0">
                <a:solidFill>
                  <a:srgbClr val="0070C0"/>
                </a:solidFill>
                <a:latin typeface="Cambria" panose="02040503050406030204" pitchFamily="18" charset="0"/>
              </a:rPr>
              <a:t> </a:t>
            </a:r>
            <a:r>
              <a:rPr lang="tr-TR" sz="3400" dirty="0" smtClean="0">
                <a:solidFill>
                  <a:srgbClr val="0070C0"/>
                </a:solidFill>
                <a:latin typeface="Cambria" panose="02040503050406030204" pitchFamily="18" charset="0"/>
              </a:rPr>
              <a:t>renk=1:r</a:t>
            </a:r>
          </a:p>
          <a:p>
            <a:r>
              <a:rPr lang="tr-TR" sz="3400" dirty="0" smtClean="0">
                <a:latin typeface="Cambria" panose="02040503050406030204" pitchFamily="18" charset="0"/>
              </a:rPr>
              <a:t>            kontrol </a:t>
            </a:r>
            <a:r>
              <a:rPr lang="tr-TR" sz="3400" dirty="0">
                <a:latin typeface="Cambria" panose="02040503050406030204" pitchFamily="18" charset="0"/>
              </a:rPr>
              <a:t>edilen koordinat değeri sonuç görüntüsünde  0 (siyah)'a eşitleniyor</a:t>
            </a:r>
            <a:endParaRPr lang="tr-TR" sz="3400" dirty="0">
              <a:solidFill>
                <a:srgbClr val="0070C0"/>
              </a:solidFill>
              <a:latin typeface="Cambria" panose="02040503050406030204" pitchFamily="18" charset="0"/>
            </a:endParaRPr>
          </a:p>
          <a:p>
            <a:r>
              <a:rPr lang="tr-TR" sz="3400" dirty="0" smtClean="0">
                <a:solidFill>
                  <a:srgbClr val="0070C0"/>
                </a:solidFill>
                <a:latin typeface="Cambria" panose="02040503050406030204" pitchFamily="18" charset="0"/>
              </a:rPr>
              <a:t>                </a:t>
            </a:r>
            <a:r>
              <a:rPr lang="tr-TR" sz="3400" dirty="0" err="1">
                <a:solidFill>
                  <a:srgbClr val="0070C0"/>
                </a:solidFill>
                <a:latin typeface="Cambria" panose="02040503050406030204" pitchFamily="18" charset="0"/>
              </a:rPr>
              <a:t>Rson</a:t>
            </a:r>
            <a:r>
              <a:rPr lang="tr-TR" sz="3400" dirty="0">
                <a:solidFill>
                  <a:srgbClr val="0070C0"/>
                </a:solidFill>
                <a:latin typeface="Cambria" panose="02040503050406030204" pitchFamily="18" charset="0"/>
              </a:rPr>
              <a:t>(</a:t>
            </a:r>
            <a:r>
              <a:rPr lang="tr-TR" sz="3400" dirty="0" err="1">
                <a:solidFill>
                  <a:srgbClr val="0070C0"/>
                </a:solidFill>
                <a:latin typeface="Cambria" panose="02040503050406030204" pitchFamily="18" charset="0"/>
              </a:rPr>
              <a:t>satir,sutun,renk</a:t>
            </a:r>
            <a:r>
              <a:rPr lang="tr-TR" sz="3400" dirty="0">
                <a:solidFill>
                  <a:srgbClr val="0070C0"/>
                </a:solidFill>
                <a:latin typeface="Cambria" panose="02040503050406030204" pitchFamily="18" charset="0"/>
              </a:rPr>
              <a:t>) = 0;</a:t>
            </a:r>
          </a:p>
          <a:p>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end</a:t>
            </a:r>
            <a:endParaRPr lang="tr-TR" sz="3400" dirty="0">
              <a:latin typeface="Cambria" panose="02040503050406030204" pitchFamily="18" charset="0"/>
            </a:endParaRPr>
          </a:p>
        </p:txBody>
      </p:sp>
    </p:spTree>
    <p:extLst>
      <p:ext uri="{BB962C8B-B14F-4D97-AF65-F5344CB8AC3E}">
        <p14:creationId xmlns:p14="http://schemas.microsoft.com/office/powerpoint/2010/main" val="387405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            Pikselde </a:t>
            </a:r>
            <a:r>
              <a:rPr lang="tr-TR" sz="3400" dirty="0">
                <a:latin typeface="Cambria" panose="02040503050406030204" pitchFamily="18" charset="0"/>
              </a:rPr>
              <a:t>hata bulunmuşsa </a:t>
            </a:r>
            <a:r>
              <a:rPr lang="tr-TR" sz="3400" dirty="0" err="1">
                <a:latin typeface="Cambria" panose="02040503050406030204" pitchFamily="18" charset="0"/>
              </a:rPr>
              <a:t>HataliPiksel</a:t>
            </a:r>
            <a:r>
              <a:rPr lang="tr-TR" sz="3400" dirty="0">
                <a:latin typeface="Cambria" panose="02040503050406030204" pitchFamily="18" charset="0"/>
              </a:rPr>
              <a:t> değişkenimize renk katmanı değeri kadar değer ekliyoruz</a:t>
            </a:r>
            <a:endParaRPr lang="tr-TR" sz="3400" dirty="0" smtClean="0">
              <a:latin typeface="Cambria" panose="02040503050406030204" pitchFamily="18" charset="0"/>
            </a:endParaRPr>
          </a:p>
          <a:p>
            <a:r>
              <a:rPr lang="tr-TR" sz="3400" dirty="0" smtClean="0">
                <a:latin typeface="Cambria" panose="02040503050406030204" pitchFamily="18" charset="0"/>
              </a:rPr>
              <a:t>            </a:t>
            </a:r>
            <a:r>
              <a:rPr lang="tr-TR" sz="3400" dirty="0" err="1" smtClean="0">
                <a:solidFill>
                  <a:srgbClr val="0070C0"/>
                </a:solidFill>
                <a:latin typeface="Cambria" panose="02040503050406030204" pitchFamily="18" charset="0"/>
              </a:rPr>
              <a:t>HataliPiksel</a:t>
            </a:r>
            <a:r>
              <a:rPr lang="tr-TR" sz="3400" dirty="0" smtClean="0">
                <a:solidFill>
                  <a:srgbClr val="0070C0"/>
                </a:solidFill>
                <a:latin typeface="Cambria" panose="02040503050406030204" pitchFamily="18" charset="0"/>
              </a:rPr>
              <a:t> = </a:t>
            </a:r>
            <a:r>
              <a:rPr lang="tr-TR" sz="3400" dirty="0" err="1" smtClean="0">
                <a:solidFill>
                  <a:srgbClr val="0070C0"/>
                </a:solidFill>
                <a:latin typeface="Cambria" panose="02040503050406030204" pitchFamily="18" charset="0"/>
              </a:rPr>
              <a:t>HataliPiksel+r</a:t>
            </a:r>
            <a:r>
              <a:rPr lang="tr-TR" sz="3400" dirty="0" smtClean="0">
                <a:solidFill>
                  <a:srgbClr val="0070C0"/>
                </a:solidFill>
                <a:latin typeface="Cambria" panose="02040503050406030204" pitchFamily="18" charset="0"/>
              </a:rPr>
              <a:t>;</a:t>
            </a:r>
          </a:p>
          <a:p>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end</a:t>
            </a:r>
            <a:endParaRPr lang="tr-TR" sz="3400" dirty="0" smtClean="0">
              <a:solidFill>
                <a:srgbClr val="0070C0"/>
              </a:solidFill>
              <a:latin typeface="Cambria" panose="02040503050406030204" pitchFamily="18" charset="0"/>
            </a:endParaRPr>
          </a:p>
          <a:p>
            <a:r>
              <a:rPr lang="tr-TR" sz="3400" dirty="0" smtClean="0">
                <a:solidFill>
                  <a:srgbClr val="0070C0"/>
                </a:solidFill>
                <a:latin typeface="Cambria" panose="02040503050406030204" pitchFamily="18" charset="0"/>
              </a:rPr>
              <a:t>    </a:t>
            </a:r>
            <a:r>
              <a:rPr lang="tr-TR" sz="3400" dirty="0" err="1" smtClean="0">
                <a:solidFill>
                  <a:srgbClr val="0070C0"/>
                </a:solidFill>
                <a:latin typeface="Cambria" panose="02040503050406030204" pitchFamily="18" charset="0"/>
              </a:rPr>
              <a:t>end</a:t>
            </a:r>
            <a:endParaRPr lang="tr-TR" sz="3400" dirty="0" smtClean="0">
              <a:solidFill>
                <a:srgbClr val="0070C0"/>
              </a:solidFill>
              <a:latin typeface="Cambria" panose="02040503050406030204" pitchFamily="18" charset="0"/>
            </a:endParaRPr>
          </a:p>
          <a:p>
            <a:r>
              <a:rPr lang="tr-TR" sz="3400" dirty="0" err="1" smtClean="0">
                <a:solidFill>
                  <a:srgbClr val="0070C0"/>
                </a:solidFill>
                <a:latin typeface="Cambria" panose="02040503050406030204" pitchFamily="18" charset="0"/>
              </a:rPr>
              <a:t>end</a:t>
            </a:r>
            <a:endParaRPr lang="tr-TR" sz="3400" dirty="0">
              <a:latin typeface="Cambria" panose="02040503050406030204" pitchFamily="18" charset="0"/>
            </a:endParaRPr>
          </a:p>
        </p:txBody>
      </p:sp>
    </p:spTree>
    <p:extLst>
      <p:ext uri="{BB962C8B-B14F-4D97-AF65-F5344CB8AC3E}">
        <p14:creationId xmlns:p14="http://schemas.microsoft.com/office/powerpoint/2010/main" val="3780121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692696"/>
            <a:ext cx="7848872" cy="5184576"/>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Kontrolümüz </a:t>
            </a:r>
            <a:r>
              <a:rPr lang="tr-TR" sz="3400" dirty="0">
                <a:latin typeface="Cambria" panose="02040503050406030204" pitchFamily="18" charset="0"/>
              </a:rPr>
              <a:t>bittiği için iki görüntü arasında oluşan </a:t>
            </a:r>
            <a:r>
              <a:rPr lang="tr-TR" sz="3400" dirty="0" err="1">
                <a:latin typeface="Cambria" panose="02040503050406030204" pitchFamily="18" charset="0"/>
              </a:rPr>
              <a:t>HataOrani'ni</a:t>
            </a:r>
            <a:r>
              <a:rPr lang="tr-TR" sz="3400" dirty="0">
                <a:latin typeface="Cambria" panose="02040503050406030204" pitchFamily="18" charset="0"/>
              </a:rPr>
              <a:t> hesaplıyoruz </a:t>
            </a:r>
            <a:endParaRPr lang="tr-TR" sz="3400" dirty="0" smtClean="0">
              <a:latin typeface="Cambria" panose="02040503050406030204" pitchFamily="18" charset="0"/>
            </a:endParaRPr>
          </a:p>
          <a:p>
            <a:r>
              <a:rPr lang="tr-TR" sz="3400" dirty="0" err="1" smtClean="0">
                <a:solidFill>
                  <a:srgbClr val="0070C0"/>
                </a:solidFill>
                <a:latin typeface="Cambria" panose="02040503050406030204" pitchFamily="18" charset="0"/>
              </a:rPr>
              <a:t>HataOrani</a:t>
            </a:r>
            <a:r>
              <a:rPr lang="tr-TR" sz="3400" dirty="0" smtClean="0">
                <a:solidFill>
                  <a:srgbClr val="0070C0"/>
                </a:solidFill>
                <a:latin typeface="Cambria" panose="02040503050406030204" pitchFamily="18" charset="0"/>
              </a:rPr>
              <a:t> = </a:t>
            </a:r>
            <a:r>
              <a:rPr lang="tr-TR" sz="3400" dirty="0" err="1" smtClean="0">
                <a:solidFill>
                  <a:srgbClr val="0070C0"/>
                </a:solidFill>
                <a:latin typeface="Cambria" panose="02040503050406030204" pitchFamily="18" charset="0"/>
              </a:rPr>
              <a:t>HataliPiksel</a:t>
            </a:r>
            <a:r>
              <a:rPr lang="tr-TR" sz="3400" dirty="0" smtClean="0">
                <a:solidFill>
                  <a:srgbClr val="0070C0"/>
                </a:solidFill>
                <a:latin typeface="Cambria" panose="02040503050406030204" pitchFamily="18" charset="0"/>
              </a:rPr>
              <a:t> / </a:t>
            </a:r>
            <a:r>
              <a:rPr lang="tr-TR" sz="3400" dirty="0" err="1" smtClean="0">
                <a:solidFill>
                  <a:srgbClr val="0070C0"/>
                </a:solidFill>
                <a:latin typeface="Cambria" panose="02040503050406030204" pitchFamily="18" charset="0"/>
              </a:rPr>
              <a:t>ToplamPiksel</a:t>
            </a:r>
            <a:r>
              <a:rPr lang="tr-TR" sz="3400" dirty="0" smtClean="0">
                <a:solidFill>
                  <a:srgbClr val="0070C0"/>
                </a:solidFill>
                <a:latin typeface="Cambria" panose="02040503050406030204" pitchFamily="18" charset="0"/>
              </a:rPr>
              <a:t> * 100;</a:t>
            </a:r>
          </a:p>
          <a:p>
            <a:endParaRPr lang="tr-TR" sz="3400" dirty="0" smtClean="0">
              <a:solidFill>
                <a:srgbClr val="0070C0"/>
              </a:solidFill>
              <a:latin typeface="Cambria" panose="02040503050406030204" pitchFamily="18" charset="0"/>
            </a:endParaRPr>
          </a:p>
          <a:p>
            <a:r>
              <a:rPr lang="tr-TR" sz="3400" dirty="0" err="1" smtClean="0">
                <a:latin typeface="Cambria" panose="02040503050406030204" pitchFamily="18" charset="0"/>
              </a:rPr>
              <a:t>str_hataorani</a:t>
            </a:r>
            <a:r>
              <a:rPr lang="tr-TR" sz="3400" dirty="0" smtClean="0">
                <a:latin typeface="Cambria" panose="02040503050406030204" pitchFamily="18" charset="0"/>
              </a:rPr>
              <a:t> </a:t>
            </a:r>
            <a:r>
              <a:rPr lang="tr-TR" sz="3400" dirty="0">
                <a:latin typeface="Cambria" panose="02040503050406030204" pitchFamily="18" charset="0"/>
              </a:rPr>
              <a:t>değişkenine istediğimiz formatta bilgi </a:t>
            </a:r>
            <a:r>
              <a:rPr lang="tr-TR" sz="3400" dirty="0" smtClean="0">
                <a:latin typeface="Cambria" panose="02040503050406030204" pitchFamily="18" charset="0"/>
              </a:rPr>
              <a:t>aktarıyoruz</a:t>
            </a:r>
          </a:p>
          <a:p>
            <a:r>
              <a:rPr lang="tr-TR" sz="3400" dirty="0" err="1">
                <a:solidFill>
                  <a:srgbClr val="0070C0"/>
                </a:solidFill>
                <a:latin typeface="Cambria" panose="02040503050406030204" pitchFamily="18" charset="0"/>
              </a:rPr>
              <a:t>str_hataorani</a:t>
            </a:r>
            <a:r>
              <a:rPr lang="tr-TR" sz="3400" dirty="0">
                <a:solidFill>
                  <a:srgbClr val="0070C0"/>
                </a:solidFill>
                <a:latin typeface="Cambria" panose="02040503050406030204" pitchFamily="18" charset="0"/>
              </a:rPr>
              <a:t> = </a:t>
            </a:r>
            <a:r>
              <a:rPr lang="tr-TR" sz="3400" dirty="0" err="1">
                <a:solidFill>
                  <a:srgbClr val="0070C0"/>
                </a:solidFill>
                <a:latin typeface="Cambria" panose="02040503050406030204" pitchFamily="18" charset="0"/>
              </a:rPr>
              <a:t>sprintf</a:t>
            </a:r>
            <a:r>
              <a:rPr lang="tr-TR" sz="3400" dirty="0">
                <a:solidFill>
                  <a:srgbClr val="0070C0"/>
                </a:solidFill>
                <a:latin typeface="Cambria" panose="02040503050406030204" pitchFamily="18" charset="0"/>
              </a:rPr>
              <a:t>('Hata Oranı : %% %2.2f \n',</a:t>
            </a:r>
            <a:r>
              <a:rPr lang="tr-TR" sz="3400" dirty="0" err="1">
                <a:solidFill>
                  <a:srgbClr val="0070C0"/>
                </a:solidFill>
                <a:latin typeface="Cambria" panose="02040503050406030204" pitchFamily="18" charset="0"/>
              </a:rPr>
              <a:t>HataOrani</a:t>
            </a:r>
            <a:r>
              <a:rPr lang="tr-TR" sz="3400" dirty="0" smtClean="0">
                <a:solidFill>
                  <a:srgbClr val="0070C0"/>
                </a:solidFill>
                <a:latin typeface="Cambria" panose="02040503050406030204" pitchFamily="18" charset="0"/>
              </a:rPr>
              <a:t>);</a:t>
            </a:r>
            <a:endParaRPr lang="tr-TR" sz="3400" dirty="0">
              <a:solidFill>
                <a:srgbClr val="0070C0"/>
              </a:solidFill>
              <a:latin typeface="Cambria" panose="02040503050406030204" pitchFamily="18" charset="0"/>
            </a:endParaRPr>
          </a:p>
        </p:txBody>
      </p:sp>
    </p:spTree>
    <p:extLst>
      <p:ext uri="{BB962C8B-B14F-4D97-AF65-F5344CB8AC3E}">
        <p14:creationId xmlns:p14="http://schemas.microsoft.com/office/powerpoint/2010/main" val="18910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548680"/>
            <a:ext cx="7848872" cy="532859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Kontrol </a:t>
            </a:r>
            <a:r>
              <a:rPr lang="tr-TR" sz="3400" dirty="0">
                <a:latin typeface="Cambria" panose="02040503050406030204" pitchFamily="18" charset="0"/>
              </a:rPr>
              <a:t>sonucunda iki görüntü arasındaki farklardan oluşan sonuç görüntüsü görüntüleniyor</a:t>
            </a:r>
          </a:p>
          <a:p>
            <a:r>
              <a:rPr lang="tr-TR" sz="3400" dirty="0" err="1" smtClean="0">
                <a:solidFill>
                  <a:srgbClr val="0070C0"/>
                </a:solidFill>
                <a:latin typeface="Cambria" panose="02040503050406030204" pitchFamily="18" charset="0"/>
              </a:rPr>
              <a:t>subplot</a:t>
            </a:r>
            <a:r>
              <a:rPr lang="tr-TR" sz="3400" dirty="0" smtClean="0">
                <a:solidFill>
                  <a:srgbClr val="0070C0"/>
                </a:solidFill>
                <a:latin typeface="Cambria" panose="02040503050406030204" pitchFamily="18" charset="0"/>
              </a:rPr>
              <a:t>(1,3,3); </a:t>
            </a:r>
            <a:r>
              <a:rPr lang="tr-TR" sz="3400" dirty="0" err="1" smtClean="0">
                <a:solidFill>
                  <a:srgbClr val="0070C0"/>
                </a:solidFill>
                <a:latin typeface="Cambria" panose="02040503050406030204" pitchFamily="18" charset="0"/>
              </a:rPr>
              <a:t>imshow</a:t>
            </a:r>
            <a:r>
              <a:rPr lang="tr-TR" sz="3400" dirty="0" smtClean="0">
                <a:solidFill>
                  <a:srgbClr val="0070C0"/>
                </a:solidFill>
                <a:latin typeface="Cambria" panose="02040503050406030204" pitchFamily="18" charset="0"/>
              </a:rPr>
              <a:t>(</a:t>
            </a:r>
            <a:r>
              <a:rPr lang="tr-TR" sz="3400" dirty="0" err="1" smtClean="0">
                <a:solidFill>
                  <a:srgbClr val="0070C0"/>
                </a:solidFill>
                <a:latin typeface="Cambria" panose="02040503050406030204" pitchFamily="18" charset="0"/>
              </a:rPr>
              <a:t>Rson</a:t>
            </a:r>
            <a:r>
              <a:rPr lang="tr-TR" sz="3400" dirty="0" smtClean="0">
                <a:solidFill>
                  <a:srgbClr val="0070C0"/>
                </a:solidFill>
                <a:latin typeface="Cambria" panose="02040503050406030204" pitchFamily="18" charset="0"/>
              </a:rPr>
              <a:t>);</a:t>
            </a:r>
            <a:r>
              <a:rPr lang="tr-TR" sz="3400" dirty="0" err="1" smtClean="0">
                <a:solidFill>
                  <a:srgbClr val="0070C0"/>
                </a:solidFill>
                <a:latin typeface="Cambria" panose="02040503050406030204" pitchFamily="18" charset="0"/>
              </a:rPr>
              <a:t>title</a:t>
            </a:r>
            <a:r>
              <a:rPr lang="tr-TR" sz="3400" dirty="0" smtClean="0">
                <a:solidFill>
                  <a:srgbClr val="0070C0"/>
                </a:solidFill>
                <a:latin typeface="Cambria" panose="02040503050406030204" pitchFamily="18" charset="0"/>
              </a:rPr>
              <a:t>('Sonuç');</a:t>
            </a:r>
          </a:p>
          <a:p>
            <a:endParaRPr lang="tr-TR" sz="3400" dirty="0" smtClean="0">
              <a:latin typeface="Cambria" panose="02040503050406030204" pitchFamily="18" charset="0"/>
            </a:endParaRPr>
          </a:p>
          <a:p>
            <a:r>
              <a:rPr lang="tr-TR" sz="3400" dirty="0" smtClean="0">
                <a:latin typeface="Cambria" panose="02040503050406030204" pitchFamily="18" charset="0"/>
              </a:rPr>
              <a:t>Görüntünün </a:t>
            </a:r>
            <a:r>
              <a:rPr lang="tr-TR" sz="3400" dirty="0">
                <a:latin typeface="Cambria" panose="02040503050406030204" pitchFamily="18" charset="0"/>
              </a:rPr>
              <a:t>altına hata oranımızı yazdırıyoruz</a:t>
            </a:r>
          </a:p>
          <a:p>
            <a:r>
              <a:rPr lang="tr-TR" sz="3400" dirty="0" err="1" smtClean="0">
                <a:latin typeface="Cambria" panose="02040503050406030204" pitchFamily="18" charset="0"/>
              </a:rPr>
              <a:t>xlabel</a:t>
            </a:r>
            <a:r>
              <a:rPr lang="tr-TR" sz="3400" dirty="0" smtClean="0">
                <a:latin typeface="Cambria" panose="02040503050406030204" pitchFamily="18" charset="0"/>
              </a:rPr>
              <a:t>(</a:t>
            </a:r>
            <a:r>
              <a:rPr lang="tr-TR" sz="3400" dirty="0" err="1" smtClean="0">
                <a:latin typeface="Cambria" panose="02040503050406030204" pitchFamily="18" charset="0"/>
              </a:rPr>
              <a:t>str_hataorani</a:t>
            </a:r>
            <a:r>
              <a:rPr lang="tr-TR" sz="3400" dirty="0" smtClean="0">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158607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1656184"/>
          </a:xfrm>
        </p:spPr>
        <p:txBody>
          <a:bodyPr anchor="t">
            <a:noAutofit/>
          </a:bodyPr>
          <a:lstStyle/>
          <a:p>
            <a:pPr algn="just"/>
            <a:r>
              <a:rPr lang="tr-TR" sz="3400" dirty="0" smtClean="0">
                <a:latin typeface="Cambria" panose="02040503050406030204" pitchFamily="18" charset="0"/>
              </a:rPr>
              <a:t>Yapay </a:t>
            </a:r>
            <a:r>
              <a:rPr lang="tr-TR" sz="3400" dirty="0">
                <a:latin typeface="Cambria" panose="02040503050406030204" pitchFamily="18" charset="0"/>
              </a:rPr>
              <a:t>görme, biyolojik insan göz yapısından yola çıkılarak geliştirilmiş bir bilgisayar </a:t>
            </a:r>
            <a:r>
              <a:rPr lang="tr-TR" sz="3400" dirty="0" smtClean="0">
                <a:latin typeface="Cambria" panose="02040503050406030204" pitchFamily="18" charset="0"/>
              </a:rPr>
              <a:t>sistemidir.</a:t>
            </a:r>
            <a:endParaRPr lang="tr-TR" sz="3400" dirty="0">
              <a:latin typeface="Cambria" panose="02040503050406030204" pitchFamily="18" charset="0"/>
            </a:endParaRPr>
          </a:p>
        </p:txBody>
      </p:sp>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YAPAY GÖRME NEDİR</a:t>
            </a:r>
            <a:endParaRPr lang="tr-TR" sz="3400" dirty="0">
              <a:latin typeface="Cambria" panose="02040503050406030204" pitchFamily="18" charset="0"/>
            </a:endParaRPr>
          </a:p>
        </p:txBody>
      </p:sp>
      <p:sp>
        <p:nvSpPr>
          <p:cNvPr id="4" name="Başlık 1"/>
          <p:cNvSpPr txBox="1">
            <a:spLocks/>
          </p:cNvSpPr>
          <p:nvPr/>
        </p:nvSpPr>
        <p:spPr>
          <a:xfrm>
            <a:off x="395536" y="2780928"/>
            <a:ext cx="8352928" cy="237626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İnsan, bir saniyenin onda biri kadar bir zamanda, büyük boyutlarda veriyi algılayıp değerlendirebilmekte ve cisimleri farklı yönlerden tanımlayabilmektedir.</a:t>
            </a:r>
            <a:endParaRPr lang="tr-TR" sz="3400" dirty="0">
              <a:latin typeface="Cambria" panose="02040503050406030204" pitchFamily="18" charset="0"/>
            </a:endParaRPr>
          </a:p>
        </p:txBody>
      </p:sp>
    </p:spTree>
    <p:extLst>
      <p:ext uri="{BB962C8B-B14F-4D97-AF65-F5344CB8AC3E}">
        <p14:creationId xmlns:p14="http://schemas.microsoft.com/office/powerpoint/2010/main" val="2646947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Komut </a:t>
            </a:r>
            <a:r>
              <a:rPr lang="tr-TR" sz="3400" dirty="0">
                <a:latin typeface="Cambria" panose="02040503050406030204" pitchFamily="18" charset="0"/>
              </a:rPr>
              <a:t>ekranına </a:t>
            </a:r>
            <a:r>
              <a:rPr lang="tr-TR" sz="3400" dirty="0" err="1">
                <a:latin typeface="Cambria" panose="02040503050406030204" pitchFamily="18" charset="0"/>
              </a:rPr>
              <a:t>ToplamPiksel</a:t>
            </a:r>
            <a:r>
              <a:rPr lang="tr-TR" sz="3400" dirty="0">
                <a:latin typeface="Cambria" panose="02040503050406030204" pitchFamily="18" charset="0"/>
              </a:rPr>
              <a:t> yazdırılıyor</a:t>
            </a:r>
          </a:p>
          <a:p>
            <a:r>
              <a:rPr lang="tr-TR" sz="3400" dirty="0" err="1" smtClean="0">
                <a:solidFill>
                  <a:srgbClr val="0070C0"/>
                </a:solidFill>
                <a:latin typeface="Cambria" panose="02040503050406030204" pitchFamily="18" charset="0"/>
              </a:rPr>
              <a:t>fprintf</a:t>
            </a:r>
            <a:r>
              <a:rPr lang="tr-TR" sz="3400" dirty="0" smtClean="0">
                <a:solidFill>
                  <a:srgbClr val="0070C0"/>
                </a:solidFill>
                <a:latin typeface="Cambria" panose="02040503050406030204" pitchFamily="18" charset="0"/>
              </a:rPr>
              <a:t>('Toplam Piksel : %7d \n',</a:t>
            </a:r>
            <a:r>
              <a:rPr lang="tr-TR" sz="3400" dirty="0" err="1" smtClean="0">
                <a:solidFill>
                  <a:srgbClr val="0070C0"/>
                </a:solidFill>
                <a:latin typeface="Cambria" panose="02040503050406030204" pitchFamily="18" charset="0"/>
              </a:rPr>
              <a:t>ToplamPiksel</a:t>
            </a:r>
            <a:r>
              <a:rPr lang="tr-TR" sz="3400" dirty="0" smtClean="0">
                <a:solidFill>
                  <a:srgbClr val="0070C0"/>
                </a:solidFill>
                <a:latin typeface="Cambria" panose="02040503050406030204" pitchFamily="18" charset="0"/>
              </a:rPr>
              <a:t>);</a:t>
            </a:r>
          </a:p>
          <a:p>
            <a:endParaRPr lang="tr-TR" sz="3400" dirty="0" smtClean="0">
              <a:solidFill>
                <a:srgbClr val="0070C0"/>
              </a:solidFill>
              <a:latin typeface="Cambria" panose="02040503050406030204" pitchFamily="18" charset="0"/>
            </a:endParaRPr>
          </a:p>
          <a:p>
            <a:r>
              <a:rPr lang="tr-TR" sz="3400" dirty="0">
                <a:latin typeface="Cambria" panose="02040503050406030204" pitchFamily="18" charset="0"/>
              </a:rPr>
              <a:t>Komut ekranına </a:t>
            </a:r>
            <a:r>
              <a:rPr lang="tr-TR" sz="3400" dirty="0" err="1">
                <a:latin typeface="Cambria" panose="02040503050406030204" pitchFamily="18" charset="0"/>
              </a:rPr>
              <a:t>HataliPiksel</a:t>
            </a:r>
            <a:r>
              <a:rPr lang="tr-TR" sz="3400" dirty="0">
                <a:latin typeface="Cambria" panose="02040503050406030204" pitchFamily="18" charset="0"/>
              </a:rPr>
              <a:t> yazdırılıyor</a:t>
            </a:r>
          </a:p>
          <a:p>
            <a:r>
              <a:rPr lang="tr-TR" sz="3400" dirty="0" err="1" smtClean="0">
                <a:solidFill>
                  <a:srgbClr val="0070C0"/>
                </a:solidFill>
                <a:latin typeface="Cambria" panose="02040503050406030204" pitchFamily="18" charset="0"/>
              </a:rPr>
              <a:t>fprintf</a:t>
            </a:r>
            <a:r>
              <a:rPr lang="tr-TR" sz="3400" dirty="0" smtClean="0">
                <a:solidFill>
                  <a:srgbClr val="0070C0"/>
                </a:solidFill>
                <a:latin typeface="Cambria" panose="02040503050406030204" pitchFamily="18" charset="0"/>
              </a:rPr>
              <a:t>('Hatalı Piksel : %7d \n',</a:t>
            </a:r>
            <a:r>
              <a:rPr lang="tr-TR" sz="3400" dirty="0" err="1" smtClean="0">
                <a:solidFill>
                  <a:srgbClr val="0070C0"/>
                </a:solidFill>
                <a:latin typeface="Cambria" panose="02040503050406030204" pitchFamily="18" charset="0"/>
              </a:rPr>
              <a:t>HataliPiksel</a:t>
            </a:r>
            <a:r>
              <a:rPr lang="tr-TR" sz="3400" dirty="0" smtClean="0">
                <a:solidFill>
                  <a:srgbClr val="0070C0"/>
                </a:solidFill>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4002970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1340768"/>
            <a:ext cx="7848872" cy="4536504"/>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400" dirty="0" smtClean="0">
                <a:latin typeface="Cambria" panose="02040503050406030204" pitchFamily="18" charset="0"/>
              </a:rPr>
              <a:t>Komut </a:t>
            </a:r>
            <a:r>
              <a:rPr lang="tr-TR" sz="3400" dirty="0">
                <a:latin typeface="Cambria" panose="02040503050406030204" pitchFamily="18" charset="0"/>
              </a:rPr>
              <a:t>ekranına </a:t>
            </a:r>
            <a:r>
              <a:rPr lang="tr-TR" sz="3400" dirty="0" err="1">
                <a:latin typeface="Cambria" panose="02040503050406030204" pitchFamily="18" charset="0"/>
              </a:rPr>
              <a:t>HataOrani</a:t>
            </a:r>
            <a:r>
              <a:rPr lang="tr-TR" sz="3400" dirty="0">
                <a:latin typeface="Cambria" panose="02040503050406030204" pitchFamily="18" charset="0"/>
              </a:rPr>
              <a:t> yazdırılıyor</a:t>
            </a:r>
          </a:p>
          <a:p>
            <a:r>
              <a:rPr lang="tr-TR" sz="3400" dirty="0" err="1" smtClean="0">
                <a:solidFill>
                  <a:srgbClr val="0070C0"/>
                </a:solidFill>
                <a:latin typeface="Cambria" panose="02040503050406030204" pitchFamily="18" charset="0"/>
              </a:rPr>
              <a:t>fprintf</a:t>
            </a:r>
            <a:r>
              <a:rPr lang="tr-TR" sz="3400" dirty="0" smtClean="0">
                <a:solidFill>
                  <a:srgbClr val="0070C0"/>
                </a:solidFill>
                <a:latin typeface="Cambria" panose="02040503050406030204" pitchFamily="18" charset="0"/>
              </a:rPr>
              <a:t>('Hata Oranı : %% %2.2f \n',</a:t>
            </a:r>
            <a:r>
              <a:rPr lang="tr-TR" sz="3400" dirty="0" err="1" smtClean="0">
                <a:solidFill>
                  <a:srgbClr val="0070C0"/>
                </a:solidFill>
                <a:latin typeface="Cambria" panose="02040503050406030204" pitchFamily="18" charset="0"/>
              </a:rPr>
              <a:t>HataOrani</a:t>
            </a:r>
            <a:r>
              <a:rPr lang="tr-TR" sz="3400" dirty="0" smtClean="0">
                <a:solidFill>
                  <a:srgbClr val="0070C0"/>
                </a:solidFill>
                <a:latin typeface="Cambria" panose="02040503050406030204" pitchFamily="18" charset="0"/>
              </a:rPr>
              <a:t>);</a:t>
            </a:r>
          </a:p>
          <a:p>
            <a:r>
              <a:rPr lang="tr-TR" sz="3400" dirty="0" smtClean="0">
                <a:solidFill>
                  <a:srgbClr val="0070C0"/>
                </a:solidFill>
                <a:latin typeface="Cambria" panose="02040503050406030204" pitchFamily="18" charset="0"/>
              </a:rPr>
              <a:t> </a:t>
            </a:r>
            <a:endParaRPr lang="tr-TR" sz="3400" dirty="0">
              <a:solidFill>
                <a:srgbClr val="0070C0"/>
              </a:solidFill>
              <a:latin typeface="Cambria" panose="02040503050406030204" pitchFamily="18" charset="0"/>
            </a:endParaRPr>
          </a:p>
        </p:txBody>
      </p:sp>
    </p:spTree>
    <p:extLst>
      <p:ext uri="{BB962C8B-B14F-4D97-AF65-F5344CB8AC3E}">
        <p14:creationId xmlns:p14="http://schemas.microsoft.com/office/powerpoint/2010/main" val="3981208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txBox="1">
            <a:spLocks/>
          </p:cNvSpPr>
          <p:nvPr/>
        </p:nvSpPr>
        <p:spPr>
          <a:xfrm>
            <a:off x="395536" y="2780928"/>
            <a:ext cx="7848872" cy="194421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6000" b="1" dirty="0" smtClean="0">
                <a:latin typeface="Cambria" panose="02040503050406030204" pitchFamily="18" charset="0"/>
              </a:rPr>
              <a:t>TEŞEKKÜR EDERİZ</a:t>
            </a:r>
            <a:endParaRPr lang="tr-TR" sz="6000" b="1" dirty="0">
              <a:solidFill>
                <a:srgbClr val="0070C0"/>
              </a:solidFill>
              <a:latin typeface="Cambria" panose="02040503050406030204" pitchFamily="18" charset="0"/>
            </a:endParaRPr>
          </a:p>
        </p:txBody>
      </p:sp>
    </p:spTree>
    <p:extLst>
      <p:ext uri="{BB962C8B-B14F-4D97-AF65-F5344CB8AC3E}">
        <p14:creationId xmlns:p14="http://schemas.microsoft.com/office/powerpoint/2010/main" val="291159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4104456"/>
          </a:xfrm>
        </p:spPr>
        <p:txBody>
          <a:bodyPr anchor="t">
            <a:noAutofit/>
          </a:bodyPr>
          <a:lstStyle/>
          <a:p>
            <a:pPr algn="just"/>
            <a:r>
              <a:rPr lang="tr-TR" sz="3400" dirty="0" smtClean="0">
                <a:latin typeface="Cambria" panose="02040503050406030204" pitchFamily="18" charset="0"/>
              </a:rPr>
              <a:t>İnsanın göz-beyin uyumunun modellemesi olan yapay görme sistemi ile günümüzde endüstride hatalı ürün denetimi çok başarılı bir şekilde yapılabilmektedir.</a:t>
            </a:r>
            <a:endParaRPr lang="tr-TR" sz="3400" dirty="0">
              <a:latin typeface="Cambria" panose="02040503050406030204" pitchFamily="18" charset="0"/>
            </a:endParaRPr>
          </a:p>
        </p:txBody>
      </p:sp>
    </p:spTree>
    <p:extLst>
      <p:ext uri="{BB962C8B-B14F-4D97-AF65-F5344CB8AC3E}">
        <p14:creationId xmlns:p14="http://schemas.microsoft.com/office/powerpoint/2010/main" val="3130972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3024336"/>
          </a:xfrm>
        </p:spPr>
        <p:txBody>
          <a:bodyPr anchor="t">
            <a:noAutofit/>
          </a:bodyPr>
          <a:lstStyle/>
          <a:p>
            <a:pPr algn="just"/>
            <a:r>
              <a:rPr lang="tr-TR" sz="3400" dirty="0" smtClean="0">
                <a:latin typeface="Cambria" panose="02040503050406030204" pitchFamily="18" charset="0"/>
              </a:rPr>
              <a:t>Bilgisayar görmesi olarak da geçen yapay görme terimi, çeşitli kamera ya da </a:t>
            </a:r>
            <a:r>
              <a:rPr lang="tr-TR" sz="3400" dirty="0" err="1" smtClean="0">
                <a:latin typeface="Cambria" panose="02040503050406030204" pitchFamily="18" charset="0"/>
              </a:rPr>
              <a:t>sensörler</a:t>
            </a:r>
            <a:r>
              <a:rPr lang="tr-TR" sz="3400" dirty="0" smtClean="0">
                <a:latin typeface="Cambria" panose="02040503050406030204" pitchFamily="18" charset="0"/>
              </a:rPr>
              <a:t> aracılığı ile alınan verilerin, anlamlı hale getirilerek bilgisayarlar tarafından yorumlanması işlemidir.</a:t>
            </a:r>
            <a:endParaRPr lang="tr-TR" sz="3400" dirty="0">
              <a:latin typeface="Cambria" panose="02040503050406030204" pitchFamily="18" charset="0"/>
            </a:endParaRPr>
          </a:p>
        </p:txBody>
      </p:sp>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NASIL YAPILIR</a:t>
            </a:r>
            <a:endParaRPr lang="tr-TR" sz="3400" dirty="0">
              <a:latin typeface="Cambria" panose="02040503050406030204" pitchFamily="18" charset="0"/>
            </a:endParaRPr>
          </a:p>
        </p:txBody>
      </p:sp>
    </p:spTree>
    <p:extLst>
      <p:ext uri="{BB962C8B-B14F-4D97-AF65-F5344CB8AC3E}">
        <p14:creationId xmlns:p14="http://schemas.microsoft.com/office/powerpoint/2010/main" val="215214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2160240"/>
          </a:xfrm>
        </p:spPr>
        <p:txBody>
          <a:bodyPr anchor="t">
            <a:noAutofit/>
          </a:bodyPr>
          <a:lstStyle/>
          <a:p>
            <a:pPr algn="just"/>
            <a:r>
              <a:rPr lang="tr-TR" sz="3400" dirty="0">
                <a:latin typeface="Cambria" panose="02040503050406030204" pitchFamily="18" charset="0"/>
              </a:rPr>
              <a:t>Görüntü işlemede genelde 2 tip mimari yapı uygulanmaktadır. Bunlardan biri merkezi analize dayalı diğeri de dağıtık analize dönük yapıdır</a:t>
            </a:r>
            <a:r>
              <a:rPr lang="tr-TR" sz="3400" dirty="0" smtClean="0">
                <a:latin typeface="Cambria" panose="02040503050406030204" pitchFamily="18" charset="0"/>
              </a:rPr>
              <a:t>.</a:t>
            </a:r>
            <a:endParaRPr lang="tr-TR" sz="3400" dirty="0">
              <a:latin typeface="Cambria" panose="02040503050406030204" pitchFamily="18" charset="0"/>
            </a:endParaRPr>
          </a:p>
        </p:txBody>
      </p:sp>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MİMARİ YAPI</a:t>
            </a:r>
            <a:endParaRPr lang="tr-TR" sz="3400" dirty="0">
              <a:latin typeface="Cambria" panose="02040503050406030204" pitchFamily="18" charset="0"/>
            </a:endParaRPr>
          </a:p>
        </p:txBody>
      </p:sp>
      <p:sp>
        <p:nvSpPr>
          <p:cNvPr id="4" name="Başlık 1"/>
          <p:cNvSpPr txBox="1">
            <a:spLocks/>
          </p:cNvSpPr>
          <p:nvPr/>
        </p:nvSpPr>
        <p:spPr>
          <a:xfrm>
            <a:off x="395536" y="3356992"/>
            <a:ext cx="8352928" cy="2304256"/>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Merkezi analize dayalı yapıda kameradan alınan görüntü verilerinin analiz edilmeden önce merkez sunucuda toplanması söz konusudur.</a:t>
            </a:r>
            <a:endParaRPr lang="tr-TR" sz="3400" dirty="0">
              <a:latin typeface="Cambria" panose="02040503050406030204" pitchFamily="18" charset="0"/>
            </a:endParaRPr>
          </a:p>
        </p:txBody>
      </p:sp>
    </p:spTree>
    <p:extLst>
      <p:ext uri="{BB962C8B-B14F-4D97-AF65-F5344CB8AC3E}">
        <p14:creationId xmlns:p14="http://schemas.microsoft.com/office/powerpoint/2010/main" val="133664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2160240"/>
          </a:xfrm>
        </p:spPr>
        <p:txBody>
          <a:bodyPr anchor="t">
            <a:noAutofit/>
          </a:bodyPr>
          <a:lstStyle/>
          <a:p>
            <a:pPr algn="just"/>
            <a:r>
              <a:rPr lang="tr-TR" sz="3400" dirty="0">
                <a:latin typeface="Cambria" panose="02040503050406030204" pitchFamily="18" charset="0"/>
              </a:rPr>
              <a:t>Oysa dağıtık analiz yapısında kullanılan kameralarda görüntünün analiz edilerek merkez sunucuda toplanması gerçekleşir</a:t>
            </a:r>
            <a:r>
              <a:rPr lang="tr-TR" sz="3400" dirty="0" smtClean="0">
                <a:latin typeface="Cambria" panose="02040503050406030204" pitchFamily="18" charset="0"/>
              </a:rPr>
              <a:t>.</a:t>
            </a:r>
            <a:endParaRPr lang="tr-TR" sz="3400" dirty="0">
              <a:latin typeface="Cambria" panose="02040503050406030204" pitchFamily="18" charset="0"/>
            </a:endParaRPr>
          </a:p>
        </p:txBody>
      </p:sp>
      <p:sp>
        <p:nvSpPr>
          <p:cNvPr id="4" name="Başlık 1"/>
          <p:cNvSpPr txBox="1">
            <a:spLocks/>
          </p:cNvSpPr>
          <p:nvPr/>
        </p:nvSpPr>
        <p:spPr>
          <a:xfrm>
            <a:off x="395536" y="2924944"/>
            <a:ext cx="8352928" cy="3384376"/>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dirty="0" smtClean="0">
                <a:latin typeface="Cambria" panose="02040503050406030204" pitchFamily="18" charset="0"/>
              </a:rPr>
              <a:t>Bu koşullar dikkate alındığında, dağıtık analiz sistemlerinin daha avantajlı olduğunu söyleyebiliriz. Özellikle, dağıtık sistemlerde alınan görüntü anında analiz edildiği için tespit edilmesi istenen olaylar daha erken belirlenebilmektedirler.</a:t>
            </a:r>
            <a:endParaRPr lang="tr-TR" sz="3400" dirty="0">
              <a:latin typeface="Cambria" panose="02040503050406030204" pitchFamily="18" charset="0"/>
            </a:endParaRPr>
          </a:p>
        </p:txBody>
      </p:sp>
    </p:spTree>
    <p:extLst>
      <p:ext uri="{BB962C8B-B14F-4D97-AF65-F5344CB8AC3E}">
        <p14:creationId xmlns:p14="http://schemas.microsoft.com/office/powerpoint/2010/main" val="122255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3024336"/>
          </a:xfrm>
        </p:spPr>
        <p:txBody>
          <a:bodyPr anchor="t">
            <a:noAutofit/>
          </a:bodyPr>
          <a:lstStyle/>
          <a:p>
            <a:pPr algn="just"/>
            <a:r>
              <a:rPr lang="tr-TR" sz="3400" dirty="0" smtClean="0">
                <a:latin typeface="Cambria" panose="02040503050406030204" pitchFamily="18" charset="0"/>
              </a:rPr>
              <a:t>Ancak </a:t>
            </a:r>
            <a:r>
              <a:rPr lang="tr-TR" sz="3400" dirty="0">
                <a:latin typeface="Cambria" panose="02040503050406030204" pitchFamily="18" charset="0"/>
              </a:rPr>
              <a:t>dağıtık mimarilerde üzerinde görüntü işleme rutinlerini çalıştırabilecek kadar işlemci gücüne sahip olan kameralar kullanılmalı ve bu tip kameralar için gömülü yazılımlar geliştirilmelidir</a:t>
            </a:r>
            <a:r>
              <a:rPr lang="tr-TR" sz="3400" dirty="0" smtClean="0">
                <a:latin typeface="Cambria" panose="02040503050406030204" pitchFamily="18" charset="0"/>
              </a:rPr>
              <a:t>.</a:t>
            </a:r>
            <a:endParaRPr lang="tr-TR" sz="3400" dirty="0">
              <a:latin typeface="Cambria" panose="02040503050406030204" pitchFamily="18" charset="0"/>
            </a:endParaRPr>
          </a:p>
        </p:txBody>
      </p:sp>
    </p:spTree>
    <p:extLst>
      <p:ext uri="{BB962C8B-B14F-4D97-AF65-F5344CB8AC3E}">
        <p14:creationId xmlns:p14="http://schemas.microsoft.com/office/powerpoint/2010/main" val="3847244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196752"/>
            <a:ext cx="8352928" cy="2160240"/>
          </a:xfrm>
        </p:spPr>
        <p:txBody>
          <a:bodyPr anchor="t">
            <a:noAutofit/>
          </a:bodyPr>
          <a:lstStyle/>
          <a:p>
            <a:pPr algn="just"/>
            <a:r>
              <a:rPr lang="tr-TR" sz="3400" dirty="0" smtClean="0">
                <a:latin typeface="Cambria" panose="02040503050406030204" pitchFamily="18" charset="0"/>
              </a:rPr>
              <a:t>Yapay </a:t>
            </a:r>
            <a:r>
              <a:rPr lang="tr-TR" sz="3400" dirty="0">
                <a:latin typeface="Cambria" panose="02040503050406030204" pitchFamily="18" charset="0"/>
              </a:rPr>
              <a:t>görme ile hata tespit sistemleri günümüzde</a:t>
            </a:r>
            <a:r>
              <a:rPr lang="tr-TR" sz="3400" dirty="0" smtClean="0">
                <a:latin typeface="Cambria" panose="02040503050406030204" pitchFamily="18" charset="0"/>
              </a:rPr>
              <a:t>;</a:t>
            </a:r>
            <a:endParaRPr lang="tr-TR" sz="3400" dirty="0">
              <a:latin typeface="Cambria" panose="02040503050406030204" pitchFamily="18" charset="0"/>
            </a:endParaRPr>
          </a:p>
        </p:txBody>
      </p:sp>
      <p:sp>
        <p:nvSpPr>
          <p:cNvPr id="3" name="Başlık 1"/>
          <p:cNvSpPr txBox="1">
            <a:spLocks/>
          </p:cNvSpPr>
          <p:nvPr/>
        </p:nvSpPr>
        <p:spPr>
          <a:xfrm>
            <a:off x="395536" y="476672"/>
            <a:ext cx="8352928" cy="648072"/>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tr-TR" sz="3400" b="1" dirty="0" smtClean="0">
                <a:latin typeface="Cambria" panose="02040503050406030204" pitchFamily="18" charset="0"/>
              </a:rPr>
              <a:t>UYGULAMA ALANLARI</a:t>
            </a:r>
            <a:endParaRPr lang="tr-TR" sz="3400" dirty="0">
              <a:latin typeface="Cambria" panose="02040503050406030204" pitchFamily="18" charset="0"/>
            </a:endParaRPr>
          </a:p>
        </p:txBody>
      </p:sp>
      <p:sp>
        <p:nvSpPr>
          <p:cNvPr id="5" name="Başlık 1"/>
          <p:cNvSpPr txBox="1">
            <a:spLocks/>
          </p:cNvSpPr>
          <p:nvPr/>
        </p:nvSpPr>
        <p:spPr>
          <a:xfrm>
            <a:off x="395536" y="2204864"/>
            <a:ext cx="8352928" cy="2160240"/>
          </a:xfrm>
          <a:prstGeom prst="rect">
            <a:avLst/>
          </a:prstGeom>
        </p:spPr>
        <p:txBody>
          <a:bodyPr vert="horz" lIns="91440" tIns="45720" rIns="91440" bIns="45720" rtlCol="0" anchor="t">
            <a:noAutofit/>
          </a:bodyPr>
          <a:lstStyle>
            <a:lvl1pPr algn="l" defTabSz="914400" rtl="0" eaLnBrk="1" latinLnBrk="0" hangingPunct="1">
              <a:spcBef>
                <a:spcPct val="0"/>
              </a:spcBef>
              <a:buNone/>
              <a:defRPr sz="4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tr-TR" sz="3400" dirty="0" smtClean="0">
                <a:latin typeface="Cambria" panose="02040503050406030204" pitchFamily="18" charset="0"/>
              </a:rPr>
              <a:t>Otomatik baskılı devre tasarımlarının denetimi</a:t>
            </a:r>
          </a:p>
          <a:p>
            <a:pPr marL="457200" indent="-457200" algn="just">
              <a:buFont typeface="Arial" panose="020B0604020202020204" pitchFamily="34" charset="0"/>
              <a:buChar char="•"/>
            </a:pPr>
            <a:r>
              <a:rPr lang="tr-TR" sz="3400" dirty="0" smtClean="0">
                <a:latin typeface="Cambria" panose="02040503050406030204" pitchFamily="18" charset="0"/>
              </a:rPr>
              <a:t>Mobilya endüstrisinde ahşap kalite kontrolü</a:t>
            </a:r>
          </a:p>
          <a:p>
            <a:pPr marL="457200" indent="-457200" algn="just">
              <a:buFont typeface="Arial" panose="020B0604020202020204" pitchFamily="34" charset="0"/>
              <a:buChar char="•"/>
            </a:pPr>
            <a:r>
              <a:rPr lang="tr-TR" sz="3400" dirty="0" smtClean="0">
                <a:latin typeface="Cambria" panose="02040503050406030204" pitchFamily="18" charset="0"/>
              </a:rPr>
              <a:t>Ambalaj sanayiinde paketleme denetimi</a:t>
            </a:r>
          </a:p>
          <a:p>
            <a:pPr marL="457200" indent="-457200" algn="just">
              <a:buFont typeface="Arial" panose="020B0604020202020204" pitchFamily="34" charset="0"/>
              <a:buChar char="•"/>
            </a:pPr>
            <a:r>
              <a:rPr lang="tr-TR" sz="3400" dirty="0" smtClean="0">
                <a:latin typeface="Cambria" panose="02040503050406030204" pitchFamily="18" charset="0"/>
              </a:rPr>
              <a:t>Ürün boyut ve etiket kontrolü</a:t>
            </a:r>
          </a:p>
          <a:p>
            <a:pPr marL="457200" indent="-457200" algn="just">
              <a:buFont typeface="Arial" panose="020B0604020202020204" pitchFamily="34" charset="0"/>
              <a:buChar char="•"/>
            </a:pPr>
            <a:r>
              <a:rPr lang="tr-TR" sz="3400" dirty="0" smtClean="0">
                <a:latin typeface="Cambria" panose="02040503050406030204" pitchFamily="18" charset="0"/>
              </a:rPr>
              <a:t>Plastik film, kumaş, film, pet, kağıt ve metal ürünlerin yüzey kontrolü</a:t>
            </a:r>
            <a:endParaRPr lang="tr-TR" sz="3400" dirty="0">
              <a:latin typeface="Cambria" panose="02040503050406030204" pitchFamily="18" charset="0"/>
            </a:endParaRPr>
          </a:p>
        </p:txBody>
      </p:sp>
    </p:spTree>
    <p:extLst>
      <p:ext uri="{BB962C8B-B14F-4D97-AF65-F5344CB8AC3E}">
        <p14:creationId xmlns:p14="http://schemas.microsoft.com/office/powerpoint/2010/main" val="1554913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147</TotalTime>
  <Words>763</Words>
  <Application>Microsoft Office PowerPoint</Application>
  <PresentationFormat>Ekran Gösterisi (4:3)</PresentationFormat>
  <Paragraphs>112</Paragraphs>
  <Slides>32</Slides>
  <Notes>0</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Perspektif</vt:lpstr>
      <vt:lpstr>ENDÜSTRİDE HATALI ÜRÜN DENETİMİ</vt:lpstr>
      <vt:lpstr>Hata tespit sistemleri üzerine çalışmalar 1980’li yıllarda başlamıştır. Hata tespit sistemleri, başta insan odaklı çalışan sistemler olarak sanayide yerini alsa da gelişen teknoloji ile birlikte yerini makinalara bırakmıştır. Yapay görme teknolojilerinin gelişmesi ile hata tespit çalışmaları, çok daha hızlı ve güvenilir bir hal almıştır. </vt:lpstr>
      <vt:lpstr>Yapay görme, biyolojik insan göz yapısından yola çıkılarak geliştirilmiş bir bilgisayar sistemidir.</vt:lpstr>
      <vt:lpstr>İnsanın göz-beyin uyumunun modellemesi olan yapay görme sistemi ile günümüzde endüstride hatalı ürün denetimi çok başarılı bir şekilde yapılabilmektedir.</vt:lpstr>
      <vt:lpstr>Bilgisayar görmesi olarak da geçen yapay görme terimi, çeşitli kamera ya da sensörler aracılığı ile alınan verilerin, anlamlı hale getirilerek bilgisayarlar tarafından yorumlanması işlemidir.</vt:lpstr>
      <vt:lpstr>Görüntü işlemede genelde 2 tip mimari yapı uygulanmaktadır. Bunlardan biri merkezi analize dayalı diğeri de dağıtık analize dönük yapıdır.</vt:lpstr>
      <vt:lpstr>Oysa dağıtık analiz yapısında kullanılan kameralarda görüntünün analiz edilerek merkez sunucuda toplanması gerçekleşir.</vt:lpstr>
      <vt:lpstr>Ancak dağıtık mimarilerde üzerinde görüntü işleme rutinlerini çalıştırabilecek kadar işlemci gücüne sahip olan kameralar kullanılmalı ve bu tip kameralar için gömülü yazılımlar geliştirilmelidir.</vt:lpstr>
      <vt:lpstr>Yapay görme ile hata tespit sistemleri günümüzde;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ENDÜSTRİDE HATALI ÜRÜN DENETİMİ</dc:title>
  <dc:creator>Suha</dc:creator>
  <cp:lastModifiedBy>Suha</cp:lastModifiedBy>
  <cp:revision>58</cp:revision>
  <dcterms:created xsi:type="dcterms:W3CDTF">2016-12-18T15:46:45Z</dcterms:created>
  <dcterms:modified xsi:type="dcterms:W3CDTF">2016-12-18T20:15:44Z</dcterms:modified>
</cp:coreProperties>
</file>