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4" r:id="rId3"/>
    <p:sldId id="257"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62" r:id="rId19"/>
    <p:sldId id="279" r:id="rId20"/>
    <p:sldId id="280" r:id="rId21"/>
    <p:sldId id="281" r:id="rId22"/>
    <p:sldId id="282" r:id="rId23"/>
    <p:sldId id="284" r:id="rId24"/>
    <p:sldId id="285" r:id="rId25"/>
    <p:sldId id="286" r:id="rId26"/>
    <p:sldId id="287" r:id="rId27"/>
    <p:sldId id="289" r:id="rId28"/>
    <p:sldId id="258" r:id="rId29"/>
    <p:sldId id="259" r:id="rId30"/>
    <p:sldId id="260" r:id="rId31"/>
    <p:sldId id="261" r:id="rId32"/>
    <p:sldId id="263" r:id="rId33"/>
    <p:sldId id="264" r:id="rId34"/>
    <p:sldId id="290" r:id="rId35"/>
    <p:sldId id="292" r:id="rId36"/>
    <p:sldId id="291" r:id="rId37"/>
    <p:sldId id="293" r:id="rId38"/>
    <p:sldId id="294" r:id="rId39"/>
    <p:sldId id="295" r:id="rId40"/>
    <p:sldId id="296" r:id="rId41"/>
    <p:sldId id="297" r:id="rId42"/>
    <p:sldId id="298" r:id="rId43"/>
    <p:sldId id="299" r:id="rId44"/>
    <p:sldId id="300" r:id="rId45"/>
    <p:sldId id="301" r:id="rId46"/>
    <p:sldId id="302" r:id="rId47"/>
    <p:sldId id="303" r:id="rId4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9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A23720DD-5B6D-40BF-8493-A6B52D484E6B}" type="datetimeFigureOut">
              <a:rPr lang="tr-TR" smtClean="0"/>
              <a:t>16.12.2016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16.12.2016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16.12.2016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16.12.2016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
        <p:nvSpPr>
          <p:cNvPr id="7" name="Title 6"/>
          <p:cNvSpPr>
            <a:spLocks noGrp="1"/>
          </p:cNvSpPr>
          <p:nvPr>
            <p:ph type="title"/>
          </p:nvPr>
        </p:nvSpPr>
        <p:spPr/>
        <p:txBody>
          <a:bodyPr/>
          <a:lstStyle/>
          <a:p>
            <a:r>
              <a:rPr lang="tr-TR" smtClean="0"/>
              <a:t>Asıl başlık stili için tıklatın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A23720DD-5B6D-40BF-8493-A6B52D484E6B}" type="datetimeFigureOut">
              <a:rPr lang="tr-TR" smtClean="0"/>
              <a:t>16.12.2016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5" name="Date Placeholder 4"/>
          <p:cNvSpPr>
            <a:spLocks noGrp="1"/>
          </p:cNvSpPr>
          <p:nvPr>
            <p:ph type="dt" sz="half" idx="10"/>
          </p:nvPr>
        </p:nvSpPr>
        <p:spPr/>
        <p:txBody>
          <a:bodyPr/>
          <a:lstStyle/>
          <a:p>
            <a:fld id="{A23720DD-5B6D-40BF-8493-A6B52D484E6B}" type="datetimeFigureOut">
              <a:rPr lang="tr-TR" smtClean="0"/>
              <a:t>16.12.2016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
        <p:nvSpPr>
          <p:cNvPr id="9" name="Content Placeholder 8"/>
          <p:cNvSpPr>
            <a:spLocks noGrp="1"/>
          </p:cNvSpPr>
          <p:nvPr>
            <p:ph sz="quarter" idx="13"/>
          </p:nvPr>
        </p:nvSpPr>
        <p:spPr>
          <a:xfrm>
            <a:off x="676655"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A23720DD-5B6D-40BF-8493-A6B52D484E6B}" type="datetimeFigureOut">
              <a:rPr lang="tr-TR" smtClean="0"/>
              <a:t>16.12.2016</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A23720DD-5B6D-40BF-8493-A6B52D484E6B}" type="datetimeFigureOut">
              <a:rPr lang="tr-TR" smtClean="0"/>
              <a:t>16.12.2016</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A23720DD-5B6D-40BF-8493-A6B52D484E6B}" type="datetimeFigureOut">
              <a:rPr lang="tr-TR" smtClean="0"/>
              <a:t>16.12.2016</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23720DD-5B6D-40BF-8493-A6B52D484E6B}" type="datetimeFigureOut">
              <a:rPr lang="tr-TR" smtClean="0"/>
              <a:t>16.12.2016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A23720DD-5B6D-40BF-8493-A6B52D484E6B}" type="datetimeFigureOut">
              <a:rPr lang="tr-TR" smtClean="0"/>
              <a:t>16.12.2016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A23720DD-5B6D-40BF-8493-A6B52D484E6B}" type="datetimeFigureOut">
              <a:rPr lang="tr-TR" smtClean="0"/>
              <a:t>16.12.2016</a:t>
            </a:fld>
            <a:endParaRPr lang="tr-T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tr-T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302176B-0E47-46AC-8F43-DAB4B8A37D06}" type="slidenum">
              <a:rPr lang="tr-TR" smtClean="0"/>
              <a:t>‹#›</a:t>
            </a:fld>
            <a:endParaRPr lang="tr-T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683568" y="1124744"/>
            <a:ext cx="7772400" cy="1780108"/>
          </a:xfrm>
        </p:spPr>
        <p:txBody>
          <a:bodyPr>
            <a:normAutofit fontScale="90000"/>
          </a:bodyPr>
          <a:lstStyle/>
          <a:p>
            <a:r>
              <a:rPr lang="tr-TR" b="1" dirty="0" smtClean="0"/>
              <a:t>Parmak İzi Teşhisi Nasıl Yapılmaktadır </a:t>
            </a:r>
            <a:r>
              <a:rPr lang="tr-TR" b="1" dirty="0" smtClean="0"/>
              <a:t>?</a:t>
            </a:r>
            <a:r>
              <a:rPr lang="tr-TR" dirty="0" smtClean="0"/>
              <a:t/>
            </a:r>
            <a:br>
              <a:rPr lang="tr-TR" dirty="0" smtClean="0"/>
            </a:br>
            <a:r>
              <a:rPr lang="tr-TR" sz="3100" dirty="0" smtClean="0"/>
              <a:t>Hazırlayanlar: İlknur MEMİŞ</a:t>
            </a:r>
            <a:br>
              <a:rPr lang="tr-TR" sz="3100" dirty="0" smtClean="0"/>
            </a:br>
            <a:r>
              <a:rPr lang="tr-TR" sz="3100" dirty="0" smtClean="0"/>
              <a:t>                         Ece ECEMİŞ</a:t>
            </a:r>
            <a:br>
              <a:rPr lang="tr-TR" sz="3100" dirty="0" smtClean="0"/>
            </a:br>
            <a:r>
              <a:rPr lang="tr-TR" sz="3100" dirty="0" smtClean="0"/>
              <a:t>                               Yasemin İNAĞ</a:t>
            </a:r>
            <a:endParaRPr lang="tr-TR" sz="3100" dirty="0"/>
          </a:p>
        </p:txBody>
      </p:sp>
      <p:sp>
        <p:nvSpPr>
          <p:cNvPr id="3" name="Alt Başlık 2"/>
          <p:cNvSpPr>
            <a:spLocks noGrp="1"/>
          </p:cNvSpPr>
          <p:nvPr>
            <p:ph type="subTitle" idx="1"/>
          </p:nvPr>
        </p:nvSpPr>
        <p:spPr/>
        <p:txBody>
          <a:bodyPr/>
          <a:lstStyle/>
          <a:p>
            <a:endParaRPr lang="tr-TR" dirty="0"/>
          </a:p>
        </p:txBody>
      </p:sp>
      <p:pic>
        <p:nvPicPr>
          <p:cNvPr id="1026" name="Picture 2" descr="C:\Users\yasemin72\Desktop\parmakizi\k237648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212976"/>
            <a:ext cx="6768751" cy="2447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1502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b="1" dirty="0" err="1"/>
              <a:t>Fourier</a:t>
            </a:r>
            <a:r>
              <a:rPr lang="tr-TR" b="1" dirty="0"/>
              <a:t> Dönüşümü</a:t>
            </a:r>
            <a:endParaRPr lang="tr-TR"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998" y="2636912"/>
            <a:ext cx="7620425" cy="42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Dikdörtgen 5"/>
          <p:cNvSpPr/>
          <p:nvPr/>
        </p:nvSpPr>
        <p:spPr>
          <a:xfrm>
            <a:off x="767997" y="3274967"/>
            <a:ext cx="7620425" cy="1477328"/>
          </a:xfrm>
          <a:prstGeom prst="rect">
            <a:avLst/>
          </a:prstGeom>
        </p:spPr>
        <p:txBody>
          <a:bodyPr wrap="square">
            <a:spAutoFit/>
          </a:bodyPr>
          <a:lstStyle/>
          <a:p>
            <a:r>
              <a:rPr lang="tr-TR" dirty="0" smtClean="0"/>
              <a:t>“K</a:t>
            </a:r>
            <a:r>
              <a:rPr lang="tr-TR" dirty="0"/>
              <a:t>”, </a:t>
            </a:r>
            <a:r>
              <a:rPr lang="tr-TR" dirty="0" smtClean="0"/>
              <a:t>deneyerek hesapladığımızda bulunan </a:t>
            </a:r>
            <a:r>
              <a:rPr lang="tr-TR" dirty="0"/>
              <a:t>seçilmiş bir sabittir. Büyük “K” seçimi çizgilerin belirginliğini artırıp, çizgilerde küçük delikleri doldurur. Daha büyük “K” seçiminde yanlış bağlanmış çizgiler sonucunu verir. Bu sebeple olağandışı bir çatallanma meydana gelir. Daha sonrasında işaretin ters </a:t>
            </a:r>
            <a:r>
              <a:rPr lang="tr-TR" dirty="0" err="1"/>
              <a:t>Fourier</a:t>
            </a:r>
            <a:r>
              <a:rPr lang="tr-TR" dirty="0"/>
              <a:t> Dönüşümü’ nü almak için F-1(F(</a:t>
            </a:r>
            <a:r>
              <a:rPr lang="tr-TR" dirty="0" err="1"/>
              <a:t>u,v</a:t>
            </a:r>
            <a:r>
              <a:rPr lang="tr-TR" dirty="0"/>
              <a:t>)) olarak çözüm yapılır: </a:t>
            </a: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5013176"/>
            <a:ext cx="7488830"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47216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b="1" dirty="0" err="1"/>
              <a:t>Fourier</a:t>
            </a:r>
            <a:r>
              <a:rPr lang="tr-TR" b="1" dirty="0"/>
              <a:t> Dönüşümü</a:t>
            </a:r>
            <a:endParaRPr lang="tr-TR"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2708920"/>
            <a:ext cx="7560840"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30447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723817" y="2122926"/>
            <a:ext cx="7664607" cy="3738728"/>
          </a:xfrm>
        </p:spPr>
        <p:txBody>
          <a:bodyPr/>
          <a:lstStyle/>
          <a:p>
            <a:pPr marL="0" indent="0">
              <a:buNone/>
            </a:pPr>
            <a:r>
              <a:rPr lang="tr-TR" b="1" dirty="0" smtClean="0"/>
              <a:t>2)Parmak </a:t>
            </a:r>
            <a:r>
              <a:rPr lang="tr-TR" b="1" dirty="0"/>
              <a:t>İzi Görüntü </a:t>
            </a:r>
            <a:r>
              <a:rPr lang="tr-TR" b="1" dirty="0" err="1"/>
              <a:t>İkilendirmesi</a:t>
            </a:r>
            <a:r>
              <a:rPr lang="tr-TR" b="1" dirty="0"/>
              <a:t> </a:t>
            </a:r>
            <a:endParaRPr lang="tr-TR" dirty="0"/>
          </a:p>
        </p:txBody>
      </p:sp>
      <p:sp>
        <p:nvSpPr>
          <p:cNvPr id="3" name="Başlık 2"/>
          <p:cNvSpPr>
            <a:spLocks noGrp="1"/>
          </p:cNvSpPr>
          <p:nvPr>
            <p:ph type="title"/>
          </p:nvPr>
        </p:nvSpPr>
        <p:spPr/>
        <p:txBody>
          <a:bodyPr/>
          <a:lstStyle/>
          <a:p>
            <a:r>
              <a:rPr lang="tr-TR" dirty="0">
                <a:solidFill>
                  <a:srgbClr val="FF0000"/>
                </a:solidFill>
              </a:rPr>
              <a:t>KULLANILAN YÖNTEMLER</a:t>
            </a:r>
            <a:endParaRPr lang="tr-TR" dirty="0"/>
          </a:p>
        </p:txBody>
      </p:sp>
      <p:sp>
        <p:nvSpPr>
          <p:cNvPr id="4" name="Dikdörtgen 3"/>
          <p:cNvSpPr/>
          <p:nvPr/>
        </p:nvSpPr>
        <p:spPr>
          <a:xfrm>
            <a:off x="763007" y="2708920"/>
            <a:ext cx="7776864" cy="923330"/>
          </a:xfrm>
          <a:prstGeom prst="rect">
            <a:avLst/>
          </a:prstGeom>
        </p:spPr>
        <p:txBody>
          <a:bodyPr wrap="square">
            <a:spAutoFit/>
          </a:bodyPr>
          <a:lstStyle/>
          <a:p>
            <a:pPr algn="just"/>
            <a:r>
              <a:rPr lang="tr-TR" dirty="0">
                <a:latin typeface="Times New Roman" panose="02020603050405020304" pitchFamily="18" charset="0"/>
                <a:cs typeface="Times New Roman" panose="02020603050405020304" pitchFamily="18" charset="0"/>
              </a:rPr>
              <a:t>Parmak izi görüntü </a:t>
            </a:r>
            <a:r>
              <a:rPr lang="tr-TR" dirty="0" err="1">
                <a:latin typeface="Times New Roman" panose="02020603050405020304" pitchFamily="18" charset="0"/>
                <a:cs typeface="Times New Roman" panose="02020603050405020304" pitchFamily="18" charset="0"/>
              </a:rPr>
              <a:t>ikilendirmesi</a:t>
            </a:r>
            <a:r>
              <a:rPr lang="tr-TR" dirty="0">
                <a:latin typeface="Times New Roman" panose="02020603050405020304" pitchFamily="18" charset="0"/>
                <a:cs typeface="Times New Roman" panose="02020603050405020304" pitchFamily="18" charset="0"/>
              </a:rPr>
              <a:t> 8-bit gri ölçekli parmak izi görüntüsünü 0-değerli çizgiler ve 1-değerli boşluklar olarak görüntüye dönüştürür. İşlemden sonra izdeki çizgiler siyah renkte gözükürken boşluklar ise beyaz renkte olur.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789040"/>
            <a:ext cx="7488832" cy="2205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6114618"/>
            <a:ext cx="597217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59127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2492896"/>
            <a:ext cx="7408333" cy="3633267"/>
          </a:xfrm>
        </p:spPr>
        <p:txBody>
          <a:bodyPr/>
          <a:lstStyle/>
          <a:p>
            <a:pPr marL="0" indent="0">
              <a:buNone/>
            </a:pPr>
            <a:r>
              <a:rPr lang="tr-TR" b="1" dirty="0" smtClean="0"/>
              <a:t>3)Parmak </a:t>
            </a:r>
            <a:r>
              <a:rPr lang="tr-TR" b="1" dirty="0"/>
              <a:t>İzi Görüntü </a:t>
            </a:r>
            <a:r>
              <a:rPr lang="tr-TR" b="1" dirty="0" err="1"/>
              <a:t>Bölütlemesi</a:t>
            </a:r>
            <a:r>
              <a:rPr lang="tr-TR" b="1" dirty="0"/>
              <a:t> </a:t>
            </a:r>
            <a:endParaRPr lang="tr-TR" dirty="0"/>
          </a:p>
        </p:txBody>
      </p:sp>
      <p:sp>
        <p:nvSpPr>
          <p:cNvPr id="3" name="Başlık 2"/>
          <p:cNvSpPr>
            <a:spLocks noGrp="1"/>
          </p:cNvSpPr>
          <p:nvPr>
            <p:ph type="title"/>
          </p:nvPr>
        </p:nvSpPr>
        <p:spPr/>
        <p:txBody>
          <a:bodyPr/>
          <a:lstStyle/>
          <a:p>
            <a:r>
              <a:rPr lang="tr-TR" dirty="0">
                <a:solidFill>
                  <a:srgbClr val="FF0000"/>
                </a:solidFill>
              </a:rPr>
              <a:t>KULLANILAN YÖNTEMLER</a:t>
            </a:r>
            <a:endParaRPr lang="tr-TR" dirty="0"/>
          </a:p>
        </p:txBody>
      </p:sp>
      <p:sp>
        <p:nvSpPr>
          <p:cNvPr id="4" name="Dikdörtgen 3"/>
          <p:cNvSpPr/>
          <p:nvPr/>
        </p:nvSpPr>
        <p:spPr>
          <a:xfrm>
            <a:off x="971600" y="3140968"/>
            <a:ext cx="7560840" cy="1754326"/>
          </a:xfrm>
          <a:prstGeom prst="rect">
            <a:avLst/>
          </a:prstGeom>
        </p:spPr>
        <p:txBody>
          <a:bodyPr wrap="square">
            <a:spAutoFit/>
          </a:bodyPr>
          <a:lstStyle/>
          <a:p>
            <a:pPr algn="just"/>
            <a:r>
              <a:rPr lang="tr-TR" dirty="0">
                <a:latin typeface="Times New Roman" panose="02020603050405020304" pitchFamily="18" charset="0"/>
                <a:cs typeface="Times New Roman" panose="02020603050405020304" pitchFamily="18" charset="0"/>
              </a:rPr>
              <a:t>Görüntü </a:t>
            </a:r>
            <a:r>
              <a:rPr lang="tr-TR" dirty="0" err="1">
                <a:latin typeface="Times New Roman" panose="02020603050405020304" pitchFamily="18" charset="0"/>
                <a:cs typeface="Times New Roman" panose="02020603050405020304" pitchFamily="18" charset="0"/>
              </a:rPr>
              <a:t>bölütleme</a:t>
            </a:r>
            <a:r>
              <a:rPr lang="tr-TR" dirty="0">
                <a:latin typeface="Times New Roman" panose="02020603050405020304" pitchFamily="18" charset="0"/>
                <a:cs typeface="Times New Roman" panose="02020603050405020304" pitchFamily="18" charset="0"/>
              </a:rPr>
              <a:t> işleminde öncelikle geçerli çizgi ve boşlukların olmadığı görüntü alanı, arka plandan çıkartılır. Geri kalan geçerli alanın sınırları belirlenerek </a:t>
            </a:r>
            <a:r>
              <a:rPr lang="tr-TR" dirty="0" err="1">
                <a:latin typeface="Times New Roman" panose="02020603050405020304" pitchFamily="18" charset="0"/>
                <a:cs typeface="Times New Roman" panose="02020603050405020304" pitchFamily="18" charset="0"/>
              </a:rPr>
              <a:t>sensör</a:t>
            </a:r>
            <a:r>
              <a:rPr lang="tr-TR" dirty="0">
                <a:latin typeface="Times New Roman" panose="02020603050405020304" pitchFamily="18" charset="0"/>
                <a:cs typeface="Times New Roman" panose="02020603050405020304" pitchFamily="18" charset="0"/>
              </a:rPr>
              <a:t> dışında kalan gereksiz çizgiler haricinde bu sınırlar yeniden çizilir. Alan çıkartımı işleminde uygulanan ilk adım blok yön kestirimi ve yön doğrultu kontrolü gerçekleştirilmesi </a:t>
            </a:r>
            <a:r>
              <a:rPr lang="tr-TR" dirty="0" smtClean="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sonraki adım ise bazı morfolojik </a:t>
            </a:r>
            <a:r>
              <a:rPr lang="tr-TR" dirty="0" smtClean="0">
                <a:latin typeface="Times New Roman" panose="02020603050405020304" pitchFamily="18" charset="0"/>
                <a:cs typeface="Times New Roman" panose="02020603050405020304" pitchFamily="18" charset="0"/>
              </a:rPr>
              <a:t>metotlar </a:t>
            </a:r>
            <a:r>
              <a:rPr lang="tr-TR" dirty="0">
                <a:latin typeface="Times New Roman" panose="02020603050405020304" pitchFamily="18" charset="0"/>
                <a:cs typeface="Times New Roman" panose="02020603050405020304" pitchFamily="18" charset="0"/>
              </a:rPr>
              <a:t>ile düzenlemeler yapılmasıdır. </a:t>
            </a:r>
          </a:p>
        </p:txBody>
      </p:sp>
      <p:sp>
        <p:nvSpPr>
          <p:cNvPr id="5" name="Dikdörtgen 4"/>
          <p:cNvSpPr/>
          <p:nvPr/>
        </p:nvSpPr>
        <p:spPr>
          <a:xfrm>
            <a:off x="3347864" y="4895294"/>
            <a:ext cx="25202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latin typeface="Times New Roman" panose="02020603050405020304" pitchFamily="18" charset="0"/>
                <a:cs typeface="Times New Roman" panose="02020603050405020304" pitchFamily="18" charset="0"/>
              </a:rPr>
              <a:t>Görüntü </a:t>
            </a:r>
            <a:r>
              <a:rPr lang="tr-TR" dirty="0" err="1" smtClean="0">
                <a:latin typeface="Times New Roman" panose="02020603050405020304" pitchFamily="18" charset="0"/>
                <a:cs typeface="Times New Roman" panose="02020603050405020304" pitchFamily="18" charset="0"/>
              </a:rPr>
              <a:t>Bölütleme</a:t>
            </a:r>
            <a:r>
              <a:rPr lang="tr-TR" dirty="0" smtClean="0">
                <a:latin typeface="Times New Roman" panose="02020603050405020304" pitchFamily="18" charset="0"/>
                <a:cs typeface="Times New Roman" panose="02020603050405020304" pitchFamily="18" charset="0"/>
              </a:rPr>
              <a:t> </a:t>
            </a:r>
            <a:endParaRPr lang="tr-TR" dirty="0"/>
          </a:p>
        </p:txBody>
      </p:sp>
      <p:cxnSp>
        <p:nvCxnSpPr>
          <p:cNvPr id="7" name="Düz Ok Bağlayıcısı 6"/>
          <p:cNvCxnSpPr>
            <a:stCxn id="5" idx="2"/>
            <a:endCxn id="15" idx="0"/>
          </p:cNvCxnSpPr>
          <p:nvPr/>
        </p:nvCxnSpPr>
        <p:spPr>
          <a:xfrm>
            <a:off x="4608004" y="5615374"/>
            <a:ext cx="1746194" cy="4059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Düz Ok Bağlayıcısı 10"/>
          <p:cNvCxnSpPr>
            <a:stCxn id="5" idx="2"/>
          </p:cNvCxnSpPr>
          <p:nvPr/>
        </p:nvCxnSpPr>
        <p:spPr>
          <a:xfrm flipH="1">
            <a:off x="2436912" y="5615374"/>
            <a:ext cx="2171092" cy="4059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Dikdörtgen 13"/>
          <p:cNvSpPr/>
          <p:nvPr/>
        </p:nvSpPr>
        <p:spPr>
          <a:xfrm>
            <a:off x="1187624" y="6021288"/>
            <a:ext cx="24985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t>Blok Yön Kestirimi </a:t>
            </a:r>
            <a:endParaRPr lang="tr-TR" dirty="0"/>
          </a:p>
        </p:txBody>
      </p:sp>
      <p:sp>
        <p:nvSpPr>
          <p:cNvPr id="15" name="Dikdörtgen 14"/>
          <p:cNvSpPr/>
          <p:nvPr/>
        </p:nvSpPr>
        <p:spPr>
          <a:xfrm>
            <a:off x="4752020" y="6021288"/>
            <a:ext cx="3204356" cy="547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t>Morfolojik İşlemler ile Alan Çıkartımı </a:t>
            </a:r>
            <a:endParaRPr lang="tr-TR" dirty="0"/>
          </a:p>
        </p:txBody>
      </p:sp>
    </p:spTree>
    <p:extLst>
      <p:ext uri="{BB962C8B-B14F-4D97-AF65-F5344CB8AC3E}">
        <p14:creationId xmlns:p14="http://schemas.microsoft.com/office/powerpoint/2010/main" val="37922093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533994" y="2687957"/>
            <a:ext cx="7485900" cy="3450696"/>
          </a:xfrm>
        </p:spPr>
        <p:txBody>
          <a:bodyPr>
            <a:normAutofit/>
          </a:bodyPr>
          <a:lstStyle/>
          <a:p>
            <a:pPr marL="0" indent="0">
              <a:buNone/>
            </a:pPr>
            <a:r>
              <a:rPr lang="tr-TR" sz="2000" b="1" dirty="0" smtClean="0">
                <a:solidFill>
                  <a:schemeClr val="tx1"/>
                </a:solidFill>
                <a:latin typeface="Times New Roman" panose="02020603050405020304" pitchFamily="18" charset="0"/>
                <a:cs typeface="Times New Roman" panose="02020603050405020304" pitchFamily="18" charset="0"/>
              </a:rPr>
              <a:t>3.1</a:t>
            </a:r>
            <a:r>
              <a:rPr lang="tr-TR" sz="2000" b="1" dirty="0">
                <a:solidFill>
                  <a:schemeClr val="tx1"/>
                </a:solidFill>
                <a:latin typeface="Times New Roman" panose="02020603050405020304" pitchFamily="18" charset="0"/>
                <a:cs typeface="Times New Roman" panose="02020603050405020304" pitchFamily="18" charset="0"/>
              </a:rPr>
              <a:t>. Blok Yön Kestirimi </a:t>
            </a:r>
            <a:endParaRPr lang="tr-TR" sz="2000" dirty="0">
              <a:solidFill>
                <a:schemeClr val="tx1"/>
              </a:solidFill>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p:txBody>
          <a:bodyPr/>
          <a:lstStyle/>
          <a:p>
            <a:pPr marL="0" indent="0"/>
            <a:r>
              <a:rPr lang="tr-TR" b="1" dirty="0"/>
              <a:t>Parmak İzi Görüntü </a:t>
            </a:r>
            <a:r>
              <a:rPr lang="tr-TR" b="1" dirty="0" err="1"/>
              <a:t>Bölütlemesi</a:t>
            </a:r>
            <a:r>
              <a:rPr lang="tr-TR" b="1" dirty="0"/>
              <a:t> </a:t>
            </a:r>
            <a:endParaRPr lang="tr-TR" dirty="0"/>
          </a:p>
        </p:txBody>
      </p:sp>
      <p:sp>
        <p:nvSpPr>
          <p:cNvPr id="4" name="Dikdörtgen 3"/>
          <p:cNvSpPr/>
          <p:nvPr/>
        </p:nvSpPr>
        <p:spPr>
          <a:xfrm>
            <a:off x="539552" y="3212976"/>
            <a:ext cx="8280920" cy="1200329"/>
          </a:xfrm>
          <a:prstGeom prst="rect">
            <a:avLst/>
          </a:prstGeom>
        </p:spPr>
        <p:txBody>
          <a:bodyPr wrap="square">
            <a:spAutoFit/>
          </a:bodyPr>
          <a:lstStyle/>
          <a:p>
            <a:r>
              <a:rPr lang="tr-TR" dirty="0" err="1"/>
              <a:t>WxW</a:t>
            </a:r>
            <a:r>
              <a:rPr lang="tr-TR" dirty="0"/>
              <a:t> (16x16 piksel) boyutundaki bloklara bölünmüş parmak izi görüntüsünün yön kestirim işleminde, bloktaki her bir piksel için x-boyutu  </a:t>
            </a:r>
            <a:r>
              <a:rPr lang="tr-TR" dirty="0" smtClean="0"/>
              <a:t>               ve </a:t>
            </a:r>
            <a:r>
              <a:rPr lang="tr-TR" dirty="0"/>
              <a:t>y-boyutu </a:t>
            </a:r>
            <a:r>
              <a:rPr lang="tr-TR" dirty="0" smtClean="0"/>
              <a:t>           boyunca </a:t>
            </a:r>
            <a:r>
              <a:rPr lang="tr-TR" dirty="0" err="1"/>
              <a:t>gradyen</a:t>
            </a:r>
            <a:r>
              <a:rPr lang="tr-TR" dirty="0"/>
              <a:t> değerleri hesaplanır. İşlemi gerçekleştirmek için iki adet </a:t>
            </a:r>
            <a:r>
              <a:rPr lang="tr-TR" dirty="0" err="1"/>
              <a:t>Sobel</a:t>
            </a:r>
            <a:r>
              <a:rPr lang="tr-TR" dirty="0"/>
              <a:t> operatörü (filtresi) kullanılır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793" y="4581128"/>
            <a:ext cx="7638140"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3567113"/>
            <a:ext cx="58102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9004" y="3538538"/>
            <a:ext cx="6096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63901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pPr marL="0" indent="0" algn="just">
              <a:buNone/>
            </a:pPr>
            <a:r>
              <a:rPr lang="tr-TR" sz="2000" dirty="0">
                <a:solidFill>
                  <a:schemeClr val="tx1"/>
                </a:solidFill>
                <a:latin typeface="Times New Roman" panose="02020603050405020304" pitchFamily="18" charset="0"/>
                <a:cs typeface="Times New Roman" panose="02020603050405020304" pitchFamily="18" charset="0"/>
              </a:rPr>
              <a:t>Her bir bloğun doğrultusu aşağıdaki En Küçük Kareler (</a:t>
            </a:r>
            <a:r>
              <a:rPr lang="tr-TR" sz="2000" dirty="0" err="1">
                <a:solidFill>
                  <a:schemeClr val="tx1"/>
                </a:solidFill>
                <a:latin typeface="Times New Roman" panose="02020603050405020304" pitchFamily="18" charset="0"/>
                <a:cs typeface="Times New Roman" panose="02020603050405020304" pitchFamily="18" charset="0"/>
              </a:rPr>
              <a:t>Least</a:t>
            </a:r>
            <a:r>
              <a:rPr lang="tr-TR" sz="2000" dirty="0">
                <a:solidFill>
                  <a:schemeClr val="tx1"/>
                </a:solidFill>
                <a:latin typeface="Times New Roman" panose="02020603050405020304" pitchFamily="18" charset="0"/>
                <a:cs typeface="Times New Roman" panose="02020603050405020304" pitchFamily="18" charset="0"/>
              </a:rPr>
              <a:t> </a:t>
            </a:r>
            <a:r>
              <a:rPr lang="tr-TR" sz="2000" dirty="0" err="1">
                <a:solidFill>
                  <a:schemeClr val="tx1"/>
                </a:solidFill>
                <a:latin typeface="Times New Roman" panose="02020603050405020304" pitchFamily="18" charset="0"/>
                <a:cs typeface="Times New Roman" panose="02020603050405020304" pitchFamily="18" charset="0"/>
              </a:rPr>
              <a:t>Square</a:t>
            </a:r>
            <a:r>
              <a:rPr lang="tr-TR" sz="2000" dirty="0">
                <a:solidFill>
                  <a:schemeClr val="tx1"/>
                </a:solidFill>
                <a:latin typeface="Times New Roman" panose="02020603050405020304" pitchFamily="18" charset="0"/>
                <a:cs typeface="Times New Roman" panose="02020603050405020304" pitchFamily="18" charset="0"/>
              </a:rPr>
              <a:t>) yaklaşımı formülü ile bulunur. Aşağıda takip eden eşitlikler ile her bloğun (</a:t>
            </a:r>
            <a:r>
              <a:rPr lang="tr-TR" sz="2000" i="1" dirty="0">
                <a:solidFill>
                  <a:schemeClr val="tx1"/>
                </a:solidFill>
                <a:latin typeface="Times New Roman" panose="02020603050405020304" pitchFamily="18" charset="0"/>
                <a:cs typeface="Times New Roman" panose="02020603050405020304" pitchFamily="18" charset="0"/>
              </a:rPr>
              <a:t>i</a:t>
            </a:r>
            <a:r>
              <a:rPr lang="tr-TR" sz="2000" dirty="0">
                <a:solidFill>
                  <a:schemeClr val="tx1"/>
                </a:solidFill>
                <a:latin typeface="Times New Roman" panose="02020603050405020304" pitchFamily="18" charset="0"/>
                <a:cs typeface="Times New Roman" panose="02020603050405020304" pitchFamily="18" charset="0"/>
              </a:rPr>
              <a:t>, </a:t>
            </a:r>
            <a:r>
              <a:rPr lang="tr-TR" sz="2000" i="1" dirty="0">
                <a:solidFill>
                  <a:schemeClr val="tx1"/>
                </a:solidFill>
                <a:latin typeface="Times New Roman" panose="02020603050405020304" pitchFamily="18" charset="0"/>
                <a:cs typeface="Times New Roman" panose="02020603050405020304" pitchFamily="18" charset="0"/>
              </a:rPr>
              <a:t>j</a:t>
            </a:r>
            <a:r>
              <a:rPr lang="tr-TR" sz="2000" dirty="0">
                <a:solidFill>
                  <a:schemeClr val="tx1"/>
                </a:solidFill>
                <a:latin typeface="Times New Roman" panose="02020603050405020304" pitchFamily="18" charset="0"/>
                <a:cs typeface="Times New Roman" panose="02020603050405020304" pitchFamily="18" charset="0"/>
              </a:rPr>
              <a:t>) </a:t>
            </a:r>
            <a:r>
              <a:rPr lang="tr-TR" sz="2000" dirty="0" smtClean="0">
                <a:solidFill>
                  <a:schemeClr val="tx1"/>
                </a:solidFill>
                <a:latin typeface="Times New Roman" panose="02020603050405020304" pitchFamily="18" charset="0"/>
                <a:cs typeface="Times New Roman" panose="02020603050405020304" pitchFamily="18" charset="0"/>
              </a:rPr>
              <a:t>pikselinde </a:t>
            </a:r>
            <a:r>
              <a:rPr lang="tr-TR" sz="2000" dirty="0">
                <a:solidFill>
                  <a:schemeClr val="tx1"/>
                </a:solidFill>
                <a:latin typeface="Times New Roman" panose="02020603050405020304" pitchFamily="18" charset="0"/>
                <a:cs typeface="Times New Roman" panose="02020603050405020304" pitchFamily="18" charset="0"/>
              </a:rPr>
              <a:t>yerel yönü </a:t>
            </a:r>
            <a:r>
              <a:rPr lang="tr-TR" sz="2000" dirty="0" smtClean="0">
                <a:solidFill>
                  <a:schemeClr val="tx1"/>
                </a:solidFill>
                <a:latin typeface="Times New Roman" panose="02020603050405020304" pitchFamily="18" charset="0"/>
                <a:cs typeface="Times New Roman" panose="02020603050405020304" pitchFamily="18" charset="0"/>
              </a:rPr>
              <a:t>hesaplanır.</a:t>
            </a:r>
            <a:endParaRPr lang="tr-TR" sz="2000" dirty="0">
              <a:solidFill>
                <a:schemeClr val="tx1"/>
              </a:solidFill>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p:txBody>
          <a:bodyPr/>
          <a:lstStyle/>
          <a:p>
            <a:r>
              <a:rPr lang="tr-TR" b="1" dirty="0"/>
              <a:t>Parmak İzi Görüntü </a:t>
            </a:r>
            <a:r>
              <a:rPr lang="tr-TR" b="1" dirty="0" err="1"/>
              <a:t>Bölütlemesi</a:t>
            </a:r>
            <a:r>
              <a:rPr lang="tr-TR" b="1" dirty="0"/>
              <a:t> </a:t>
            </a:r>
            <a:endParaRPr lang="tr-TR"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933056"/>
            <a:ext cx="7056784"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ikdörtgen 3"/>
          <p:cNvSpPr/>
          <p:nvPr/>
        </p:nvSpPr>
        <p:spPr>
          <a:xfrm>
            <a:off x="6228184" y="1412776"/>
            <a:ext cx="2157385" cy="369332"/>
          </a:xfrm>
          <a:prstGeom prst="rect">
            <a:avLst/>
          </a:prstGeom>
        </p:spPr>
        <p:txBody>
          <a:bodyPr wrap="none">
            <a:spAutoFit/>
          </a:bodyPr>
          <a:lstStyle/>
          <a:p>
            <a:r>
              <a:rPr lang="tr-TR" b="1" dirty="0">
                <a:solidFill>
                  <a:schemeClr val="bg1"/>
                </a:solidFill>
                <a:latin typeface="Times New Roman" panose="02020603050405020304" pitchFamily="18" charset="0"/>
                <a:cs typeface="Times New Roman" panose="02020603050405020304" pitchFamily="18" charset="0"/>
              </a:rPr>
              <a:t>Blok Yön Kestirimi </a:t>
            </a:r>
            <a:endParaRPr lang="tr-TR" dirty="0">
              <a:solidFill>
                <a:schemeClr val="bg1"/>
              </a:solidFill>
            </a:endParaRPr>
          </a:p>
        </p:txBody>
      </p:sp>
    </p:spTree>
    <p:extLst>
      <p:ext uri="{BB962C8B-B14F-4D97-AF65-F5344CB8AC3E}">
        <p14:creationId xmlns:p14="http://schemas.microsoft.com/office/powerpoint/2010/main" val="10352177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738013" y="3068960"/>
            <a:ext cx="7920879" cy="2802624"/>
          </a:xfrm>
        </p:spPr>
        <p:txBody>
          <a:bodyPr>
            <a:normAutofit/>
          </a:bodyPr>
          <a:lstStyle/>
          <a:p>
            <a:pPr marL="0" indent="0">
              <a:buNone/>
            </a:pPr>
            <a:r>
              <a:rPr lang="tr-TR" dirty="0">
                <a:solidFill>
                  <a:schemeClr val="tx1"/>
                </a:solidFill>
                <a:latin typeface="Times New Roman" panose="02020603050405020304" pitchFamily="18" charset="0"/>
                <a:cs typeface="Times New Roman" panose="02020603050405020304" pitchFamily="18" charset="0"/>
              </a:rPr>
              <a:t>Son olarak (i, j) pikselinde yön doğrultusu </a:t>
            </a:r>
            <a:r>
              <a:rPr lang="tr-TR" dirty="0" smtClean="0">
                <a:solidFill>
                  <a:schemeClr val="tx1"/>
                </a:solidFill>
                <a:latin typeface="Times New Roman" panose="02020603050405020304" pitchFamily="18" charset="0"/>
                <a:cs typeface="Times New Roman" panose="02020603050405020304" pitchFamily="18" charset="0"/>
              </a:rPr>
              <a:t>          </a:t>
            </a:r>
            <a:r>
              <a:rPr lang="tr-TR" dirty="0">
                <a:solidFill>
                  <a:schemeClr val="tx1"/>
                </a:solidFill>
                <a:latin typeface="Times New Roman" panose="02020603050405020304" pitchFamily="18" charset="0"/>
                <a:cs typeface="Times New Roman" panose="02020603050405020304" pitchFamily="18" charset="0"/>
              </a:rPr>
              <a:t>şu </a:t>
            </a:r>
            <a:r>
              <a:rPr lang="tr-TR" dirty="0" smtClean="0">
                <a:solidFill>
                  <a:schemeClr val="tx1"/>
                </a:solidFill>
                <a:latin typeface="Times New Roman" panose="02020603050405020304" pitchFamily="18" charset="0"/>
                <a:cs typeface="Times New Roman" panose="02020603050405020304" pitchFamily="18" charset="0"/>
              </a:rPr>
              <a:t>hale gelmektedir</a:t>
            </a:r>
            <a:r>
              <a:rPr lang="tr-TR" dirty="0">
                <a:solidFill>
                  <a:schemeClr val="tx1"/>
                </a:solidFill>
                <a:latin typeface="Times New Roman" panose="02020603050405020304" pitchFamily="18" charset="0"/>
                <a:cs typeface="Times New Roman" panose="02020603050405020304" pitchFamily="18" charset="0"/>
              </a:rPr>
              <a:t>:</a:t>
            </a:r>
          </a:p>
        </p:txBody>
      </p:sp>
      <p:sp>
        <p:nvSpPr>
          <p:cNvPr id="3" name="Başlık 2"/>
          <p:cNvSpPr>
            <a:spLocks noGrp="1"/>
          </p:cNvSpPr>
          <p:nvPr>
            <p:ph type="title"/>
          </p:nvPr>
        </p:nvSpPr>
        <p:spPr/>
        <p:txBody>
          <a:bodyPr/>
          <a:lstStyle/>
          <a:p>
            <a:r>
              <a:rPr lang="tr-TR" b="1" dirty="0"/>
              <a:t>Parmak İzi Görüntü </a:t>
            </a:r>
            <a:r>
              <a:rPr lang="tr-TR" b="1" dirty="0" err="1"/>
              <a:t>Bölütlemesi</a:t>
            </a:r>
            <a:r>
              <a:rPr lang="tr-TR" b="1" dirty="0"/>
              <a:t> </a:t>
            </a:r>
            <a:endParaRPr lang="tr-TR"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653136"/>
            <a:ext cx="4392488" cy="52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ikdörtgen 6"/>
          <p:cNvSpPr/>
          <p:nvPr/>
        </p:nvSpPr>
        <p:spPr>
          <a:xfrm>
            <a:off x="6228184" y="1412776"/>
            <a:ext cx="2157385" cy="369332"/>
          </a:xfrm>
          <a:prstGeom prst="rect">
            <a:avLst/>
          </a:prstGeom>
        </p:spPr>
        <p:txBody>
          <a:bodyPr wrap="none">
            <a:spAutoFit/>
          </a:bodyPr>
          <a:lstStyle/>
          <a:p>
            <a:r>
              <a:rPr lang="tr-TR" b="1" dirty="0">
                <a:solidFill>
                  <a:schemeClr val="bg1"/>
                </a:solidFill>
                <a:latin typeface="Times New Roman" panose="02020603050405020304" pitchFamily="18" charset="0"/>
                <a:cs typeface="Times New Roman" panose="02020603050405020304" pitchFamily="18" charset="0"/>
              </a:rPr>
              <a:t>Blok Yön Kestirimi </a:t>
            </a:r>
            <a:endParaRPr lang="tr-TR" dirty="0">
              <a:solidFill>
                <a:schemeClr val="bg1"/>
              </a:solidFill>
            </a:endParaRPr>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3197754"/>
            <a:ext cx="476250" cy="36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74976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27584" y="4724044"/>
            <a:ext cx="7408333" cy="1834753"/>
          </a:xfrm>
        </p:spPr>
        <p:txBody>
          <a:bodyPr>
            <a:noAutofit/>
          </a:bodyPr>
          <a:lstStyle/>
          <a:p>
            <a:pPr marL="0" indent="0" algn="just">
              <a:buNone/>
            </a:pPr>
            <a:r>
              <a:rPr lang="tr-TR" sz="1800" dirty="0">
                <a:solidFill>
                  <a:schemeClr val="tx1"/>
                </a:solidFill>
                <a:latin typeface="Times New Roman" panose="02020603050405020304" pitchFamily="18" charset="0"/>
                <a:cs typeface="Times New Roman" panose="02020603050405020304" pitchFamily="18" charset="0"/>
              </a:rPr>
              <a:t>Eğer </a:t>
            </a:r>
            <a:r>
              <a:rPr lang="tr-TR" sz="1800" dirty="0" smtClean="0">
                <a:solidFill>
                  <a:schemeClr val="tx1"/>
                </a:solidFill>
                <a:latin typeface="Times New Roman" panose="02020603050405020304" pitchFamily="18" charset="0"/>
                <a:cs typeface="Times New Roman" panose="02020603050405020304" pitchFamily="18" charset="0"/>
              </a:rPr>
              <a:t>C(</a:t>
            </a:r>
            <a:r>
              <a:rPr lang="tr-TR" sz="1800" dirty="0" err="1" smtClean="0">
                <a:solidFill>
                  <a:schemeClr val="tx1"/>
                </a:solidFill>
                <a:latin typeface="Times New Roman" panose="02020603050405020304" pitchFamily="18" charset="0"/>
                <a:cs typeface="Times New Roman" panose="02020603050405020304" pitchFamily="18" charset="0"/>
              </a:rPr>
              <a:t>i,j</a:t>
            </a:r>
            <a:r>
              <a:rPr lang="tr-TR" sz="1800" dirty="0" smtClean="0">
                <a:solidFill>
                  <a:schemeClr val="tx1"/>
                </a:solidFill>
                <a:latin typeface="Times New Roman" panose="02020603050405020304" pitchFamily="18" charset="0"/>
                <a:cs typeface="Times New Roman" panose="02020603050405020304" pitchFamily="18" charset="0"/>
              </a:rPr>
              <a:t> </a:t>
            </a:r>
            <a:r>
              <a:rPr lang="tr-TR" sz="1800" dirty="0">
                <a:solidFill>
                  <a:schemeClr val="tx1"/>
                </a:solidFill>
                <a:latin typeface="Times New Roman" panose="02020603050405020304" pitchFamily="18" charset="0"/>
                <a:cs typeface="Times New Roman" panose="02020603050405020304" pitchFamily="18" charset="0"/>
              </a:rPr>
              <a:t>) belirli bir eşik değerinin altında ise bloktaki </a:t>
            </a:r>
            <a:r>
              <a:rPr lang="tr-TR" sz="1600" dirty="0">
                <a:solidFill>
                  <a:schemeClr val="tx1"/>
                </a:solidFill>
                <a:latin typeface="Times New Roman" panose="02020603050405020304" pitchFamily="18" charset="0"/>
                <a:cs typeface="Times New Roman" panose="02020603050405020304" pitchFamily="18" charset="0"/>
              </a:rPr>
              <a:t>yönler daha düşük çözünürlükle yeniden hesaplanır. Burada N blok sayısını, Eğer </a:t>
            </a:r>
            <a:r>
              <a:rPr lang="tr-TR" sz="1600" dirty="0" smtClean="0">
                <a:solidFill>
                  <a:schemeClr val="tx1"/>
                </a:solidFill>
                <a:latin typeface="Times New Roman" panose="02020603050405020304" pitchFamily="18" charset="0"/>
                <a:cs typeface="Times New Roman" panose="02020603050405020304" pitchFamily="18" charset="0"/>
              </a:rPr>
              <a:t>D(</a:t>
            </a:r>
            <a:r>
              <a:rPr lang="tr-TR" sz="1600" dirty="0" err="1" smtClean="0">
                <a:solidFill>
                  <a:schemeClr val="tx1"/>
                </a:solidFill>
                <a:latin typeface="Times New Roman" panose="02020603050405020304" pitchFamily="18" charset="0"/>
                <a:cs typeface="Times New Roman" panose="02020603050405020304" pitchFamily="18" charset="0"/>
              </a:rPr>
              <a:t>i,j</a:t>
            </a:r>
            <a:r>
              <a:rPr lang="tr-TR" sz="1600" dirty="0" smtClean="0">
                <a:solidFill>
                  <a:schemeClr val="tx1"/>
                </a:solidFill>
                <a:latin typeface="Times New Roman" panose="02020603050405020304" pitchFamily="18" charset="0"/>
                <a:cs typeface="Times New Roman" panose="02020603050405020304" pitchFamily="18" charset="0"/>
              </a:rPr>
              <a:t>) </a:t>
            </a:r>
            <a:r>
              <a:rPr lang="tr-TR" sz="1600" dirty="0">
                <a:solidFill>
                  <a:schemeClr val="tx1"/>
                </a:solidFill>
                <a:latin typeface="Times New Roman" panose="02020603050405020304" pitchFamily="18" charset="0"/>
                <a:cs typeface="Times New Roman" panose="02020603050405020304" pitchFamily="18" charset="0"/>
              </a:rPr>
              <a:t>belirli bir eşik değerinin altında ise bloktaki yönler daha düşük çözünürlükle yeniden hesaplanır. Burada N blok sayısını, D (</a:t>
            </a:r>
            <a:r>
              <a:rPr lang="tr-TR" sz="1600" dirty="0" err="1" smtClean="0">
                <a:solidFill>
                  <a:schemeClr val="tx1"/>
                </a:solidFill>
                <a:latin typeface="Times New Roman" panose="02020603050405020304" pitchFamily="18" charset="0"/>
                <a:cs typeface="Times New Roman" panose="02020603050405020304" pitchFamily="18" charset="0"/>
              </a:rPr>
              <a:t>i,j</a:t>
            </a:r>
            <a:r>
              <a:rPr lang="tr-TR" sz="1600" dirty="0">
                <a:solidFill>
                  <a:schemeClr val="tx1"/>
                </a:solidFill>
                <a:latin typeface="Times New Roman" panose="02020603050405020304" pitchFamily="18" charset="0"/>
                <a:cs typeface="Times New Roman" panose="02020603050405020304" pitchFamily="18" charset="0"/>
              </a:rPr>
              <a:t>) bloğu etrafındaki yerel </a:t>
            </a:r>
            <a:r>
              <a:rPr lang="tr-TR" sz="1600" dirty="0" err="1" smtClean="0">
                <a:solidFill>
                  <a:schemeClr val="tx1"/>
                </a:solidFill>
                <a:latin typeface="Times New Roman" panose="02020603050405020304" pitchFamily="18" charset="0"/>
                <a:cs typeface="Times New Roman" panose="02020603050405020304" pitchFamily="18" charset="0"/>
              </a:rPr>
              <a:t>komşuluğu,O</a:t>
            </a:r>
            <a:r>
              <a:rPr lang="tr-TR" sz="1600" dirty="0" smtClean="0">
                <a:solidFill>
                  <a:schemeClr val="tx1"/>
                </a:solidFill>
                <a:latin typeface="Times New Roman" panose="02020603050405020304" pitchFamily="18" charset="0"/>
                <a:cs typeface="Times New Roman" panose="02020603050405020304" pitchFamily="18" charset="0"/>
              </a:rPr>
              <a:t> (</a:t>
            </a:r>
            <a:r>
              <a:rPr lang="tr-TR" sz="1600" dirty="0" err="1" smtClean="0">
                <a:solidFill>
                  <a:schemeClr val="tx1"/>
                </a:solidFill>
                <a:latin typeface="Times New Roman" panose="02020603050405020304" pitchFamily="18" charset="0"/>
                <a:cs typeface="Times New Roman" panose="02020603050405020304" pitchFamily="18" charset="0"/>
              </a:rPr>
              <a:t>i,j</a:t>
            </a:r>
            <a:r>
              <a:rPr lang="tr-TR" sz="1600" dirty="0" smtClean="0">
                <a:solidFill>
                  <a:schemeClr val="tx1"/>
                </a:solidFill>
                <a:latin typeface="Times New Roman" panose="02020603050405020304" pitchFamily="18" charset="0"/>
                <a:cs typeface="Times New Roman" panose="02020603050405020304" pitchFamily="18" charset="0"/>
              </a:rPr>
              <a:t> </a:t>
            </a:r>
            <a:r>
              <a:rPr lang="tr-TR" sz="1600" dirty="0">
                <a:solidFill>
                  <a:schemeClr val="tx1"/>
                </a:solidFill>
                <a:latin typeface="Times New Roman" panose="02020603050405020304" pitchFamily="18" charset="0"/>
                <a:cs typeface="Times New Roman" panose="02020603050405020304" pitchFamily="18" charset="0"/>
              </a:rPr>
              <a:t>) bloktaki</a:t>
            </a:r>
            <a:r>
              <a:rPr lang="tr-TR" sz="1600" dirty="0" smtClean="0">
                <a:solidFill>
                  <a:schemeClr val="tx1"/>
                </a:solidFill>
                <a:latin typeface="Times New Roman" panose="02020603050405020304" pitchFamily="18" charset="0"/>
                <a:cs typeface="Times New Roman" panose="02020603050405020304" pitchFamily="18" charset="0"/>
              </a:rPr>
              <a:t>, 0 (</a:t>
            </a:r>
            <a:r>
              <a:rPr lang="tr-TR" sz="1600" dirty="0" err="1" smtClean="0">
                <a:solidFill>
                  <a:schemeClr val="tx1"/>
                </a:solidFill>
                <a:latin typeface="Times New Roman" panose="02020603050405020304" pitchFamily="18" charset="0"/>
                <a:cs typeface="Times New Roman" panose="02020603050405020304" pitchFamily="18" charset="0"/>
              </a:rPr>
              <a:t>i’,j</a:t>
            </a:r>
            <a:r>
              <a:rPr lang="tr-TR" sz="1600" dirty="0" smtClean="0">
                <a:solidFill>
                  <a:schemeClr val="tx1"/>
                </a:solidFill>
                <a:latin typeface="Times New Roman" panose="02020603050405020304" pitchFamily="18" charset="0"/>
                <a:cs typeface="Times New Roman" panose="02020603050405020304" pitchFamily="18" charset="0"/>
              </a:rPr>
              <a:t>’ )bir </a:t>
            </a:r>
            <a:r>
              <a:rPr lang="tr-TR" sz="1600" dirty="0">
                <a:solidFill>
                  <a:schemeClr val="tx1"/>
                </a:solidFill>
                <a:latin typeface="Times New Roman" panose="02020603050405020304" pitchFamily="18" charset="0"/>
                <a:cs typeface="Times New Roman" panose="02020603050405020304" pitchFamily="18" charset="0"/>
              </a:rPr>
              <a:t>sonraki bloktaki çizgi doğrultusu </a:t>
            </a:r>
            <a:r>
              <a:rPr lang="tr-TR" sz="1600" dirty="0" err="1" smtClean="0">
                <a:solidFill>
                  <a:schemeClr val="tx1"/>
                </a:solidFill>
                <a:latin typeface="Times New Roman" panose="02020603050405020304" pitchFamily="18" charset="0"/>
                <a:cs typeface="Times New Roman" panose="02020603050405020304" pitchFamily="18" charset="0"/>
              </a:rPr>
              <a:t>hesabını,C</a:t>
            </a:r>
            <a:r>
              <a:rPr lang="tr-TR" sz="1600" dirty="0" smtClean="0">
                <a:solidFill>
                  <a:schemeClr val="tx1"/>
                </a:solidFill>
                <a:latin typeface="Times New Roman" panose="02020603050405020304" pitchFamily="18" charset="0"/>
                <a:cs typeface="Times New Roman" panose="02020603050405020304" pitchFamily="18" charset="0"/>
              </a:rPr>
              <a:t>(</a:t>
            </a:r>
            <a:r>
              <a:rPr lang="tr-TR" sz="1600" dirty="0" err="1" smtClean="0">
                <a:solidFill>
                  <a:schemeClr val="tx1"/>
                </a:solidFill>
                <a:latin typeface="Times New Roman" panose="02020603050405020304" pitchFamily="18" charset="0"/>
                <a:cs typeface="Times New Roman" panose="02020603050405020304" pitchFamily="18" charset="0"/>
              </a:rPr>
              <a:t>i,j</a:t>
            </a:r>
            <a:r>
              <a:rPr lang="tr-TR" sz="1600" dirty="0" smtClean="0">
                <a:solidFill>
                  <a:schemeClr val="tx1"/>
                </a:solidFill>
                <a:latin typeface="Times New Roman" panose="02020603050405020304" pitchFamily="18" charset="0"/>
                <a:cs typeface="Times New Roman" panose="02020603050405020304" pitchFamily="18" charset="0"/>
              </a:rPr>
              <a:t>) </a:t>
            </a:r>
            <a:r>
              <a:rPr lang="tr-TR" sz="1600" dirty="0">
                <a:solidFill>
                  <a:schemeClr val="tx1"/>
                </a:solidFill>
                <a:latin typeface="Times New Roman" panose="02020603050405020304" pitchFamily="18" charset="0"/>
                <a:cs typeface="Times New Roman" panose="02020603050405020304" pitchFamily="18" charset="0"/>
              </a:rPr>
              <a:t>bloğun yerel komşuluğundaki doğrul alanının kararlılık derecesini gösterir. </a:t>
            </a:r>
          </a:p>
        </p:txBody>
      </p:sp>
      <p:sp>
        <p:nvSpPr>
          <p:cNvPr id="3" name="Başlık 2"/>
          <p:cNvSpPr>
            <a:spLocks noGrp="1"/>
          </p:cNvSpPr>
          <p:nvPr>
            <p:ph type="title"/>
          </p:nvPr>
        </p:nvSpPr>
        <p:spPr/>
        <p:txBody>
          <a:bodyPr/>
          <a:lstStyle/>
          <a:p>
            <a:r>
              <a:rPr lang="tr-TR" b="1" dirty="0"/>
              <a:t>Parmak İzi Görüntü </a:t>
            </a:r>
            <a:r>
              <a:rPr lang="tr-TR" b="1" dirty="0" err="1"/>
              <a:t>Bölütlemesi</a:t>
            </a:r>
            <a:r>
              <a:rPr lang="tr-TR" b="1" dirty="0"/>
              <a:t> </a:t>
            </a:r>
            <a:endParaRPr lang="tr-TR" dirty="0"/>
          </a:p>
        </p:txBody>
      </p:sp>
      <p:sp>
        <p:nvSpPr>
          <p:cNvPr id="4" name="Dikdörtgen 3"/>
          <p:cNvSpPr/>
          <p:nvPr/>
        </p:nvSpPr>
        <p:spPr>
          <a:xfrm>
            <a:off x="702080" y="2420888"/>
            <a:ext cx="8046384" cy="923330"/>
          </a:xfrm>
          <a:prstGeom prst="rect">
            <a:avLst/>
          </a:prstGeom>
        </p:spPr>
        <p:txBody>
          <a:bodyPr wrap="square">
            <a:spAutoFit/>
          </a:bodyPr>
          <a:lstStyle/>
          <a:p>
            <a:r>
              <a:rPr lang="tr-TR" dirty="0" smtClean="0"/>
              <a:t>Burada                                   piksel </a:t>
            </a:r>
            <a:r>
              <a:rPr lang="tr-TR" dirty="0"/>
              <a:t>merkezli bloğun yerel yöneliminin en küçük kare yaklaşımıdır. Bir (i, j) bloğunun komşuluk yön haritası tutarlılığı şu yaklaşımla ele </a:t>
            </a:r>
            <a:r>
              <a:rPr lang="tr-TR" dirty="0" smtClean="0"/>
              <a:t>alınır</a:t>
            </a:r>
            <a:endParaRPr lang="tr-TR" dirty="0"/>
          </a:p>
        </p:txBody>
      </p:sp>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861694" y="3344218"/>
            <a:ext cx="7549739" cy="1379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492896"/>
            <a:ext cx="1114425"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ikdörtgen 6"/>
          <p:cNvSpPr/>
          <p:nvPr/>
        </p:nvSpPr>
        <p:spPr>
          <a:xfrm>
            <a:off x="6228184" y="1412776"/>
            <a:ext cx="2157385" cy="369332"/>
          </a:xfrm>
          <a:prstGeom prst="rect">
            <a:avLst/>
          </a:prstGeom>
        </p:spPr>
        <p:txBody>
          <a:bodyPr wrap="none">
            <a:spAutoFit/>
          </a:bodyPr>
          <a:lstStyle/>
          <a:p>
            <a:r>
              <a:rPr lang="tr-TR" b="1" dirty="0">
                <a:solidFill>
                  <a:schemeClr val="bg1"/>
                </a:solidFill>
                <a:latin typeface="Times New Roman" panose="02020603050405020304" pitchFamily="18" charset="0"/>
                <a:cs typeface="Times New Roman" panose="02020603050405020304" pitchFamily="18" charset="0"/>
              </a:rPr>
              <a:t>Blok Yön Kestirimi </a:t>
            </a:r>
            <a:endParaRPr lang="tr-TR" dirty="0">
              <a:solidFill>
                <a:schemeClr val="bg1"/>
              </a:solidFill>
            </a:endParaRPr>
          </a:p>
        </p:txBody>
      </p:sp>
    </p:spTree>
    <p:extLst>
      <p:ext uri="{BB962C8B-B14F-4D97-AF65-F5344CB8AC3E}">
        <p14:creationId xmlns:p14="http://schemas.microsoft.com/office/powerpoint/2010/main" val="30434823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pPr marL="0" indent="0">
              <a:buNone/>
            </a:pPr>
            <a:endParaRPr lang="tr-TR" dirty="0">
              <a:solidFill>
                <a:schemeClr val="tx1"/>
              </a:solidFill>
              <a:latin typeface="Times New Roman" panose="02020603050405020304" pitchFamily="18" charset="0"/>
              <a:cs typeface="Times New Roman" panose="02020603050405020304" pitchFamily="18" charset="0"/>
            </a:endParaRPr>
          </a:p>
          <a:p>
            <a:endParaRPr lang="tr-TR" dirty="0"/>
          </a:p>
        </p:txBody>
      </p:sp>
      <p:sp>
        <p:nvSpPr>
          <p:cNvPr id="3" name="Başlık 2"/>
          <p:cNvSpPr>
            <a:spLocks noGrp="1"/>
          </p:cNvSpPr>
          <p:nvPr>
            <p:ph type="title"/>
          </p:nvPr>
        </p:nvSpPr>
        <p:spPr/>
        <p:txBody>
          <a:bodyPr/>
          <a:lstStyle/>
          <a:p>
            <a:r>
              <a:rPr lang="tr-TR" b="1" dirty="0"/>
              <a:t>Parmak İzi Görüntü </a:t>
            </a:r>
            <a:r>
              <a:rPr lang="tr-TR" b="1" dirty="0" err="1"/>
              <a:t>Bölütlemesi</a:t>
            </a:r>
            <a:r>
              <a:rPr lang="tr-TR" b="1" dirty="0"/>
              <a:t> </a:t>
            </a:r>
            <a:endParaRPr lang="tr-TR"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636913"/>
            <a:ext cx="7200800" cy="1187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ikdörtgen 3"/>
          <p:cNvSpPr/>
          <p:nvPr/>
        </p:nvSpPr>
        <p:spPr>
          <a:xfrm>
            <a:off x="1115616" y="4005064"/>
            <a:ext cx="7488832" cy="646331"/>
          </a:xfrm>
          <a:prstGeom prst="rect">
            <a:avLst/>
          </a:prstGeom>
        </p:spPr>
        <p:txBody>
          <a:bodyPr wrap="square">
            <a:spAutoFit/>
          </a:bodyPr>
          <a:lstStyle/>
          <a:p>
            <a:r>
              <a:rPr lang="tr-TR" dirty="0"/>
              <a:t>Ayrıca iki bloğun yön doğrultusu arasındaki açıyı belirtmek için d simgesi </a:t>
            </a:r>
            <a:r>
              <a:rPr lang="tr-TR" dirty="0" smtClean="0"/>
              <a:t>yukarı da </a:t>
            </a:r>
            <a:r>
              <a:rPr lang="tr-TR" dirty="0" err="1" smtClean="0"/>
              <a:t>formulize</a:t>
            </a:r>
            <a:r>
              <a:rPr lang="tr-TR" dirty="0" smtClean="0"/>
              <a:t>  </a:t>
            </a:r>
            <a:r>
              <a:rPr lang="tr-TR" dirty="0"/>
              <a:t>edilmiştir. </a:t>
            </a:r>
            <a:endParaRPr lang="tr-TR" dirty="0" smtClean="0"/>
          </a:p>
        </p:txBody>
      </p:sp>
      <p:sp>
        <p:nvSpPr>
          <p:cNvPr id="6" name="Dikdörtgen 5"/>
          <p:cNvSpPr/>
          <p:nvPr/>
        </p:nvSpPr>
        <p:spPr>
          <a:xfrm>
            <a:off x="6228184" y="1412776"/>
            <a:ext cx="2157385" cy="369332"/>
          </a:xfrm>
          <a:prstGeom prst="rect">
            <a:avLst/>
          </a:prstGeom>
        </p:spPr>
        <p:txBody>
          <a:bodyPr wrap="none">
            <a:spAutoFit/>
          </a:bodyPr>
          <a:lstStyle/>
          <a:p>
            <a:r>
              <a:rPr lang="tr-TR" b="1" dirty="0">
                <a:solidFill>
                  <a:schemeClr val="bg1"/>
                </a:solidFill>
                <a:latin typeface="Times New Roman" panose="02020603050405020304" pitchFamily="18" charset="0"/>
                <a:cs typeface="Times New Roman" panose="02020603050405020304" pitchFamily="18" charset="0"/>
              </a:rPr>
              <a:t>Blok Yön Kestirimi </a:t>
            </a:r>
            <a:endParaRPr lang="tr-TR" dirty="0">
              <a:solidFill>
                <a:schemeClr val="bg1"/>
              </a:solidFill>
            </a:endParaRPr>
          </a:p>
        </p:txBody>
      </p:sp>
    </p:spTree>
    <p:extLst>
      <p:ext uri="{BB962C8B-B14F-4D97-AF65-F5344CB8AC3E}">
        <p14:creationId xmlns:p14="http://schemas.microsoft.com/office/powerpoint/2010/main" val="40890641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27584" y="2392257"/>
            <a:ext cx="7408333" cy="1656184"/>
          </a:xfrm>
        </p:spPr>
        <p:txBody>
          <a:bodyPr/>
          <a:lstStyle/>
          <a:p>
            <a:pPr marL="0" indent="0">
              <a:buNone/>
            </a:pPr>
            <a:r>
              <a:rPr lang="tr-TR" dirty="0">
                <a:solidFill>
                  <a:schemeClr val="tx1"/>
                </a:solidFill>
                <a:latin typeface="Times New Roman" panose="02020603050405020304" pitchFamily="18" charset="0"/>
                <a:cs typeface="Times New Roman" panose="02020603050405020304" pitchFamily="18" charset="0"/>
              </a:rPr>
              <a:t>Blokların yön doğrultusu kestirildikten sonra, çizgi ve boşluklar üzerinde anlamsız olan blokların durumu </a:t>
            </a:r>
            <a:r>
              <a:rPr lang="tr-TR" dirty="0" smtClean="0">
                <a:solidFill>
                  <a:schemeClr val="tx1"/>
                </a:solidFill>
                <a:latin typeface="Times New Roman" panose="02020603050405020304" pitchFamily="18" charset="0"/>
                <a:cs typeface="Times New Roman" panose="02020603050405020304" pitchFamily="18" charset="0"/>
              </a:rPr>
              <a:t> </a:t>
            </a:r>
            <a:r>
              <a:rPr lang="tr-TR" dirty="0">
                <a:solidFill>
                  <a:schemeClr val="tx1"/>
                </a:solidFill>
                <a:latin typeface="Times New Roman" panose="02020603050405020304" pitchFamily="18" charset="0"/>
                <a:cs typeface="Times New Roman" panose="02020603050405020304" pitchFamily="18" charset="0"/>
              </a:rPr>
              <a:t>verilen formül ile belirli bir eşik seçimine bağlı olarak bir karara </a:t>
            </a:r>
            <a:r>
              <a:rPr lang="tr-TR" dirty="0" smtClean="0">
                <a:solidFill>
                  <a:schemeClr val="tx1"/>
                </a:solidFill>
                <a:latin typeface="Times New Roman" panose="02020603050405020304" pitchFamily="18" charset="0"/>
                <a:cs typeface="Times New Roman" panose="02020603050405020304" pitchFamily="18" charset="0"/>
              </a:rPr>
              <a:t>bağlanır.</a:t>
            </a:r>
            <a:endParaRPr lang="tr-TR" dirty="0">
              <a:solidFill>
                <a:schemeClr val="tx1"/>
              </a:solidFill>
              <a:latin typeface="Times New Roman" panose="02020603050405020304" pitchFamily="18" charset="0"/>
              <a:cs typeface="Times New Roman" panose="02020603050405020304" pitchFamily="18" charset="0"/>
            </a:endParaRPr>
          </a:p>
          <a:p>
            <a:endParaRPr lang="tr-TR" dirty="0"/>
          </a:p>
        </p:txBody>
      </p:sp>
      <p:sp>
        <p:nvSpPr>
          <p:cNvPr id="3" name="Başlık 2"/>
          <p:cNvSpPr>
            <a:spLocks noGrp="1"/>
          </p:cNvSpPr>
          <p:nvPr>
            <p:ph type="title"/>
          </p:nvPr>
        </p:nvSpPr>
        <p:spPr/>
        <p:txBody>
          <a:bodyPr/>
          <a:lstStyle/>
          <a:p>
            <a:r>
              <a:rPr lang="tr-TR" b="1" dirty="0"/>
              <a:t>Parmak İzi Görüntü </a:t>
            </a:r>
            <a:r>
              <a:rPr lang="tr-TR" b="1" dirty="0" err="1"/>
              <a:t>Bölütlemesi</a:t>
            </a:r>
            <a:r>
              <a:rPr lang="tr-TR" b="1" dirty="0"/>
              <a:t> </a:t>
            </a:r>
            <a:endParaRPr lang="tr-TR"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066875"/>
            <a:ext cx="7200800" cy="1029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ikdörtgen 3"/>
          <p:cNvSpPr/>
          <p:nvPr/>
        </p:nvSpPr>
        <p:spPr>
          <a:xfrm>
            <a:off x="899592" y="5661248"/>
            <a:ext cx="7416824" cy="646331"/>
          </a:xfrm>
          <a:prstGeom prst="rect">
            <a:avLst/>
          </a:prstGeom>
        </p:spPr>
        <p:txBody>
          <a:bodyPr wrap="square">
            <a:spAutoFit/>
          </a:bodyPr>
          <a:lstStyle/>
          <a:p>
            <a:r>
              <a:rPr lang="tr-TR" dirty="0">
                <a:latin typeface="Times New Roman" panose="02020603050405020304" pitchFamily="18" charset="0"/>
                <a:cs typeface="Times New Roman" panose="02020603050405020304" pitchFamily="18" charset="0"/>
              </a:rPr>
              <a:t>E değeri geçerli eşik seviyesinin altında ise, o blok arka plan resmi olarak kabul edilir. </a:t>
            </a:r>
          </a:p>
        </p:txBody>
      </p:sp>
      <p:sp>
        <p:nvSpPr>
          <p:cNvPr id="6" name="Dikdörtgen 5"/>
          <p:cNvSpPr/>
          <p:nvPr/>
        </p:nvSpPr>
        <p:spPr>
          <a:xfrm>
            <a:off x="6228184" y="1412776"/>
            <a:ext cx="2157385" cy="369332"/>
          </a:xfrm>
          <a:prstGeom prst="rect">
            <a:avLst/>
          </a:prstGeom>
        </p:spPr>
        <p:txBody>
          <a:bodyPr wrap="none">
            <a:spAutoFit/>
          </a:bodyPr>
          <a:lstStyle/>
          <a:p>
            <a:r>
              <a:rPr lang="tr-TR" b="1" dirty="0">
                <a:solidFill>
                  <a:schemeClr val="bg1"/>
                </a:solidFill>
                <a:latin typeface="Times New Roman" panose="02020603050405020304" pitchFamily="18" charset="0"/>
                <a:cs typeface="Times New Roman" panose="02020603050405020304" pitchFamily="18" charset="0"/>
              </a:rPr>
              <a:t>Blok Yön Kestirimi </a:t>
            </a:r>
            <a:endParaRPr lang="tr-TR" dirty="0">
              <a:solidFill>
                <a:schemeClr val="bg1"/>
              </a:solidFill>
            </a:endParaRPr>
          </a:p>
        </p:txBody>
      </p:sp>
    </p:spTree>
    <p:extLst>
      <p:ext uri="{BB962C8B-B14F-4D97-AF65-F5344CB8AC3E}">
        <p14:creationId xmlns:p14="http://schemas.microsoft.com/office/powerpoint/2010/main" val="95082317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2060848"/>
            <a:ext cx="7408333" cy="4065315"/>
          </a:xfrm>
        </p:spPr>
        <p:txBody>
          <a:bodyPr/>
          <a:lstStyle/>
          <a:p>
            <a:r>
              <a:rPr lang="tr-TR" dirty="0" smtClean="0"/>
              <a:t>GİRİŞ</a:t>
            </a:r>
          </a:p>
          <a:p>
            <a:pPr marL="0" indent="0">
              <a:buNone/>
            </a:pPr>
            <a:r>
              <a:rPr lang="tr-TR" dirty="0" smtClean="0"/>
              <a:t> Parmak İzi Tanıma</a:t>
            </a:r>
          </a:p>
          <a:p>
            <a:pPr marL="0" indent="0">
              <a:buNone/>
            </a:pPr>
            <a:r>
              <a:rPr lang="tr-TR" dirty="0" smtClean="0"/>
              <a:t> Önemi</a:t>
            </a:r>
          </a:p>
          <a:p>
            <a:r>
              <a:rPr lang="tr-TR" dirty="0" smtClean="0"/>
              <a:t>KULLANILAN YÖNTEMLER</a:t>
            </a:r>
          </a:p>
          <a:p>
            <a:r>
              <a:rPr lang="tr-TR" dirty="0" smtClean="0"/>
              <a:t>HANGİ İŞLEMLER YAPILMAKTADIR</a:t>
            </a:r>
          </a:p>
          <a:p>
            <a:r>
              <a:rPr lang="tr-TR" dirty="0" smtClean="0"/>
              <a:t>KARŞILAŞTIRMA</a:t>
            </a:r>
          </a:p>
          <a:p>
            <a:r>
              <a:rPr lang="tr-TR" dirty="0" smtClean="0"/>
              <a:t>MATLAB KOD KISMI</a:t>
            </a:r>
            <a:endParaRPr lang="tr-TR" dirty="0"/>
          </a:p>
        </p:txBody>
      </p:sp>
      <p:sp>
        <p:nvSpPr>
          <p:cNvPr id="3" name="Başlık 2"/>
          <p:cNvSpPr>
            <a:spLocks noGrp="1"/>
          </p:cNvSpPr>
          <p:nvPr>
            <p:ph type="title"/>
          </p:nvPr>
        </p:nvSpPr>
        <p:spPr>
          <a:xfrm>
            <a:off x="457200" y="338328"/>
            <a:ext cx="8229600" cy="1794528"/>
          </a:xfrm>
        </p:spPr>
        <p:txBody>
          <a:bodyPr>
            <a:normAutofit/>
          </a:bodyPr>
          <a:lstStyle/>
          <a:p>
            <a:r>
              <a:rPr lang="tr-TR" dirty="0"/>
              <a:t>İÇİNDEKİLER</a:t>
            </a:r>
            <a:br>
              <a:rPr lang="tr-TR" dirty="0"/>
            </a:br>
            <a:endParaRPr lang="tr-TR" dirty="0"/>
          </a:p>
        </p:txBody>
      </p:sp>
    </p:spTree>
    <p:extLst>
      <p:ext uri="{BB962C8B-B14F-4D97-AF65-F5344CB8AC3E}">
        <p14:creationId xmlns:p14="http://schemas.microsoft.com/office/powerpoint/2010/main" val="65456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b="1" dirty="0"/>
              <a:t>Parmak İzi Görüntü </a:t>
            </a:r>
            <a:r>
              <a:rPr lang="tr-TR" b="1" dirty="0" err="1"/>
              <a:t>Bölütlemesi</a:t>
            </a:r>
            <a:r>
              <a:rPr lang="tr-TR" b="1" dirty="0"/>
              <a:t> </a:t>
            </a:r>
            <a:endParaRPr lang="tr-TR"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6063672"/>
            <a:ext cx="6345163" cy="461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Dikdörtgen 5"/>
          <p:cNvSpPr/>
          <p:nvPr/>
        </p:nvSpPr>
        <p:spPr>
          <a:xfrm>
            <a:off x="6228184" y="1412776"/>
            <a:ext cx="2157385" cy="369332"/>
          </a:xfrm>
          <a:prstGeom prst="rect">
            <a:avLst/>
          </a:prstGeom>
        </p:spPr>
        <p:txBody>
          <a:bodyPr wrap="none">
            <a:spAutoFit/>
          </a:bodyPr>
          <a:lstStyle/>
          <a:p>
            <a:r>
              <a:rPr lang="tr-TR" b="1" dirty="0">
                <a:solidFill>
                  <a:schemeClr val="bg1"/>
                </a:solidFill>
                <a:latin typeface="Times New Roman" panose="02020603050405020304" pitchFamily="18" charset="0"/>
                <a:cs typeface="Times New Roman" panose="02020603050405020304" pitchFamily="18" charset="0"/>
              </a:rPr>
              <a:t>Blok Yön Kestirimi </a:t>
            </a:r>
            <a:endParaRPr lang="tr-TR" dirty="0">
              <a:solidFill>
                <a:schemeClr val="bg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456891"/>
            <a:ext cx="2736304" cy="32403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2600908"/>
            <a:ext cx="3816423" cy="3276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Dikdörtgen 9"/>
          <p:cNvSpPr/>
          <p:nvPr/>
        </p:nvSpPr>
        <p:spPr>
          <a:xfrm>
            <a:off x="1873715" y="5692606"/>
            <a:ext cx="5108537" cy="369332"/>
          </a:xfrm>
          <a:prstGeom prst="rect">
            <a:avLst/>
          </a:prstGeom>
        </p:spPr>
        <p:txBody>
          <a:bodyPr wrap="square">
            <a:spAutoFit/>
          </a:bodyPr>
          <a:lstStyle/>
          <a:p>
            <a:r>
              <a:rPr lang="tr-TR" b="1" dirty="0" smtClean="0">
                <a:latin typeface="Times New Roman" panose="02020603050405020304" pitchFamily="18" charset="0"/>
                <a:cs typeface="Times New Roman" panose="02020603050405020304" pitchFamily="18" charset="0"/>
              </a:rPr>
              <a:t>a)                                                                            b)</a:t>
            </a:r>
            <a:endParaRPr lang="tr-TR" dirty="0">
              <a:solidFill>
                <a:schemeClr val="bg1"/>
              </a:solidFill>
            </a:endParaRPr>
          </a:p>
        </p:txBody>
      </p:sp>
    </p:spTree>
    <p:extLst>
      <p:ext uri="{BB962C8B-B14F-4D97-AF65-F5344CB8AC3E}">
        <p14:creationId xmlns:p14="http://schemas.microsoft.com/office/powerpoint/2010/main" val="389124020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539553" y="2348880"/>
            <a:ext cx="7740848" cy="3777283"/>
          </a:xfrm>
        </p:spPr>
        <p:txBody>
          <a:bodyPr>
            <a:normAutofit/>
          </a:bodyPr>
          <a:lstStyle/>
          <a:p>
            <a:pPr marL="0" indent="0">
              <a:buNone/>
            </a:pPr>
            <a:r>
              <a:rPr lang="tr-TR" b="1" dirty="0" smtClean="0">
                <a:solidFill>
                  <a:schemeClr val="tx1"/>
                </a:solidFill>
              </a:rPr>
              <a:t>3.2</a:t>
            </a:r>
            <a:r>
              <a:rPr lang="tr-TR" b="1" dirty="0">
                <a:solidFill>
                  <a:schemeClr val="tx1"/>
                </a:solidFill>
              </a:rPr>
              <a:t>. Morfolojik İşlemler ile Alan Çıkartımı </a:t>
            </a:r>
            <a:endParaRPr lang="tr-TR" b="1" dirty="0" smtClean="0">
              <a:solidFill>
                <a:schemeClr val="tx1"/>
              </a:solidFill>
            </a:endParaRPr>
          </a:p>
          <a:p>
            <a:pPr marL="0" indent="0" algn="just">
              <a:buNone/>
            </a:pPr>
            <a:r>
              <a:rPr lang="tr-TR" sz="1800" dirty="0">
                <a:solidFill>
                  <a:schemeClr val="tx1"/>
                </a:solidFill>
                <a:latin typeface="Times New Roman" panose="02020603050405020304" pitchFamily="18" charset="0"/>
                <a:cs typeface="Times New Roman" panose="02020603050405020304" pitchFamily="18" charset="0"/>
              </a:rPr>
              <a:t>Morfolojik işlemler </a:t>
            </a:r>
            <a:r>
              <a:rPr lang="tr-TR" sz="1800" dirty="0" err="1">
                <a:solidFill>
                  <a:schemeClr val="tx1"/>
                </a:solidFill>
                <a:latin typeface="Times New Roman" panose="02020603050405020304" pitchFamily="18" charset="0"/>
                <a:cs typeface="Times New Roman" panose="02020603050405020304" pitchFamily="18" charset="0"/>
              </a:rPr>
              <a:t>ikilendirilmiş</a:t>
            </a:r>
            <a:r>
              <a:rPr lang="tr-TR" sz="1800" dirty="0">
                <a:solidFill>
                  <a:schemeClr val="tx1"/>
                </a:solidFill>
                <a:latin typeface="Times New Roman" panose="02020603050405020304" pitchFamily="18" charset="0"/>
                <a:cs typeface="Times New Roman" panose="02020603050405020304" pitchFamily="18" charset="0"/>
              </a:rPr>
              <a:t> görüntülerde; kenar çıkartımı, görüntü pekiştirme, gürültü kaldırımı ve </a:t>
            </a:r>
            <a:r>
              <a:rPr lang="tr-TR" sz="1800" dirty="0" err="1">
                <a:solidFill>
                  <a:schemeClr val="tx1"/>
                </a:solidFill>
                <a:latin typeface="Times New Roman" panose="02020603050405020304" pitchFamily="18" charset="0"/>
                <a:cs typeface="Times New Roman" panose="02020603050405020304" pitchFamily="18" charset="0"/>
              </a:rPr>
              <a:t>bölütleme</a:t>
            </a:r>
            <a:r>
              <a:rPr lang="tr-TR" sz="1800" dirty="0">
                <a:solidFill>
                  <a:schemeClr val="tx1"/>
                </a:solidFill>
                <a:latin typeface="Times New Roman" panose="02020603050405020304" pitchFamily="18" charset="0"/>
                <a:cs typeface="Times New Roman" panose="02020603050405020304" pitchFamily="18" charset="0"/>
              </a:rPr>
              <a:t> gibi işlemlerin yanı sıra inceltme ve kırpma gibi işlemler de sıkça kullanılır. Bunlar içerisinde en başta aşındırma ve yayma işlemleri gelir. Diğer işlemler bu iki özelliğin açılımlarından türemektedir. “OPEN (Açma)” ve “CLOSE (Kapama)” olarak iki morfolojik işlem bulunmaktadır. </a:t>
            </a:r>
            <a:endParaRPr lang="tr-TR" sz="1800"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tr-TR" sz="1800" dirty="0" smtClean="0">
                <a:solidFill>
                  <a:schemeClr val="tx1"/>
                </a:solidFill>
                <a:latin typeface="Times New Roman" panose="02020603050405020304" pitchFamily="18" charset="0"/>
                <a:cs typeface="Times New Roman" panose="02020603050405020304" pitchFamily="18" charset="0"/>
              </a:rPr>
              <a:t>Açma </a:t>
            </a:r>
            <a:r>
              <a:rPr lang="tr-TR" sz="1800" dirty="0">
                <a:solidFill>
                  <a:schemeClr val="tx1"/>
                </a:solidFill>
                <a:latin typeface="Times New Roman" panose="02020603050405020304" pitchFamily="18" charset="0"/>
                <a:cs typeface="Times New Roman" panose="02020603050405020304" pitchFamily="18" charset="0"/>
              </a:rPr>
              <a:t>işlemi görüntüleri yayarak arka plan gürültüsünden kaynaklanan tepeleri </a:t>
            </a:r>
            <a:r>
              <a:rPr lang="tr-TR" sz="1800" dirty="0" smtClean="0">
                <a:solidFill>
                  <a:schemeClr val="tx1"/>
                </a:solidFill>
                <a:latin typeface="Times New Roman" panose="02020603050405020304" pitchFamily="18" charset="0"/>
                <a:cs typeface="Times New Roman" panose="02020603050405020304" pitchFamily="18" charset="0"/>
              </a:rPr>
              <a:t>kaldırır</a:t>
            </a:r>
            <a:r>
              <a:rPr lang="tr-TR" sz="1800" dirty="0">
                <a:solidFill>
                  <a:schemeClr val="tx1"/>
                </a:solidFill>
                <a:latin typeface="Times New Roman" panose="02020603050405020304" pitchFamily="18" charset="0"/>
                <a:cs typeface="Times New Roman" panose="02020603050405020304" pitchFamily="18" charset="0"/>
              </a:rPr>
              <a:t>. </a:t>
            </a:r>
            <a:endParaRPr lang="tr-TR" sz="1800"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tr-TR" sz="1800" dirty="0" smtClean="0">
                <a:solidFill>
                  <a:schemeClr val="tx1"/>
                </a:solidFill>
                <a:latin typeface="Times New Roman" panose="02020603050405020304" pitchFamily="18" charset="0"/>
                <a:cs typeface="Times New Roman" panose="02020603050405020304" pitchFamily="18" charset="0"/>
              </a:rPr>
              <a:t>Kapama </a:t>
            </a:r>
            <a:r>
              <a:rPr lang="tr-TR" sz="1800" dirty="0">
                <a:solidFill>
                  <a:schemeClr val="tx1"/>
                </a:solidFill>
                <a:latin typeface="Times New Roman" panose="02020603050405020304" pitchFamily="18" charset="0"/>
                <a:cs typeface="Times New Roman" panose="02020603050405020304" pitchFamily="18" charset="0"/>
              </a:rPr>
              <a:t>işlemi ise görüntüleri kırparak küçük çıkıntıları ortadan kaldırır. </a:t>
            </a:r>
          </a:p>
        </p:txBody>
      </p:sp>
      <p:sp>
        <p:nvSpPr>
          <p:cNvPr id="3" name="Başlık 2"/>
          <p:cNvSpPr>
            <a:spLocks noGrp="1"/>
          </p:cNvSpPr>
          <p:nvPr>
            <p:ph type="title"/>
          </p:nvPr>
        </p:nvSpPr>
        <p:spPr/>
        <p:txBody>
          <a:bodyPr/>
          <a:lstStyle/>
          <a:p>
            <a:r>
              <a:rPr lang="tr-TR" b="1" dirty="0"/>
              <a:t>Parmak İzi Görüntü </a:t>
            </a:r>
            <a:r>
              <a:rPr lang="tr-TR" b="1" dirty="0" err="1"/>
              <a:t>Bölütlemesi</a:t>
            </a:r>
            <a:r>
              <a:rPr lang="tr-TR" b="1" dirty="0"/>
              <a:t> </a:t>
            </a:r>
            <a:endParaRPr lang="tr-TR" dirty="0"/>
          </a:p>
        </p:txBody>
      </p:sp>
    </p:spTree>
    <p:extLst>
      <p:ext uri="{BB962C8B-B14F-4D97-AF65-F5344CB8AC3E}">
        <p14:creationId xmlns:p14="http://schemas.microsoft.com/office/powerpoint/2010/main" val="11883472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2675467"/>
            <a:ext cx="7408333" cy="1617629"/>
          </a:xfrm>
        </p:spPr>
        <p:txBody>
          <a:bodyPr/>
          <a:lstStyle/>
          <a:p>
            <a:pPr marL="0" indent="0">
              <a:buNone/>
            </a:pPr>
            <a:r>
              <a:rPr lang="tr-TR" b="1" dirty="0" smtClean="0">
                <a:solidFill>
                  <a:schemeClr val="tx1"/>
                </a:solidFill>
              </a:rPr>
              <a:t>4)Parmak </a:t>
            </a:r>
            <a:r>
              <a:rPr lang="tr-TR" b="1" dirty="0">
                <a:solidFill>
                  <a:schemeClr val="tx1"/>
                </a:solidFill>
              </a:rPr>
              <a:t>İzi Çizgi </a:t>
            </a:r>
            <a:r>
              <a:rPr lang="tr-TR" b="1" dirty="0" err="1">
                <a:solidFill>
                  <a:schemeClr val="tx1"/>
                </a:solidFill>
              </a:rPr>
              <a:t>İnceltimi</a:t>
            </a:r>
            <a:r>
              <a:rPr lang="tr-TR" b="1" dirty="0">
                <a:solidFill>
                  <a:schemeClr val="tx1"/>
                </a:solidFill>
              </a:rPr>
              <a:t> </a:t>
            </a:r>
            <a:endParaRPr lang="tr-TR" dirty="0">
              <a:solidFill>
                <a:schemeClr val="tx1"/>
              </a:solidFill>
            </a:endParaRPr>
          </a:p>
        </p:txBody>
      </p:sp>
      <p:sp>
        <p:nvSpPr>
          <p:cNvPr id="3" name="Başlık 2"/>
          <p:cNvSpPr>
            <a:spLocks noGrp="1"/>
          </p:cNvSpPr>
          <p:nvPr>
            <p:ph type="title"/>
          </p:nvPr>
        </p:nvSpPr>
        <p:spPr/>
        <p:txBody>
          <a:bodyPr/>
          <a:lstStyle/>
          <a:p>
            <a:r>
              <a:rPr lang="tr-TR" dirty="0">
                <a:solidFill>
                  <a:srgbClr val="FF0000"/>
                </a:solidFill>
              </a:rPr>
              <a:t>KULLANILAN YÖNTEMLER</a:t>
            </a:r>
            <a:endParaRPr lang="tr-TR" dirty="0"/>
          </a:p>
        </p:txBody>
      </p:sp>
      <p:sp>
        <p:nvSpPr>
          <p:cNvPr id="4" name="Dikdörtgen 3"/>
          <p:cNvSpPr/>
          <p:nvPr/>
        </p:nvSpPr>
        <p:spPr>
          <a:xfrm>
            <a:off x="1043608" y="3212976"/>
            <a:ext cx="7416824" cy="923330"/>
          </a:xfrm>
          <a:prstGeom prst="rect">
            <a:avLst/>
          </a:prstGeom>
        </p:spPr>
        <p:txBody>
          <a:bodyPr wrap="square">
            <a:spAutoFit/>
          </a:bodyPr>
          <a:lstStyle/>
          <a:p>
            <a:r>
              <a:rPr lang="tr-TR" dirty="0" smtClean="0"/>
              <a:t>Yaptığımız  uygulamada tekrarlayan </a:t>
            </a:r>
            <a:r>
              <a:rPr lang="tr-TR" dirty="0"/>
              <a:t>paralel inceltme algoritması yerine MATLAB’ da bulunan morfolojik inceltme işlemini gerçekleştiren “</a:t>
            </a:r>
            <a:r>
              <a:rPr lang="tr-TR" dirty="0" err="1"/>
              <a:t>bwmorph</a:t>
            </a:r>
            <a:r>
              <a:rPr lang="tr-TR" dirty="0"/>
              <a:t>” </a:t>
            </a:r>
            <a:r>
              <a:rPr lang="tr-TR" dirty="0" smtClean="0"/>
              <a:t> veya ‘’</a:t>
            </a:r>
            <a:r>
              <a:rPr lang="tr-TR" dirty="0" err="1" smtClean="0"/>
              <a:t>edge</a:t>
            </a:r>
            <a:r>
              <a:rPr lang="tr-TR" dirty="0" smtClean="0"/>
              <a:t>’’ fonksiyonunu kullanarak </a:t>
            </a:r>
            <a:r>
              <a:rPr lang="tr-TR" dirty="0"/>
              <a:t>işlem yapılmıştır </a:t>
            </a:r>
          </a:p>
        </p:txBody>
      </p:sp>
      <p:sp>
        <p:nvSpPr>
          <p:cNvPr id="5" name="Dikdörtgen 4"/>
          <p:cNvSpPr/>
          <p:nvPr/>
        </p:nvSpPr>
        <p:spPr>
          <a:xfrm>
            <a:off x="1187624" y="4293096"/>
            <a:ext cx="7056784" cy="646331"/>
          </a:xfrm>
          <a:prstGeom prst="rect">
            <a:avLst/>
          </a:prstGeom>
        </p:spPr>
        <p:txBody>
          <a:bodyPr wrap="square">
            <a:spAutoFit/>
          </a:bodyPr>
          <a:lstStyle/>
          <a:p>
            <a:r>
              <a:rPr lang="tr-TR" dirty="0"/>
              <a:t>Bu fonksiyon, çizgiler bir piksel genişliğinde ve özellik çıkartım işlemine uygun olana dek işlemini tekrar ettirir. </a:t>
            </a:r>
          </a:p>
        </p:txBody>
      </p:sp>
    </p:spTree>
    <p:extLst>
      <p:ext uri="{BB962C8B-B14F-4D97-AF65-F5344CB8AC3E}">
        <p14:creationId xmlns:p14="http://schemas.microsoft.com/office/powerpoint/2010/main" val="414610551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755577" y="2492896"/>
            <a:ext cx="7524824" cy="3633267"/>
          </a:xfrm>
        </p:spPr>
        <p:txBody>
          <a:bodyPr/>
          <a:lstStyle/>
          <a:p>
            <a:pPr marL="0" indent="0">
              <a:buNone/>
            </a:pPr>
            <a:r>
              <a:rPr lang="tr-TR" b="1" dirty="0">
                <a:solidFill>
                  <a:schemeClr val="tx1"/>
                </a:solidFill>
              </a:rPr>
              <a:t>5</a:t>
            </a:r>
            <a:r>
              <a:rPr lang="tr-TR" b="1" dirty="0" smtClean="0">
                <a:solidFill>
                  <a:schemeClr val="tx1"/>
                </a:solidFill>
              </a:rPr>
              <a:t>)Özellik </a:t>
            </a:r>
            <a:r>
              <a:rPr lang="tr-TR" b="1" dirty="0">
                <a:solidFill>
                  <a:schemeClr val="tx1"/>
                </a:solidFill>
              </a:rPr>
              <a:t>Noktalarını Belirlemek </a:t>
            </a:r>
            <a:endParaRPr lang="tr-TR" dirty="0">
              <a:solidFill>
                <a:schemeClr val="tx1"/>
              </a:solidFill>
            </a:endParaRPr>
          </a:p>
        </p:txBody>
      </p:sp>
      <p:sp>
        <p:nvSpPr>
          <p:cNvPr id="3" name="Başlık 2"/>
          <p:cNvSpPr>
            <a:spLocks noGrp="1"/>
          </p:cNvSpPr>
          <p:nvPr>
            <p:ph type="title"/>
          </p:nvPr>
        </p:nvSpPr>
        <p:spPr/>
        <p:txBody>
          <a:bodyPr/>
          <a:lstStyle/>
          <a:p>
            <a:r>
              <a:rPr lang="tr-TR" dirty="0">
                <a:solidFill>
                  <a:srgbClr val="FF0000"/>
                </a:solidFill>
              </a:rPr>
              <a:t>KULLANILAN YÖNTEMLER</a:t>
            </a:r>
            <a:endParaRPr lang="tr-TR" dirty="0"/>
          </a:p>
        </p:txBody>
      </p:sp>
      <p:sp>
        <p:nvSpPr>
          <p:cNvPr id="4" name="Dikdörtgen 3"/>
          <p:cNvSpPr/>
          <p:nvPr/>
        </p:nvSpPr>
        <p:spPr>
          <a:xfrm>
            <a:off x="959527" y="3053827"/>
            <a:ext cx="7416824" cy="1200329"/>
          </a:xfrm>
          <a:prstGeom prst="rect">
            <a:avLst/>
          </a:prstGeom>
        </p:spPr>
        <p:txBody>
          <a:bodyPr wrap="square">
            <a:spAutoFit/>
          </a:bodyPr>
          <a:lstStyle/>
          <a:p>
            <a:r>
              <a:rPr lang="tr-TR" dirty="0"/>
              <a:t>Çizgi </a:t>
            </a:r>
            <a:r>
              <a:rPr lang="tr-TR" dirty="0" err="1"/>
              <a:t>inceltimi</a:t>
            </a:r>
            <a:r>
              <a:rPr lang="tr-TR" dirty="0"/>
              <a:t> yapıldıktan sonra özellik noktalarını çıkartmak için D. </a:t>
            </a:r>
            <a:r>
              <a:rPr lang="tr-TR" dirty="0" err="1"/>
              <a:t>Rutowitz</a:t>
            </a:r>
            <a:r>
              <a:rPr lang="tr-TR" dirty="0"/>
              <a:t> tarafından tanımlanan “</a:t>
            </a:r>
            <a:r>
              <a:rPr lang="tr-TR" dirty="0" err="1"/>
              <a:t>Crossing</a:t>
            </a:r>
            <a:r>
              <a:rPr lang="tr-TR" dirty="0"/>
              <a:t> </a:t>
            </a:r>
            <a:r>
              <a:rPr lang="tr-TR" dirty="0" err="1"/>
              <a:t>Number</a:t>
            </a:r>
            <a:r>
              <a:rPr lang="tr-TR" dirty="0"/>
              <a:t> (Çaprazlama Sayısı) (CN)” kullanılır. Bir P pikseli için çaprazlama sayısı aşağıdaki denkleme göre çıkartılır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365104"/>
            <a:ext cx="6696744"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74389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normAutofit fontScale="90000"/>
          </a:bodyPr>
          <a:lstStyle/>
          <a:p>
            <a:r>
              <a:rPr lang="tr-TR" b="1" dirty="0" smtClean="0"/>
              <a:t/>
            </a:r>
            <a:br>
              <a:rPr lang="tr-TR" b="1" dirty="0" smtClean="0"/>
            </a:br>
            <a:r>
              <a:rPr lang="tr-TR" b="1" dirty="0" smtClean="0"/>
              <a:t>Özellik </a:t>
            </a:r>
            <a:r>
              <a:rPr lang="tr-TR" b="1" dirty="0"/>
              <a:t>Noktalarını Belirlemek </a:t>
            </a:r>
            <a:r>
              <a:rPr lang="tr-TR" dirty="0"/>
              <a:t/>
            </a:r>
            <a:br>
              <a:rPr lang="tr-TR" dirty="0"/>
            </a:br>
            <a:endParaRPr lang="tr-T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343150"/>
            <a:ext cx="4896544" cy="1229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267" y="3717032"/>
            <a:ext cx="7743825" cy="2194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97353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normAutofit fontScale="90000"/>
          </a:bodyPr>
          <a:lstStyle/>
          <a:p>
            <a:r>
              <a:rPr lang="tr-TR" b="1" dirty="0" smtClean="0"/>
              <a:t/>
            </a:r>
            <a:br>
              <a:rPr lang="tr-TR" b="1" dirty="0" smtClean="0"/>
            </a:br>
            <a:r>
              <a:rPr lang="tr-TR" b="1" dirty="0" smtClean="0"/>
              <a:t>Özellik </a:t>
            </a:r>
            <a:r>
              <a:rPr lang="tr-TR" b="1" dirty="0"/>
              <a:t>Noktalarını Belirlemek </a:t>
            </a:r>
            <a:r>
              <a:rPr lang="tr-TR" dirty="0"/>
              <a:t/>
            </a:r>
            <a:br>
              <a:rPr lang="tr-TR" dirty="0"/>
            </a:br>
            <a:endParaRPr lang="tr-T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498048"/>
            <a:ext cx="62484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Dikdörtgen 4"/>
          <p:cNvSpPr/>
          <p:nvPr/>
        </p:nvSpPr>
        <p:spPr>
          <a:xfrm>
            <a:off x="755576" y="5517232"/>
            <a:ext cx="7416824" cy="369332"/>
          </a:xfrm>
          <a:prstGeom prst="rect">
            <a:avLst/>
          </a:prstGeom>
        </p:spPr>
        <p:txBody>
          <a:bodyPr wrap="square">
            <a:spAutoFit/>
          </a:bodyPr>
          <a:lstStyle/>
          <a:p>
            <a:r>
              <a:rPr lang="tr-TR" dirty="0"/>
              <a:t>Çatal tipi örneği a) Lojik komşuluk gösterimi, b) Desen biçiminde gösterim </a:t>
            </a:r>
          </a:p>
        </p:txBody>
      </p:sp>
    </p:spTree>
    <p:extLst>
      <p:ext uri="{BB962C8B-B14F-4D97-AF65-F5344CB8AC3E}">
        <p14:creationId xmlns:p14="http://schemas.microsoft.com/office/powerpoint/2010/main" val="42827157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pPr marL="0" indent="0">
              <a:buNone/>
            </a:pPr>
            <a:r>
              <a:rPr lang="tr-TR" b="1" dirty="0">
                <a:solidFill>
                  <a:schemeClr val="tx1"/>
                </a:solidFill>
                <a:latin typeface="Times New Roman" panose="02020603050405020304" pitchFamily="18" charset="0"/>
                <a:cs typeface="Times New Roman" panose="02020603050405020304" pitchFamily="18" charset="0"/>
              </a:rPr>
              <a:t>6</a:t>
            </a:r>
            <a:r>
              <a:rPr lang="tr-TR" b="1" dirty="0" smtClean="0">
                <a:solidFill>
                  <a:schemeClr val="tx1"/>
                </a:solidFill>
                <a:latin typeface="Times New Roman" panose="02020603050405020304" pitchFamily="18" charset="0"/>
                <a:cs typeface="Times New Roman" panose="02020603050405020304" pitchFamily="18" charset="0"/>
              </a:rPr>
              <a:t>)Son </a:t>
            </a:r>
            <a:r>
              <a:rPr lang="tr-TR" b="1" dirty="0">
                <a:solidFill>
                  <a:schemeClr val="tx1"/>
                </a:solidFill>
                <a:latin typeface="Times New Roman" panose="02020603050405020304" pitchFamily="18" charset="0"/>
                <a:cs typeface="Times New Roman" panose="02020603050405020304" pitchFamily="18" charset="0"/>
              </a:rPr>
              <a:t>İşlemler </a:t>
            </a:r>
            <a:endParaRPr lang="tr-TR" b="1" dirty="0" smtClean="0">
              <a:solidFill>
                <a:schemeClr val="tx1"/>
              </a:solidFill>
              <a:latin typeface="Times New Roman" panose="02020603050405020304" pitchFamily="18" charset="0"/>
              <a:cs typeface="Times New Roman" panose="02020603050405020304" pitchFamily="18" charset="0"/>
            </a:endParaRPr>
          </a:p>
          <a:p>
            <a:pPr marL="0" indent="0">
              <a:buNone/>
            </a:pPr>
            <a:r>
              <a:rPr lang="tr-TR" dirty="0">
                <a:solidFill>
                  <a:schemeClr val="tx1"/>
                </a:solidFill>
                <a:latin typeface="Times New Roman" panose="02020603050405020304" pitchFamily="18" charset="0"/>
                <a:cs typeface="Times New Roman" panose="02020603050405020304" pitchFamily="18" charset="0"/>
              </a:rPr>
              <a:t>İşlem sonrası düzenlemeler parmak izi görüntüsünden yanlış özellik noktalarını kaldırma, temizleme işlemidir. Bu işlemin uygulanmasındaki avantajlardan birisi çizgi detaylarını ve özellik noktalarını ayırt etmede kullanılır, bir diğeri ise hesaplama karmaşıklığını ve yükünü azaltıp kaldırma işlemini kolaylaştırmaktır. </a:t>
            </a:r>
          </a:p>
        </p:txBody>
      </p:sp>
      <p:sp>
        <p:nvSpPr>
          <p:cNvPr id="3" name="Başlık 2"/>
          <p:cNvSpPr>
            <a:spLocks noGrp="1"/>
          </p:cNvSpPr>
          <p:nvPr>
            <p:ph type="title"/>
          </p:nvPr>
        </p:nvSpPr>
        <p:spPr/>
        <p:txBody>
          <a:bodyPr/>
          <a:lstStyle/>
          <a:p>
            <a:r>
              <a:rPr lang="tr-TR" dirty="0">
                <a:solidFill>
                  <a:srgbClr val="FF0000"/>
                </a:solidFill>
              </a:rPr>
              <a:t>KULLANILAN YÖNTEMLER</a:t>
            </a:r>
            <a:endParaRPr lang="tr-TR" dirty="0"/>
          </a:p>
        </p:txBody>
      </p:sp>
    </p:spTree>
    <p:extLst>
      <p:ext uri="{BB962C8B-B14F-4D97-AF65-F5344CB8AC3E}">
        <p14:creationId xmlns:p14="http://schemas.microsoft.com/office/powerpoint/2010/main" val="2860743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83568" y="2675467"/>
            <a:ext cx="7776863" cy="3450696"/>
          </a:xfrm>
        </p:spPr>
        <p:txBody>
          <a:bodyPr>
            <a:normAutofit lnSpcReduction="10000"/>
          </a:bodyPr>
          <a:lstStyle/>
          <a:p>
            <a:pPr marL="0" indent="0" algn="just">
              <a:buNone/>
            </a:pPr>
            <a:r>
              <a:rPr lang="tr-TR" dirty="0">
                <a:solidFill>
                  <a:schemeClr val="tx1"/>
                </a:solidFill>
              </a:rPr>
              <a:t>Çalışmada uyuşma tabanlı karşılaştırma algoritması kullanılmıştır </a:t>
            </a:r>
            <a:r>
              <a:rPr lang="tr-TR" dirty="0" smtClean="0">
                <a:solidFill>
                  <a:schemeClr val="tx1"/>
                </a:solidFill>
              </a:rPr>
              <a:t>. </a:t>
            </a:r>
            <a:r>
              <a:rPr lang="tr-TR" dirty="0">
                <a:solidFill>
                  <a:schemeClr val="tx1"/>
                </a:solidFill>
              </a:rPr>
              <a:t>Bu yaklaşım birbiri ardına iki kısımdan oluşur: benzerlik kısmı ve karşılaştırma kısmı. Benzerlik kısmında, karşılaştırılacak iki parmak izinden herhangi birisinin özellik noktası seçilerek iki parmak izi bölgesindeki noktalarla ortak olan çizgilerin benzerliği hesap edilir. Şayet benzerlik değeri eşik </a:t>
            </a:r>
            <a:r>
              <a:rPr lang="tr-TR" dirty="0" smtClean="0">
                <a:solidFill>
                  <a:schemeClr val="tx1"/>
                </a:solidFill>
              </a:rPr>
              <a:t>değerinden </a:t>
            </a:r>
            <a:r>
              <a:rPr lang="tr-TR" dirty="0">
                <a:solidFill>
                  <a:schemeClr val="tx1"/>
                </a:solidFill>
              </a:rPr>
              <a:t>büyükse her bir özellik noktası takımı, merkezi referans noktasında olan ve x-ekseni referans noktanın yönü ile aynı yeni bir koordinat sistemine taşınır. </a:t>
            </a:r>
          </a:p>
          <a:p>
            <a:pPr marL="0" indent="0">
              <a:buNone/>
            </a:pPr>
            <a:endParaRPr lang="tr-TR" dirty="0"/>
          </a:p>
        </p:txBody>
      </p:sp>
      <p:sp>
        <p:nvSpPr>
          <p:cNvPr id="3" name="Başlık 2"/>
          <p:cNvSpPr>
            <a:spLocks noGrp="1"/>
          </p:cNvSpPr>
          <p:nvPr>
            <p:ph type="title"/>
          </p:nvPr>
        </p:nvSpPr>
        <p:spPr/>
        <p:txBody>
          <a:bodyPr>
            <a:normAutofit fontScale="90000"/>
          </a:bodyPr>
          <a:lstStyle/>
          <a:p>
            <a:r>
              <a:rPr lang="tr-TR" b="1" dirty="0" smtClean="0"/>
              <a:t/>
            </a:r>
            <a:br>
              <a:rPr lang="tr-TR" b="1" dirty="0" smtClean="0"/>
            </a:br>
            <a:r>
              <a:rPr lang="tr-TR" b="1" dirty="0" smtClean="0"/>
              <a:t>Karşılaştırma </a:t>
            </a:r>
            <a:r>
              <a:rPr lang="tr-TR" dirty="0"/>
              <a:t/>
            </a:r>
            <a:br>
              <a:rPr lang="tr-TR" dirty="0"/>
            </a:br>
            <a:endParaRPr lang="tr-TR" dirty="0"/>
          </a:p>
        </p:txBody>
      </p:sp>
    </p:spTree>
    <p:extLst>
      <p:ext uri="{BB962C8B-B14F-4D97-AF65-F5344CB8AC3E}">
        <p14:creationId xmlns:p14="http://schemas.microsoft.com/office/powerpoint/2010/main" val="41266777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971600" y="2420888"/>
            <a:ext cx="7408333" cy="4104456"/>
          </a:xfrm>
        </p:spPr>
        <p:txBody>
          <a:bodyPr>
            <a:normAutofit/>
          </a:bodyPr>
          <a:lstStyle/>
          <a:p>
            <a:pPr marL="0" indent="0" algn="just">
              <a:buNone/>
            </a:pPr>
            <a:r>
              <a:rPr lang="tr-TR" dirty="0" smtClean="0">
                <a:solidFill>
                  <a:schemeClr val="tx1"/>
                </a:solidFill>
                <a:latin typeface="Times New Roman" panose="02020603050405020304" pitchFamily="18" charset="0"/>
                <a:cs typeface="Times New Roman" panose="02020603050405020304" pitchFamily="18" charset="0"/>
              </a:rPr>
              <a:t>1)Parmak </a:t>
            </a:r>
            <a:r>
              <a:rPr lang="tr-TR" dirty="0">
                <a:solidFill>
                  <a:schemeClr val="tx1"/>
                </a:solidFill>
                <a:latin typeface="Times New Roman" panose="02020603050405020304" pitchFamily="18" charset="0"/>
                <a:cs typeface="Times New Roman" panose="02020603050405020304" pitchFamily="18" charset="0"/>
              </a:rPr>
              <a:t>izlerinin alınıp sayısala çevrilmesi</a:t>
            </a:r>
            <a:r>
              <a:rPr lang="tr-TR" dirty="0" smtClean="0">
                <a:solidFill>
                  <a:schemeClr val="tx1"/>
                </a:solidFill>
                <a:latin typeface="Times New Roman" panose="02020603050405020304" pitchFamily="18" charset="0"/>
                <a:cs typeface="Times New Roman" panose="02020603050405020304" pitchFamily="18" charset="0"/>
              </a:rPr>
              <a:t>,</a:t>
            </a:r>
          </a:p>
          <a:p>
            <a:pPr marL="0" indent="0" algn="just">
              <a:buNone/>
            </a:pPr>
            <a:endParaRPr lang="tr-TR" dirty="0">
              <a:solidFill>
                <a:schemeClr val="tx1"/>
              </a:solidFill>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p:txBody>
          <a:bodyPr>
            <a:normAutofit/>
          </a:bodyPr>
          <a:lstStyle/>
          <a:p>
            <a:r>
              <a:rPr lang="tr-TR" dirty="0" smtClean="0"/>
              <a:t>Hangi İşlemler Yapılmaktadır ?</a:t>
            </a:r>
            <a:endParaRPr lang="tr-TR"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69687"/>
          <a:stretch/>
        </p:blipFill>
        <p:spPr bwMode="auto">
          <a:xfrm>
            <a:off x="1763688" y="3068960"/>
            <a:ext cx="2073665"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9288"/>
          <a:stretch/>
        </p:blipFill>
        <p:spPr bwMode="auto">
          <a:xfrm>
            <a:off x="4427984" y="2926223"/>
            <a:ext cx="1416852"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81730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pPr marL="0" indent="0" algn="just">
              <a:buNone/>
            </a:pPr>
            <a:r>
              <a:rPr lang="tr-TR" dirty="0">
                <a:solidFill>
                  <a:schemeClr val="tx1"/>
                </a:solidFill>
                <a:latin typeface="Times New Roman" panose="02020603050405020304" pitchFamily="18" charset="0"/>
                <a:cs typeface="Times New Roman" panose="02020603050405020304" pitchFamily="18" charset="0"/>
              </a:rPr>
              <a:t>2</a:t>
            </a:r>
            <a:r>
              <a:rPr lang="tr-TR" dirty="0" smtClean="0">
                <a:solidFill>
                  <a:schemeClr val="tx1"/>
                </a:solidFill>
                <a:latin typeface="Times New Roman" panose="02020603050405020304" pitchFamily="18" charset="0"/>
                <a:cs typeface="Times New Roman" panose="02020603050405020304" pitchFamily="18" charset="0"/>
              </a:rPr>
              <a:t>.</a:t>
            </a:r>
            <a:r>
              <a:rPr lang="tr-TR" dirty="0"/>
              <a:t> </a:t>
            </a:r>
            <a:r>
              <a:rPr lang="tr-TR" dirty="0">
                <a:solidFill>
                  <a:schemeClr val="tx1"/>
                </a:solidFill>
              </a:rPr>
              <a:t>Parmak izinde bilgi taşıyan, üzerinde işlem yapılacak kısmın arka plandan ayrılması</a:t>
            </a:r>
          </a:p>
        </p:txBody>
      </p:sp>
      <p:sp>
        <p:nvSpPr>
          <p:cNvPr id="3" name="Başlık 2"/>
          <p:cNvSpPr>
            <a:spLocks noGrp="1"/>
          </p:cNvSpPr>
          <p:nvPr>
            <p:ph type="title"/>
          </p:nvPr>
        </p:nvSpPr>
        <p:spPr/>
        <p:txBody>
          <a:bodyPr/>
          <a:lstStyle/>
          <a:p>
            <a:r>
              <a:rPr lang="tr-TR" dirty="0"/>
              <a:t>Hangi İşlemler Yapılmaktadır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344" y="3789040"/>
            <a:ext cx="7353072"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99092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539552" y="1916832"/>
            <a:ext cx="7920880" cy="2592288"/>
          </a:xfrm>
        </p:spPr>
        <p:txBody>
          <a:bodyPr>
            <a:noAutofit/>
          </a:bodyPr>
          <a:lstStyle/>
          <a:p>
            <a:pPr marL="0" indent="0" algn="just">
              <a:buNone/>
            </a:pPr>
            <a:r>
              <a:rPr lang="tr-TR" sz="1800" dirty="0" smtClean="0">
                <a:latin typeface="Times New Roman" panose="02020603050405020304" pitchFamily="18" charset="0"/>
                <a:cs typeface="Times New Roman" panose="02020603050405020304" pitchFamily="18" charset="0"/>
              </a:rPr>
              <a:t>      </a:t>
            </a:r>
            <a:r>
              <a:rPr lang="tr-TR" sz="1800" dirty="0" smtClean="0">
                <a:solidFill>
                  <a:schemeClr val="tx1"/>
                </a:solidFill>
                <a:latin typeface="Times New Roman" panose="02020603050405020304" pitchFamily="18" charset="0"/>
                <a:cs typeface="Times New Roman" panose="02020603050405020304" pitchFamily="18" charset="0"/>
              </a:rPr>
              <a:t>Parmak </a:t>
            </a:r>
            <a:r>
              <a:rPr lang="tr-TR" sz="1800" dirty="0">
                <a:solidFill>
                  <a:schemeClr val="tx1"/>
                </a:solidFill>
                <a:latin typeface="Times New Roman" panose="02020603050405020304" pitchFamily="18" charset="0"/>
                <a:cs typeface="Times New Roman" panose="02020603050405020304" pitchFamily="18" charset="0"/>
              </a:rPr>
              <a:t>izi yüz yılı aşkın süredir kullanılan, taklit edilemeyen bir kimlik </a:t>
            </a:r>
            <a:r>
              <a:rPr lang="tr-TR" sz="1800" dirty="0" smtClean="0">
                <a:solidFill>
                  <a:schemeClr val="tx1"/>
                </a:solidFill>
                <a:latin typeface="Times New Roman" panose="02020603050405020304" pitchFamily="18" charset="0"/>
                <a:cs typeface="Times New Roman" panose="02020603050405020304" pitchFamily="18" charset="0"/>
              </a:rPr>
              <a:t>belirleme tekniğidir</a:t>
            </a:r>
            <a:r>
              <a:rPr lang="tr-TR" sz="1800" dirty="0">
                <a:solidFill>
                  <a:schemeClr val="tx1"/>
                </a:solidFill>
                <a:latin typeface="Times New Roman" panose="02020603050405020304" pitchFamily="18" charset="0"/>
                <a:cs typeface="Times New Roman" panose="02020603050405020304" pitchFamily="18" charset="0"/>
              </a:rPr>
              <a:t>. Tek yumurta ikizleri de dahil olmak üzere; her </a:t>
            </a:r>
            <a:r>
              <a:rPr lang="tr-TR" sz="1800" dirty="0" smtClean="0">
                <a:solidFill>
                  <a:schemeClr val="tx1"/>
                </a:solidFill>
                <a:latin typeface="Times New Roman" panose="02020603050405020304" pitchFamily="18" charset="0"/>
                <a:cs typeface="Times New Roman" panose="02020603050405020304" pitchFamily="18" charset="0"/>
              </a:rPr>
              <a:t>insanın </a:t>
            </a:r>
            <a:r>
              <a:rPr lang="tr-TR" sz="1800" dirty="0">
                <a:solidFill>
                  <a:schemeClr val="tx1"/>
                </a:solidFill>
                <a:latin typeface="Times New Roman" panose="02020603050405020304" pitchFamily="18" charset="0"/>
                <a:cs typeface="Times New Roman" panose="02020603050405020304" pitchFamily="18" charset="0"/>
              </a:rPr>
              <a:t>parmak izinin </a:t>
            </a:r>
            <a:r>
              <a:rPr lang="tr-TR" sz="1800" dirty="0" smtClean="0">
                <a:solidFill>
                  <a:schemeClr val="tx1"/>
                </a:solidFill>
                <a:latin typeface="Times New Roman" panose="02020603050405020304" pitchFamily="18" charset="0"/>
                <a:cs typeface="Times New Roman" panose="02020603050405020304" pitchFamily="18" charset="0"/>
              </a:rPr>
              <a:t>farklı oluşu</a:t>
            </a:r>
            <a:r>
              <a:rPr lang="tr-TR" sz="1800" dirty="0">
                <a:solidFill>
                  <a:schemeClr val="tx1"/>
                </a:solidFill>
                <a:latin typeface="Times New Roman" panose="02020603050405020304" pitchFamily="18" charset="0"/>
                <a:cs typeface="Times New Roman" panose="02020603050405020304" pitchFamily="18" charset="0"/>
              </a:rPr>
              <a:t>, yıllarca değişmemesi, kolay kullanımı ve gelişen yeni teknolojiler bu </a:t>
            </a:r>
            <a:r>
              <a:rPr lang="tr-TR" sz="1800" dirty="0" smtClean="0">
                <a:solidFill>
                  <a:schemeClr val="tx1"/>
                </a:solidFill>
                <a:latin typeface="Times New Roman" panose="02020603050405020304" pitchFamily="18" charset="0"/>
                <a:cs typeface="Times New Roman" panose="02020603050405020304" pitchFamily="18" charset="0"/>
              </a:rPr>
              <a:t>tekniğin yaygın </a:t>
            </a:r>
            <a:r>
              <a:rPr lang="tr-TR" sz="1800" dirty="0">
                <a:solidFill>
                  <a:schemeClr val="tx1"/>
                </a:solidFill>
                <a:latin typeface="Times New Roman" panose="02020603050405020304" pitchFamily="18" charset="0"/>
                <a:cs typeface="Times New Roman" panose="02020603050405020304" pitchFamily="18" charset="0"/>
              </a:rPr>
              <a:t>kullanımını sağlamıştır .</a:t>
            </a:r>
            <a:r>
              <a:rPr lang="tr-TR" sz="1800" dirty="0" smtClean="0">
                <a:solidFill>
                  <a:schemeClr val="tx1"/>
                </a:solidFill>
                <a:latin typeface="Times New Roman" panose="02020603050405020304" pitchFamily="18" charset="0"/>
                <a:cs typeface="Times New Roman" panose="02020603050405020304" pitchFamily="18" charset="0"/>
              </a:rPr>
              <a:t> İlk kullanılmaya </a:t>
            </a:r>
            <a:r>
              <a:rPr lang="tr-TR" sz="1800" dirty="0">
                <a:solidFill>
                  <a:schemeClr val="tx1"/>
                </a:solidFill>
                <a:latin typeface="Times New Roman" panose="02020603050405020304" pitchFamily="18" charset="0"/>
                <a:cs typeface="Times New Roman" panose="02020603050405020304" pitchFamily="18" charset="0"/>
              </a:rPr>
              <a:t>başlandığı yıllardan bu yana </a:t>
            </a:r>
            <a:r>
              <a:rPr lang="tr-TR" sz="1800" dirty="0" smtClean="0">
                <a:solidFill>
                  <a:schemeClr val="tx1"/>
                </a:solidFill>
                <a:latin typeface="Times New Roman" panose="02020603050405020304" pitchFamily="18" charset="0"/>
                <a:cs typeface="Times New Roman" panose="02020603050405020304" pitchFamily="18" charset="0"/>
              </a:rPr>
              <a:t>gerek yazılım </a:t>
            </a:r>
            <a:r>
              <a:rPr lang="tr-TR" sz="1800" dirty="0">
                <a:solidFill>
                  <a:schemeClr val="tx1"/>
                </a:solidFill>
                <a:latin typeface="Times New Roman" panose="02020603050405020304" pitchFamily="18" charset="0"/>
                <a:cs typeface="Times New Roman" panose="02020603050405020304" pitchFamily="18" charset="0"/>
              </a:rPr>
              <a:t>gerekse donanım alanında parmak izi sistemlerinde önemli </a:t>
            </a:r>
            <a:r>
              <a:rPr lang="tr-TR" sz="1800" dirty="0" smtClean="0">
                <a:solidFill>
                  <a:schemeClr val="tx1"/>
                </a:solidFill>
                <a:latin typeface="Times New Roman" panose="02020603050405020304" pitchFamily="18" charset="0"/>
                <a:cs typeface="Times New Roman" panose="02020603050405020304" pitchFamily="18" charset="0"/>
              </a:rPr>
              <a:t>ilerlemeler kaydedilmiştir</a:t>
            </a:r>
            <a:r>
              <a:rPr lang="tr-TR" sz="1800" dirty="0">
                <a:solidFill>
                  <a:schemeClr val="tx1"/>
                </a:solidFill>
                <a:latin typeface="Times New Roman" panose="02020603050405020304" pitchFamily="18" charset="0"/>
                <a:cs typeface="Times New Roman" panose="02020603050405020304" pitchFamily="18" charset="0"/>
              </a:rPr>
              <a:t>. </a:t>
            </a:r>
          </a:p>
        </p:txBody>
      </p:sp>
      <p:sp>
        <p:nvSpPr>
          <p:cNvPr id="3" name="Başlık 2"/>
          <p:cNvSpPr>
            <a:spLocks noGrp="1"/>
          </p:cNvSpPr>
          <p:nvPr>
            <p:ph type="title"/>
          </p:nvPr>
        </p:nvSpPr>
        <p:spPr/>
        <p:txBody>
          <a:bodyPr/>
          <a:lstStyle/>
          <a:p>
            <a:r>
              <a:rPr lang="tr-TR" dirty="0"/>
              <a:t>Parmak İzi Tanıma</a:t>
            </a:r>
          </a:p>
        </p:txBody>
      </p:sp>
      <p:pic>
        <p:nvPicPr>
          <p:cNvPr id="2050" name="Picture 2" descr="C:\Users\yasemin72\Desktop\parmakizi\indir.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861048"/>
            <a:ext cx="7776864"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01606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2492896"/>
            <a:ext cx="7408333" cy="3633267"/>
          </a:xfrm>
        </p:spPr>
        <p:txBody>
          <a:bodyPr>
            <a:normAutofit/>
          </a:bodyPr>
          <a:lstStyle/>
          <a:p>
            <a:pPr marL="0" indent="0" algn="just">
              <a:buNone/>
            </a:pPr>
            <a:r>
              <a:rPr lang="tr-TR" dirty="0">
                <a:solidFill>
                  <a:schemeClr val="tx1"/>
                </a:solidFill>
                <a:latin typeface="Times New Roman" panose="02020603050405020304" pitchFamily="18" charset="0"/>
                <a:cs typeface="Times New Roman" panose="02020603050405020304" pitchFamily="18" charset="0"/>
              </a:rPr>
              <a:t>3</a:t>
            </a:r>
            <a:r>
              <a:rPr lang="tr-TR" dirty="0" smtClean="0">
                <a:solidFill>
                  <a:schemeClr val="tx1"/>
                </a:solidFill>
                <a:latin typeface="Times New Roman" panose="02020603050405020304" pitchFamily="18" charset="0"/>
                <a:cs typeface="Times New Roman" panose="02020603050405020304" pitchFamily="18" charset="0"/>
              </a:rPr>
              <a:t>. </a:t>
            </a:r>
            <a:r>
              <a:rPr lang="tr-TR" dirty="0">
                <a:solidFill>
                  <a:schemeClr val="tx1"/>
                </a:solidFill>
                <a:latin typeface="Times New Roman" panose="02020603050405020304" pitchFamily="18" charset="0"/>
                <a:cs typeface="Times New Roman" panose="02020603050405020304" pitchFamily="18" charset="0"/>
              </a:rPr>
              <a:t>Parmak izinin temizlenip iyileştirilmesi,</a:t>
            </a:r>
          </a:p>
          <a:p>
            <a:endParaRPr lang="tr-TR" dirty="0"/>
          </a:p>
        </p:txBody>
      </p:sp>
      <p:sp>
        <p:nvSpPr>
          <p:cNvPr id="3" name="Başlık 2"/>
          <p:cNvSpPr>
            <a:spLocks noGrp="1"/>
          </p:cNvSpPr>
          <p:nvPr>
            <p:ph type="title"/>
          </p:nvPr>
        </p:nvSpPr>
        <p:spPr/>
        <p:txBody>
          <a:bodyPr/>
          <a:lstStyle/>
          <a:p>
            <a:r>
              <a:rPr lang="tr-TR" dirty="0"/>
              <a:t>Hangi İşlemler Yapılmaktadır ?</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7322"/>
          <a:stretch/>
        </p:blipFill>
        <p:spPr bwMode="auto">
          <a:xfrm>
            <a:off x="1021548" y="3356992"/>
            <a:ext cx="3869107"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3505"/>
          <a:stretch/>
        </p:blipFill>
        <p:spPr bwMode="auto">
          <a:xfrm>
            <a:off x="4788024" y="3351731"/>
            <a:ext cx="3414999"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72074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pPr marL="0" indent="0" algn="just">
              <a:buNone/>
            </a:pPr>
            <a:r>
              <a:rPr lang="tr-TR" dirty="0">
                <a:solidFill>
                  <a:schemeClr val="tx1"/>
                </a:solidFill>
                <a:latin typeface="Times New Roman" panose="02020603050405020304" pitchFamily="18" charset="0"/>
                <a:cs typeface="Times New Roman" panose="02020603050405020304" pitchFamily="18" charset="0"/>
              </a:rPr>
              <a:t>5. Resmin ikili resme çevrilmesi</a:t>
            </a:r>
            <a:r>
              <a:rPr lang="tr-TR" dirty="0" smtClean="0">
                <a:solidFill>
                  <a:schemeClr val="tx1"/>
                </a:solidFill>
                <a:latin typeface="Times New Roman" panose="02020603050405020304" pitchFamily="18" charset="0"/>
                <a:cs typeface="Times New Roman" panose="02020603050405020304" pitchFamily="18" charset="0"/>
              </a:rPr>
              <a:t>,</a:t>
            </a:r>
            <a:endParaRPr lang="tr-TR" dirty="0">
              <a:solidFill>
                <a:schemeClr val="tx1"/>
              </a:solidFill>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p:txBody>
          <a:bodyPr/>
          <a:lstStyle/>
          <a:p>
            <a:r>
              <a:rPr lang="tr-TR" dirty="0"/>
              <a:t>Hangi İşlemler Yapılmaktadır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429000"/>
            <a:ext cx="3048000"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3460545"/>
            <a:ext cx="2619375" cy="2416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6115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2675466"/>
            <a:ext cx="7408333" cy="3561845"/>
          </a:xfrm>
        </p:spPr>
        <p:txBody>
          <a:bodyPr/>
          <a:lstStyle/>
          <a:p>
            <a:pPr marL="0" indent="0" algn="just">
              <a:buNone/>
            </a:pPr>
            <a:r>
              <a:rPr lang="tr-TR" dirty="0">
                <a:solidFill>
                  <a:schemeClr val="tx1"/>
                </a:solidFill>
                <a:latin typeface="Times New Roman" panose="02020603050405020304" pitchFamily="18" charset="0"/>
                <a:cs typeface="Times New Roman" panose="02020603050405020304" pitchFamily="18" charset="0"/>
              </a:rPr>
              <a:t>6. İkili resmin inceltilmesi,</a:t>
            </a:r>
          </a:p>
          <a:p>
            <a:endParaRPr lang="tr-TR" dirty="0"/>
          </a:p>
        </p:txBody>
      </p:sp>
      <p:sp>
        <p:nvSpPr>
          <p:cNvPr id="3" name="Başlık 2"/>
          <p:cNvSpPr>
            <a:spLocks noGrp="1"/>
          </p:cNvSpPr>
          <p:nvPr>
            <p:ph type="title"/>
          </p:nvPr>
        </p:nvSpPr>
        <p:spPr/>
        <p:txBody>
          <a:bodyPr/>
          <a:lstStyle/>
          <a:p>
            <a:r>
              <a:rPr lang="tr-TR" dirty="0"/>
              <a:t>Hangi İşlemler Yapılmaktadır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284984"/>
            <a:ext cx="6552728"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937662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67833" y="1340768"/>
            <a:ext cx="7408333" cy="3450696"/>
          </a:xfrm>
        </p:spPr>
        <p:txBody>
          <a:bodyPr/>
          <a:lstStyle/>
          <a:p>
            <a:pPr marL="0" indent="0" algn="just">
              <a:buNone/>
            </a:pPr>
            <a:r>
              <a:rPr lang="tr-TR" dirty="0">
                <a:solidFill>
                  <a:schemeClr val="tx1"/>
                </a:solidFill>
                <a:latin typeface="Times New Roman" panose="02020603050405020304" pitchFamily="18" charset="0"/>
                <a:cs typeface="Times New Roman" panose="02020603050405020304" pitchFamily="18" charset="0"/>
              </a:rPr>
              <a:t>7</a:t>
            </a:r>
            <a:r>
              <a:rPr lang="tr-TR" dirty="0" smtClean="0">
                <a:solidFill>
                  <a:schemeClr val="tx1"/>
                </a:solidFill>
                <a:latin typeface="Times New Roman" panose="02020603050405020304" pitchFamily="18" charset="0"/>
                <a:cs typeface="Times New Roman" panose="02020603050405020304" pitchFamily="18" charset="0"/>
              </a:rPr>
              <a:t>. </a:t>
            </a:r>
            <a:r>
              <a:rPr lang="tr-TR" dirty="0">
                <a:solidFill>
                  <a:schemeClr val="tx1"/>
                </a:solidFill>
                <a:latin typeface="Times New Roman" panose="02020603050405020304" pitchFamily="18" charset="0"/>
                <a:cs typeface="Times New Roman" panose="02020603050405020304" pitchFamily="18" charset="0"/>
              </a:rPr>
              <a:t>Karşılaştırma işleminin gerçekleştirilmesi,</a:t>
            </a:r>
          </a:p>
          <a:p>
            <a:endParaRPr lang="tr-TR" dirty="0"/>
          </a:p>
          <a:p>
            <a:endParaRPr lang="tr-TR" dirty="0"/>
          </a:p>
        </p:txBody>
      </p:sp>
      <p:sp>
        <p:nvSpPr>
          <p:cNvPr id="3" name="Başlık 2"/>
          <p:cNvSpPr>
            <a:spLocks noGrp="1"/>
          </p:cNvSpPr>
          <p:nvPr>
            <p:ph type="title"/>
          </p:nvPr>
        </p:nvSpPr>
        <p:spPr/>
        <p:txBody>
          <a:bodyPr/>
          <a:lstStyle/>
          <a:p>
            <a:r>
              <a:rPr lang="tr-TR" dirty="0"/>
              <a:t>Hangi İşlemler Yapılmaktadır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132856"/>
            <a:ext cx="6480720"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501" y="4509120"/>
            <a:ext cx="2034902" cy="450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ikdörtgen 3"/>
          <p:cNvSpPr/>
          <p:nvPr/>
        </p:nvSpPr>
        <p:spPr>
          <a:xfrm>
            <a:off x="899592" y="5733256"/>
            <a:ext cx="5261377" cy="461665"/>
          </a:xfrm>
          <a:prstGeom prst="rect">
            <a:avLst/>
          </a:prstGeom>
        </p:spPr>
        <p:txBody>
          <a:bodyPr wrap="none">
            <a:spAutoFit/>
          </a:bodyPr>
          <a:lstStyle/>
          <a:p>
            <a:r>
              <a:rPr lang="tr-TR" sz="2400" dirty="0">
                <a:latin typeface="Times New Roman" panose="02020603050405020304" pitchFamily="18" charset="0"/>
                <a:cs typeface="Times New Roman" panose="02020603050405020304" pitchFamily="18" charset="0"/>
              </a:rPr>
              <a:t>8. Sistemin başarısının değerlendirilmesi</a:t>
            </a:r>
            <a:r>
              <a:rPr lang="tr-TR"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6584571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pPr marL="0" indent="0">
              <a:buNone/>
            </a:pPr>
            <a:endParaRPr lang="tr-TR" dirty="0">
              <a:solidFill>
                <a:schemeClr val="tx1"/>
              </a:solidFill>
              <a:latin typeface="Times New Roman" panose="02020603050405020304" pitchFamily="18" charset="0"/>
              <a:cs typeface="Times New Roman" panose="02020603050405020304" pitchFamily="18" charset="0"/>
            </a:endParaRPr>
          </a:p>
          <a:p>
            <a:pPr marL="0" indent="0">
              <a:buNone/>
            </a:pPr>
            <a:endParaRPr lang="tr-TR" dirty="0"/>
          </a:p>
        </p:txBody>
      </p:sp>
      <p:sp>
        <p:nvSpPr>
          <p:cNvPr id="3" name="Başlık 2"/>
          <p:cNvSpPr>
            <a:spLocks noGrp="1"/>
          </p:cNvSpPr>
          <p:nvPr>
            <p:ph type="title"/>
          </p:nvPr>
        </p:nvSpPr>
        <p:spPr/>
        <p:txBody>
          <a:bodyPr/>
          <a:lstStyle/>
          <a:p>
            <a:r>
              <a:rPr lang="tr-TR" dirty="0" err="1" smtClean="0"/>
              <a:t>Matlab</a:t>
            </a:r>
            <a:r>
              <a:rPr lang="tr-TR" dirty="0" smtClean="0"/>
              <a:t> Kod Kısmı</a:t>
            </a:r>
            <a:endParaRPr lang="tr-TR" dirty="0"/>
          </a:p>
        </p:txBody>
      </p:sp>
      <p:sp>
        <p:nvSpPr>
          <p:cNvPr id="5" name="İçerik Yer Tutucusu 1"/>
          <p:cNvSpPr txBox="1">
            <a:spLocks/>
          </p:cNvSpPr>
          <p:nvPr/>
        </p:nvSpPr>
        <p:spPr>
          <a:xfrm>
            <a:off x="872067" y="1700808"/>
            <a:ext cx="7408333" cy="4425355"/>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r>
              <a:rPr lang="tr-TR" dirty="0" smtClean="0"/>
              <a:t>   resim = </a:t>
            </a:r>
            <a:r>
              <a:rPr lang="tr-TR" dirty="0" err="1" smtClean="0"/>
              <a:t>imread</a:t>
            </a:r>
            <a:r>
              <a:rPr lang="tr-TR" dirty="0" smtClean="0"/>
              <a:t>(</a:t>
            </a:r>
            <a:r>
              <a:rPr lang="tr-TR" dirty="0" err="1" smtClean="0"/>
              <a:t>resimOKU</a:t>
            </a:r>
            <a:r>
              <a:rPr lang="tr-TR" dirty="0" smtClean="0"/>
              <a:t>)</a:t>
            </a:r>
          </a:p>
          <a:p>
            <a:endParaRPr lang="tr-TR" dirty="0"/>
          </a:p>
        </p:txBody>
      </p:sp>
      <p:pic>
        <p:nvPicPr>
          <p:cNvPr id="6" name="Resim 5"/>
          <p:cNvPicPr/>
          <p:nvPr/>
        </p:nvPicPr>
        <p:blipFill>
          <a:blip r:embed="rId2" cstate="print"/>
          <a:srcRect/>
          <a:stretch>
            <a:fillRect/>
          </a:stretch>
        </p:blipFill>
        <p:spPr bwMode="auto">
          <a:xfrm>
            <a:off x="1187624" y="2132856"/>
            <a:ext cx="4319920" cy="2526047"/>
          </a:xfrm>
          <a:prstGeom prst="rect">
            <a:avLst/>
          </a:prstGeom>
          <a:noFill/>
          <a:ln w="9525">
            <a:noFill/>
            <a:miter lim="800000"/>
            <a:headEnd/>
            <a:tailEnd/>
          </a:ln>
        </p:spPr>
      </p:pic>
    </p:spTree>
    <p:extLst>
      <p:ext uri="{BB962C8B-B14F-4D97-AF65-F5344CB8AC3E}">
        <p14:creationId xmlns:p14="http://schemas.microsoft.com/office/powerpoint/2010/main" val="38884406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endParaRPr lang="tr-TR"/>
          </a:p>
        </p:txBody>
      </p:sp>
      <p:pic>
        <p:nvPicPr>
          <p:cNvPr id="4" name="İçerik Yer Tutucusu 3"/>
          <p:cNvPicPr>
            <a:picLocks noGrp="1"/>
          </p:cNvPicPr>
          <p:nvPr>
            <p:ph idx="1"/>
          </p:nvPr>
        </p:nvPicPr>
        <p:blipFill>
          <a:blip r:embed="rId2" cstate="print"/>
          <a:srcRect/>
          <a:stretch>
            <a:fillRect/>
          </a:stretch>
        </p:blipFill>
        <p:spPr bwMode="auto">
          <a:xfrm>
            <a:off x="827584" y="1772816"/>
            <a:ext cx="7258050" cy="2857500"/>
          </a:xfrm>
          <a:prstGeom prst="rect">
            <a:avLst/>
          </a:prstGeom>
          <a:noFill/>
          <a:ln w="9525">
            <a:noFill/>
            <a:miter lim="800000"/>
            <a:headEnd/>
            <a:tailEnd/>
          </a:ln>
        </p:spPr>
      </p:pic>
      <p:sp>
        <p:nvSpPr>
          <p:cNvPr id="5" name="Dikdörtgen 4"/>
          <p:cNvSpPr/>
          <p:nvPr/>
        </p:nvSpPr>
        <p:spPr>
          <a:xfrm>
            <a:off x="827584" y="5013176"/>
            <a:ext cx="5904656" cy="923330"/>
          </a:xfrm>
          <a:prstGeom prst="rect">
            <a:avLst/>
          </a:prstGeom>
        </p:spPr>
        <p:txBody>
          <a:bodyPr wrap="square">
            <a:spAutoFit/>
          </a:bodyPr>
          <a:lstStyle/>
          <a:p>
            <a:r>
              <a:rPr lang="tr-TR" dirty="0" err="1"/>
              <a:t>level</a:t>
            </a:r>
            <a:r>
              <a:rPr lang="tr-TR" dirty="0"/>
              <a:t> = </a:t>
            </a:r>
            <a:r>
              <a:rPr lang="tr-TR" dirty="0" err="1"/>
              <a:t>graythresh</a:t>
            </a:r>
            <a:r>
              <a:rPr lang="tr-TR" dirty="0"/>
              <a:t>(resim); % eşik değer belirlenir </a:t>
            </a:r>
          </a:p>
          <a:p>
            <a:r>
              <a:rPr lang="tr-TR" dirty="0" err="1"/>
              <a:t>bw</a:t>
            </a:r>
            <a:r>
              <a:rPr lang="tr-TR" dirty="0"/>
              <a:t> = im2bw(</a:t>
            </a:r>
            <a:r>
              <a:rPr lang="tr-TR" dirty="0" err="1"/>
              <a:t>resim,level</a:t>
            </a:r>
            <a:r>
              <a:rPr lang="tr-TR" dirty="0"/>
              <a:t>); %siyah beyaz görüntüye dönüştürür.</a:t>
            </a:r>
          </a:p>
        </p:txBody>
      </p:sp>
    </p:spTree>
    <p:extLst>
      <p:ext uri="{BB962C8B-B14F-4D97-AF65-F5344CB8AC3E}">
        <p14:creationId xmlns:p14="http://schemas.microsoft.com/office/powerpoint/2010/main" val="41509299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4941167"/>
            <a:ext cx="7408333" cy="1184995"/>
          </a:xfrm>
        </p:spPr>
        <p:txBody>
          <a:bodyPr/>
          <a:lstStyle/>
          <a:p>
            <a:r>
              <a:rPr lang="tr-TR" dirty="0" err="1"/>
              <a:t>bwInce</a:t>
            </a:r>
            <a:r>
              <a:rPr lang="tr-TR" dirty="0"/>
              <a:t> = </a:t>
            </a:r>
            <a:r>
              <a:rPr lang="tr-TR" dirty="0" err="1"/>
              <a:t>edge</a:t>
            </a:r>
            <a:r>
              <a:rPr lang="tr-TR" dirty="0"/>
              <a:t>(</a:t>
            </a:r>
            <a:r>
              <a:rPr lang="tr-TR" dirty="0" err="1"/>
              <a:t>bw</a:t>
            </a:r>
            <a:r>
              <a:rPr lang="tr-TR" dirty="0"/>
              <a:t>,'</a:t>
            </a:r>
            <a:r>
              <a:rPr lang="tr-TR" dirty="0" err="1"/>
              <a:t>Canny</a:t>
            </a:r>
            <a:r>
              <a:rPr lang="tr-TR" dirty="0"/>
              <a:t>'); %inceltme işlemi yapılmıştır.</a:t>
            </a:r>
          </a:p>
          <a:p>
            <a:endParaRPr lang="tr-TR" dirty="0"/>
          </a:p>
        </p:txBody>
      </p:sp>
      <p:sp>
        <p:nvSpPr>
          <p:cNvPr id="3" name="Başlık 2"/>
          <p:cNvSpPr>
            <a:spLocks noGrp="1"/>
          </p:cNvSpPr>
          <p:nvPr>
            <p:ph type="title"/>
          </p:nvPr>
        </p:nvSpPr>
        <p:spPr/>
        <p:txBody>
          <a:bodyPr/>
          <a:lstStyle/>
          <a:p>
            <a:endParaRPr lang="tr-T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72816"/>
            <a:ext cx="691515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53088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err="1"/>
              <a:t>resimsiyah</a:t>
            </a:r>
            <a:r>
              <a:rPr lang="tr-TR" dirty="0"/>
              <a:t>=</a:t>
            </a:r>
            <a:r>
              <a:rPr lang="tr-TR" dirty="0" err="1"/>
              <a:t>bwInce</a:t>
            </a:r>
            <a:r>
              <a:rPr lang="tr-TR" dirty="0"/>
              <a:t>;</a:t>
            </a:r>
          </a:p>
          <a:p>
            <a:r>
              <a:rPr lang="tr-TR" dirty="0" err="1"/>
              <a:t>resimrenkkodu</a:t>
            </a:r>
            <a:r>
              <a:rPr lang="tr-TR" dirty="0"/>
              <a:t>=</a:t>
            </a:r>
            <a:r>
              <a:rPr lang="tr-TR" dirty="0" err="1"/>
              <a:t>sum</a:t>
            </a:r>
            <a:r>
              <a:rPr lang="tr-TR" dirty="0"/>
              <a:t>(</a:t>
            </a:r>
            <a:r>
              <a:rPr lang="tr-TR" dirty="0" err="1"/>
              <a:t>sum</a:t>
            </a:r>
            <a:r>
              <a:rPr lang="tr-TR" dirty="0"/>
              <a:t>(</a:t>
            </a:r>
            <a:r>
              <a:rPr lang="tr-TR" dirty="0" err="1"/>
              <a:t>resimsiyah</a:t>
            </a:r>
            <a:r>
              <a:rPr lang="tr-TR" dirty="0"/>
              <a:t>));</a:t>
            </a:r>
            <a:r>
              <a:rPr lang="tr-TR" dirty="0">
                <a:solidFill>
                  <a:srgbClr val="00B050"/>
                </a:solidFill>
              </a:rPr>
              <a:t>%renk kodu oluşturuluyor</a:t>
            </a:r>
          </a:p>
          <a:p>
            <a:r>
              <a:rPr lang="tr-TR" dirty="0" err="1"/>
              <a:t>resimrenkkodu</a:t>
            </a:r>
            <a:r>
              <a:rPr lang="tr-TR" dirty="0"/>
              <a:t>=</a:t>
            </a:r>
            <a:r>
              <a:rPr lang="tr-TR" dirty="0" err="1"/>
              <a:t>resimrenkkodu</a:t>
            </a:r>
            <a:r>
              <a:rPr lang="tr-TR" dirty="0"/>
              <a:t>/(</a:t>
            </a:r>
            <a:r>
              <a:rPr lang="tr-TR" dirty="0" err="1"/>
              <a:t>max</a:t>
            </a:r>
            <a:r>
              <a:rPr lang="tr-TR" dirty="0"/>
              <a:t>(size(</a:t>
            </a:r>
            <a:r>
              <a:rPr lang="tr-TR" dirty="0" err="1"/>
              <a:t>resimsiyah</a:t>
            </a:r>
            <a:r>
              <a:rPr lang="tr-TR" dirty="0"/>
              <a:t>))* </a:t>
            </a:r>
            <a:r>
              <a:rPr lang="tr-TR" dirty="0" err="1"/>
              <a:t>min</a:t>
            </a:r>
            <a:r>
              <a:rPr lang="tr-TR" dirty="0"/>
              <a:t>(size(</a:t>
            </a:r>
            <a:r>
              <a:rPr lang="tr-TR" dirty="0" err="1"/>
              <a:t>resimsiyah</a:t>
            </a:r>
            <a:r>
              <a:rPr lang="tr-TR" dirty="0"/>
              <a:t>))); </a:t>
            </a:r>
            <a:r>
              <a:rPr lang="tr-TR" dirty="0">
                <a:solidFill>
                  <a:srgbClr val="00B050"/>
                </a:solidFill>
              </a:rPr>
              <a:t>%renk kodu hesaplandı</a:t>
            </a:r>
          </a:p>
          <a:p>
            <a:endParaRPr lang="tr-TR" dirty="0"/>
          </a:p>
        </p:txBody>
      </p:sp>
      <p:sp>
        <p:nvSpPr>
          <p:cNvPr id="4" name="Başlık 3"/>
          <p:cNvSpPr>
            <a:spLocks noGrp="1"/>
          </p:cNvSpPr>
          <p:nvPr>
            <p:ph type="title"/>
          </p:nvPr>
        </p:nvSpPr>
        <p:spPr/>
        <p:txBody>
          <a:bodyPr/>
          <a:lstStyle/>
          <a:p>
            <a:endParaRPr lang="tr-TR"/>
          </a:p>
        </p:txBody>
      </p:sp>
    </p:spTree>
    <p:extLst>
      <p:ext uri="{BB962C8B-B14F-4D97-AF65-F5344CB8AC3E}">
        <p14:creationId xmlns:p14="http://schemas.microsoft.com/office/powerpoint/2010/main" val="22290989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a:t>etiket=</a:t>
            </a:r>
            <a:r>
              <a:rPr lang="tr-TR" dirty="0" err="1"/>
              <a:t>resimsiyah</a:t>
            </a:r>
            <a:r>
              <a:rPr lang="tr-TR" dirty="0"/>
              <a:t>&lt;50; [a1,b1]=</a:t>
            </a:r>
            <a:r>
              <a:rPr lang="tr-TR" dirty="0" err="1"/>
              <a:t>find</a:t>
            </a:r>
            <a:r>
              <a:rPr lang="tr-TR" dirty="0"/>
              <a:t>(</a:t>
            </a:r>
            <a:r>
              <a:rPr lang="tr-TR" dirty="0" err="1"/>
              <a:t>resimsiyah</a:t>
            </a:r>
            <a:r>
              <a:rPr lang="tr-TR" dirty="0"/>
              <a:t>==etiket,1);</a:t>
            </a:r>
          </a:p>
          <a:p>
            <a:r>
              <a:rPr lang="tr-TR" dirty="0"/>
              <a:t>[a2,b2]=</a:t>
            </a:r>
            <a:r>
              <a:rPr lang="tr-TR" dirty="0" err="1"/>
              <a:t>find</a:t>
            </a:r>
            <a:r>
              <a:rPr lang="tr-TR" dirty="0"/>
              <a:t>(</a:t>
            </a:r>
            <a:r>
              <a:rPr lang="tr-TR" dirty="0" err="1"/>
              <a:t>resimsiyah</a:t>
            </a:r>
            <a:r>
              <a:rPr lang="tr-TR" dirty="0"/>
              <a:t>==etiket-1,1);</a:t>
            </a:r>
          </a:p>
          <a:p>
            <a:r>
              <a:rPr lang="en-US" dirty="0"/>
              <a:t>if </a:t>
            </a:r>
            <a:r>
              <a:rPr lang="en-US" dirty="0" err="1"/>
              <a:t>sqrt</a:t>
            </a:r>
            <a:r>
              <a:rPr lang="en-US" dirty="0"/>
              <a:t>((a1-a2).^2 + (b1-b2).^2)   &lt;=20 </a:t>
            </a:r>
          </a:p>
          <a:p>
            <a:r>
              <a:rPr lang="tr-TR" dirty="0" err="1"/>
              <a:t>resimsiyah</a:t>
            </a:r>
            <a:r>
              <a:rPr lang="tr-TR" dirty="0"/>
              <a:t>(</a:t>
            </a:r>
            <a:r>
              <a:rPr lang="tr-TR" dirty="0" err="1"/>
              <a:t>resimsiyah</a:t>
            </a:r>
            <a:r>
              <a:rPr lang="tr-TR" dirty="0"/>
              <a:t>==etiket)=etiket-1;</a:t>
            </a:r>
          </a:p>
          <a:p>
            <a:r>
              <a:rPr lang="tr-TR" dirty="0" err="1"/>
              <a:t>end</a:t>
            </a:r>
            <a:endParaRPr lang="tr-TR" dirty="0"/>
          </a:p>
          <a:p>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24121229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92500" lnSpcReduction="10000"/>
          </a:bodyPr>
          <a:lstStyle/>
          <a:p>
            <a:r>
              <a:rPr lang="tr-TR" dirty="0">
                <a:solidFill>
                  <a:srgbClr val="00B050"/>
                </a:solidFill>
              </a:rPr>
              <a:t>%Bulunan nesne sayısı ve renk kodu ekrana yazdırılır.</a:t>
            </a:r>
          </a:p>
          <a:p>
            <a:r>
              <a:rPr lang="tr-TR" dirty="0"/>
              <a:t> </a:t>
            </a:r>
          </a:p>
          <a:p>
            <a:r>
              <a:rPr lang="tr-TR" dirty="0" err="1"/>
              <a:t>nesneetiketleri</a:t>
            </a:r>
            <a:r>
              <a:rPr lang="tr-TR" dirty="0"/>
              <a:t>=</a:t>
            </a:r>
            <a:r>
              <a:rPr lang="tr-TR" dirty="0" err="1"/>
              <a:t>unique</a:t>
            </a:r>
            <a:r>
              <a:rPr lang="tr-TR" dirty="0"/>
              <a:t>(</a:t>
            </a:r>
            <a:r>
              <a:rPr lang="tr-TR" dirty="0" err="1"/>
              <a:t>resimsiyah</a:t>
            </a:r>
            <a:r>
              <a:rPr lang="tr-TR" dirty="0"/>
              <a:t>);</a:t>
            </a:r>
          </a:p>
          <a:p>
            <a:r>
              <a:rPr lang="tr-TR" dirty="0" err="1"/>
              <a:t>fprintf</a:t>
            </a:r>
            <a:r>
              <a:rPr lang="tr-TR" dirty="0"/>
              <a:t>('Özellikleri Bulunan Toplam Nesne Sayısı= %d\n',</a:t>
            </a:r>
            <a:r>
              <a:rPr lang="tr-TR" dirty="0" err="1"/>
              <a:t>length</a:t>
            </a:r>
            <a:r>
              <a:rPr lang="tr-TR" dirty="0"/>
              <a:t>(</a:t>
            </a:r>
            <a:r>
              <a:rPr lang="tr-TR" dirty="0" err="1"/>
              <a:t>nesneetiketleri</a:t>
            </a:r>
            <a:r>
              <a:rPr lang="tr-TR" dirty="0"/>
              <a:t>)-1);</a:t>
            </a:r>
          </a:p>
          <a:p>
            <a:r>
              <a:rPr lang="tr-TR" dirty="0" err="1"/>
              <a:t>disp</a:t>
            </a:r>
            <a:r>
              <a:rPr lang="tr-TR" dirty="0"/>
              <a:t>('*** 1 ***');</a:t>
            </a:r>
          </a:p>
          <a:p>
            <a:r>
              <a:rPr lang="tr-TR" dirty="0" err="1"/>
              <a:t>fprintf</a:t>
            </a:r>
            <a:r>
              <a:rPr lang="tr-TR" dirty="0"/>
              <a:t>('Resmin Ortalama Renk Kodu= %d\n',</a:t>
            </a:r>
            <a:r>
              <a:rPr lang="tr-TR" dirty="0" err="1"/>
              <a:t>resimrenkkodu</a:t>
            </a:r>
            <a:r>
              <a:rPr lang="tr-TR" dirty="0"/>
              <a:t>);</a:t>
            </a:r>
          </a:p>
          <a:p>
            <a:r>
              <a:rPr lang="tr-TR" dirty="0" err="1"/>
              <a:t>disp</a:t>
            </a:r>
            <a:r>
              <a:rPr lang="tr-TR" dirty="0"/>
              <a:t>('*** 2 ***');</a:t>
            </a:r>
          </a:p>
          <a:p>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300734492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11560" y="2492896"/>
            <a:ext cx="7848871" cy="2232248"/>
          </a:xfrm>
        </p:spPr>
        <p:txBody>
          <a:bodyPr>
            <a:normAutofit fontScale="92500" lnSpcReduction="10000"/>
          </a:bodyPr>
          <a:lstStyle/>
          <a:p>
            <a:pPr marL="0" indent="0">
              <a:buNone/>
            </a:pPr>
            <a:r>
              <a:rPr lang="tr-TR" dirty="0">
                <a:solidFill>
                  <a:schemeClr val="tx1"/>
                </a:solidFill>
              </a:rPr>
              <a:t>Parmak izi herkeste farklı ve değişmez bir olgu olduğundan, kimlik tespitinde kesin sonuca ulaşılmasını sağlayan bir yöntemdir. Eğer parmak uçları pürüzsüz yüzeylere bastırılırsa, yüzeyde kalan izler parmak izi olarak tanımlanır. Suç araştırmalarında her şeyden önce, parmak izi tespiti yapılmaya çalışılır. Bu suçu işleyen kişinin kimliğinin tespit edilmesinde çok önemli bir ipucu sayılmaktadır.               </a:t>
            </a:r>
          </a:p>
          <a:p>
            <a:endParaRPr lang="tr-TR" dirty="0"/>
          </a:p>
        </p:txBody>
      </p:sp>
      <p:sp>
        <p:nvSpPr>
          <p:cNvPr id="3" name="Başlık 2"/>
          <p:cNvSpPr>
            <a:spLocks noGrp="1"/>
          </p:cNvSpPr>
          <p:nvPr>
            <p:ph type="title"/>
          </p:nvPr>
        </p:nvSpPr>
        <p:spPr/>
        <p:txBody>
          <a:bodyPr/>
          <a:lstStyle/>
          <a:p>
            <a:r>
              <a:rPr lang="tr-TR" dirty="0" smtClean="0">
                <a:solidFill>
                  <a:schemeClr val="bg1"/>
                </a:solidFill>
              </a:rPr>
              <a:t>Önemi</a:t>
            </a:r>
            <a:endParaRPr lang="tr-TR" dirty="0">
              <a:solidFill>
                <a:schemeClr val="bg1"/>
              </a:solidFill>
            </a:endParaRP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8873" y="4509120"/>
            <a:ext cx="3899551"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71827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92500" lnSpcReduction="20000"/>
          </a:bodyPr>
          <a:lstStyle/>
          <a:p>
            <a:r>
              <a:rPr lang="tr-TR" dirty="0"/>
              <a:t>tur=0;</a:t>
            </a:r>
          </a:p>
          <a:p>
            <a:r>
              <a:rPr lang="tr-TR" dirty="0" err="1"/>
              <a:t>for</a:t>
            </a:r>
            <a:r>
              <a:rPr lang="tr-TR" dirty="0"/>
              <a:t> i = 2:length(</a:t>
            </a:r>
            <a:r>
              <a:rPr lang="tr-TR" dirty="0" err="1"/>
              <a:t>nesneetiketleri</a:t>
            </a:r>
            <a:r>
              <a:rPr lang="tr-TR" dirty="0"/>
              <a:t>)% döngü oluşturulur ve 2 den </a:t>
            </a:r>
            <a:r>
              <a:rPr lang="tr-TR" dirty="0" err="1"/>
              <a:t>lenghth</a:t>
            </a:r>
            <a:r>
              <a:rPr lang="tr-TR" dirty="0"/>
              <a:t> a kadar olan</a:t>
            </a:r>
          </a:p>
          <a:p>
            <a:r>
              <a:rPr lang="tr-TR" dirty="0"/>
              <a:t>tur=tur+1;</a:t>
            </a:r>
          </a:p>
          <a:p>
            <a:r>
              <a:rPr lang="tr-TR" dirty="0"/>
              <a:t>[</a:t>
            </a:r>
            <a:r>
              <a:rPr lang="tr-TR" dirty="0" err="1"/>
              <a:t>alanx,alany</a:t>
            </a:r>
            <a:r>
              <a:rPr lang="tr-TR" dirty="0"/>
              <a:t>]=</a:t>
            </a:r>
            <a:r>
              <a:rPr lang="tr-TR" dirty="0" err="1"/>
              <a:t>find</a:t>
            </a:r>
            <a:r>
              <a:rPr lang="tr-TR" dirty="0"/>
              <a:t>(</a:t>
            </a:r>
            <a:r>
              <a:rPr lang="tr-TR" dirty="0" err="1"/>
              <a:t>resimsiyah</a:t>
            </a:r>
            <a:r>
              <a:rPr lang="tr-TR" dirty="0"/>
              <a:t>== </a:t>
            </a:r>
            <a:r>
              <a:rPr lang="tr-TR" dirty="0" err="1"/>
              <a:t>nesneetiketleri</a:t>
            </a:r>
            <a:r>
              <a:rPr lang="tr-TR" dirty="0"/>
              <a:t>(i));</a:t>
            </a:r>
          </a:p>
          <a:p>
            <a:r>
              <a:rPr lang="tr-TR" dirty="0" err="1"/>
              <a:t>plot</a:t>
            </a:r>
            <a:r>
              <a:rPr lang="tr-TR" dirty="0"/>
              <a:t>(alany,</a:t>
            </a:r>
            <a:r>
              <a:rPr lang="tr-TR" dirty="0" err="1"/>
              <a:t>alanx</a:t>
            </a:r>
            <a:r>
              <a:rPr lang="tr-TR" dirty="0"/>
              <a:t>,'g.')% ölçülerin birbiri ile </a:t>
            </a:r>
            <a:r>
              <a:rPr lang="tr-TR" dirty="0" smtClean="0"/>
              <a:t>nasıl ilişkide olduğunu </a:t>
            </a:r>
            <a:r>
              <a:rPr lang="tr-TR" dirty="0"/>
              <a:t>görmek için </a:t>
            </a:r>
            <a:r>
              <a:rPr lang="tr-TR" dirty="0" err="1"/>
              <a:t>plot</a:t>
            </a:r>
            <a:r>
              <a:rPr lang="tr-TR" dirty="0"/>
              <a:t> </a:t>
            </a:r>
            <a:r>
              <a:rPr lang="tr-TR" dirty="0" smtClean="0"/>
              <a:t>kullanılır</a:t>
            </a:r>
            <a:endParaRPr lang="tr-TR" dirty="0"/>
          </a:p>
          <a:p>
            <a:r>
              <a:rPr lang="tr-TR" dirty="0" err="1"/>
              <a:t>fprintf</a:t>
            </a:r>
            <a:r>
              <a:rPr lang="tr-TR" dirty="0"/>
              <a:t>('%</a:t>
            </a:r>
            <a:r>
              <a:rPr lang="tr-TR" dirty="0" err="1"/>
              <a:t>d.Nesnenin</a:t>
            </a:r>
            <a:r>
              <a:rPr lang="tr-TR" dirty="0"/>
              <a:t> </a:t>
            </a:r>
            <a:r>
              <a:rPr lang="tr-TR" dirty="0" err="1"/>
              <a:t>Alaný</a:t>
            </a:r>
            <a:r>
              <a:rPr lang="tr-TR" dirty="0"/>
              <a:t>= %d\n',</a:t>
            </a:r>
            <a:r>
              <a:rPr lang="tr-TR" dirty="0" err="1"/>
              <a:t>tur,length</a:t>
            </a:r>
            <a:r>
              <a:rPr lang="tr-TR" dirty="0"/>
              <a:t>(</a:t>
            </a:r>
            <a:r>
              <a:rPr lang="tr-TR" dirty="0" err="1"/>
              <a:t>alanx</a:t>
            </a:r>
            <a:r>
              <a:rPr lang="tr-TR" dirty="0"/>
              <a:t>));</a:t>
            </a:r>
          </a:p>
          <a:p>
            <a:r>
              <a:rPr lang="tr-TR" dirty="0" err="1"/>
              <a:t>end</a:t>
            </a:r>
            <a:endParaRPr lang="tr-TR" dirty="0"/>
          </a:p>
          <a:p>
            <a:r>
              <a:rPr lang="tr-TR" dirty="0" err="1"/>
              <a:t>disp</a:t>
            </a:r>
            <a:r>
              <a:rPr lang="tr-TR" dirty="0"/>
              <a:t>('*** 3 ***');</a:t>
            </a:r>
          </a:p>
          <a:p>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22976178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85000" lnSpcReduction="20000"/>
          </a:bodyPr>
          <a:lstStyle/>
          <a:p>
            <a:r>
              <a:rPr lang="tr-TR" dirty="0"/>
              <a:t>tur=0;</a:t>
            </a:r>
          </a:p>
          <a:p>
            <a:r>
              <a:rPr lang="tr-TR" dirty="0" err="1"/>
              <a:t>for</a:t>
            </a:r>
            <a:r>
              <a:rPr lang="tr-TR" dirty="0"/>
              <a:t> i = 2:length(</a:t>
            </a:r>
            <a:r>
              <a:rPr lang="tr-TR" dirty="0" err="1"/>
              <a:t>nesneetiketleri</a:t>
            </a:r>
            <a:r>
              <a:rPr lang="tr-TR" dirty="0"/>
              <a:t>)</a:t>
            </a:r>
          </a:p>
          <a:p>
            <a:r>
              <a:rPr lang="tr-TR" dirty="0"/>
              <a:t>tur=tur+1;</a:t>
            </a:r>
          </a:p>
          <a:p>
            <a:r>
              <a:rPr lang="tr-TR" dirty="0"/>
              <a:t>[</a:t>
            </a:r>
            <a:r>
              <a:rPr lang="tr-TR" dirty="0" err="1"/>
              <a:t>alanx,alany</a:t>
            </a:r>
            <a:r>
              <a:rPr lang="tr-TR" dirty="0"/>
              <a:t>]=</a:t>
            </a:r>
            <a:r>
              <a:rPr lang="tr-TR" dirty="0" err="1"/>
              <a:t>find</a:t>
            </a:r>
            <a:r>
              <a:rPr lang="tr-TR" dirty="0"/>
              <a:t>(</a:t>
            </a:r>
            <a:r>
              <a:rPr lang="tr-TR" dirty="0" err="1"/>
              <a:t>resimsiyah</a:t>
            </a:r>
            <a:r>
              <a:rPr lang="tr-TR" dirty="0"/>
              <a:t>== </a:t>
            </a:r>
            <a:r>
              <a:rPr lang="tr-TR" dirty="0" err="1"/>
              <a:t>nesneetiketleri</a:t>
            </a:r>
            <a:r>
              <a:rPr lang="tr-TR" dirty="0"/>
              <a:t>(i));</a:t>
            </a:r>
          </a:p>
          <a:p>
            <a:r>
              <a:rPr lang="tr-TR" dirty="0" err="1"/>
              <a:t>alanxmean</a:t>
            </a:r>
            <a:r>
              <a:rPr lang="tr-TR" dirty="0"/>
              <a:t>=</a:t>
            </a:r>
            <a:r>
              <a:rPr lang="tr-TR" dirty="0" err="1"/>
              <a:t>round</a:t>
            </a:r>
            <a:r>
              <a:rPr lang="tr-TR" dirty="0"/>
              <a:t>(</a:t>
            </a:r>
            <a:r>
              <a:rPr lang="tr-TR" dirty="0" err="1"/>
              <a:t>mean</a:t>
            </a:r>
            <a:r>
              <a:rPr lang="tr-TR" dirty="0"/>
              <a:t>(</a:t>
            </a:r>
            <a:r>
              <a:rPr lang="tr-TR" dirty="0" err="1"/>
              <a:t>alanx</a:t>
            </a:r>
            <a:r>
              <a:rPr lang="tr-TR" dirty="0"/>
              <a:t>));</a:t>
            </a:r>
          </a:p>
          <a:p>
            <a:r>
              <a:rPr lang="tr-TR" dirty="0" err="1"/>
              <a:t>alanymean</a:t>
            </a:r>
            <a:r>
              <a:rPr lang="tr-TR" dirty="0"/>
              <a:t>=</a:t>
            </a:r>
            <a:r>
              <a:rPr lang="tr-TR" dirty="0" err="1"/>
              <a:t>round</a:t>
            </a:r>
            <a:r>
              <a:rPr lang="tr-TR" dirty="0"/>
              <a:t>(</a:t>
            </a:r>
            <a:r>
              <a:rPr lang="tr-TR" dirty="0" err="1"/>
              <a:t>mean</a:t>
            </a:r>
            <a:r>
              <a:rPr lang="tr-TR" dirty="0"/>
              <a:t>(</a:t>
            </a:r>
            <a:r>
              <a:rPr lang="tr-TR" dirty="0" err="1"/>
              <a:t>alany</a:t>
            </a:r>
            <a:r>
              <a:rPr lang="tr-TR" dirty="0"/>
              <a:t>));</a:t>
            </a:r>
          </a:p>
          <a:p>
            <a:r>
              <a:rPr lang="tr-TR" dirty="0" err="1"/>
              <a:t>plot</a:t>
            </a:r>
            <a:r>
              <a:rPr lang="tr-TR" dirty="0"/>
              <a:t>(alanymean,alanxmean,'r.','MarkerSize',5)</a:t>
            </a:r>
          </a:p>
          <a:p>
            <a:r>
              <a:rPr lang="tr-TR" dirty="0" err="1"/>
              <a:t>fprintf</a:t>
            </a:r>
            <a:r>
              <a:rPr lang="tr-TR" dirty="0"/>
              <a:t>('%</a:t>
            </a:r>
            <a:r>
              <a:rPr lang="tr-TR" dirty="0" err="1"/>
              <a:t>d.Nesnenin</a:t>
            </a:r>
            <a:r>
              <a:rPr lang="tr-TR" dirty="0"/>
              <a:t> </a:t>
            </a:r>
            <a:r>
              <a:rPr lang="tr-TR" dirty="0" smtClean="0"/>
              <a:t>Ağırlık </a:t>
            </a:r>
            <a:r>
              <a:rPr lang="tr-TR" dirty="0"/>
              <a:t>Merkezi: X=%d ,Y=%d\n',</a:t>
            </a:r>
            <a:r>
              <a:rPr lang="tr-TR" dirty="0" err="1"/>
              <a:t>tur,alanymean,alanxmean</a:t>
            </a:r>
            <a:r>
              <a:rPr lang="tr-TR" dirty="0"/>
              <a:t>);</a:t>
            </a:r>
          </a:p>
          <a:p>
            <a:r>
              <a:rPr lang="tr-TR" dirty="0" err="1"/>
              <a:t>end</a:t>
            </a:r>
            <a:endParaRPr lang="tr-TR" dirty="0"/>
          </a:p>
          <a:p>
            <a:r>
              <a:rPr lang="tr-TR" dirty="0" err="1"/>
              <a:t>disp</a:t>
            </a:r>
            <a:r>
              <a:rPr lang="tr-TR" dirty="0"/>
              <a:t>('*** 4 ***');</a:t>
            </a:r>
          </a:p>
          <a:p>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8406133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1844824"/>
            <a:ext cx="7408333" cy="4281339"/>
          </a:xfrm>
        </p:spPr>
        <p:txBody>
          <a:bodyPr/>
          <a:lstStyle/>
          <a:p>
            <a:r>
              <a:rPr lang="en-US" dirty="0"/>
              <a:t>y=1000/((length(</a:t>
            </a:r>
            <a:r>
              <a:rPr lang="en-US" dirty="0" err="1"/>
              <a:t>nesneetiketleri</a:t>
            </a:r>
            <a:r>
              <a:rPr lang="en-US" dirty="0"/>
              <a:t>)-1)*100+alanymean^3+alanxmean^3+length(</a:t>
            </a:r>
            <a:r>
              <a:rPr lang="en-US" dirty="0" err="1"/>
              <a:t>alanx</a:t>
            </a:r>
            <a:r>
              <a:rPr lang="en-US" dirty="0"/>
              <a:t>)*0.85+resimrenkkodu*200)</a:t>
            </a:r>
          </a:p>
          <a:p>
            <a:endParaRPr lang="tr-TR" dirty="0"/>
          </a:p>
          <a:p>
            <a:endParaRPr lang="tr-TR" dirty="0"/>
          </a:p>
        </p:txBody>
      </p:sp>
      <p:sp>
        <p:nvSpPr>
          <p:cNvPr id="3" name="Başlık 2"/>
          <p:cNvSpPr>
            <a:spLocks noGrp="1"/>
          </p:cNvSpPr>
          <p:nvPr>
            <p:ph type="title"/>
          </p:nvPr>
        </p:nvSpPr>
        <p:spPr/>
        <p:txBody>
          <a:bodyPr/>
          <a:lstStyle/>
          <a:p>
            <a:endParaRPr lang="tr-TR"/>
          </a:p>
        </p:txBody>
      </p:sp>
      <p:pic>
        <p:nvPicPr>
          <p:cNvPr id="4" name="İçerik Yer Tutucusu 3"/>
          <p:cNvPicPr>
            <a:picLocks/>
          </p:cNvPicPr>
          <p:nvPr/>
        </p:nvPicPr>
        <p:blipFill>
          <a:blip r:embed="rId2" cstate="print"/>
          <a:srcRect/>
          <a:stretch>
            <a:fillRect/>
          </a:stretch>
        </p:blipFill>
        <p:spPr bwMode="auto">
          <a:xfrm>
            <a:off x="387291" y="3597027"/>
            <a:ext cx="3600400" cy="1076325"/>
          </a:xfrm>
          <a:prstGeom prst="rect">
            <a:avLst/>
          </a:prstGeom>
          <a:noFill/>
          <a:ln w="9525">
            <a:noFill/>
            <a:miter lim="800000"/>
            <a:headEnd/>
            <a:tailEnd/>
          </a:ln>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0070" y="3284984"/>
            <a:ext cx="474345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00153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2060848"/>
            <a:ext cx="7408333" cy="4065315"/>
          </a:xfrm>
        </p:spPr>
        <p:txBody>
          <a:bodyPr>
            <a:normAutofit/>
          </a:bodyPr>
          <a:lstStyle/>
          <a:p>
            <a:r>
              <a:rPr lang="tr-TR" dirty="0" err="1"/>
              <a:t>function</a:t>
            </a:r>
            <a:r>
              <a:rPr lang="tr-TR" dirty="0"/>
              <a:t> [oran]=</a:t>
            </a:r>
            <a:r>
              <a:rPr lang="tr-TR" dirty="0" err="1" smtClean="0"/>
              <a:t>parmaklarkys</a:t>
            </a:r>
            <a:r>
              <a:rPr lang="tr-TR" dirty="0" smtClean="0"/>
              <a:t>(</a:t>
            </a:r>
            <a:r>
              <a:rPr lang="tr-TR" dirty="0" err="1" smtClean="0"/>
              <a:t>a,b</a:t>
            </a:r>
            <a:r>
              <a:rPr lang="tr-TR" dirty="0" smtClean="0"/>
              <a:t>)</a:t>
            </a:r>
          </a:p>
          <a:p>
            <a:r>
              <a:rPr lang="tr-TR" dirty="0" smtClean="0"/>
              <a:t>deger1=parmakla(a);</a:t>
            </a:r>
            <a:endParaRPr lang="tr-TR" dirty="0"/>
          </a:p>
          <a:p>
            <a:r>
              <a:rPr lang="tr-TR" dirty="0"/>
              <a:t>deger2=parmakla(b); </a:t>
            </a:r>
            <a:endParaRPr lang="tr-TR" dirty="0" smtClean="0"/>
          </a:p>
          <a:p>
            <a:r>
              <a:rPr lang="tr-TR" dirty="0" smtClean="0"/>
              <a:t>fark </a:t>
            </a:r>
            <a:r>
              <a:rPr lang="tr-TR" dirty="0"/>
              <a:t>= </a:t>
            </a:r>
            <a:r>
              <a:rPr lang="tr-TR" dirty="0" err="1"/>
              <a:t>abs</a:t>
            </a:r>
            <a:r>
              <a:rPr lang="tr-TR" dirty="0"/>
              <a:t>(deger1-deger2</a:t>
            </a:r>
            <a:r>
              <a:rPr lang="tr-TR" dirty="0" smtClean="0"/>
              <a:t>);</a:t>
            </a:r>
          </a:p>
          <a:p>
            <a:r>
              <a:rPr lang="tr-TR" dirty="0" smtClean="0"/>
              <a:t> k=100-(fark*100/deger1);</a:t>
            </a:r>
          </a:p>
          <a:p>
            <a:r>
              <a:rPr lang="tr-TR" dirty="0" err="1" smtClean="0"/>
              <a:t>if</a:t>
            </a:r>
            <a:r>
              <a:rPr lang="tr-TR" dirty="0" smtClean="0"/>
              <a:t>(k&lt;99</a:t>
            </a:r>
            <a:r>
              <a:rPr lang="tr-TR" dirty="0"/>
              <a:t>)</a:t>
            </a:r>
          </a:p>
          <a:p>
            <a:r>
              <a:rPr lang="tr-TR" dirty="0"/>
              <a:t>    k=</a:t>
            </a:r>
            <a:r>
              <a:rPr lang="tr-TR" dirty="0" err="1"/>
              <a:t>abs</a:t>
            </a:r>
            <a:r>
              <a:rPr lang="tr-TR" dirty="0"/>
              <a:t>(k-50);</a:t>
            </a:r>
          </a:p>
          <a:p>
            <a:r>
              <a:rPr lang="tr-TR" dirty="0" err="1"/>
              <a:t>end</a:t>
            </a:r>
            <a:endParaRPr lang="tr-TR" dirty="0"/>
          </a:p>
          <a:p>
            <a:r>
              <a:rPr lang="tr-TR" dirty="0"/>
              <a:t>oran=k; </a:t>
            </a:r>
          </a:p>
        </p:txBody>
      </p:sp>
      <p:sp>
        <p:nvSpPr>
          <p:cNvPr id="3" name="Başlık 2"/>
          <p:cNvSpPr>
            <a:spLocks noGrp="1"/>
          </p:cNvSpPr>
          <p:nvPr>
            <p:ph type="title"/>
          </p:nvPr>
        </p:nvSpPr>
        <p:spPr>
          <a:xfrm>
            <a:off x="467544" y="836712"/>
            <a:ext cx="8229600" cy="1252728"/>
          </a:xfrm>
        </p:spPr>
        <p:txBody>
          <a:bodyPr/>
          <a:lstStyle/>
          <a:p>
            <a:r>
              <a:rPr lang="tr-TR" dirty="0" smtClean="0"/>
              <a:t>Kod İle Karşılaştırma </a:t>
            </a:r>
            <a:endParaRPr lang="tr-TR" dirty="0"/>
          </a:p>
        </p:txBody>
      </p:sp>
    </p:spTree>
    <p:extLst>
      <p:ext uri="{BB962C8B-B14F-4D97-AF65-F5344CB8AC3E}">
        <p14:creationId xmlns:p14="http://schemas.microsoft.com/office/powerpoint/2010/main" val="25008029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endParaRPr lang="tr-TR"/>
          </a:p>
        </p:txBody>
      </p:sp>
      <p:pic>
        <p:nvPicPr>
          <p:cNvPr id="4" name="Resim 3"/>
          <p:cNvPicPr/>
          <p:nvPr/>
        </p:nvPicPr>
        <p:blipFill>
          <a:blip r:embed="rId2" cstate="print"/>
          <a:srcRect/>
          <a:stretch>
            <a:fillRect/>
          </a:stretch>
        </p:blipFill>
        <p:spPr bwMode="auto">
          <a:xfrm>
            <a:off x="827584" y="1916832"/>
            <a:ext cx="7020780" cy="3600400"/>
          </a:xfrm>
          <a:prstGeom prst="rect">
            <a:avLst/>
          </a:prstGeom>
          <a:noFill/>
          <a:ln w="9525">
            <a:noFill/>
            <a:miter lim="800000"/>
            <a:headEnd/>
            <a:tailEnd/>
          </a:ln>
        </p:spPr>
      </p:pic>
      <p:pic>
        <p:nvPicPr>
          <p:cNvPr id="5" name="İçerik Yer Tutucusu 4"/>
          <p:cNvPicPr>
            <a:picLocks noGrp="1"/>
          </p:cNvPicPr>
          <p:nvPr>
            <p:ph idx="1"/>
          </p:nvPr>
        </p:nvPicPr>
        <p:blipFill>
          <a:blip r:embed="rId3" cstate="print"/>
          <a:srcRect/>
          <a:stretch>
            <a:fillRect/>
          </a:stretch>
        </p:blipFill>
        <p:spPr bwMode="auto">
          <a:xfrm>
            <a:off x="1115616" y="5661248"/>
            <a:ext cx="3648075" cy="904875"/>
          </a:xfrm>
          <a:prstGeom prst="rect">
            <a:avLst/>
          </a:prstGeom>
          <a:noFill/>
          <a:ln w="9525">
            <a:noFill/>
            <a:miter lim="800000"/>
            <a:headEnd/>
            <a:tailEnd/>
          </a:ln>
        </p:spPr>
      </p:pic>
    </p:spTree>
    <p:extLst>
      <p:ext uri="{BB962C8B-B14F-4D97-AF65-F5344CB8AC3E}">
        <p14:creationId xmlns:p14="http://schemas.microsoft.com/office/powerpoint/2010/main" val="14443887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2204864"/>
            <a:ext cx="7408333" cy="3921299"/>
          </a:xfrm>
        </p:spPr>
        <p:txBody>
          <a:bodyPr/>
          <a:lstStyle/>
          <a:p>
            <a:r>
              <a:rPr lang="tr-TR" dirty="0"/>
              <a:t>a=</a:t>
            </a:r>
            <a:r>
              <a:rPr lang="tr-TR" dirty="0" err="1"/>
              <a:t>imhist</a:t>
            </a:r>
            <a:r>
              <a:rPr lang="tr-TR" dirty="0"/>
              <a:t>(goruntu1</a:t>
            </a:r>
            <a:r>
              <a:rPr lang="tr-TR" dirty="0">
                <a:solidFill>
                  <a:srgbClr val="00B050"/>
                </a:solidFill>
              </a:rPr>
              <a:t>);%görüntü1 in </a:t>
            </a:r>
            <a:r>
              <a:rPr lang="tr-TR" dirty="0" err="1">
                <a:solidFill>
                  <a:srgbClr val="00B050"/>
                </a:solidFill>
              </a:rPr>
              <a:t>histogram</a:t>
            </a:r>
            <a:r>
              <a:rPr lang="tr-TR" dirty="0">
                <a:solidFill>
                  <a:srgbClr val="00B050"/>
                </a:solidFill>
              </a:rPr>
              <a:t> </a:t>
            </a:r>
            <a:r>
              <a:rPr lang="tr-TR" dirty="0" smtClean="0">
                <a:solidFill>
                  <a:srgbClr val="00B050"/>
                </a:solidFill>
              </a:rPr>
              <a:t>grafiğini </a:t>
            </a:r>
            <a:r>
              <a:rPr lang="tr-TR" dirty="0">
                <a:solidFill>
                  <a:srgbClr val="00B050"/>
                </a:solidFill>
              </a:rPr>
              <a:t>veren komut</a:t>
            </a:r>
          </a:p>
          <a:p>
            <a:r>
              <a:rPr lang="tr-TR" dirty="0"/>
              <a:t>goruntu2=</a:t>
            </a:r>
            <a:r>
              <a:rPr lang="tr-TR" dirty="0" err="1"/>
              <a:t>histeq</a:t>
            </a:r>
            <a:r>
              <a:rPr lang="tr-TR" dirty="0"/>
              <a:t>(goruntu1</a:t>
            </a:r>
            <a:r>
              <a:rPr lang="tr-TR" dirty="0">
                <a:solidFill>
                  <a:srgbClr val="00B050"/>
                </a:solidFill>
              </a:rPr>
              <a:t>);%görüntü1 e </a:t>
            </a:r>
            <a:r>
              <a:rPr lang="tr-TR" dirty="0" err="1">
                <a:solidFill>
                  <a:srgbClr val="00B050"/>
                </a:solidFill>
              </a:rPr>
              <a:t>histogram</a:t>
            </a:r>
            <a:r>
              <a:rPr lang="tr-TR" dirty="0">
                <a:solidFill>
                  <a:srgbClr val="00B050"/>
                </a:solidFill>
              </a:rPr>
              <a:t> </a:t>
            </a:r>
            <a:r>
              <a:rPr lang="tr-TR" dirty="0" smtClean="0">
                <a:solidFill>
                  <a:srgbClr val="00B050"/>
                </a:solidFill>
              </a:rPr>
              <a:t>eşitlemesi </a:t>
            </a:r>
            <a:r>
              <a:rPr lang="tr-TR" dirty="0">
                <a:solidFill>
                  <a:srgbClr val="00B050"/>
                </a:solidFill>
              </a:rPr>
              <a:t>yapan komut</a:t>
            </a:r>
          </a:p>
          <a:p>
            <a:r>
              <a:rPr lang="tr-TR" dirty="0"/>
              <a:t>hist2=</a:t>
            </a:r>
            <a:r>
              <a:rPr lang="tr-TR" dirty="0" err="1"/>
              <a:t>imhist</a:t>
            </a:r>
            <a:r>
              <a:rPr lang="tr-TR" dirty="0"/>
              <a:t>(goruntu2</a:t>
            </a:r>
            <a:r>
              <a:rPr lang="tr-TR" dirty="0">
                <a:solidFill>
                  <a:srgbClr val="00B050"/>
                </a:solidFill>
              </a:rPr>
              <a:t>);%</a:t>
            </a:r>
            <a:r>
              <a:rPr lang="tr-TR" dirty="0" smtClean="0">
                <a:solidFill>
                  <a:srgbClr val="00B050"/>
                </a:solidFill>
              </a:rPr>
              <a:t>yoğunluk </a:t>
            </a:r>
            <a:r>
              <a:rPr lang="tr-TR" dirty="0">
                <a:solidFill>
                  <a:srgbClr val="00B050"/>
                </a:solidFill>
              </a:rPr>
              <a:t>görüntü için </a:t>
            </a:r>
            <a:r>
              <a:rPr lang="tr-TR" dirty="0" err="1">
                <a:solidFill>
                  <a:srgbClr val="00B050"/>
                </a:solidFill>
              </a:rPr>
              <a:t>histogram</a:t>
            </a:r>
            <a:r>
              <a:rPr lang="tr-TR" dirty="0">
                <a:solidFill>
                  <a:srgbClr val="00B050"/>
                </a:solidFill>
              </a:rPr>
              <a:t> hesaplar goruntu2</a:t>
            </a:r>
          </a:p>
          <a:p>
            <a:endParaRPr lang="tr-TR" dirty="0"/>
          </a:p>
        </p:txBody>
      </p:sp>
      <p:sp>
        <p:nvSpPr>
          <p:cNvPr id="3" name="Başlık 2"/>
          <p:cNvSpPr>
            <a:spLocks noGrp="1"/>
          </p:cNvSpPr>
          <p:nvPr>
            <p:ph type="title"/>
          </p:nvPr>
        </p:nvSpPr>
        <p:spPr/>
        <p:txBody>
          <a:bodyPr/>
          <a:lstStyle/>
          <a:p>
            <a:r>
              <a:rPr lang="tr-TR" dirty="0" err="1" smtClean="0"/>
              <a:t>Histogram</a:t>
            </a:r>
            <a:r>
              <a:rPr lang="tr-TR" dirty="0" smtClean="0"/>
              <a:t> Örneği</a:t>
            </a:r>
            <a:endParaRPr lang="tr-TR" dirty="0"/>
          </a:p>
        </p:txBody>
      </p:sp>
    </p:spTree>
    <p:extLst>
      <p:ext uri="{BB962C8B-B14F-4D97-AF65-F5344CB8AC3E}">
        <p14:creationId xmlns:p14="http://schemas.microsoft.com/office/powerpoint/2010/main" val="26355055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endParaRPr lang="tr-TR"/>
          </a:p>
        </p:txBody>
      </p:sp>
      <p:sp>
        <p:nvSpPr>
          <p:cNvPr id="3" name="Başlık 2"/>
          <p:cNvSpPr>
            <a:spLocks noGrp="1"/>
          </p:cNvSpPr>
          <p:nvPr>
            <p:ph type="title"/>
          </p:nvPr>
        </p:nvSpPr>
        <p:spPr/>
        <p:txBody>
          <a:bodyPr/>
          <a:lstStyle/>
          <a:p>
            <a:endParaRPr lang="tr-T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628800"/>
            <a:ext cx="7374780" cy="4711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99788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1988840"/>
            <a:ext cx="7408333" cy="4137323"/>
          </a:xfrm>
        </p:spPr>
        <p:txBody>
          <a:bodyPr>
            <a:normAutofit fontScale="92500" lnSpcReduction="10000"/>
          </a:bodyPr>
          <a:lstStyle/>
          <a:p>
            <a:pPr marL="0" indent="0" algn="ctr">
              <a:buNone/>
            </a:pPr>
            <a:endParaRPr lang="tr-TR" sz="4000" b="1" dirty="0" smtClean="0">
              <a:solidFill>
                <a:schemeClr val="tx1"/>
              </a:solidFill>
            </a:endParaRPr>
          </a:p>
          <a:p>
            <a:pPr marL="0" indent="0" algn="ctr">
              <a:buNone/>
            </a:pPr>
            <a:r>
              <a:rPr lang="tr-TR" sz="4000" b="1" dirty="0" smtClean="0">
                <a:solidFill>
                  <a:schemeClr val="tx1"/>
                </a:solidFill>
              </a:rPr>
              <a:t>Bizi Dinlediğiniz İçin Teşekkür Ederiz </a:t>
            </a:r>
            <a:r>
              <a:rPr lang="tr-TR" sz="4000" b="1" dirty="0" smtClean="0">
                <a:solidFill>
                  <a:schemeClr val="tx1"/>
                </a:solidFill>
                <a:sym typeface="Wingdings" pitchFamily="2" charset="2"/>
              </a:rPr>
              <a:t></a:t>
            </a:r>
          </a:p>
          <a:p>
            <a:endParaRPr lang="tr-TR" sz="4000" b="1" dirty="0" smtClean="0">
              <a:solidFill>
                <a:schemeClr val="tx1"/>
              </a:solidFill>
              <a:sym typeface="Wingdings" pitchFamily="2" charset="2"/>
            </a:endParaRPr>
          </a:p>
          <a:p>
            <a:endParaRPr lang="tr-TR" dirty="0">
              <a:sym typeface="Wingdings" pitchFamily="2" charset="2"/>
            </a:endParaRPr>
          </a:p>
          <a:p>
            <a:pPr marL="0" indent="0" algn="ctr">
              <a:buNone/>
            </a:pPr>
            <a:r>
              <a:rPr lang="tr-TR" sz="2600" dirty="0" smtClean="0">
                <a:sym typeface="Wingdings" pitchFamily="2" charset="2"/>
              </a:rPr>
              <a:t>Hazırlayanlar:        İlknur MEMİŞ</a:t>
            </a:r>
          </a:p>
          <a:p>
            <a:pPr marL="0" indent="0" algn="ctr">
              <a:buNone/>
            </a:pPr>
            <a:r>
              <a:rPr lang="tr-TR" sz="2600" dirty="0" smtClean="0">
                <a:sym typeface="Wingdings" pitchFamily="2" charset="2"/>
              </a:rPr>
              <a:t>                              Ece ECEMİŞ</a:t>
            </a:r>
          </a:p>
          <a:p>
            <a:pPr marL="0" indent="0" algn="ctr">
              <a:buNone/>
            </a:pPr>
            <a:r>
              <a:rPr lang="tr-TR" sz="2600" dirty="0" smtClean="0">
                <a:sym typeface="Wingdings" pitchFamily="2" charset="2"/>
              </a:rPr>
              <a:t>                                    Yasemin İNAĞ</a:t>
            </a:r>
            <a:endParaRPr lang="tr-TR" sz="2600"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11311113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83568" y="2204865"/>
            <a:ext cx="7920880" cy="2160239"/>
          </a:xfrm>
        </p:spPr>
        <p:txBody>
          <a:bodyPr>
            <a:normAutofit fontScale="92500" lnSpcReduction="20000"/>
          </a:bodyPr>
          <a:lstStyle/>
          <a:p>
            <a:pPr marL="0" indent="0">
              <a:buNone/>
            </a:pPr>
            <a:r>
              <a:rPr lang="tr-TR" b="1" dirty="0" smtClean="0">
                <a:solidFill>
                  <a:schemeClr val="tx1"/>
                </a:solidFill>
              </a:rPr>
              <a:t>1)Görüntü </a:t>
            </a:r>
            <a:r>
              <a:rPr lang="tr-TR" b="1" dirty="0">
                <a:solidFill>
                  <a:schemeClr val="tx1"/>
                </a:solidFill>
              </a:rPr>
              <a:t>İyileştirme </a:t>
            </a:r>
            <a:endParaRPr lang="tr-TR" dirty="0">
              <a:solidFill>
                <a:schemeClr val="tx1"/>
              </a:solidFill>
            </a:endParaRPr>
          </a:p>
          <a:p>
            <a:pPr marL="0" indent="0">
              <a:buNone/>
            </a:pPr>
            <a:r>
              <a:rPr lang="tr-TR" dirty="0">
                <a:solidFill>
                  <a:schemeClr val="tx1"/>
                </a:solidFill>
              </a:rPr>
              <a:t>Bir parmak izi sisteminin performansı giriş görüntüsünün kalitesine bağlıdır. Parmak izi görüntü iyileştirmesi, görüntüyü daha ayrıntılı işlemler için temizler. Çizgi ve boşluklar arasında karşıtlık </a:t>
            </a:r>
            <a:r>
              <a:rPr lang="tr-TR" dirty="0" smtClean="0">
                <a:solidFill>
                  <a:schemeClr val="tx1"/>
                </a:solidFill>
              </a:rPr>
              <a:t> iyileştirmesi </a:t>
            </a:r>
            <a:r>
              <a:rPr lang="tr-TR" dirty="0">
                <a:solidFill>
                  <a:schemeClr val="tx1"/>
                </a:solidFill>
              </a:rPr>
              <a:t>yaparak ayrıma varmada, </a:t>
            </a:r>
            <a:r>
              <a:rPr lang="tr-TR" dirty="0" smtClean="0">
                <a:solidFill>
                  <a:schemeClr val="tx1"/>
                </a:solidFill>
              </a:rPr>
              <a:t>parmak </a:t>
            </a:r>
            <a:r>
              <a:rPr lang="tr-TR" dirty="0">
                <a:solidFill>
                  <a:schemeClr val="tx1"/>
                </a:solidFill>
              </a:rPr>
              <a:t>izi tanıma yapmak için bu tür iyileştirme </a:t>
            </a:r>
            <a:r>
              <a:rPr lang="tr-TR" dirty="0" smtClean="0">
                <a:solidFill>
                  <a:schemeClr val="tx1"/>
                </a:solidFill>
              </a:rPr>
              <a:t>yöntemi kullanılır</a:t>
            </a:r>
            <a:r>
              <a:rPr lang="tr-TR" dirty="0">
                <a:solidFill>
                  <a:schemeClr val="tx1"/>
                </a:solidFill>
              </a:rPr>
              <a:t>. Parmak izi tanıma sisteminde iki </a:t>
            </a:r>
            <a:r>
              <a:rPr lang="tr-TR" dirty="0" smtClean="0">
                <a:solidFill>
                  <a:schemeClr val="tx1"/>
                </a:solidFill>
              </a:rPr>
              <a:t>yöntem uygulanır</a:t>
            </a:r>
            <a:r>
              <a:rPr lang="tr-TR" dirty="0">
                <a:solidFill>
                  <a:schemeClr val="tx1"/>
                </a:solidFill>
              </a:rPr>
              <a:t>.</a:t>
            </a:r>
          </a:p>
          <a:p>
            <a:endParaRPr lang="tr-TR" dirty="0"/>
          </a:p>
        </p:txBody>
      </p:sp>
      <p:sp>
        <p:nvSpPr>
          <p:cNvPr id="3" name="Başlık 2"/>
          <p:cNvSpPr>
            <a:spLocks noGrp="1"/>
          </p:cNvSpPr>
          <p:nvPr>
            <p:ph type="title"/>
          </p:nvPr>
        </p:nvSpPr>
        <p:spPr/>
        <p:txBody>
          <a:bodyPr/>
          <a:lstStyle/>
          <a:p>
            <a:r>
              <a:rPr lang="tr-TR" dirty="0">
                <a:solidFill>
                  <a:srgbClr val="FF0000"/>
                </a:solidFill>
              </a:rPr>
              <a:t>KULLANILAN YÖNTEMLER</a:t>
            </a:r>
            <a:endParaRPr lang="tr-TR" dirty="0"/>
          </a:p>
        </p:txBody>
      </p:sp>
      <p:sp>
        <p:nvSpPr>
          <p:cNvPr id="4" name="Dikdörtgen 3"/>
          <p:cNvSpPr/>
          <p:nvPr/>
        </p:nvSpPr>
        <p:spPr>
          <a:xfrm>
            <a:off x="2771800" y="4408690"/>
            <a:ext cx="374441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Görüntü İyileştirme</a:t>
            </a:r>
            <a:endParaRPr lang="tr-TR" dirty="0"/>
          </a:p>
        </p:txBody>
      </p:sp>
      <p:cxnSp>
        <p:nvCxnSpPr>
          <p:cNvPr id="6" name="Düz Ok Bağlayıcısı 5"/>
          <p:cNvCxnSpPr/>
          <p:nvPr/>
        </p:nvCxnSpPr>
        <p:spPr>
          <a:xfrm>
            <a:off x="4557611" y="4408690"/>
            <a:ext cx="1382541" cy="10365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Düz Ok Bağlayıcısı 7"/>
          <p:cNvCxnSpPr/>
          <p:nvPr/>
        </p:nvCxnSpPr>
        <p:spPr>
          <a:xfrm flipH="1">
            <a:off x="3203848" y="4865890"/>
            <a:ext cx="601216" cy="579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Dikdörtgen 11"/>
          <p:cNvSpPr/>
          <p:nvPr/>
        </p:nvSpPr>
        <p:spPr>
          <a:xfrm>
            <a:off x="1558516" y="5445224"/>
            <a:ext cx="242656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Histogram</a:t>
            </a:r>
            <a:r>
              <a:rPr lang="tr-TR" dirty="0"/>
              <a:t> Eşitleme </a:t>
            </a:r>
          </a:p>
        </p:txBody>
      </p:sp>
      <p:sp>
        <p:nvSpPr>
          <p:cNvPr id="13" name="Dikdörtgen 12"/>
          <p:cNvSpPr/>
          <p:nvPr/>
        </p:nvSpPr>
        <p:spPr>
          <a:xfrm>
            <a:off x="5179073" y="5445224"/>
            <a:ext cx="2489271"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Fourier</a:t>
            </a:r>
            <a:r>
              <a:rPr lang="tr-TR" dirty="0"/>
              <a:t> Dönüşümü</a:t>
            </a:r>
          </a:p>
        </p:txBody>
      </p:sp>
    </p:spTree>
    <p:extLst>
      <p:ext uri="{BB962C8B-B14F-4D97-AF65-F5344CB8AC3E}">
        <p14:creationId xmlns:p14="http://schemas.microsoft.com/office/powerpoint/2010/main" val="39173179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83568" y="2060848"/>
            <a:ext cx="7624357" cy="3993307"/>
          </a:xfrm>
        </p:spPr>
        <p:txBody>
          <a:bodyPr>
            <a:normAutofit/>
          </a:bodyPr>
          <a:lstStyle/>
          <a:p>
            <a:pPr marL="0" indent="0">
              <a:buNone/>
            </a:pPr>
            <a:r>
              <a:rPr lang="tr-TR" b="1" dirty="0" smtClean="0">
                <a:solidFill>
                  <a:schemeClr val="tx1"/>
                </a:solidFill>
              </a:rPr>
              <a:t>1.1) </a:t>
            </a:r>
            <a:r>
              <a:rPr lang="tr-TR" b="1" dirty="0" err="1" smtClean="0">
                <a:solidFill>
                  <a:schemeClr val="tx1"/>
                </a:solidFill>
              </a:rPr>
              <a:t>Histogram</a:t>
            </a:r>
            <a:r>
              <a:rPr lang="tr-TR" b="1" dirty="0" smtClean="0">
                <a:solidFill>
                  <a:schemeClr val="tx1"/>
                </a:solidFill>
              </a:rPr>
              <a:t> </a:t>
            </a:r>
            <a:r>
              <a:rPr lang="tr-TR" b="1" dirty="0">
                <a:solidFill>
                  <a:schemeClr val="tx1"/>
                </a:solidFill>
              </a:rPr>
              <a:t>Eşitleme </a:t>
            </a:r>
            <a:endParaRPr lang="tr-TR" dirty="0">
              <a:solidFill>
                <a:schemeClr val="tx1"/>
              </a:solidFill>
            </a:endParaRPr>
          </a:p>
          <a:p>
            <a:pPr marL="0" indent="0">
              <a:buNone/>
            </a:pPr>
            <a:r>
              <a:rPr lang="tr-TR" sz="2000" dirty="0" err="1">
                <a:solidFill>
                  <a:schemeClr val="tx1"/>
                </a:solidFill>
                <a:latin typeface="Times New Roman" panose="02020603050405020304" pitchFamily="18" charset="0"/>
                <a:cs typeface="Times New Roman" panose="02020603050405020304" pitchFamily="18" charset="0"/>
              </a:rPr>
              <a:t>Histogram</a:t>
            </a:r>
            <a:r>
              <a:rPr lang="tr-TR" sz="2000" dirty="0">
                <a:solidFill>
                  <a:schemeClr val="tx1"/>
                </a:solidFill>
                <a:latin typeface="Times New Roman" panose="02020603050405020304" pitchFamily="18" charset="0"/>
                <a:cs typeface="Times New Roman" panose="02020603050405020304" pitchFamily="18" charset="0"/>
              </a:rPr>
              <a:t> eşitleme, pikselleri 0’ dan 255’ e tüm yoğunluğa yaymada kullanılır. </a:t>
            </a:r>
            <a:r>
              <a:rPr lang="tr-TR" sz="2000" dirty="0" err="1" smtClean="0">
                <a:solidFill>
                  <a:schemeClr val="tx1"/>
                </a:solidFill>
                <a:latin typeface="Times New Roman" panose="02020603050405020304" pitchFamily="18" charset="0"/>
                <a:cs typeface="Times New Roman" panose="02020603050405020304" pitchFamily="18" charset="0"/>
              </a:rPr>
              <a:t>Histogram</a:t>
            </a:r>
            <a:r>
              <a:rPr lang="tr-TR" sz="2000" dirty="0" smtClean="0">
                <a:solidFill>
                  <a:schemeClr val="tx1"/>
                </a:solidFill>
                <a:latin typeface="Times New Roman" panose="02020603050405020304" pitchFamily="18" charset="0"/>
                <a:cs typeface="Times New Roman" panose="02020603050405020304" pitchFamily="18" charset="0"/>
              </a:rPr>
              <a:t> </a:t>
            </a:r>
            <a:r>
              <a:rPr lang="tr-TR" sz="2000" dirty="0">
                <a:solidFill>
                  <a:schemeClr val="tx1"/>
                </a:solidFill>
                <a:latin typeface="Times New Roman" panose="02020603050405020304" pitchFamily="18" charset="0"/>
                <a:cs typeface="Times New Roman" panose="02020603050405020304" pitchFamily="18" charset="0"/>
              </a:rPr>
              <a:t>eşitlemesinden sonra </a:t>
            </a:r>
            <a:r>
              <a:rPr lang="tr-TR" sz="2000" dirty="0" err="1">
                <a:solidFill>
                  <a:schemeClr val="tx1"/>
                </a:solidFill>
                <a:latin typeface="Times New Roman" panose="02020603050405020304" pitchFamily="18" charset="0"/>
                <a:cs typeface="Times New Roman" panose="02020603050405020304" pitchFamily="18" charset="0"/>
              </a:rPr>
              <a:t>histogram</a:t>
            </a:r>
            <a:r>
              <a:rPr lang="tr-TR" sz="2000" dirty="0">
                <a:solidFill>
                  <a:schemeClr val="tx1"/>
                </a:solidFill>
                <a:latin typeface="Times New Roman" panose="02020603050405020304" pitchFamily="18" charset="0"/>
                <a:cs typeface="Times New Roman" panose="02020603050405020304" pitchFamily="18" charset="0"/>
              </a:rPr>
              <a:t> 0’ dan 255’ e yayılır ve görsel etki artırılır</a:t>
            </a:r>
            <a:r>
              <a:rPr lang="tr-TR" sz="2000" dirty="0" smtClean="0">
                <a:solidFill>
                  <a:schemeClr val="tx1"/>
                </a:solidFill>
                <a:latin typeface="Times New Roman" panose="02020603050405020304" pitchFamily="18" charset="0"/>
                <a:cs typeface="Times New Roman" panose="02020603050405020304" pitchFamily="18" charset="0"/>
              </a:rPr>
              <a:t>.</a:t>
            </a:r>
          </a:p>
          <a:p>
            <a:pPr marL="0" indent="0">
              <a:buNone/>
            </a:pPr>
            <a:endParaRPr lang="tr-TR" sz="2000" dirty="0">
              <a:solidFill>
                <a:schemeClr val="tx1"/>
              </a:solidFill>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p:txBody>
          <a:bodyPr/>
          <a:lstStyle/>
          <a:p>
            <a:r>
              <a:rPr lang="tr-TR" dirty="0">
                <a:solidFill>
                  <a:srgbClr val="FF0000"/>
                </a:solidFill>
              </a:rPr>
              <a:t>KULLANILAN YÖNTEMLER</a:t>
            </a:r>
            <a:endParaRPr lang="tr-T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789040"/>
            <a:ext cx="7488832"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175" y="6065515"/>
            <a:ext cx="63436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75104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normAutofit fontScale="90000"/>
          </a:bodyPr>
          <a:lstStyle/>
          <a:p>
            <a:r>
              <a:rPr lang="tr-TR" b="1" dirty="0" smtClean="0">
                <a:solidFill>
                  <a:schemeClr val="bg1"/>
                </a:solidFill>
              </a:rPr>
              <a:t/>
            </a:r>
            <a:br>
              <a:rPr lang="tr-TR" b="1" dirty="0" smtClean="0">
                <a:solidFill>
                  <a:schemeClr val="bg1"/>
                </a:solidFill>
              </a:rPr>
            </a:br>
            <a:r>
              <a:rPr lang="tr-TR" b="1" dirty="0" err="1" smtClean="0">
                <a:solidFill>
                  <a:schemeClr val="bg1"/>
                </a:solidFill>
              </a:rPr>
              <a:t>Histogram</a:t>
            </a:r>
            <a:r>
              <a:rPr lang="tr-TR" b="1" dirty="0" smtClean="0">
                <a:solidFill>
                  <a:schemeClr val="bg1"/>
                </a:solidFill>
              </a:rPr>
              <a:t> Eşitleme </a:t>
            </a:r>
            <a:r>
              <a:rPr lang="tr-TR" dirty="0">
                <a:solidFill>
                  <a:schemeClr val="tx1"/>
                </a:solidFill>
              </a:rPr>
              <a:t/>
            </a:r>
            <a:br>
              <a:rPr lang="tr-TR" dirty="0">
                <a:solidFill>
                  <a:schemeClr val="tx1"/>
                </a:solidFill>
              </a:rPr>
            </a:br>
            <a:endParaRPr lang="tr-TR"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599" y="2564904"/>
            <a:ext cx="7632849" cy="3561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86876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83568" y="2420888"/>
            <a:ext cx="7408333" cy="3450696"/>
          </a:xfrm>
        </p:spPr>
        <p:txBody>
          <a:bodyPr/>
          <a:lstStyle/>
          <a:p>
            <a:pPr marL="0" indent="0" algn="just">
              <a:buNone/>
            </a:pPr>
            <a:r>
              <a:rPr lang="tr-TR" b="1" dirty="0" smtClean="0">
                <a:solidFill>
                  <a:schemeClr val="tx1"/>
                </a:solidFill>
                <a:latin typeface="Times New Roman" panose="02020603050405020304" pitchFamily="18" charset="0"/>
                <a:cs typeface="Times New Roman" panose="02020603050405020304" pitchFamily="18" charset="0"/>
              </a:rPr>
              <a:t>1.2) </a:t>
            </a:r>
            <a:r>
              <a:rPr lang="tr-TR" b="1" dirty="0" err="1" smtClean="0">
                <a:solidFill>
                  <a:schemeClr val="tx1"/>
                </a:solidFill>
                <a:latin typeface="Times New Roman" panose="02020603050405020304" pitchFamily="18" charset="0"/>
                <a:cs typeface="Times New Roman" panose="02020603050405020304" pitchFamily="18" charset="0"/>
              </a:rPr>
              <a:t>Fourier</a:t>
            </a:r>
            <a:r>
              <a:rPr lang="tr-TR" b="1" dirty="0" smtClean="0">
                <a:solidFill>
                  <a:schemeClr val="tx1"/>
                </a:solidFill>
                <a:latin typeface="Times New Roman" panose="02020603050405020304" pitchFamily="18" charset="0"/>
                <a:cs typeface="Times New Roman" panose="02020603050405020304" pitchFamily="18" charset="0"/>
              </a:rPr>
              <a:t> </a:t>
            </a:r>
            <a:r>
              <a:rPr lang="tr-TR" b="1" dirty="0">
                <a:solidFill>
                  <a:schemeClr val="tx1"/>
                </a:solidFill>
                <a:latin typeface="Times New Roman" panose="02020603050405020304" pitchFamily="18" charset="0"/>
                <a:cs typeface="Times New Roman" panose="02020603050405020304" pitchFamily="18" charset="0"/>
              </a:rPr>
              <a:t>Dönüşümü ile Parmak İzi İyileştirme </a:t>
            </a:r>
            <a:endParaRPr lang="tr-TR" b="1"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tr-TR" dirty="0">
                <a:solidFill>
                  <a:schemeClr val="tx1"/>
                </a:solidFill>
                <a:latin typeface="Times New Roman" panose="02020603050405020304" pitchFamily="18" charset="0"/>
                <a:cs typeface="Times New Roman" panose="02020603050405020304" pitchFamily="18" charset="0"/>
              </a:rPr>
              <a:t>Korelasyon karşılaştırması ayrık frekans alanında gerçekleştirebilir. Bunun için öncelikle görüntüler üzerine </a:t>
            </a:r>
            <a:r>
              <a:rPr lang="tr-TR" dirty="0" smtClean="0">
                <a:solidFill>
                  <a:schemeClr val="tx1"/>
                </a:solidFill>
                <a:latin typeface="Times New Roman" panose="02020603050405020304" pitchFamily="18" charset="0"/>
                <a:cs typeface="Times New Roman" panose="02020603050405020304" pitchFamily="18" charset="0"/>
              </a:rPr>
              <a:t> iki </a:t>
            </a:r>
            <a:r>
              <a:rPr lang="tr-TR" dirty="0">
                <a:solidFill>
                  <a:schemeClr val="tx1"/>
                </a:solidFill>
                <a:latin typeface="Times New Roman" panose="02020603050405020304" pitchFamily="18" charset="0"/>
                <a:cs typeface="Times New Roman" panose="02020603050405020304" pitchFamily="18" charset="0"/>
              </a:rPr>
              <a:t>boyutlu </a:t>
            </a:r>
            <a:r>
              <a:rPr lang="tr-TR" dirty="0" err="1">
                <a:solidFill>
                  <a:schemeClr val="tx1"/>
                </a:solidFill>
                <a:latin typeface="Times New Roman" panose="02020603050405020304" pitchFamily="18" charset="0"/>
                <a:cs typeface="Times New Roman" panose="02020603050405020304" pitchFamily="18" charset="0"/>
              </a:rPr>
              <a:t>Fourier</a:t>
            </a:r>
            <a:r>
              <a:rPr lang="tr-TR" dirty="0">
                <a:solidFill>
                  <a:schemeClr val="tx1"/>
                </a:solidFill>
                <a:latin typeface="Times New Roman" panose="02020603050405020304" pitchFamily="18" charset="0"/>
                <a:cs typeface="Times New Roman" panose="02020603050405020304" pitchFamily="18" charset="0"/>
              </a:rPr>
              <a:t> Dönüşümü (FFT) uygulanır. Bu işlem ile görüntüler ayrık frekans alanına aktarılır</a:t>
            </a:r>
            <a:r>
              <a:rPr lang="tr-TR" dirty="0" smtClean="0">
                <a:solidFill>
                  <a:schemeClr val="tx1"/>
                </a:solidFill>
                <a:latin typeface="Times New Roman" panose="02020603050405020304" pitchFamily="18" charset="0"/>
                <a:cs typeface="Times New Roman" panose="02020603050405020304" pitchFamily="18" charset="0"/>
              </a:rPr>
              <a:t>.</a:t>
            </a:r>
          </a:p>
          <a:p>
            <a:pPr marL="0" indent="0">
              <a:buNone/>
            </a:pPr>
            <a:endParaRPr lang="tr-TR" b="1" dirty="0"/>
          </a:p>
          <a:p>
            <a:endParaRPr lang="tr-TR" dirty="0"/>
          </a:p>
        </p:txBody>
      </p:sp>
      <p:sp>
        <p:nvSpPr>
          <p:cNvPr id="3" name="Başlık 2"/>
          <p:cNvSpPr>
            <a:spLocks noGrp="1"/>
          </p:cNvSpPr>
          <p:nvPr>
            <p:ph type="title"/>
          </p:nvPr>
        </p:nvSpPr>
        <p:spPr/>
        <p:txBody>
          <a:bodyPr/>
          <a:lstStyle/>
          <a:p>
            <a:r>
              <a:rPr lang="tr-TR" dirty="0">
                <a:solidFill>
                  <a:srgbClr val="FF0000"/>
                </a:solidFill>
              </a:rPr>
              <a:t>KULLANILAN YÖNTEMLER</a:t>
            </a:r>
            <a:endParaRPr lang="tr-TR" dirty="0"/>
          </a:p>
        </p:txBody>
      </p:sp>
    </p:spTree>
    <p:extLst>
      <p:ext uri="{BB962C8B-B14F-4D97-AF65-F5344CB8AC3E}">
        <p14:creationId xmlns:p14="http://schemas.microsoft.com/office/powerpoint/2010/main" val="332177997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b="1" dirty="0" err="1"/>
              <a:t>Fourier</a:t>
            </a:r>
            <a:r>
              <a:rPr lang="tr-TR" b="1" dirty="0"/>
              <a:t> Dönüşümü</a:t>
            </a:r>
            <a:endParaRPr lang="tr-TR" dirty="0"/>
          </a:p>
        </p:txBody>
      </p:sp>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9185"/>
          <a:stretch/>
        </p:blipFill>
        <p:spPr bwMode="auto">
          <a:xfrm>
            <a:off x="539552" y="2492896"/>
            <a:ext cx="7992888" cy="735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Dikdörtgen 4"/>
          <p:cNvSpPr/>
          <p:nvPr/>
        </p:nvSpPr>
        <p:spPr>
          <a:xfrm>
            <a:off x="611560" y="3429000"/>
            <a:ext cx="7776864" cy="1200329"/>
          </a:xfrm>
          <a:prstGeom prst="rect">
            <a:avLst/>
          </a:prstGeom>
        </p:spPr>
        <p:txBody>
          <a:bodyPr wrap="square">
            <a:spAutoFit/>
          </a:bodyPr>
          <a:lstStyle/>
          <a:p>
            <a:r>
              <a:rPr lang="tr-TR" dirty="0"/>
              <a:t>Taşınan </a:t>
            </a:r>
            <a:r>
              <a:rPr lang="tr-TR" dirty="0" smtClean="0"/>
              <a:t>iki </a:t>
            </a:r>
            <a:r>
              <a:rPr lang="tr-TR" dirty="0"/>
              <a:t>görüntü piksel </a:t>
            </a:r>
            <a:r>
              <a:rPr lang="tr-TR" dirty="0" err="1" smtClean="0"/>
              <a:t>piksel</a:t>
            </a:r>
            <a:r>
              <a:rPr lang="tr-TR" dirty="0" smtClean="0"/>
              <a:t> </a:t>
            </a:r>
            <a:r>
              <a:rPr lang="tr-TR" dirty="0"/>
              <a:t>çarpılıp toplanarak ayrık alanda korelasyon sonucuna eşit olur. Bu şekilde frekans alanına aktarım yapılarak görüntünün işleme sokulması, taşınan pikselleri birbirinden bağımsız yaparak özellik kaybının önüne geçmesini sağlamaktadır. </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4725144"/>
            <a:ext cx="6480720" cy="447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ikdörtgen 6"/>
          <p:cNvSpPr/>
          <p:nvPr/>
        </p:nvSpPr>
        <p:spPr>
          <a:xfrm>
            <a:off x="611560" y="5373216"/>
            <a:ext cx="7776864" cy="646331"/>
          </a:xfrm>
          <a:prstGeom prst="rect">
            <a:avLst/>
          </a:prstGeom>
        </p:spPr>
        <p:txBody>
          <a:bodyPr wrap="square">
            <a:spAutoFit/>
          </a:bodyPr>
          <a:lstStyle/>
          <a:p>
            <a:r>
              <a:rPr lang="tr-TR" dirty="0"/>
              <a:t>Görüntü ayrık olarak küçük  bloklara (32 ye 32 piksellik) bölünür ve bloğun </a:t>
            </a:r>
            <a:r>
              <a:rPr lang="tr-TR" dirty="0" err="1"/>
              <a:t>Fourier</a:t>
            </a:r>
            <a:r>
              <a:rPr lang="tr-TR" dirty="0"/>
              <a:t> dönüşümü bir K gücüyle artırılarak güç spektrumu çarpılır </a:t>
            </a:r>
          </a:p>
        </p:txBody>
      </p:sp>
    </p:spTree>
    <p:extLst>
      <p:ext uri="{BB962C8B-B14F-4D97-AF65-F5344CB8AC3E}">
        <p14:creationId xmlns:p14="http://schemas.microsoft.com/office/powerpoint/2010/main" val="26447989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lga Biçimi">
  <a:themeElements>
    <a:clrScheme name="Dalga Biçimi">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Dalga Biçimi">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alga Biçimi">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631</TotalTime>
  <Words>1549</Words>
  <Application>Microsoft Office PowerPoint</Application>
  <PresentationFormat>Ekran Gösterisi (4:3)</PresentationFormat>
  <Paragraphs>165</Paragraphs>
  <Slides>47</Slides>
  <Notes>0</Notes>
  <HiddenSlides>0</HiddenSlides>
  <MMClips>0</MMClips>
  <ScaleCrop>false</ScaleCrop>
  <HeadingPairs>
    <vt:vector size="4" baseType="variant">
      <vt:variant>
        <vt:lpstr>Tema</vt:lpstr>
      </vt:variant>
      <vt:variant>
        <vt:i4>1</vt:i4>
      </vt:variant>
      <vt:variant>
        <vt:lpstr>Slayt Başlıkları</vt:lpstr>
      </vt:variant>
      <vt:variant>
        <vt:i4>47</vt:i4>
      </vt:variant>
    </vt:vector>
  </HeadingPairs>
  <TitlesOfParts>
    <vt:vector size="48" baseType="lpstr">
      <vt:lpstr>Dalga Biçimi</vt:lpstr>
      <vt:lpstr>Parmak İzi Teşhisi Nasıl Yapılmaktadır ? Hazırlayanlar: İlknur MEMİŞ                          Ece ECEMİŞ                                Yasemin İNAĞ</vt:lpstr>
      <vt:lpstr>İÇİNDEKİLER </vt:lpstr>
      <vt:lpstr>Parmak İzi Tanıma</vt:lpstr>
      <vt:lpstr>Önemi</vt:lpstr>
      <vt:lpstr>KULLANILAN YÖNTEMLER</vt:lpstr>
      <vt:lpstr>KULLANILAN YÖNTEMLER</vt:lpstr>
      <vt:lpstr> Histogram Eşitleme  </vt:lpstr>
      <vt:lpstr>KULLANILAN YÖNTEMLER</vt:lpstr>
      <vt:lpstr>Fourier Dönüşümü</vt:lpstr>
      <vt:lpstr>Fourier Dönüşümü</vt:lpstr>
      <vt:lpstr>Fourier Dönüşümü</vt:lpstr>
      <vt:lpstr>KULLANILAN YÖNTEMLER</vt:lpstr>
      <vt:lpstr>KULLANILAN YÖNTEMLER</vt:lpstr>
      <vt:lpstr>Parmak İzi Görüntü Bölütlemesi </vt:lpstr>
      <vt:lpstr>Parmak İzi Görüntü Bölütlemesi </vt:lpstr>
      <vt:lpstr>Parmak İzi Görüntü Bölütlemesi </vt:lpstr>
      <vt:lpstr>Parmak İzi Görüntü Bölütlemesi </vt:lpstr>
      <vt:lpstr>Parmak İzi Görüntü Bölütlemesi </vt:lpstr>
      <vt:lpstr>Parmak İzi Görüntü Bölütlemesi </vt:lpstr>
      <vt:lpstr>Parmak İzi Görüntü Bölütlemesi </vt:lpstr>
      <vt:lpstr>Parmak İzi Görüntü Bölütlemesi </vt:lpstr>
      <vt:lpstr>KULLANILAN YÖNTEMLER</vt:lpstr>
      <vt:lpstr>KULLANILAN YÖNTEMLER</vt:lpstr>
      <vt:lpstr> Özellik Noktalarını Belirlemek  </vt:lpstr>
      <vt:lpstr> Özellik Noktalarını Belirlemek  </vt:lpstr>
      <vt:lpstr>KULLANILAN YÖNTEMLER</vt:lpstr>
      <vt:lpstr> Karşılaştırma  </vt:lpstr>
      <vt:lpstr>Hangi İşlemler Yapılmaktadır ?</vt:lpstr>
      <vt:lpstr>Hangi İşlemler Yapılmaktadır ?</vt:lpstr>
      <vt:lpstr>Hangi İşlemler Yapılmaktadır ?</vt:lpstr>
      <vt:lpstr>Hangi İşlemler Yapılmaktadır ?</vt:lpstr>
      <vt:lpstr>Hangi İşlemler Yapılmaktadır ?</vt:lpstr>
      <vt:lpstr>Hangi İşlemler Yapılmaktadır ?</vt:lpstr>
      <vt:lpstr>Matlab Kod Kısmı</vt:lpstr>
      <vt:lpstr>PowerPoint Sunusu</vt:lpstr>
      <vt:lpstr>PowerPoint Sunusu</vt:lpstr>
      <vt:lpstr>PowerPoint Sunusu</vt:lpstr>
      <vt:lpstr>PowerPoint Sunusu</vt:lpstr>
      <vt:lpstr>PowerPoint Sunusu</vt:lpstr>
      <vt:lpstr>PowerPoint Sunusu</vt:lpstr>
      <vt:lpstr>PowerPoint Sunusu</vt:lpstr>
      <vt:lpstr>PowerPoint Sunusu</vt:lpstr>
      <vt:lpstr>Kod İle Karşılaştırma </vt:lpstr>
      <vt:lpstr>PowerPoint Sunusu</vt:lpstr>
      <vt:lpstr>Histogram Örneği</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Parmak İzi Teşhisi Nasıl Yapılmaktadır ?</dc:title>
  <dc:creator>yasemin inağ</dc:creator>
  <cp:lastModifiedBy>ECE</cp:lastModifiedBy>
  <cp:revision>45</cp:revision>
  <dcterms:created xsi:type="dcterms:W3CDTF">2016-12-04T12:12:54Z</dcterms:created>
  <dcterms:modified xsi:type="dcterms:W3CDTF">2016-12-16T06:54:20Z</dcterms:modified>
</cp:coreProperties>
</file>