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p:cViewPr varScale="1">
        <p:scale>
          <a:sx n="63" d="100"/>
          <a:sy n="63" d="100"/>
        </p:scale>
        <p:origin x="9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70F6-15A7-436A-88BC-A6270DAA9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C07C20-F2D7-4CF4-936A-C6F72701C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1F694D-08C2-4AF2-85DC-D7376146A8FC}"/>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5" name="Footer Placeholder 4">
            <a:extLst>
              <a:ext uri="{FF2B5EF4-FFF2-40B4-BE49-F238E27FC236}">
                <a16:creationId xmlns:a16="http://schemas.microsoft.com/office/drawing/2014/main" id="{7FFE0825-0B64-458D-9CF6-5961EB5D3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0B0CD-98B7-43E7-AD78-D751663A75F1}"/>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67226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4C0B-BADA-469A-BE3B-9029AC892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B45A43-D1C7-4FDB-BE74-71279FCA9C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76FE3-CE06-4602-9353-154FCA6A78C7}"/>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5" name="Footer Placeholder 4">
            <a:extLst>
              <a:ext uri="{FF2B5EF4-FFF2-40B4-BE49-F238E27FC236}">
                <a16:creationId xmlns:a16="http://schemas.microsoft.com/office/drawing/2014/main" id="{3B514BD9-B3A6-4DD6-B889-E7C6CFD5F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5329E-46BB-4E79-86F7-2E8C829EFD4A}"/>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117013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2589B-8544-420D-9371-2005EF0207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378DE-AE7D-4AA4-B72A-C5764F163D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7E5E8-B9A8-4E5A-9CAD-D3DAC5C35718}"/>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5" name="Footer Placeholder 4">
            <a:extLst>
              <a:ext uri="{FF2B5EF4-FFF2-40B4-BE49-F238E27FC236}">
                <a16:creationId xmlns:a16="http://schemas.microsoft.com/office/drawing/2014/main" id="{7E42A1B4-6119-400D-900B-D45C1997B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7B791-B2AA-4A06-A876-9003BC9A3217}"/>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343586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7ED5-4A30-47FB-98D1-C07D015087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307D1-EBDF-42E9-81D6-BB3402B5CC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C8C9A-1367-429D-9105-3969B91A96EE}"/>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5" name="Footer Placeholder 4">
            <a:extLst>
              <a:ext uri="{FF2B5EF4-FFF2-40B4-BE49-F238E27FC236}">
                <a16:creationId xmlns:a16="http://schemas.microsoft.com/office/drawing/2014/main" id="{AE6A70BB-6B02-43F3-9785-F7D45142E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784C3-CFA2-4645-95F8-1A57227D1E8B}"/>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353994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012C-3FC1-4FBA-8E66-3C2B478253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52C168-5418-4170-AB07-F78B179896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F31380-B3C8-4101-B844-3958388CDC6E}"/>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5" name="Footer Placeholder 4">
            <a:extLst>
              <a:ext uri="{FF2B5EF4-FFF2-40B4-BE49-F238E27FC236}">
                <a16:creationId xmlns:a16="http://schemas.microsoft.com/office/drawing/2014/main" id="{69DC452D-1BF7-4F34-8739-8CBF85A09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E75A1-CE25-4AC1-A544-81027DB5D0C9}"/>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403117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E4B3-325E-4FF4-A01E-0B44A38F5C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95D86D-373A-47C9-AF0E-65672A4126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8653A6-BF9F-4539-98E8-AD7B8492FA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66A65C-3B2E-4667-8427-54A65076C59A}"/>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6" name="Footer Placeholder 5">
            <a:extLst>
              <a:ext uri="{FF2B5EF4-FFF2-40B4-BE49-F238E27FC236}">
                <a16:creationId xmlns:a16="http://schemas.microsoft.com/office/drawing/2014/main" id="{A488033F-CA05-495D-AA00-C8BD24BAD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8FC7F-AC8F-4876-97B0-0615BAEA0C24}"/>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342568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77B0-A415-4641-A0D2-11706B7A1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C38DC-CEC1-4F0B-B0D3-F73D08E34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0E6703-EF1D-4FDF-85DB-794D7A781B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0CA09-7477-43C3-BB0D-452437F5BB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2159AA-2C5E-44C0-97B5-17E2CCE86E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244B9-99D6-4048-9361-B3CC6C47D49E}"/>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8" name="Footer Placeholder 7">
            <a:extLst>
              <a:ext uri="{FF2B5EF4-FFF2-40B4-BE49-F238E27FC236}">
                <a16:creationId xmlns:a16="http://schemas.microsoft.com/office/drawing/2014/main" id="{9DF5CFE2-D2C2-4246-9137-2EB8EAC873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278620-FE92-4592-8850-EBB71BF65B73}"/>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269327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9A5D-C76D-44C9-B2C6-91F673C861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98719-BF20-47F1-8AD6-AE132672A3BF}"/>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4" name="Footer Placeholder 3">
            <a:extLst>
              <a:ext uri="{FF2B5EF4-FFF2-40B4-BE49-F238E27FC236}">
                <a16:creationId xmlns:a16="http://schemas.microsoft.com/office/drawing/2014/main" id="{B64C9812-E1AD-4F69-9F75-64EB30F364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A7A3EA-9F81-40A0-AFA2-F0E6F4448AE7}"/>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587491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7CB0D-345D-463B-A158-644C98D480F8}"/>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3" name="Footer Placeholder 2">
            <a:extLst>
              <a:ext uri="{FF2B5EF4-FFF2-40B4-BE49-F238E27FC236}">
                <a16:creationId xmlns:a16="http://schemas.microsoft.com/office/drawing/2014/main" id="{3C067C5E-E574-4307-A829-F0E51AF47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77E1E5-5558-4EB3-8021-2D4372F11801}"/>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176919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5E98-4E10-431A-80D6-91F2C7FDBD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27CE37-612D-4CC7-8B06-EC2426ADC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071DF4-68A8-4649-8D24-114ADC9C1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946360-7BB0-46FB-AB6E-DB63965AABD4}"/>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6" name="Footer Placeholder 5">
            <a:extLst>
              <a:ext uri="{FF2B5EF4-FFF2-40B4-BE49-F238E27FC236}">
                <a16:creationId xmlns:a16="http://schemas.microsoft.com/office/drawing/2014/main" id="{3035C4FC-1D07-4BF2-9D86-EE466E5AE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C14E4-8160-459A-9902-D691175FFC4E}"/>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274306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EF62-AD9A-447C-9C95-B1AA5D499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8552B9-9E27-4B15-BB71-5500B2AAD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EAB1C7-84DC-47F4-89A1-754387011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6841FD-2E01-425B-93C7-632AD94CBF5D}"/>
              </a:ext>
            </a:extLst>
          </p:cNvPr>
          <p:cNvSpPr>
            <a:spLocks noGrp="1"/>
          </p:cNvSpPr>
          <p:nvPr>
            <p:ph type="dt" sz="half" idx="10"/>
          </p:nvPr>
        </p:nvSpPr>
        <p:spPr/>
        <p:txBody>
          <a:bodyPr/>
          <a:lstStyle/>
          <a:p>
            <a:fld id="{CB73C8D4-202D-4770-A036-D5FA463A0374}" type="datetimeFigureOut">
              <a:rPr lang="en-US" smtClean="0"/>
              <a:t>9/26/2018</a:t>
            </a:fld>
            <a:endParaRPr lang="en-US"/>
          </a:p>
        </p:txBody>
      </p:sp>
      <p:sp>
        <p:nvSpPr>
          <p:cNvPr id="6" name="Footer Placeholder 5">
            <a:extLst>
              <a:ext uri="{FF2B5EF4-FFF2-40B4-BE49-F238E27FC236}">
                <a16:creationId xmlns:a16="http://schemas.microsoft.com/office/drawing/2014/main" id="{76751E57-C2F2-45E0-A218-D795333C7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30459-6FDA-47EC-B205-560E5B2F46F8}"/>
              </a:ext>
            </a:extLst>
          </p:cNvPr>
          <p:cNvSpPr>
            <a:spLocks noGrp="1"/>
          </p:cNvSpPr>
          <p:nvPr>
            <p:ph type="sldNum" sz="quarter" idx="12"/>
          </p:nvPr>
        </p:nvSpPr>
        <p:spPr/>
        <p:txBody>
          <a:bodyPr/>
          <a:lstStyle/>
          <a:p>
            <a:fld id="{ECE42130-EC7E-47F6-8121-2B82027AC43A}" type="slidenum">
              <a:rPr lang="en-US" smtClean="0"/>
              <a:t>‹#›</a:t>
            </a:fld>
            <a:endParaRPr lang="en-US"/>
          </a:p>
        </p:txBody>
      </p:sp>
    </p:spTree>
    <p:extLst>
      <p:ext uri="{BB962C8B-B14F-4D97-AF65-F5344CB8AC3E}">
        <p14:creationId xmlns:p14="http://schemas.microsoft.com/office/powerpoint/2010/main" val="190346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21BA40-263B-4F1B-A76D-E53D96397E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F3D76C-0D23-43C2-8F1F-76D96EA71B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66722-7885-4B39-8213-73FA3280C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3C8D4-202D-4770-A036-D5FA463A0374}" type="datetimeFigureOut">
              <a:rPr lang="en-US" smtClean="0"/>
              <a:t>9/26/2018</a:t>
            </a:fld>
            <a:endParaRPr lang="en-US"/>
          </a:p>
        </p:txBody>
      </p:sp>
      <p:sp>
        <p:nvSpPr>
          <p:cNvPr id="5" name="Footer Placeholder 4">
            <a:extLst>
              <a:ext uri="{FF2B5EF4-FFF2-40B4-BE49-F238E27FC236}">
                <a16:creationId xmlns:a16="http://schemas.microsoft.com/office/drawing/2014/main" id="{0E602F0C-3CB3-482E-8C0D-11C956DB4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4698C0-8DA1-4233-965E-072062BFF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42130-EC7E-47F6-8121-2B82027AC43A}" type="slidenum">
              <a:rPr lang="en-US" smtClean="0"/>
              <a:t>‹#›</a:t>
            </a:fld>
            <a:endParaRPr lang="en-US"/>
          </a:p>
        </p:txBody>
      </p:sp>
    </p:spTree>
    <p:extLst>
      <p:ext uri="{BB962C8B-B14F-4D97-AF65-F5344CB8AC3E}">
        <p14:creationId xmlns:p14="http://schemas.microsoft.com/office/powerpoint/2010/main" val="3913331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E248-91EF-4843-8ADD-CA21729F7D8D}"/>
              </a:ext>
            </a:extLst>
          </p:cNvPr>
          <p:cNvSpPr>
            <a:spLocks noGrp="1"/>
          </p:cNvSpPr>
          <p:nvPr>
            <p:ph type="ctrTitle"/>
          </p:nvPr>
        </p:nvSpPr>
        <p:spPr/>
        <p:txBody>
          <a:bodyPr/>
          <a:lstStyle/>
          <a:p>
            <a:r>
              <a:rPr lang="en-US" dirty="0"/>
              <a:t>Network Protocols</a:t>
            </a:r>
          </a:p>
        </p:txBody>
      </p:sp>
      <p:sp>
        <p:nvSpPr>
          <p:cNvPr id="3" name="Subtitle 2">
            <a:extLst>
              <a:ext uri="{FF2B5EF4-FFF2-40B4-BE49-F238E27FC236}">
                <a16:creationId xmlns:a16="http://schemas.microsoft.com/office/drawing/2014/main" id="{E443098E-98F3-4C67-8B6B-354BE2BEB384}"/>
              </a:ext>
            </a:extLst>
          </p:cNvPr>
          <p:cNvSpPr>
            <a:spLocks noGrp="1"/>
          </p:cNvSpPr>
          <p:nvPr>
            <p:ph type="subTitle" idx="1"/>
          </p:nvPr>
        </p:nvSpPr>
        <p:spPr/>
        <p:txBody>
          <a:bodyPr/>
          <a:lstStyle/>
          <a:p>
            <a:r>
              <a:rPr lang="en-US" dirty="0"/>
              <a:t>Rules and procedures for transmitting data across a network</a:t>
            </a:r>
          </a:p>
        </p:txBody>
      </p:sp>
      <p:sp>
        <p:nvSpPr>
          <p:cNvPr id="4" name="TextBox 3">
            <a:extLst>
              <a:ext uri="{FF2B5EF4-FFF2-40B4-BE49-F238E27FC236}">
                <a16:creationId xmlns:a16="http://schemas.microsoft.com/office/drawing/2014/main" id="{5C19E839-7329-4413-872A-02EA10142563}"/>
              </a:ext>
            </a:extLst>
          </p:cNvPr>
          <p:cNvSpPr txBox="1"/>
          <p:nvPr/>
        </p:nvSpPr>
        <p:spPr>
          <a:xfrm>
            <a:off x="2940909" y="4658497"/>
            <a:ext cx="5795318" cy="369332"/>
          </a:xfrm>
          <a:prstGeom prst="rect">
            <a:avLst/>
          </a:prstGeom>
          <a:noFill/>
        </p:spPr>
        <p:txBody>
          <a:bodyPr wrap="square" rtlCol="0">
            <a:spAutoFit/>
          </a:bodyPr>
          <a:lstStyle/>
          <a:p>
            <a:r>
              <a:rPr lang="en-US" dirty="0"/>
              <a:t>Hope you’re ready for</a:t>
            </a:r>
          </a:p>
        </p:txBody>
      </p:sp>
      <p:sp>
        <p:nvSpPr>
          <p:cNvPr id="5" name="Rectangle 4">
            <a:extLst>
              <a:ext uri="{FF2B5EF4-FFF2-40B4-BE49-F238E27FC236}">
                <a16:creationId xmlns:a16="http://schemas.microsoft.com/office/drawing/2014/main" id="{22CE2184-146D-452F-8724-F134647721B9}"/>
              </a:ext>
            </a:extLst>
          </p:cNvPr>
          <p:cNvSpPr/>
          <p:nvPr/>
        </p:nvSpPr>
        <p:spPr>
          <a:xfrm rot="20809922">
            <a:off x="2442319" y="4472969"/>
            <a:ext cx="6792498" cy="1569660"/>
          </a:xfrm>
          <a:prstGeom prst="rect">
            <a:avLst/>
          </a:prstGeom>
          <a:noFill/>
        </p:spPr>
        <p:txBody>
          <a:bodyPr wrap="square" lIns="91440" tIns="45720" rIns="91440" bIns="45720">
            <a:spAutoFit/>
          </a:bodyPr>
          <a:lstStyle/>
          <a:p>
            <a:pPr algn="ctr"/>
            <a:r>
              <a:rPr lang="en-US" sz="9600" b="1" dirty="0">
                <a:ln w="22225">
                  <a:solidFill>
                    <a:schemeClr val="accent2"/>
                  </a:solidFill>
                  <a:prstDash val="solid"/>
                </a:ln>
                <a:solidFill>
                  <a:schemeClr val="accent2">
                    <a:lumMod val="40000"/>
                    <a:lumOff val="60000"/>
                  </a:schemeClr>
                </a:solidFill>
              </a:rPr>
              <a:t>ACRONYMS!</a:t>
            </a:r>
            <a:endParaRPr lang="en-US" sz="9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45583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7000">
              <a:schemeClr val="accent2">
                <a:lumMod val="20000"/>
                <a:lumOff val="80000"/>
              </a:schemeClr>
            </a:gs>
            <a:gs pos="83000">
              <a:schemeClr val="accent2">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A193-A3FE-4182-A306-A5AAA2B0B387}"/>
              </a:ext>
            </a:extLst>
          </p:cNvPr>
          <p:cNvSpPr>
            <a:spLocks noGrp="1"/>
          </p:cNvSpPr>
          <p:nvPr>
            <p:ph type="title"/>
          </p:nvPr>
        </p:nvSpPr>
        <p:spPr/>
        <p:txBody>
          <a:bodyPr/>
          <a:lstStyle/>
          <a:p>
            <a:r>
              <a:rPr lang="en-US" dirty="0"/>
              <a:t>More HTTP</a:t>
            </a:r>
          </a:p>
        </p:txBody>
      </p:sp>
      <p:sp>
        <p:nvSpPr>
          <p:cNvPr id="3" name="Content Placeholder 2">
            <a:extLst>
              <a:ext uri="{FF2B5EF4-FFF2-40B4-BE49-F238E27FC236}">
                <a16:creationId xmlns:a16="http://schemas.microsoft.com/office/drawing/2014/main" id="{5A9FDAC2-D18F-4B2D-A00E-D57FB25EBE94}"/>
              </a:ext>
            </a:extLst>
          </p:cNvPr>
          <p:cNvSpPr>
            <a:spLocks noGrp="1"/>
          </p:cNvSpPr>
          <p:nvPr>
            <p:ph idx="1"/>
          </p:nvPr>
        </p:nvSpPr>
        <p:spPr>
          <a:xfrm>
            <a:off x="838200" y="1825625"/>
            <a:ext cx="10515600" cy="2487295"/>
          </a:xfrm>
        </p:spPr>
        <p:txBody>
          <a:bodyPr/>
          <a:lstStyle/>
          <a:p>
            <a:r>
              <a:rPr lang="en-US" dirty="0"/>
              <a:t>HTTP utilizes several methods such as:</a:t>
            </a:r>
          </a:p>
          <a:p>
            <a:pPr lvl="1"/>
            <a:r>
              <a:rPr lang="en-US" sz="1800" b="1" dirty="0"/>
              <a:t>POST – Create an entry</a:t>
            </a:r>
          </a:p>
          <a:p>
            <a:pPr lvl="1"/>
            <a:r>
              <a:rPr lang="en-US" sz="1800" b="1" dirty="0"/>
              <a:t>GET – Read an entry</a:t>
            </a:r>
          </a:p>
          <a:p>
            <a:pPr lvl="1"/>
            <a:r>
              <a:rPr lang="en-US" sz="1800" b="1" dirty="0"/>
              <a:t>PUT – Update an entry</a:t>
            </a:r>
          </a:p>
          <a:p>
            <a:pPr lvl="1"/>
            <a:r>
              <a:rPr lang="en-US" sz="1800" b="1" dirty="0"/>
              <a:t>DELETE – Delete an entry</a:t>
            </a:r>
          </a:p>
          <a:p>
            <a:pPr lvl="1"/>
            <a:r>
              <a:rPr lang="en-US" sz="1800" b="1" dirty="0"/>
              <a:t>And many more</a:t>
            </a:r>
          </a:p>
        </p:txBody>
      </p:sp>
      <p:sp>
        <p:nvSpPr>
          <p:cNvPr id="4" name="TextBox 3">
            <a:extLst>
              <a:ext uri="{FF2B5EF4-FFF2-40B4-BE49-F238E27FC236}">
                <a16:creationId xmlns:a16="http://schemas.microsoft.com/office/drawing/2014/main" id="{B634F6B0-17F4-4AFD-AB79-07AFE964ED29}"/>
              </a:ext>
            </a:extLst>
          </p:cNvPr>
          <p:cNvSpPr txBox="1"/>
          <p:nvPr/>
        </p:nvSpPr>
        <p:spPr>
          <a:xfrm>
            <a:off x="838200" y="3893264"/>
            <a:ext cx="10515600" cy="233910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first line of an HTTP response is the status code, which can indicate one of 5 things:</a:t>
            </a:r>
          </a:p>
          <a:p>
            <a:pPr marL="742950" lvl="1" indent="-285750">
              <a:buFont typeface="Arial" panose="020B0604020202020204" pitchFamily="34" charset="0"/>
              <a:buChar char="•"/>
            </a:pPr>
            <a:r>
              <a:rPr lang="en-US" b="1" dirty="0"/>
              <a:t>100 – Info</a:t>
            </a:r>
          </a:p>
          <a:p>
            <a:pPr marL="742950" lvl="1" indent="-285750">
              <a:buFont typeface="Arial" panose="020B0604020202020204" pitchFamily="34" charset="0"/>
              <a:buChar char="•"/>
            </a:pPr>
            <a:r>
              <a:rPr lang="en-US" b="1" dirty="0"/>
              <a:t>200 – Success</a:t>
            </a:r>
          </a:p>
          <a:p>
            <a:pPr marL="742950" lvl="1" indent="-285750">
              <a:buFont typeface="Arial" panose="020B0604020202020204" pitchFamily="34" charset="0"/>
              <a:buChar char="•"/>
            </a:pPr>
            <a:r>
              <a:rPr lang="en-US" b="1" dirty="0"/>
              <a:t>300 – Redirection</a:t>
            </a:r>
          </a:p>
          <a:p>
            <a:pPr marL="742950" lvl="1" indent="-285750">
              <a:buFont typeface="Arial" panose="020B0604020202020204" pitchFamily="34" charset="0"/>
              <a:buChar char="•"/>
            </a:pPr>
            <a:r>
              <a:rPr lang="en-US" b="1" dirty="0"/>
              <a:t>400 – Client error</a:t>
            </a:r>
          </a:p>
          <a:p>
            <a:pPr marL="742950" lvl="1" indent="-285750">
              <a:buFont typeface="Arial" panose="020B0604020202020204" pitchFamily="34" charset="0"/>
              <a:buChar char="•"/>
            </a:pPr>
            <a:r>
              <a:rPr lang="en-US" b="1" dirty="0"/>
              <a:t>500 – Server error</a:t>
            </a:r>
          </a:p>
        </p:txBody>
      </p:sp>
    </p:spTree>
    <p:extLst>
      <p:ext uri="{BB962C8B-B14F-4D97-AF65-F5344CB8AC3E}">
        <p14:creationId xmlns:p14="http://schemas.microsoft.com/office/powerpoint/2010/main" val="275334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36000">
              <a:schemeClr val="accent4">
                <a:lumMod val="60000"/>
                <a:lumOff val="40000"/>
              </a:schemeClr>
            </a:gs>
            <a:gs pos="66000">
              <a:srgbClr val="FF0000">
                <a:alpha val="51000"/>
              </a:srgbClr>
            </a:gs>
            <a:gs pos="87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0234-E4F6-47BD-9425-F53542DDEC7A}"/>
              </a:ext>
            </a:extLst>
          </p:cNvPr>
          <p:cNvSpPr>
            <a:spLocks noGrp="1"/>
          </p:cNvSpPr>
          <p:nvPr>
            <p:ph type="title"/>
          </p:nvPr>
        </p:nvSpPr>
        <p:spPr/>
        <p:txBody>
          <a:bodyPr/>
          <a:lstStyle/>
          <a:p>
            <a:r>
              <a:rPr lang="en-US" dirty="0"/>
              <a:t>BONUS PROTOCOL!</a:t>
            </a:r>
          </a:p>
        </p:txBody>
      </p:sp>
      <p:sp>
        <p:nvSpPr>
          <p:cNvPr id="3" name="Content Placeholder 2">
            <a:extLst>
              <a:ext uri="{FF2B5EF4-FFF2-40B4-BE49-F238E27FC236}">
                <a16:creationId xmlns:a16="http://schemas.microsoft.com/office/drawing/2014/main" id="{CE1FFFFC-5468-416A-B9A5-18B7248DFC73}"/>
              </a:ext>
            </a:extLst>
          </p:cNvPr>
          <p:cNvSpPr>
            <a:spLocks noGrp="1"/>
          </p:cNvSpPr>
          <p:nvPr>
            <p:ph idx="1"/>
          </p:nvPr>
        </p:nvSpPr>
        <p:spPr>
          <a:xfrm>
            <a:off x="838200" y="1825625"/>
            <a:ext cx="11186160" cy="3736975"/>
          </a:xfrm>
        </p:spPr>
        <p:txBody>
          <a:bodyPr/>
          <a:lstStyle/>
          <a:p>
            <a:r>
              <a:rPr lang="en-US" dirty="0"/>
              <a:t>TELNET (Teletype Network, port 23)</a:t>
            </a:r>
          </a:p>
          <a:p>
            <a:r>
              <a:rPr lang="en-US" dirty="0"/>
              <a:t>Establishes remote terminal connection for bidirectional text based communication</a:t>
            </a:r>
          </a:p>
          <a:p>
            <a:r>
              <a:rPr lang="en-US" dirty="0"/>
              <a:t>This allows the user of one computer to log into another computer on the network</a:t>
            </a:r>
          </a:p>
          <a:p>
            <a:r>
              <a:rPr lang="en-US" dirty="0"/>
              <a:t>Enter this into the terminal: `telnet towel.blinkenlights.nl`</a:t>
            </a:r>
          </a:p>
          <a:p>
            <a:pPr lvl="1"/>
            <a:r>
              <a:rPr lang="en-US" dirty="0"/>
              <a:t>If that does not work do this: `brew install telnet`</a:t>
            </a:r>
          </a:p>
          <a:p>
            <a:pPr lvl="1"/>
            <a:r>
              <a:rPr lang="en-US" sz="1400" b="1" dirty="0"/>
              <a:t>If that does not work do this: `/</a:t>
            </a:r>
            <a:r>
              <a:rPr lang="en-US" sz="1400" b="1" dirty="0" err="1"/>
              <a:t>usr</a:t>
            </a:r>
            <a:r>
              <a:rPr lang="en-US" sz="1400" b="1" dirty="0"/>
              <a:t>/bin/ruby –e “$(curl –</a:t>
            </a:r>
            <a:r>
              <a:rPr lang="en-US" sz="1400" b="1" dirty="0" err="1"/>
              <a:t>fsSL</a:t>
            </a:r>
            <a:r>
              <a:rPr lang="en-US" sz="1400" b="1" dirty="0"/>
              <a:t> https://raw.githubusercontent.com/Homebrew/install/master/install)”`</a:t>
            </a:r>
          </a:p>
        </p:txBody>
      </p:sp>
      <p:sp>
        <p:nvSpPr>
          <p:cNvPr id="7" name="TextBox 6">
            <a:extLst>
              <a:ext uri="{FF2B5EF4-FFF2-40B4-BE49-F238E27FC236}">
                <a16:creationId xmlns:a16="http://schemas.microsoft.com/office/drawing/2014/main" id="{95400B83-B726-47B6-A360-A13AA6F23328}"/>
              </a:ext>
            </a:extLst>
          </p:cNvPr>
          <p:cNvSpPr txBox="1"/>
          <p:nvPr/>
        </p:nvSpPr>
        <p:spPr>
          <a:xfrm>
            <a:off x="838200" y="5562600"/>
            <a:ext cx="97383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BONUS FACT!   SSH (Secure Socket Shell, port 22) is basically just secure TELNET</a:t>
            </a:r>
          </a:p>
        </p:txBody>
      </p:sp>
    </p:spTree>
    <p:extLst>
      <p:ext uri="{BB962C8B-B14F-4D97-AF65-F5344CB8AC3E}">
        <p14:creationId xmlns:p14="http://schemas.microsoft.com/office/powerpoint/2010/main" val="189546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95BF-F40A-4327-9056-A53FE83FBCE5}"/>
              </a:ext>
            </a:extLst>
          </p:cNvPr>
          <p:cNvSpPr>
            <a:spLocks noGrp="1"/>
          </p:cNvSpPr>
          <p:nvPr>
            <p:ph type="title"/>
          </p:nvPr>
        </p:nvSpPr>
        <p:spPr/>
        <p:txBody>
          <a:bodyPr/>
          <a:lstStyle/>
          <a:p>
            <a:r>
              <a:rPr lang="en-US" dirty="0"/>
              <a:t>BONUS PROTOCOL AGAIN </a:t>
            </a:r>
            <a:r>
              <a:rPr lang="en-US" sz="2400" dirty="0"/>
              <a:t>(last slide I promise)</a:t>
            </a:r>
          </a:p>
        </p:txBody>
      </p:sp>
      <p:sp>
        <p:nvSpPr>
          <p:cNvPr id="3" name="Content Placeholder 2">
            <a:extLst>
              <a:ext uri="{FF2B5EF4-FFF2-40B4-BE49-F238E27FC236}">
                <a16:creationId xmlns:a16="http://schemas.microsoft.com/office/drawing/2014/main" id="{0E0558B1-E2B3-4694-A78F-EE7A818DFCEE}"/>
              </a:ext>
            </a:extLst>
          </p:cNvPr>
          <p:cNvSpPr>
            <a:spLocks noGrp="1"/>
          </p:cNvSpPr>
          <p:nvPr>
            <p:ph sz="half" idx="1"/>
          </p:nvPr>
        </p:nvSpPr>
        <p:spPr/>
        <p:txBody>
          <a:bodyPr/>
          <a:lstStyle/>
          <a:p>
            <a:r>
              <a:rPr lang="en-US" dirty="0"/>
              <a:t>H.323</a:t>
            </a:r>
          </a:p>
          <a:p>
            <a:r>
              <a:rPr lang="en-US" dirty="0"/>
              <a:t>Uses ports 1720 and 1721</a:t>
            </a:r>
          </a:p>
          <a:p>
            <a:r>
              <a:rPr lang="en-US" dirty="0"/>
              <a:t>Used for video conferences</a:t>
            </a:r>
          </a:p>
        </p:txBody>
      </p:sp>
      <p:sp>
        <p:nvSpPr>
          <p:cNvPr id="4" name="Content Placeholder 3">
            <a:extLst>
              <a:ext uri="{FF2B5EF4-FFF2-40B4-BE49-F238E27FC236}">
                <a16:creationId xmlns:a16="http://schemas.microsoft.com/office/drawing/2014/main" id="{9F0F515F-F153-4380-A539-CFF22556DD1A}"/>
              </a:ext>
            </a:extLst>
          </p:cNvPr>
          <p:cNvSpPr>
            <a:spLocks noGrp="1"/>
          </p:cNvSpPr>
          <p:nvPr>
            <p:ph sz="half" idx="2"/>
          </p:nvPr>
        </p:nvSpPr>
        <p:spPr/>
        <p:txBody>
          <a:bodyPr/>
          <a:lstStyle/>
          <a:p>
            <a:r>
              <a:rPr lang="en-US" dirty="0"/>
              <a:t>SIP</a:t>
            </a:r>
          </a:p>
          <a:p>
            <a:r>
              <a:rPr lang="en-US" dirty="0"/>
              <a:t>Uses ports 5060 and 5061</a:t>
            </a:r>
          </a:p>
          <a:p>
            <a:r>
              <a:rPr lang="en-US" dirty="0"/>
              <a:t>Used for computer-telephone (audio conferences)</a:t>
            </a:r>
          </a:p>
        </p:txBody>
      </p:sp>
      <p:sp>
        <p:nvSpPr>
          <p:cNvPr id="5" name="TextBox 4">
            <a:extLst>
              <a:ext uri="{FF2B5EF4-FFF2-40B4-BE49-F238E27FC236}">
                <a16:creationId xmlns:a16="http://schemas.microsoft.com/office/drawing/2014/main" id="{FDE51C8B-4604-4995-A457-F4CBAD4D109B}"/>
              </a:ext>
            </a:extLst>
          </p:cNvPr>
          <p:cNvSpPr txBox="1"/>
          <p:nvPr/>
        </p:nvSpPr>
        <p:spPr>
          <a:xfrm>
            <a:off x="3185160" y="4328160"/>
            <a:ext cx="5181600" cy="1323439"/>
          </a:xfrm>
          <a:prstGeom prst="rect">
            <a:avLst/>
          </a:prstGeom>
          <a:noFill/>
        </p:spPr>
        <p:txBody>
          <a:bodyPr wrap="square" rtlCol="0">
            <a:spAutoFit/>
          </a:bodyPr>
          <a:lstStyle/>
          <a:p>
            <a:pPr algn="ctr"/>
            <a:r>
              <a:rPr lang="en-US" sz="8000" dirty="0"/>
              <a:t>TIME 4 LAB</a:t>
            </a:r>
          </a:p>
        </p:txBody>
      </p:sp>
    </p:spTree>
    <p:extLst>
      <p:ext uri="{BB962C8B-B14F-4D97-AF65-F5344CB8AC3E}">
        <p14:creationId xmlns:p14="http://schemas.microsoft.com/office/powerpoint/2010/main" val="312462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8F40-4ABE-4833-8863-2558A1F440D1}"/>
              </a:ext>
            </a:extLst>
          </p:cNvPr>
          <p:cNvSpPr>
            <a:spLocks noGrp="1"/>
          </p:cNvSpPr>
          <p:nvPr>
            <p:ph type="title"/>
          </p:nvPr>
        </p:nvSpPr>
        <p:spPr/>
        <p:txBody>
          <a:bodyPr/>
          <a:lstStyle/>
          <a:p>
            <a:r>
              <a:rPr lang="en-US" dirty="0"/>
              <a:t>The OSI Model</a:t>
            </a:r>
          </a:p>
        </p:txBody>
      </p:sp>
      <p:sp>
        <p:nvSpPr>
          <p:cNvPr id="3" name="Content Placeholder 2">
            <a:extLst>
              <a:ext uri="{FF2B5EF4-FFF2-40B4-BE49-F238E27FC236}">
                <a16:creationId xmlns:a16="http://schemas.microsoft.com/office/drawing/2014/main" id="{1B6035DC-5B24-4758-B955-49307430712A}"/>
              </a:ext>
            </a:extLst>
          </p:cNvPr>
          <p:cNvSpPr>
            <a:spLocks noGrp="1"/>
          </p:cNvSpPr>
          <p:nvPr>
            <p:ph idx="1"/>
          </p:nvPr>
        </p:nvSpPr>
        <p:spPr>
          <a:xfrm>
            <a:off x="838200" y="1352340"/>
            <a:ext cx="10515600" cy="1325563"/>
          </a:xfrm>
        </p:spPr>
        <p:txBody>
          <a:bodyPr/>
          <a:lstStyle/>
          <a:p>
            <a:r>
              <a:rPr lang="en-US" dirty="0"/>
              <a:t>Stands for Open Systems Interconnection</a:t>
            </a:r>
          </a:p>
          <a:p>
            <a:r>
              <a:rPr lang="en-US" dirty="0"/>
              <a:t>Separates network communication into 7 layers of abstraction:</a:t>
            </a:r>
          </a:p>
        </p:txBody>
      </p:sp>
      <p:sp>
        <p:nvSpPr>
          <p:cNvPr id="4" name="TextBox 3">
            <a:extLst>
              <a:ext uri="{FF2B5EF4-FFF2-40B4-BE49-F238E27FC236}">
                <a16:creationId xmlns:a16="http://schemas.microsoft.com/office/drawing/2014/main" id="{C1ABBFF3-05A2-45AF-9722-34B85C2FC8B2}"/>
              </a:ext>
            </a:extLst>
          </p:cNvPr>
          <p:cNvSpPr txBox="1"/>
          <p:nvPr/>
        </p:nvSpPr>
        <p:spPr>
          <a:xfrm>
            <a:off x="1386840" y="2354737"/>
            <a:ext cx="8001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Physical Layer – Electronic circuit transmission (as in bits, not full packets of data)</a:t>
            </a:r>
          </a:p>
          <a:p>
            <a:pPr marL="742950" lvl="1" indent="-285750">
              <a:buFont typeface="Arial" panose="020B0604020202020204" pitchFamily="34" charset="0"/>
              <a:buChar char="•"/>
            </a:pPr>
            <a:r>
              <a:rPr lang="en-US" dirty="0"/>
              <a:t>Examples: USB, Bluetooth</a:t>
            </a:r>
          </a:p>
        </p:txBody>
      </p:sp>
      <p:sp>
        <p:nvSpPr>
          <p:cNvPr id="5" name="TextBox 4">
            <a:extLst>
              <a:ext uri="{FF2B5EF4-FFF2-40B4-BE49-F238E27FC236}">
                <a16:creationId xmlns:a16="http://schemas.microsoft.com/office/drawing/2014/main" id="{FC05D6E7-59B1-4EC0-87DF-FD267856BA8E}"/>
              </a:ext>
            </a:extLst>
          </p:cNvPr>
          <p:cNvSpPr txBox="1"/>
          <p:nvPr/>
        </p:nvSpPr>
        <p:spPr>
          <a:xfrm>
            <a:off x="1386840" y="2913707"/>
            <a:ext cx="8763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Data Link Layer – Responsible for transferring data between network nodes</a:t>
            </a:r>
          </a:p>
          <a:p>
            <a:pPr marL="742950" lvl="1" indent="-285750">
              <a:buFont typeface="Arial" panose="020B0604020202020204" pitchFamily="34" charset="0"/>
              <a:buChar char="•"/>
            </a:pPr>
            <a:r>
              <a:rPr lang="en-US" dirty="0"/>
              <a:t>Examples: Ethernet, ARP</a:t>
            </a:r>
          </a:p>
        </p:txBody>
      </p:sp>
      <p:sp>
        <p:nvSpPr>
          <p:cNvPr id="6" name="TextBox 5">
            <a:extLst>
              <a:ext uri="{FF2B5EF4-FFF2-40B4-BE49-F238E27FC236}">
                <a16:creationId xmlns:a16="http://schemas.microsoft.com/office/drawing/2014/main" id="{C6BE7480-55F8-4D18-8F8C-2D4A9820C1F6}"/>
              </a:ext>
            </a:extLst>
          </p:cNvPr>
          <p:cNvSpPr txBox="1"/>
          <p:nvPr/>
        </p:nvSpPr>
        <p:spPr>
          <a:xfrm>
            <a:off x="1386840" y="3429000"/>
            <a:ext cx="8001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Network Layer – Packets are forwarded here in a process known as routing</a:t>
            </a:r>
          </a:p>
          <a:p>
            <a:pPr marL="742950" lvl="1" indent="-285750">
              <a:buFont typeface="Arial" panose="020B0604020202020204" pitchFamily="34" charset="0"/>
              <a:buChar char="•"/>
            </a:pPr>
            <a:r>
              <a:rPr lang="en-US" dirty="0"/>
              <a:t>Examples: IPv4, IPv6</a:t>
            </a:r>
          </a:p>
        </p:txBody>
      </p:sp>
      <p:sp>
        <p:nvSpPr>
          <p:cNvPr id="7" name="TextBox 6">
            <a:extLst>
              <a:ext uri="{FF2B5EF4-FFF2-40B4-BE49-F238E27FC236}">
                <a16:creationId xmlns:a16="http://schemas.microsoft.com/office/drawing/2014/main" id="{53267051-3B24-4636-BC93-E07AF90765B9}"/>
              </a:ext>
            </a:extLst>
          </p:cNvPr>
          <p:cNvSpPr txBox="1"/>
          <p:nvPr/>
        </p:nvSpPr>
        <p:spPr>
          <a:xfrm>
            <a:off x="1386840" y="3956403"/>
            <a:ext cx="8001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Transport Layer – Host-to-host communication</a:t>
            </a:r>
          </a:p>
          <a:p>
            <a:pPr marL="742950" lvl="1" indent="-285750">
              <a:buFont typeface="Arial" panose="020B0604020202020204" pitchFamily="34" charset="0"/>
              <a:buChar char="•"/>
            </a:pPr>
            <a:r>
              <a:rPr lang="en-US" dirty="0"/>
              <a:t>Example: TCP</a:t>
            </a:r>
          </a:p>
        </p:txBody>
      </p:sp>
      <p:sp>
        <p:nvSpPr>
          <p:cNvPr id="8" name="TextBox 7">
            <a:extLst>
              <a:ext uri="{FF2B5EF4-FFF2-40B4-BE49-F238E27FC236}">
                <a16:creationId xmlns:a16="http://schemas.microsoft.com/office/drawing/2014/main" id="{EF173271-332C-4F94-A6CF-07728D7C0DFA}"/>
              </a:ext>
            </a:extLst>
          </p:cNvPr>
          <p:cNvSpPr txBox="1"/>
          <p:nvPr/>
        </p:nvSpPr>
        <p:spPr>
          <a:xfrm>
            <a:off x="1386840" y="4503263"/>
            <a:ext cx="8001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Session Layer – Manages session between end-user application processes</a:t>
            </a:r>
          </a:p>
          <a:p>
            <a:pPr marL="285750" indent="-285750">
              <a:buFont typeface="Arial" panose="020B0604020202020204" pitchFamily="34" charset="0"/>
              <a:buChar char="•"/>
            </a:pPr>
            <a:r>
              <a:rPr lang="en-US" dirty="0"/>
              <a:t>Presentation Layer – Data translation</a:t>
            </a:r>
          </a:p>
          <a:p>
            <a:pPr marL="285750" indent="-285750">
              <a:buFont typeface="Arial" panose="020B0604020202020204" pitchFamily="34" charset="0"/>
              <a:buChar char="•"/>
            </a:pPr>
            <a:r>
              <a:rPr lang="en-US" dirty="0"/>
              <a:t>Application Layer – Displays information received to the user</a:t>
            </a:r>
          </a:p>
          <a:p>
            <a:pPr marL="742950" lvl="1" indent="-285750">
              <a:buFont typeface="Arial" panose="020B0604020202020204" pitchFamily="34" charset="0"/>
              <a:buChar char="•"/>
            </a:pPr>
            <a:r>
              <a:rPr lang="en-US" dirty="0"/>
              <a:t>Examples – DNS, HTTP, FTP</a:t>
            </a:r>
          </a:p>
        </p:txBody>
      </p:sp>
    </p:spTree>
    <p:extLst>
      <p:ext uri="{BB962C8B-B14F-4D97-AF65-F5344CB8AC3E}">
        <p14:creationId xmlns:p14="http://schemas.microsoft.com/office/powerpoint/2010/main" val="227110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B4B2-F9EB-42A1-9111-5C758815FCA2}"/>
              </a:ext>
            </a:extLst>
          </p:cNvPr>
          <p:cNvSpPr>
            <a:spLocks noGrp="1"/>
          </p:cNvSpPr>
          <p:nvPr>
            <p:ph type="title"/>
          </p:nvPr>
        </p:nvSpPr>
        <p:spPr/>
        <p:txBody>
          <a:bodyPr/>
          <a:lstStyle/>
          <a:p>
            <a:r>
              <a:rPr lang="en-US" dirty="0"/>
              <a:t>Most common protocols you will encounter</a:t>
            </a:r>
          </a:p>
        </p:txBody>
      </p:sp>
      <p:sp>
        <p:nvSpPr>
          <p:cNvPr id="3" name="Content Placeholder 2">
            <a:extLst>
              <a:ext uri="{FF2B5EF4-FFF2-40B4-BE49-F238E27FC236}">
                <a16:creationId xmlns:a16="http://schemas.microsoft.com/office/drawing/2014/main" id="{18B50ED6-D577-4178-928F-9A1B80BA1B2E}"/>
              </a:ext>
            </a:extLst>
          </p:cNvPr>
          <p:cNvSpPr>
            <a:spLocks noGrp="1"/>
          </p:cNvSpPr>
          <p:nvPr>
            <p:ph idx="1"/>
          </p:nvPr>
        </p:nvSpPr>
        <p:spPr>
          <a:noFill/>
        </p:spPr>
        <p:txBody>
          <a:bodyPr/>
          <a:lstStyle/>
          <a:p>
            <a:r>
              <a:rPr lang="en-US" dirty="0"/>
              <a:t>TCP/IP</a:t>
            </a:r>
          </a:p>
          <a:p>
            <a:r>
              <a:rPr lang="en-US" dirty="0"/>
              <a:t>ARP</a:t>
            </a:r>
          </a:p>
          <a:p>
            <a:r>
              <a:rPr lang="en-US" dirty="0"/>
              <a:t>DHCP</a:t>
            </a:r>
          </a:p>
          <a:p>
            <a:r>
              <a:rPr lang="en-US" dirty="0"/>
              <a:t>DNS</a:t>
            </a:r>
          </a:p>
          <a:p>
            <a:r>
              <a:rPr lang="en-US" dirty="0"/>
              <a:t>FTP (SFTP/TFTP)</a:t>
            </a:r>
          </a:p>
          <a:p>
            <a:r>
              <a:rPr lang="en-US" dirty="0"/>
              <a:t>HTTP (HTTPS)</a:t>
            </a:r>
          </a:p>
        </p:txBody>
      </p:sp>
    </p:spTree>
    <p:extLst>
      <p:ext uri="{BB962C8B-B14F-4D97-AF65-F5344CB8AC3E}">
        <p14:creationId xmlns:p14="http://schemas.microsoft.com/office/powerpoint/2010/main" val="191931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alpha val="14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C2E6-0C84-46DC-8028-87AC29D470A8}"/>
              </a:ext>
            </a:extLst>
          </p:cNvPr>
          <p:cNvSpPr>
            <a:spLocks noGrp="1"/>
          </p:cNvSpPr>
          <p:nvPr>
            <p:ph type="title"/>
          </p:nvPr>
        </p:nvSpPr>
        <p:spPr/>
        <p:txBody>
          <a:bodyPr/>
          <a:lstStyle/>
          <a:p>
            <a:r>
              <a:rPr lang="en-US" dirty="0"/>
              <a:t>TCP and IP</a:t>
            </a:r>
          </a:p>
        </p:txBody>
      </p:sp>
      <p:sp>
        <p:nvSpPr>
          <p:cNvPr id="3" name="Text Placeholder 2">
            <a:extLst>
              <a:ext uri="{FF2B5EF4-FFF2-40B4-BE49-F238E27FC236}">
                <a16:creationId xmlns:a16="http://schemas.microsoft.com/office/drawing/2014/main" id="{5A73D63B-C0ED-4D7E-978B-01BCC28E9369}"/>
              </a:ext>
            </a:extLst>
          </p:cNvPr>
          <p:cNvSpPr>
            <a:spLocks noGrp="1"/>
          </p:cNvSpPr>
          <p:nvPr>
            <p:ph type="body" idx="1"/>
          </p:nvPr>
        </p:nvSpPr>
        <p:spPr/>
        <p:txBody>
          <a:bodyPr/>
          <a:lstStyle/>
          <a:p>
            <a:r>
              <a:rPr lang="en-US" dirty="0"/>
              <a:t>TCP</a:t>
            </a:r>
          </a:p>
        </p:txBody>
      </p:sp>
      <p:sp>
        <p:nvSpPr>
          <p:cNvPr id="4" name="Content Placeholder 3">
            <a:extLst>
              <a:ext uri="{FF2B5EF4-FFF2-40B4-BE49-F238E27FC236}">
                <a16:creationId xmlns:a16="http://schemas.microsoft.com/office/drawing/2014/main" id="{7DC76AA0-14E6-4FFA-A869-7ED25170D30A}"/>
              </a:ext>
            </a:extLst>
          </p:cNvPr>
          <p:cNvSpPr>
            <a:spLocks noGrp="1"/>
          </p:cNvSpPr>
          <p:nvPr>
            <p:ph sz="half" idx="2"/>
          </p:nvPr>
        </p:nvSpPr>
        <p:spPr/>
        <p:txBody>
          <a:bodyPr/>
          <a:lstStyle/>
          <a:p>
            <a:r>
              <a:rPr lang="en-US" dirty="0"/>
              <a:t>Transmission Control Protocol</a:t>
            </a:r>
          </a:p>
          <a:p>
            <a:r>
              <a:rPr lang="en-US" dirty="0"/>
              <a:t>Delivers bytes between applications running on hosts</a:t>
            </a:r>
          </a:p>
        </p:txBody>
      </p:sp>
      <p:sp>
        <p:nvSpPr>
          <p:cNvPr id="5" name="Text Placeholder 4">
            <a:extLst>
              <a:ext uri="{FF2B5EF4-FFF2-40B4-BE49-F238E27FC236}">
                <a16:creationId xmlns:a16="http://schemas.microsoft.com/office/drawing/2014/main" id="{A80B2F83-51C0-4C4A-8EC9-C36B88D078FE}"/>
              </a:ext>
            </a:extLst>
          </p:cNvPr>
          <p:cNvSpPr>
            <a:spLocks noGrp="1"/>
          </p:cNvSpPr>
          <p:nvPr>
            <p:ph type="body" sz="quarter" idx="3"/>
          </p:nvPr>
        </p:nvSpPr>
        <p:spPr/>
        <p:txBody>
          <a:bodyPr/>
          <a:lstStyle/>
          <a:p>
            <a:r>
              <a:rPr lang="en-US" dirty="0"/>
              <a:t>IP</a:t>
            </a:r>
          </a:p>
        </p:txBody>
      </p:sp>
      <p:sp>
        <p:nvSpPr>
          <p:cNvPr id="6" name="Content Placeholder 5">
            <a:extLst>
              <a:ext uri="{FF2B5EF4-FFF2-40B4-BE49-F238E27FC236}">
                <a16:creationId xmlns:a16="http://schemas.microsoft.com/office/drawing/2014/main" id="{1D961190-CB9A-4598-90A2-7D98D9B3BF80}"/>
              </a:ext>
            </a:extLst>
          </p:cNvPr>
          <p:cNvSpPr>
            <a:spLocks noGrp="1"/>
          </p:cNvSpPr>
          <p:nvPr>
            <p:ph sz="quarter" idx="4"/>
          </p:nvPr>
        </p:nvSpPr>
        <p:spPr/>
        <p:txBody>
          <a:bodyPr/>
          <a:lstStyle/>
          <a:p>
            <a:r>
              <a:rPr lang="en-US" dirty="0"/>
              <a:t>Internet Protocol</a:t>
            </a:r>
          </a:p>
          <a:p>
            <a:r>
              <a:rPr lang="en-US" dirty="0"/>
              <a:t>Responsible for routing from a source host to a destination host across one or more IP networks by using an addressing system</a:t>
            </a:r>
          </a:p>
          <a:p>
            <a:r>
              <a:rPr lang="en-US" sz="1800" dirty="0"/>
              <a:t>*cough* hence the name IP Address *cough*</a:t>
            </a:r>
          </a:p>
        </p:txBody>
      </p:sp>
    </p:spTree>
    <p:extLst>
      <p:ext uri="{BB962C8B-B14F-4D97-AF65-F5344CB8AC3E}">
        <p14:creationId xmlns:p14="http://schemas.microsoft.com/office/powerpoint/2010/main" val="21399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4F20-C199-454B-838D-BA68298D11D8}"/>
              </a:ext>
            </a:extLst>
          </p:cNvPr>
          <p:cNvSpPr>
            <a:spLocks noGrp="1"/>
          </p:cNvSpPr>
          <p:nvPr>
            <p:ph type="title"/>
          </p:nvPr>
        </p:nvSpPr>
        <p:spPr/>
        <p:txBody>
          <a:bodyPr/>
          <a:lstStyle/>
          <a:p>
            <a:r>
              <a:rPr lang="en-US" dirty="0"/>
              <a:t>ARP</a:t>
            </a:r>
          </a:p>
        </p:txBody>
      </p:sp>
      <p:sp>
        <p:nvSpPr>
          <p:cNvPr id="3" name="Content Placeholder 2">
            <a:extLst>
              <a:ext uri="{FF2B5EF4-FFF2-40B4-BE49-F238E27FC236}">
                <a16:creationId xmlns:a16="http://schemas.microsoft.com/office/drawing/2014/main" id="{3077E9C0-2CCB-476E-BBCC-95E93679ABD6}"/>
              </a:ext>
            </a:extLst>
          </p:cNvPr>
          <p:cNvSpPr>
            <a:spLocks noGrp="1"/>
          </p:cNvSpPr>
          <p:nvPr>
            <p:ph idx="1"/>
          </p:nvPr>
        </p:nvSpPr>
        <p:spPr/>
        <p:txBody>
          <a:bodyPr/>
          <a:lstStyle/>
          <a:p>
            <a:r>
              <a:rPr lang="en-US" dirty="0"/>
              <a:t>Address Resolution Protocol</a:t>
            </a:r>
          </a:p>
          <a:p>
            <a:r>
              <a:rPr lang="en-US" dirty="0"/>
              <a:t>Responsible for discovering MAC (media access control) address</a:t>
            </a:r>
          </a:p>
          <a:p>
            <a:r>
              <a:rPr lang="en-US" dirty="0"/>
              <a:t>In Wireshark ARP packets are usually read as “Who has #.#.#.#? Tell #.#.#.#”</a:t>
            </a:r>
          </a:p>
          <a:p>
            <a:r>
              <a:rPr lang="en-US" dirty="0"/>
              <a:t>This means that the IP address after the ‘Tell’ part knows it wants to send data to the IP address after the ‘Who has’ part but it does not know the MAC address yet</a:t>
            </a:r>
          </a:p>
        </p:txBody>
      </p:sp>
    </p:spTree>
    <p:extLst>
      <p:ext uri="{BB962C8B-B14F-4D97-AF65-F5344CB8AC3E}">
        <p14:creationId xmlns:p14="http://schemas.microsoft.com/office/powerpoint/2010/main" val="105372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EBD0-76EB-4308-A492-4BA9A3AD1703}"/>
              </a:ext>
            </a:extLst>
          </p:cNvPr>
          <p:cNvSpPr>
            <a:spLocks noGrp="1"/>
          </p:cNvSpPr>
          <p:nvPr>
            <p:ph type="title"/>
          </p:nvPr>
        </p:nvSpPr>
        <p:spPr/>
        <p:txBody>
          <a:bodyPr/>
          <a:lstStyle/>
          <a:p>
            <a:r>
              <a:rPr lang="en-US" dirty="0"/>
              <a:t>DHCP</a:t>
            </a:r>
          </a:p>
        </p:txBody>
      </p:sp>
      <p:sp>
        <p:nvSpPr>
          <p:cNvPr id="3" name="Content Placeholder 2">
            <a:extLst>
              <a:ext uri="{FF2B5EF4-FFF2-40B4-BE49-F238E27FC236}">
                <a16:creationId xmlns:a16="http://schemas.microsoft.com/office/drawing/2014/main" id="{2399454D-B010-47C5-9B1A-89EF8AAB73D3}"/>
              </a:ext>
            </a:extLst>
          </p:cNvPr>
          <p:cNvSpPr>
            <a:spLocks noGrp="1"/>
          </p:cNvSpPr>
          <p:nvPr>
            <p:ph idx="1"/>
          </p:nvPr>
        </p:nvSpPr>
        <p:spPr/>
        <p:txBody>
          <a:bodyPr/>
          <a:lstStyle/>
          <a:p>
            <a:r>
              <a:rPr lang="en-US" dirty="0"/>
              <a:t>Dynamic Host Configuration Protocol</a:t>
            </a:r>
          </a:p>
          <a:p>
            <a:r>
              <a:rPr lang="en-US" dirty="0"/>
              <a:t>Responsible for dynamically assigning IP addresses and any other necessary parameters to each device on a network</a:t>
            </a:r>
          </a:p>
        </p:txBody>
      </p:sp>
    </p:spTree>
    <p:extLst>
      <p:ext uri="{BB962C8B-B14F-4D97-AF65-F5344CB8AC3E}">
        <p14:creationId xmlns:p14="http://schemas.microsoft.com/office/powerpoint/2010/main" val="33628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00">
            <a:alpha val="28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D95B-9265-4986-98F1-287BE1F518DD}"/>
              </a:ext>
            </a:extLst>
          </p:cNvPr>
          <p:cNvSpPr>
            <a:spLocks noGrp="1"/>
          </p:cNvSpPr>
          <p:nvPr>
            <p:ph type="title"/>
          </p:nvPr>
        </p:nvSpPr>
        <p:spPr/>
        <p:txBody>
          <a:bodyPr/>
          <a:lstStyle/>
          <a:p>
            <a:r>
              <a:rPr lang="en-US" dirty="0"/>
              <a:t>DNS</a:t>
            </a:r>
          </a:p>
        </p:txBody>
      </p:sp>
      <p:sp>
        <p:nvSpPr>
          <p:cNvPr id="3" name="Content Placeholder 2">
            <a:extLst>
              <a:ext uri="{FF2B5EF4-FFF2-40B4-BE49-F238E27FC236}">
                <a16:creationId xmlns:a16="http://schemas.microsoft.com/office/drawing/2014/main" id="{A7CD65CA-7B4E-4342-AC87-992F765DEB36}"/>
              </a:ext>
            </a:extLst>
          </p:cNvPr>
          <p:cNvSpPr>
            <a:spLocks noGrp="1"/>
          </p:cNvSpPr>
          <p:nvPr>
            <p:ph idx="1"/>
          </p:nvPr>
        </p:nvSpPr>
        <p:spPr/>
        <p:txBody>
          <a:bodyPr/>
          <a:lstStyle/>
          <a:p>
            <a:r>
              <a:rPr lang="en-US" dirty="0"/>
              <a:t>Domain Name System</a:t>
            </a:r>
          </a:p>
          <a:p>
            <a:r>
              <a:rPr lang="en-US" dirty="0"/>
              <a:t>Translates memorized domain names into numerical IP addresses</a:t>
            </a:r>
          </a:p>
          <a:p>
            <a:r>
              <a:rPr lang="en-US" dirty="0"/>
              <a:t>Cloudflare’s 1.1.1.1 is a great alternative to your ISPs DNS resolver</a:t>
            </a:r>
          </a:p>
          <a:p>
            <a:r>
              <a:rPr lang="en-US" dirty="0"/>
              <a:t>Consider building a Pi-Hole to use as your DNS server</a:t>
            </a:r>
          </a:p>
        </p:txBody>
      </p:sp>
    </p:spTree>
    <p:extLst>
      <p:ext uri="{BB962C8B-B14F-4D97-AF65-F5344CB8AC3E}">
        <p14:creationId xmlns:p14="http://schemas.microsoft.com/office/powerpoint/2010/main" val="171544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0B955-1FEF-4A5B-A6CA-6AE62DA07B16}"/>
              </a:ext>
            </a:extLst>
          </p:cNvPr>
          <p:cNvSpPr>
            <a:spLocks noGrp="1"/>
          </p:cNvSpPr>
          <p:nvPr>
            <p:ph type="title"/>
          </p:nvPr>
        </p:nvSpPr>
        <p:spPr/>
        <p:txBody>
          <a:bodyPr/>
          <a:lstStyle/>
          <a:p>
            <a:r>
              <a:rPr lang="en-US" dirty="0"/>
              <a:t>FTP</a:t>
            </a:r>
          </a:p>
        </p:txBody>
      </p:sp>
      <p:sp>
        <p:nvSpPr>
          <p:cNvPr id="3" name="Content Placeholder 2">
            <a:extLst>
              <a:ext uri="{FF2B5EF4-FFF2-40B4-BE49-F238E27FC236}">
                <a16:creationId xmlns:a16="http://schemas.microsoft.com/office/drawing/2014/main" id="{7BB10932-324E-4048-8A48-757A4F98CE4C}"/>
              </a:ext>
            </a:extLst>
          </p:cNvPr>
          <p:cNvSpPr>
            <a:spLocks noGrp="1"/>
          </p:cNvSpPr>
          <p:nvPr>
            <p:ph idx="1"/>
          </p:nvPr>
        </p:nvSpPr>
        <p:spPr/>
        <p:txBody>
          <a:bodyPr/>
          <a:lstStyle/>
          <a:p>
            <a:r>
              <a:rPr lang="en-US" dirty="0"/>
              <a:t>File Transfer Protocol</a:t>
            </a:r>
          </a:p>
          <a:p>
            <a:r>
              <a:rPr lang="en-US" dirty="0"/>
              <a:t>Uses ports 20 and 21</a:t>
            </a:r>
          </a:p>
          <a:p>
            <a:r>
              <a:rPr lang="en-US" dirty="0"/>
              <a:t>Used to transfer files between a client and a server </a:t>
            </a:r>
            <a:r>
              <a:rPr lang="en-US" sz="1400" dirty="0"/>
              <a:t>(imagine that)</a:t>
            </a:r>
          </a:p>
          <a:p>
            <a:r>
              <a:rPr lang="en-US" dirty="0"/>
              <a:t>This was not designed to be a secure protocol, so SFTP (SSH File Transfer Protocol, using port 22) is a better solution</a:t>
            </a:r>
          </a:p>
          <a:p>
            <a:r>
              <a:rPr lang="en-US" dirty="0"/>
              <a:t>TFTP (port 69) stands for Trivial File Transfer protocol and is used to quickly transfer small files (there is no authentication)</a:t>
            </a:r>
          </a:p>
        </p:txBody>
      </p:sp>
    </p:spTree>
    <p:extLst>
      <p:ext uri="{BB962C8B-B14F-4D97-AF65-F5344CB8AC3E}">
        <p14:creationId xmlns:p14="http://schemas.microsoft.com/office/powerpoint/2010/main" val="344891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264F-A174-443C-8F41-1B8C9BFF5FD2}"/>
              </a:ext>
            </a:extLst>
          </p:cNvPr>
          <p:cNvSpPr>
            <a:spLocks noGrp="1"/>
          </p:cNvSpPr>
          <p:nvPr>
            <p:ph type="title"/>
          </p:nvPr>
        </p:nvSpPr>
        <p:spPr/>
        <p:txBody>
          <a:bodyPr/>
          <a:lstStyle/>
          <a:p>
            <a:r>
              <a:rPr lang="en-US" dirty="0"/>
              <a:t>HTTP</a:t>
            </a:r>
          </a:p>
        </p:txBody>
      </p:sp>
      <p:sp>
        <p:nvSpPr>
          <p:cNvPr id="3" name="Content Placeholder 2">
            <a:extLst>
              <a:ext uri="{FF2B5EF4-FFF2-40B4-BE49-F238E27FC236}">
                <a16:creationId xmlns:a16="http://schemas.microsoft.com/office/drawing/2014/main" id="{ADB68047-7F7C-4E38-8C5E-F02DBA450281}"/>
              </a:ext>
            </a:extLst>
          </p:cNvPr>
          <p:cNvSpPr>
            <a:spLocks noGrp="1"/>
          </p:cNvSpPr>
          <p:nvPr>
            <p:ph idx="1"/>
          </p:nvPr>
        </p:nvSpPr>
        <p:spPr/>
        <p:txBody>
          <a:bodyPr/>
          <a:lstStyle/>
          <a:p>
            <a:r>
              <a:rPr lang="en-US" dirty="0"/>
              <a:t>Hypertext Transfer Protocol</a:t>
            </a:r>
          </a:p>
          <a:p>
            <a:r>
              <a:rPr lang="en-US" dirty="0"/>
              <a:t>Uses port 80</a:t>
            </a:r>
          </a:p>
          <a:p>
            <a:r>
              <a:rPr lang="en-US" dirty="0"/>
              <a:t>The foundation of communication for the World Wide Web</a:t>
            </a:r>
          </a:p>
          <a:p>
            <a:r>
              <a:rPr lang="en-US" dirty="0"/>
              <a:t>This is what actually transfers the website to the user in the form of instructions like a text document</a:t>
            </a:r>
          </a:p>
          <a:p>
            <a:r>
              <a:rPr lang="en-US" dirty="0"/>
              <a:t>HTTPS (Hypertext Transfer Protocol Secure, using port 443) is an extension of HTTP which is encrypted with TLS (Transfer Layer Security)</a:t>
            </a:r>
          </a:p>
        </p:txBody>
      </p:sp>
    </p:spTree>
    <p:extLst>
      <p:ext uri="{BB962C8B-B14F-4D97-AF65-F5344CB8AC3E}">
        <p14:creationId xmlns:p14="http://schemas.microsoft.com/office/powerpoint/2010/main" val="536175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677</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Network Protocols</vt:lpstr>
      <vt:lpstr>The OSI Model</vt:lpstr>
      <vt:lpstr>Most common protocols you will encounter</vt:lpstr>
      <vt:lpstr>TCP and IP</vt:lpstr>
      <vt:lpstr>ARP</vt:lpstr>
      <vt:lpstr>DHCP</vt:lpstr>
      <vt:lpstr>DNS</vt:lpstr>
      <vt:lpstr>FTP</vt:lpstr>
      <vt:lpstr>HTTP</vt:lpstr>
      <vt:lpstr>More HTTP</vt:lpstr>
      <vt:lpstr>BONUS PROTOCOL!</vt:lpstr>
      <vt:lpstr>BONUS PROTOCOL AGAIN (last slide I promise)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Protocols</dc:title>
  <dc:creator>General Fantastic</dc:creator>
  <cp:lastModifiedBy>General Fantastic</cp:lastModifiedBy>
  <cp:revision>14</cp:revision>
  <dcterms:created xsi:type="dcterms:W3CDTF">2018-09-26T13:49:09Z</dcterms:created>
  <dcterms:modified xsi:type="dcterms:W3CDTF">2018-09-26T16:34:06Z</dcterms:modified>
</cp:coreProperties>
</file>