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zählungs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1.g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1.gif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1DD8B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antum"/>
          <p:cNvSpPr txBox="1"/>
          <p:nvPr/>
        </p:nvSpPr>
        <p:spPr>
          <a:xfrm>
            <a:off x="-2641600" y="10444336"/>
            <a:ext cx="10464800" cy="139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Quantum</a:t>
            </a:r>
          </a:p>
        </p:txBody>
      </p:sp>
      <p:sp>
        <p:nvSpPr>
          <p:cNvPr id="120" name="Computing"/>
          <p:cNvSpPr txBox="1"/>
          <p:nvPr/>
        </p:nvSpPr>
        <p:spPr>
          <a:xfrm>
            <a:off x="4622800" y="17348200"/>
            <a:ext cx="10464800" cy="1399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Computing</a:t>
            </a:r>
          </a:p>
        </p:txBody>
      </p:sp>
      <p:pic>
        <p:nvPicPr>
          <p:cNvPr id="121" name="EAF2A190-7F02-4D2F-B745-F720F2E4578E-L0-001.png" descr="EAF2A190-7F02-4D2F-B745-F720F2E4578E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4720" y="10577686"/>
            <a:ext cx="859536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-Wave Systems"/>
          <p:cNvSpPr txBox="1"/>
          <p:nvPr/>
        </p:nvSpPr>
        <p:spPr>
          <a:xfrm>
            <a:off x="215040" y="148653"/>
            <a:ext cx="626745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D-Wave Systems</a:t>
            </a:r>
          </a:p>
        </p:txBody>
      </p:sp>
      <p:pic>
        <p:nvPicPr>
          <p:cNvPr id="196" name="445FCEFE-DAF4-4C97-8801-FBB657B2DF27-L0-001.jpeg" descr="445FCEFE-DAF4-4C97-8801-FBB657B2DF27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138" y="1120908"/>
            <a:ext cx="2252852" cy="150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9171" y="3022996"/>
            <a:ext cx="7206392" cy="543482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Energy Efficiency: 25kW"/>
          <p:cNvSpPr txBox="1"/>
          <p:nvPr/>
        </p:nvSpPr>
        <p:spPr>
          <a:xfrm>
            <a:off x="3118765" y="10640918"/>
            <a:ext cx="59075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Energy Efficiency: 25kW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-Wave Systems"/>
          <p:cNvSpPr txBox="1"/>
          <p:nvPr/>
        </p:nvSpPr>
        <p:spPr>
          <a:xfrm>
            <a:off x="215040" y="148653"/>
            <a:ext cx="626745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D-Wave Systems</a:t>
            </a:r>
          </a:p>
        </p:txBody>
      </p:sp>
      <p:pic>
        <p:nvPicPr>
          <p:cNvPr id="201" name="445FCEFE-DAF4-4C97-8801-FBB657B2DF27-L0-001.jpeg" descr="445FCEFE-DAF4-4C97-8801-FBB657B2DF27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138" y="1120908"/>
            <a:ext cx="2252852" cy="150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415" y="2790155"/>
            <a:ext cx="2248448" cy="169570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oftware and WebAPI"/>
          <p:cNvSpPr txBox="1"/>
          <p:nvPr/>
        </p:nvSpPr>
        <p:spPr>
          <a:xfrm>
            <a:off x="3130976" y="10278921"/>
            <a:ext cx="536244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Software and WebAPI</a:t>
            </a:r>
          </a:p>
        </p:txBody>
      </p:sp>
      <p:pic>
        <p:nvPicPr>
          <p:cNvPr id="204" name="08CD0060-CDBB-4C70-BBB6-8F24866396B2-L0-001.png" descr="08CD0060-CDBB-4C70-BBB6-8F24866396B2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6440" y="11513408"/>
            <a:ext cx="1490648" cy="1675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A0078E29-AC0D-4D24-8673-68A40F1B560A-L0-001.png" descr="A0078E29-AC0D-4D24-8673-68A40F1B560A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12663" y="11778018"/>
            <a:ext cx="3866803" cy="1146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B398EEB3-2AC6-480C-9C42-B5E01F2BB995-L0-001.png" descr="B398EEB3-2AC6-480C-9C42-B5E01F2BB995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15040" y="11432662"/>
            <a:ext cx="2044580" cy="183715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Energy Efficiency: 25kW"/>
          <p:cNvSpPr txBox="1"/>
          <p:nvPr/>
        </p:nvSpPr>
        <p:spPr>
          <a:xfrm>
            <a:off x="3095455" y="1517276"/>
            <a:ext cx="590753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Energy Efficiency: 25kW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-Wave Systems"/>
          <p:cNvSpPr txBox="1"/>
          <p:nvPr/>
        </p:nvSpPr>
        <p:spPr>
          <a:xfrm>
            <a:off x="215040" y="148653"/>
            <a:ext cx="626745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D-Wave Systems</a:t>
            </a:r>
          </a:p>
        </p:txBody>
      </p:sp>
      <p:pic>
        <p:nvPicPr>
          <p:cNvPr id="210" name="445FCEFE-DAF4-4C97-8801-FBB657B2DF27-L0-001.jpeg" descr="445FCEFE-DAF4-4C97-8801-FBB657B2DF27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138" y="1120908"/>
            <a:ext cx="2252852" cy="150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415" y="2790155"/>
            <a:ext cx="2248448" cy="169570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oftware and WebAPI"/>
          <p:cNvSpPr txBox="1"/>
          <p:nvPr/>
        </p:nvSpPr>
        <p:spPr>
          <a:xfrm>
            <a:off x="3150380" y="2575765"/>
            <a:ext cx="53624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Software and WebAPI</a:t>
            </a:r>
          </a:p>
        </p:txBody>
      </p:sp>
      <p:pic>
        <p:nvPicPr>
          <p:cNvPr id="213" name="08CD0060-CDBB-4C70-BBB6-8F24866396B2-L0-001.png" descr="08CD0060-CDBB-4C70-BBB6-8F24866396B2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4542" y="3408074"/>
            <a:ext cx="1490647" cy="1675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A0078E29-AC0D-4D24-8673-68A40F1B560A-L0-001.png" descr="A0078E29-AC0D-4D24-8673-68A40F1B560A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62019" y="3672684"/>
            <a:ext cx="3866802" cy="1146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B398EEB3-2AC6-480C-9C42-B5E01F2BB995-L0-001.png" descr="B398EEB3-2AC6-480C-9C42-B5E01F2BB995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65651" y="3327329"/>
            <a:ext cx="2044580" cy="1837159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Real-Life Applications"/>
          <p:cNvSpPr txBox="1"/>
          <p:nvPr/>
        </p:nvSpPr>
        <p:spPr>
          <a:xfrm>
            <a:off x="3109232" y="10890333"/>
            <a:ext cx="54447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Real-Life Applications</a:t>
            </a:r>
          </a:p>
        </p:txBody>
      </p:sp>
      <p:sp>
        <p:nvSpPr>
          <p:cNvPr id="217" name="Energy Efficiency: 25kW"/>
          <p:cNvSpPr txBox="1"/>
          <p:nvPr/>
        </p:nvSpPr>
        <p:spPr>
          <a:xfrm>
            <a:off x="3157560" y="1478844"/>
            <a:ext cx="59075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Energy Efficiency: 25kW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-Wave Systems"/>
          <p:cNvSpPr txBox="1"/>
          <p:nvPr/>
        </p:nvSpPr>
        <p:spPr>
          <a:xfrm>
            <a:off x="215040" y="148653"/>
            <a:ext cx="626745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D-Wave Systems</a:t>
            </a:r>
          </a:p>
        </p:txBody>
      </p:sp>
      <p:pic>
        <p:nvPicPr>
          <p:cNvPr id="220" name="445FCEFE-DAF4-4C97-8801-FBB657B2DF27-L0-001.jpeg" descr="445FCEFE-DAF4-4C97-8801-FBB657B2DF27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138" y="1120908"/>
            <a:ext cx="2252852" cy="150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415" y="2790155"/>
            <a:ext cx="2248448" cy="1695705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oftware and WebAPI"/>
          <p:cNvSpPr txBox="1"/>
          <p:nvPr/>
        </p:nvSpPr>
        <p:spPr>
          <a:xfrm>
            <a:off x="3150380" y="2575765"/>
            <a:ext cx="53624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Software and WebAPI</a:t>
            </a:r>
          </a:p>
        </p:txBody>
      </p:sp>
      <p:pic>
        <p:nvPicPr>
          <p:cNvPr id="223" name="08CD0060-CDBB-4C70-BBB6-8F24866396B2-L0-001.png" descr="08CD0060-CDBB-4C70-BBB6-8F24866396B2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4542" y="3408074"/>
            <a:ext cx="1490647" cy="1675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A0078E29-AC0D-4D24-8673-68A40F1B560A-L0-001.png" descr="A0078E29-AC0D-4D24-8673-68A40F1B560A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62019" y="3672684"/>
            <a:ext cx="3866802" cy="1146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B398EEB3-2AC6-480C-9C42-B5E01F2BB995-L0-001.png" descr="B398EEB3-2AC6-480C-9C42-B5E01F2BB995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65651" y="3327329"/>
            <a:ext cx="2044580" cy="1837159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Real-Life Applications"/>
          <p:cNvSpPr txBox="1"/>
          <p:nvPr/>
        </p:nvSpPr>
        <p:spPr>
          <a:xfrm>
            <a:off x="3109232" y="5206885"/>
            <a:ext cx="54447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Real-Life Applications</a:t>
            </a:r>
          </a:p>
        </p:txBody>
      </p:sp>
      <p:sp>
        <p:nvSpPr>
          <p:cNvPr id="227" name="Energy Efficiency: 25kW"/>
          <p:cNvSpPr txBox="1"/>
          <p:nvPr/>
        </p:nvSpPr>
        <p:spPr>
          <a:xfrm>
            <a:off x="3118765" y="1517276"/>
            <a:ext cx="590753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Energy Efficiency: 25kW</a:t>
            </a:r>
          </a:p>
        </p:txBody>
      </p:sp>
      <p:sp>
        <p:nvSpPr>
          <p:cNvPr id="228" name="IBM Q Experience"/>
          <p:cNvSpPr txBox="1"/>
          <p:nvPr/>
        </p:nvSpPr>
        <p:spPr>
          <a:xfrm>
            <a:off x="238019" y="15893862"/>
            <a:ext cx="664616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IBM Q Experience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-Wave Systems"/>
          <p:cNvSpPr txBox="1"/>
          <p:nvPr/>
        </p:nvSpPr>
        <p:spPr>
          <a:xfrm>
            <a:off x="215040" y="-6648131"/>
            <a:ext cx="626745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D-Wave Systems</a:t>
            </a:r>
          </a:p>
        </p:txBody>
      </p:sp>
      <p:pic>
        <p:nvPicPr>
          <p:cNvPr id="231" name="445FCEFE-DAF4-4C97-8801-FBB657B2DF27-L0-001.jpeg" descr="445FCEFE-DAF4-4C97-8801-FBB657B2DF27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138" y="-5675877"/>
            <a:ext cx="2252852" cy="1501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415" y="-4006629"/>
            <a:ext cx="2248448" cy="1695705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oftware and WebAPI"/>
          <p:cNvSpPr txBox="1"/>
          <p:nvPr/>
        </p:nvSpPr>
        <p:spPr>
          <a:xfrm>
            <a:off x="3150380" y="-4221019"/>
            <a:ext cx="53624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Software and WebAPI</a:t>
            </a:r>
          </a:p>
        </p:txBody>
      </p:sp>
      <p:pic>
        <p:nvPicPr>
          <p:cNvPr id="234" name="08CD0060-CDBB-4C70-BBB6-8F24866396B2-L0-001.png" descr="08CD0060-CDBB-4C70-BBB6-8F24866396B2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34542" y="-3388710"/>
            <a:ext cx="1490647" cy="1675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A0078E29-AC0D-4D24-8673-68A40F1B560A-L0-001.png" descr="A0078E29-AC0D-4D24-8673-68A40F1B560A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62019" y="-3124100"/>
            <a:ext cx="3866802" cy="1146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B398EEB3-2AC6-480C-9C42-B5E01F2BB995-L0-001.png" descr="B398EEB3-2AC6-480C-9C42-B5E01F2BB995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65651" y="-3469455"/>
            <a:ext cx="2044580" cy="1837159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Real-Life Applications"/>
          <p:cNvSpPr txBox="1"/>
          <p:nvPr/>
        </p:nvSpPr>
        <p:spPr>
          <a:xfrm>
            <a:off x="3109232" y="-1589899"/>
            <a:ext cx="544474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Real-Life Applications</a:t>
            </a:r>
          </a:p>
        </p:txBody>
      </p:sp>
      <p:sp>
        <p:nvSpPr>
          <p:cNvPr id="238" name="Energy Efficiency: 25kW"/>
          <p:cNvSpPr txBox="1"/>
          <p:nvPr/>
        </p:nvSpPr>
        <p:spPr>
          <a:xfrm>
            <a:off x="3118765" y="-5279508"/>
            <a:ext cx="590753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Energy Efficiency: 25kW</a:t>
            </a:r>
          </a:p>
        </p:txBody>
      </p:sp>
      <p:sp>
        <p:nvSpPr>
          <p:cNvPr id="239" name="IBM Q Experience"/>
          <p:cNvSpPr txBox="1"/>
          <p:nvPr/>
        </p:nvSpPr>
        <p:spPr>
          <a:xfrm>
            <a:off x="238019" y="153940"/>
            <a:ext cx="664616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IBM Q Experience</a:t>
            </a:r>
          </a:p>
        </p:txBody>
      </p:sp>
      <p:pic>
        <p:nvPicPr>
          <p:cNvPr id="240" name="82DF3258-9A84-459E-B059-771D760FD5FA-L0-001.png" descr="82DF3258-9A84-459E-B059-771D760FD5FA-L0-00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32915" y="14323941"/>
            <a:ext cx="3325009" cy="3325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IBM Q Experience"/>
          <p:cNvSpPr txBox="1"/>
          <p:nvPr/>
        </p:nvSpPr>
        <p:spPr>
          <a:xfrm>
            <a:off x="238019" y="153940"/>
            <a:ext cx="664616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IBM Q Experience</a:t>
            </a:r>
          </a:p>
        </p:txBody>
      </p:sp>
      <p:pic>
        <p:nvPicPr>
          <p:cNvPr id="243" name="82DF3258-9A84-459E-B059-771D760FD5FA-L0-001.png" descr="82DF3258-9A84-459E-B059-771D760FD5FA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9896" y="3214295"/>
            <a:ext cx="3325009" cy="332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E6E7DFB3-79F0-42D5-AB88-73F0660D2824-L0-001.jpeg" descr="E6E7DFB3-79F0-42D5-AB88-73F0660D2824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5147" y="14715556"/>
            <a:ext cx="6434506" cy="4706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IBM Q Experience"/>
          <p:cNvSpPr txBox="1"/>
          <p:nvPr/>
        </p:nvSpPr>
        <p:spPr>
          <a:xfrm>
            <a:off x="238019" y="153940"/>
            <a:ext cx="664616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IBM Q Experience</a:t>
            </a:r>
          </a:p>
        </p:txBody>
      </p:sp>
      <p:pic>
        <p:nvPicPr>
          <p:cNvPr id="247" name="82DF3258-9A84-459E-B059-771D760FD5FA-L0-001.png" descr="82DF3258-9A84-459E-B059-771D760FD5FA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578" y="1276875"/>
            <a:ext cx="1486254" cy="1486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E6E7DFB3-79F0-42D5-AB88-73F0660D2824-L0-001.jpeg" descr="E6E7DFB3-79F0-42D5-AB88-73F0660D2824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5147" y="3387156"/>
            <a:ext cx="6434506" cy="4706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1DAB952C-FBB8-4BF3-B10B-DD027CCDF632-L0-001.jpeg" descr="1DAB952C-FBB8-4BF3-B10B-DD027CCDF632-L0-00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58000" y="11899500"/>
            <a:ext cx="5835025" cy="4148339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QISKit"/>
          <p:cNvSpPr txBox="1"/>
          <p:nvPr/>
        </p:nvSpPr>
        <p:spPr>
          <a:xfrm>
            <a:off x="2428839" y="1739777"/>
            <a:ext cx="127787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QISKit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IBM Q Experience"/>
          <p:cNvSpPr txBox="1"/>
          <p:nvPr/>
        </p:nvSpPr>
        <p:spPr>
          <a:xfrm>
            <a:off x="238019" y="153940"/>
            <a:ext cx="664616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IBM Q Experience</a:t>
            </a:r>
          </a:p>
        </p:txBody>
      </p:sp>
      <p:pic>
        <p:nvPicPr>
          <p:cNvPr id="253" name="82DF3258-9A84-459E-B059-771D760FD5FA-L0-001.png" descr="82DF3258-9A84-459E-B059-771D760FD5FA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578" y="1276875"/>
            <a:ext cx="1486254" cy="1486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E6E7DFB3-79F0-42D5-AB88-73F0660D2824-L0-001.jpeg" descr="E6E7DFB3-79F0-42D5-AB88-73F0660D2824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849" y="3387156"/>
            <a:ext cx="5716390" cy="4181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1DAB952C-FBB8-4BF3-B10B-DD027CCDF632-L0-001.jpeg" descr="1DAB952C-FBB8-4BF3-B10B-DD027CCDF632-L0-00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58000" y="3403600"/>
            <a:ext cx="5835025" cy="4148338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QISKit"/>
          <p:cNvSpPr txBox="1"/>
          <p:nvPr/>
        </p:nvSpPr>
        <p:spPr>
          <a:xfrm>
            <a:off x="2428839" y="1739777"/>
            <a:ext cx="127787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QISKit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Quantum"/>
          <p:cNvSpPr txBox="1"/>
          <p:nvPr/>
        </p:nvSpPr>
        <p:spPr>
          <a:xfrm>
            <a:off x="-2701326" y="1789285"/>
            <a:ext cx="10464801" cy="139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Quantum</a:t>
            </a:r>
          </a:p>
        </p:txBody>
      </p:sp>
      <p:sp>
        <p:nvSpPr>
          <p:cNvPr id="124" name="Computing"/>
          <p:cNvSpPr txBox="1"/>
          <p:nvPr/>
        </p:nvSpPr>
        <p:spPr>
          <a:xfrm>
            <a:off x="4685517" y="6881985"/>
            <a:ext cx="10464801" cy="139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Computing</a:t>
            </a:r>
          </a:p>
        </p:txBody>
      </p:sp>
      <p:pic>
        <p:nvPicPr>
          <p:cNvPr id="125" name="EAF2A190-7F02-4D2F-B745-F720F2E4578E-L0-001.png" descr="EAF2A190-7F02-4D2F-B745-F720F2E4578E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4720" y="0"/>
            <a:ext cx="859536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he"/>
          <p:cNvSpPr txBox="1"/>
          <p:nvPr/>
        </p:nvSpPr>
        <p:spPr>
          <a:xfrm>
            <a:off x="-1689100" y="186436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The</a:t>
            </a:r>
          </a:p>
        </p:txBody>
      </p:sp>
      <p:sp>
        <p:nvSpPr>
          <p:cNvPr id="127" name="Beginning"/>
          <p:cNvSpPr txBox="1"/>
          <p:nvPr/>
        </p:nvSpPr>
        <p:spPr>
          <a:xfrm>
            <a:off x="1917700" y="171196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Beginning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1DD8B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EAF2A190-7F02-4D2F-B745-F720F2E4578E-L0-001.png" descr="EAF2A190-7F02-4D2F-B745-F720F2E4578E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4720" y="-10718800"/>
            <a:ext cx="859536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Quantum"/>
          <p:cNvSpPr txBox="1"/>
          <p:nvPr/>
        </p:nvSpPr>
        <p:spPr>
          <a:xfrm>
            <a:off x="-2193326" y="-3697115"/>
            <a:ext cx="10464801" cy="139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Quantum</a:t>
            </a:r>
          </a:p>
        </p:txBody>
      </p:sp>
      <p:sp>
        <p:nvSpPr>
          <p:cNvPr id="131" name="Computing"/>
          <p:cNvSpPr txBox="1"/>
          <p:nvPr/>
        </p:nvSpPr>
        <p:spPr>
          <a:xfrm>
            <a:off x="4583917" y="-10085215"/>
            <a:ext cx="10464801" cy="139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Computing</a:t>
            </a:r>
          </a:p>
        </p:txBody>
      </p:sp>
      <p:sp>
        <p:nvSpPr>
          <p:cNvPr id="132" name="Beginning"/>
          <p:cNvSpPr txBox="1"/>
          <p:nvPr/>
        </p:nvSpPr>
        <p:spPr>
          <a:xfrm>
            <a:off x="2015368" y="4071057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Beginning</a:t>
            </a:r>
          </a:p>
        </p:txBody>
      </p:sp>
      <p:sp>
        <p:nvSpPr>
          <p:cNvPr id="133" name="The"/>
          <p:cNvSpPr txBox="1"/>
          <p:nvPr/>
        </p:nvSpPr>
        <p:spPr>
          <a:xfrm>
            <a:off x="-1689100" y="4071057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The</a:t>
            </a:r>
          </a:p>
        </p:txBody>
      </p:sp>
      <p:sp>
        <p:nvSpPr>
          <p:cNvPr id="134" name="The size of the transistor"/>
          <p:cNvSpPr txBox="1"/>
          <p:nvPr/>
        </p:nvSpPr>
        <p:spPr>
          <a:xfrm>
            <a:off x="707883" y="12598402"/>
            <a:ext cx="913104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size of the transistor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eginning"/>
          <p:cNvSpPr txBox="1"/>
          <p:nvPr/>
        </p:nvSpPr>
        <p:spPr>
          <a:xfrm>
            <a:off x="1966534" y="-5947975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Beginning</a:t>
            </a:r>
          </a:p>
        </p:txBody>
      </p:sp>
      <p:sp>
        <p:nvSpPr>
          <p:cNvPr id="137" name="The"/>
          <p:cNvSpPr txBox="1"/>
          <p:nvPr/>
        </p:nvSpPr>
        <p:spPr>
          <a:xfrm>
            <a:off x="-1689100" y="-4238769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The</a:t>
            </a:r>
          </a:p>
        </p:txBody>
      </p:sp>
      <p:sp>
        <p:nvSpPr>
          <p:cNvPr id="138" name="The size of the transistor"/>
          <p:cNvSpPr txBox="1"/>
          <p:nvPr/>
        </p:nvSpPr>
        <p:spPr>
          <a:xfrm>
            <a:off x="675541" y="4593545"/>
            <a:ext cx="913104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size of the transistor</a:t>
            </a:r>
          </a:p>
        </p:txBody>
      </p:sp>
      <p:pic>
        <p:nvPicPr>
          <p:cNvPr id="139" name="F6ACC8DB-6882-4CF1-9979-10DB095A50B9-L0-001.gif" descr="F6ACC8DB-6882-4CF1-9979-10DB095A50B9-L0-00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1064" y="13082179"/>
            <a:ext cx="5062672" cy="5062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he size of the transistor"/>
          <p:cNvSpPr txBox="1"/>
          <p:nvPr/>
        </p:nvSpPr>
        <p:spPr>
          <a:xfrm>
            <a:off x="643199" y="33332"/>
            <a:ext cx="913104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size of the transistor</a:t>
            </a:r>
          </a:p>
        </p:txBody>
      </p:sp>
      <p:pic>
        <p:nvPicPr>
          <p:cNvPr id="142" name="F6ACC8DB-6882-4CF1-9979-10DB095A50B9-L0-001.gif" descr="F6ACC8DB-6882-4CF1-9979-10DB095A50B9-L0-00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1064" y="2345464"/>
            <a:ext cx="5062672" cy="506267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omplexity Theory"/>
          <p:cNvSpPr txBox="1"/>
          <p:nvPr/>
        </p:nvSpPr>
        <p:spPr>
          <a:xfrm>
            <a:off x="693895" y="11228803"/>
            <a:ext cx="692810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Complexity Theory</a:t>
            </a:r>
          </a:p>
        </p:txBody>
      </p:sp>
      <p:sp>
        <p:nvSpPr>
          <p:cNvPr id="144" name="Equation"/>
          <p:cNvSpPr txBox="1"/>
          <p:nvPr/>
        </p:nvSpPr>
        <p:spPr>
          <a:xfrm>
            <a:off x="776410" y="12432269"/>
            <a:ext cx="3527012" cy="4677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⊆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⊆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</m:sSup>
                </m:oMath>
              </m:oMathPara>
            </a14:m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1DD8B"/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mplexity Theory"/>
          <p:cNvSpPr txBox="1"/>
          <p:nvPr/>
        </p:nvSpPr>
        <p:spPr>
          <a:xfrm>
            <a:off x="707399" y="3556089"/>
            <a:ext cx="692810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Complexity Theory</a:t>
            </a:r>
          </a:p>
        </p:txBody>
      </p:sp>
      <p:sp>
        <p:nvSpPr>
          <p:cNvPr id="147" name="Equation"/>
          <p:cNvSpPr txBox="1"/>
          <p:nvPr/>
        </p:nvSpPr>
        <p:spPr>
          <a:xfrm>
            <a:off x="789914" y="4759555"/>
            <a:ext cx="3527012" cy="4677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⊆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⊆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</m:sSup>
                </m:oMath>
              </m:oMathPara>
            </a14:m>
            <a:endParaRPr sz="3600"/>
          </a:p>
        </p:txBody>
      </p:sp>
      <p:sp>
        <p:nvSpPr>
          <p:cNvPr id="148" name="State"/>
          <p:cNvSpPr txBox="1"/>
          <p:nvPr/>
        </p:nvSpPr>
        <p:spPr>
          <a:xfrm>
            <a:off x="2867100" y="11551823"/>
            <a:ext cx="202006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</a:t>
            </a:r>
          </a:p>
        </p:txBody>
      </p:sp>
      <p:sp>
        <p:nvSpPr>
          <p:cNvPr id="149" name="Of"/>
          <p:cNvSpPr txBox="1"/>
          <p:nvPr/>
        </p:nvSpPr>
        <p:spPr>
          <a:xfrm>
            <a:off x="5181889" y="13246670"/>
            <a:ext cx="110416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Of</a:t>
            </a:r>
          </a:p>
        </p:txBody>
      </p:sp>
      <p:sp>
        <p:nvSpPr>
          <p:cNvPr id="150" name="The"/>
          <p:cNvSpPr txBox="1"/>
          <p:nvPr/>
        </p:nvSpPr>
        <p:spPr>
          <a:xfrm>
            <a:off x="6433404" y="15199426"/>
            <a:ext cx="146913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</a:t>
            </a:r>
          </a:p>
        </p:txBody>
      </p:sp>
      <p:sp>
        <p:nvSpPr>
          <p:cNvPr id="151" name="Art"/>
          <p:cNvSpPr txBox="1"/>
          <p:nvPr/>
        </p:nvSpPr>
        <p:spPr>
          <a:xfrm>
            <a:off x="8270957" y="16157383"/>
            <a:ext cx="163486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Art</a:t>
            </a:r>
          </a:p>
        </p:txBody>
      </p:sp>
      <p:sp>
        <p:nvSpPr>
          <p:cNvPr id="152" name="The size of the transistor"/>
          <p:cNvSpPr txBox="1"/>
          <p:nvPr/>
        </p:nvSpPr>
        <p:spPr>
          <a:xfrm>
            <a:off x="707883" y="-8117422"/>
            <a:ext cx="913104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size of the transistor</a:t>
            </a:r>
          </a:p>
        </p:txBody>
      </p:sp>
      <p:pic>
        <p:nvPicPr>
          <p:cNvPr id="153" name="F6ACC8DB-6882-4CF1-9979-10DB095A50B9-L0-001.gif" descr="F6ACC8DB-6882-4CF1-9979-10DB095A50B9-L0-00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1064" y="-6442936"/>
            <a:ext cx="5062672" cy="5062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size of the transistor"/>
          <p:cNvSpPr txBox="1"/>
          <p:nvPr/>
        </p:nvSpPr>
        <p:spPr>
          <a:xfrm>
            <a:off x="697936" y="-6245517"/>
            <a:ext cx="913104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size of the transistor</a:t>
            </a:r>
          </a:p>
        </p:txBody>
      </p:sp>
      <p:sp>
        <p:nvSpPr>
          <p:cNvPr id="156" name="Solve complex problems"/>
          <p:cNvSpPr txBox="1"/>
          <p:nvPr/>
        </p:nvSpPr>
        <p:spPr>
          <a:xfrm>
            <a:off x="741751" y="-4073695"/>
            <a:ext cx="904341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Solve complex problems</a:t>
            </a:r>
          </a:p>
        </p:txBody>
      </p:sp>
      <p:pic>
        <p:nvPicPr>
          <p:cNvPr id="157" name="F6ACC8DB-6882-4CF1-9979-10DB095A50B9-L0-001.gif" descr="F6ACC8DB-6882-4CF1-9979-10DB095A50B9-L0-00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90" y="-5277007"/>
            <a:ext cx="1092685" cy="109268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P vs NP"/>
          <p:cNvSpPr txBox="1"/>
          <p:nvPr/>
        </p:nvSpPr>
        <p:spPr>
          <a:xfrm>
            <a:off x="682795" y="-3155360"/>
            <a:ext cx="183259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 vs NP</a:t>
            </a:r>
          </a:p>
        </p:txBody>
      </p:sp>
      <p:sp>
        <p:nvSpPr>
          <p:cNvPr id="159" name="Complexity Theory"/>
          <p:cNvSpPr txBox="1"/>
          <p:nvPr/>
        </p:nvSpPr>
        <p:spPr>
          <a:xfrm>
            <a:off x="697452" y="-2769414"/>
            <a:ext cx="692810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Complexity Theory</a:t>
            </a:r>
          </a:p>
        </p:txBody>
      </p:sp>
      <p:sp>
        <p:nvSpPr>
          <p:cNvPr id="160" name="Equation"/>
          <p:cNvSpPr txBox="1"/>
          <p:nvPr/>
        </p:nvSpPr>
        <p:spPr>
          <a:xfrm>
            <a:off x="779967" y="-1565948"/>
            <a:ext cx="3527012" cy="4677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⊆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⊆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</m:sSup>
                </m:oMath>
              </m:oMathPara>
            </a14:m>
            <a:endParaRPr sz="3600"/>
          </a:p>
        </p:txBody>
      </p:sp>
      <p:sp>
        <p:nvSpPr>
          <p:cNvPr id="161" name="State"/>
          <p:cNvSpPr txBox="1"/>
          <p:nvPr/>
        </p:nvSpPr>
        <p:spPr>
          <a:xfrm>
            <a:off x="2940789" y="4367151"/>
            <a:ext cx="202006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</a:t>
            </a:r>
          </a:p>
        </p:txBody>
      </p:sp>
      <p:sp>
        <p:nvSpPr>
          <p:cNvPr id="162" name="Of"/>
          <p:cNvSpPr txBox="1"/>
          <p:nvPr/>
        </p:nvSpPr>
        <p:spPr>
          <a:xfrm>
            <a:off x="5218734" y="4367151"/>
            <a:ext cx="110416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Of</a:t>
            </a:r>
          </a:p>
        </p:txBody>
      </p:sp>
      <p:sp>
        <p:nvSpPr>
          <p:cNvPr id="163" name="The"/>
          <p:cNvSpPr txBox="1"/>
          <p:nvPr/>
        </p:nvSpPr>
        <p:spPr>
          <a:xfrm>
            <a:off x="6580782" y="4367151"/>
            <a:ext cx="146913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</a:t>
            </a:r>
          </a:p>
        </p:txBody>
      </p:sp>
      <p:sp>
        <p:nvSpPr>
          <p:cNvPr id="164" name="Art"/>
          <p:cNvSpPr txBox="1"/>
          <p:nvPr/>
        </p:nvSpPr>
        <p:spPr>
          <a:xfrm>
            <a:off x="8307801" y="4367151"/>
            <a:ext cx="163486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Art</a:t>
            </a:r>
          </a:p>
        </p:txBody>
      </p:sp>
      <p:sp>
        <p:nvSpPr>
          <p:cNvPr id="165" name="DWS"/>
          <p:cNvSpPr txBox="1"/>
          <p:nvPr/>
        </p:nvSpPr>
        <p:spPr>
          <a:xfrm>
            <a:off x="5760777" y="12590232"/>
            <a:ext cx="189280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DWS</a:t>
            </a:r>
          </a:p>
        </p:txBody>
      </p:sp>
      <p:sp>
        <p:nvSpPr>
          <p:cNvPr id="166" name="DWS"/>
          <p:cNvSpPr txBox="1"/>
          <p:nvPr/>
        </p:nvSpPr>
        <p:spPr>
          <a:xfrm>
            <a:off x="5555996" y="10851825"/>
            <a:ext cx="189280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DWS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WS"/>
          <p:cNvSpPr txBox="1"/>
          <p:nvPr/>
        </p:nvSpPr>
        <p:spPr>
          <a:xfrm>
            <a:off x="5555996" y="4367151"/>
            <a:ext cx="189280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DWS</a:t>
            </a:r>
          </a:p>
        </p:txBody>
      </p:sp>
      <p:pic>
        <p:nvPicPr>
          <p:cNvPr id="169" name="445FCEFE-DAF4-4C97-8801-FBB657B2DF27-L0-001.jpeg" descr="445FCEFE-DAF4-4C97-8801-FBB657B2DF27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4400" y="12961003"/>
            <a:ext cx="6096000" cy="406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he size of the transistor"/>
          <p:cNvSpPr txBox="1"/>
          <p:nvPr/>
        </p:nvSpPr>
        <p:spPr>
          <a:xfrm>
            <a:off x="-2132652" y="-10544605"/>
            <a:ext cx="913104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size of the transistor</a:t>
            </a:r>
          </a:p>
        </p:txBody>
      </p:sp>
      <p:sp>
        <p:nvSpPr>
          <p:cNvPr id="171" name="Solve complex problems"/>
          <p:cNvSpPr txBox="1"/>
          <p:nvPr/>
        </p:nvSpPr>
        <p:spPr>
          <a:xfrm>
            <a:off x="-2088837" y="-8372783"/>
            <a:ext cx="904341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Solve complex problems</a:t>
            </a:r>
          </a:p>
        </p:txBody>
      </p:sp>
      <p:pic>
        <p:nvPicPr>
          <p:cNvPr id="172" name="F6ACC8DB-6882-4CF1-9979-10DB095A50B9-L0-001.gif" descr="F6ACC8DB-6882-4CF1-9979-10DB095A50B9-L0-001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11798" y="-9576095"/>
            <a:ext cx="1092686" cy="109268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P vs NP"/>
          <p:cNvSpPr txBox="1"/>
          <p:nvPr/>
        </p:nvSpPr>
        <p:spPr>
          <a:xfrm>
            <a:off x="-2147793" y="-7454448"/>
            <a:ext cx="183259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 vs NP</a:t>
            </a:r>
          </a:p>
        </p:txBody>
      </p:sp>
      <p:sp>
        <p:nvSpPr>
          <p:cNvPr id="174" name="Complexity Theory"/>
          <p:cNvSpPr txBox="1"/>
          <p:nvPr/>
        </p:nvSpPr>
        <p:spPr>
          <a:xfrm>
            <a:off x="-2133135" y="-7068503"/>
            <a:ext cx="692810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Complexity Theory</a:t>
            </a:r>
          </a:p>
        </p:txBody>
      </p:sp>
      <p:sp>
        <p:nvSpPr>
          <p:cNvPr id="175" name="Equation"/>
          <p:cNvSpPr txBox="1"/>
          <p:nvPr/>
        </p:nvSpPr>
        <p:spPr>
          <a:xfrm>
            <a:off x="-2050620" y="-5865036"/>
            <a:ext cx="3527012" cy="46772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⊆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⊆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</m:sSup>
                </m:oMath>
              </m:oMathPara>
            </a14:m>
            <a:endParaRPr sz="3600"/>
          </a:p>
        </p:txBody>
      </p:sp>
      <p:sp>
        <p:nvSpPr>
          <p:cNvPr id="176" name="State"/>
          <p:cNvSpPr txBox="1"/>
          <p:nvPr/>
        </p:nvSpPr>
        <p:spPr>
          <a:xfrm>
            <a:off x="110201" y="68063"/>
            <a:ext cx="202006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</a:t>
            </a:r>
          </a:p>
        </p:txBody>
      </p:sp>
      <p:sp>
        <p:nvSpPr>
          <p:cNvPr id="177" name="Of"/>
          <p:cNvSpPr txBox="1"/>
          <p:nvPr/>
        </p:nvSpPr>
        <p:spPr>
          <a:xfrm>
            <a:off x="2388146" y="68063"/>
            <a:ext cx="110416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Of</a:t>
            </a:r>
          </a:p>
        </p:txBody>
      </p:sp>
      <p:sp>
        <p:nvSpPr>
          <p:cNvPr id="178" name="The"/>
          <p:cNvSpPr txBox="1"/>
          <p:nvPr/>
        </p:nvSpPr>
        <p:spPr>
          <a:xfrm>
            <a:off x="3750194" y="68063"/>
            <a:ext cx="146913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</a:t>
            </a:r>
          </a:p>
        </p:txBody>
      </p:sp>
      <p:sp>
        <p:nvSpPr>
          <p:cNvPr id="179" name="Art"/>
          <p:cNvSpPr txBox="1"/>
          <p:nvPr/>
        </p:nvSpPr>
        <p:spPr>
          <a:xfrm>
            <a:off x="5477213" y="68063"/>
            <a:ext cx="163486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13575"/>
              </a:schemeClr>
            </a:gs>
            <a:gs pos="100000">
              <a:srgbClr val="B1DD8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-Wave Systems"/>
          <p:cNvSpPr txBox="1"/>
          <p:nvPr/>
        </p:nvSpPr>
        <p:spPr>
          <a:xfrm>
            <a:off x="215040" y="148653"/>
            <a:ext cx="626745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D-Wave Systems</a:t>
            </a:r>
          </a:p>
        </p:txBody>
      </p:sp>
      <p:pic>
        <p:nvPicPr>
          <p:cNvPr id="182" name="445FCEFE-DAF4-4C97-8801-FBB657B2DF27-L0-001.jpeg" descr="445FCEFE-DAF4-4C97-8801-FBB657B2DF27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4400" y="2844800"/>
            <a:ext cx="6096000" cy="406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he size of the transistor"/>
          <p:cNvSpPr txBox="1"/>
          <p:nvPr/>
        </p:nvSpPr>
        <p:spPr>
          <a:xfrm>
            <a:off x="-1875798" y="-13126501"/>
            <a:ext cx="913104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size of the transistor</a:t>
            </a:r>
          </a:p>
        </p:txBody>
      </p:sp>
      <p:sp>
        <p:nvSpPr>
          <p:cNvPr id="184" name="Solve complex problems"/>
          <p:cNvSpPr txBox="1"/>
          <p:nvPr/>
        </p:nvSpPr>
        <p:spPr>
          <a:xfrm>
            <a:off x="-1831983" y="-10954679"/>
            <a:ext cx="904341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Solve complex problems</a:t>
            </a:r>
          </a:p>
        </p:txBody>
      </p:sp>
      <p:pic>
        <p:nvPicPr>
          <p:cNvPr id="185" name="F6ACC8DB-6882-4CF1-9979-10DB095A50B9-L0-001.gif" descr="F6ACC8DB-6882-4CF1-9979-10DB095A50B9-L0-001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654944" y="-12157991"/>
            <a:ext cx="1092686" cy="109268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P vs NP"/>
          <p:cNvSpPr txBox="1"/>
          <p:nvPr/>
        </p:nvSpPr>
        <p:spPr>
          <a:xfrm>
            <a:off x="-1890939" y="-10036344"/>
            <a:ext cx="183259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 vs NP</a:t>
            </a:r>
          </a:p>
        </p:txBody>
      </p:sp>
      <p:sp>
        <p:nvSpPr>
          <p:cNvPr id="187" name="Complexity Theory"/>
          <p:cNvSpPr txBox="1"/>
          <p:nvPr/>
        </p:nvSpPr>
        <p:spPr>
          <a:xfrm>
            <a:off x="-1876281" y="-9650399"/>
            <a:ext cx="692810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Complexity Theory</a:t>
            </a:r>
          </a:p>
        </p:txBody>
      </p:sp>
      <p:sp>
        <p:nvSpPr>
          <p:cNvPr id="188" name="Equation"/>
          <p:cNvSpPr txBox="1"/>
          <p:nvPr/>
        </p:nvSpPr>
        <p:spPr>
          <a:xfrm>
            <a:off x="-1793766" y="-8446932"/>
            <a:ext cx="3527012" cy="4677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⊆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⊆</m:t>
                  </m:r>
                  <m:sSup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</m:sSup>
                </m:oMath>
              </m:oMathPara>
            </a14:m>
            <a:endParaRPr sz="3600"/>
          </a:p>
        </p:txBody>
      </p:sp>
      <p:sp>
        <p:nvSpPr>
          <p:cNvPr id="189" name="State"/>
          <p:cNvSpPr txBox="1"/>
          <p:nvPr/>
        </p:nvSpPr>
        <p:spPr>
          <a:xfrm>
            <a:off x="367055" y="-2513833"/>
            <a:ext cx="202006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</a:t>
            </a:r>
          </a:p>
        </p:txBody>
      </p:sp>
      <p:sp>
        <p:nvSpPr>
          <p:cNvPr id="190" name="Of"/>
          <p:cNvSpPr txBox="1"/>
          <p:nvPr/>
        </p:nvSpPr>
        <p:spPr>
          <a:xfrm>
            <a:off x="2645000" y="-1511879"/>
            <a:ext cx="110416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Of</a:t>
            </a:r>
          </a:p>
        </p:txBody>
      </p:sp>
      <p:sp>
        <p:nvSpPr>
          <p:cNvPr id="191" name="The"/>
          <p:cNvSpPr txBox="1"/>
          <p:nvPr/>
        </p:nvSpPr>
        <p:spPr>
          <a:xfrm>
            <a:off x="4053651" y="-2909954"/>
            <a:ext cx="146913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</a:t>
            </a:r>
          </a:p>
        </p:txBody>
      </p:sp>
      <p:sp>
        <p:nvSpPr>
          <p:cNvPr id="192" name="Art"/>
          <p:cNvSpPr txBox="1"/>
          <p:nvPr/>
        </p:nvSpPr>
        <p:spPr>
          <a:xfrm>
            <a:off x="5684970" y="-1511879"/>
            <a:ext cx="163486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Art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9171" y="12958634"/>
            <a:ext cx="7206392" cy="5434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