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9" r:id="rId16"/>
    <p:sldId id="272" r:id="rId17"/>
    <p:sldId id="271" r:id="rId18"/>
    <p:sldId id="270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9" autoAdjust="0"/>
  </p:normalViewPr>
  <p:slideViewPr>
    <p:cSldViewPr snapToGrid="0">
      <p:cViewPr>
        <p:scale>
          <a:sx n="50" d="100"/>
          <a:sy n="50" d="100"/>
        </p:scale>
        <p:origin x="147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CF241-522B-4E9F-81C9-4CCB3B79C5A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F983589F-8C31-4272-9EEB-5620A0DDCC0C}">
      <dgm:prSet phldrT="[Text]"/>
      <dgm:spPr>
        <a:solidFill>
          <a:schemeClr val="bg1"/>
        </a:solidFill>
      </dgm:spPr>
      <dgm:t>
        <a:bodyPr/>
        <a:lstStyle/>
        <a:p>
          <a:r>
            <a:rPr lang="tr-TR" dirty="0" smtClean="0"/>
            <a:t>adhereum</a:t>
          </a:r>
          <a:endParaRPr lang="tr-TR" dirty="0"/>
        </a:p>
      </dgm:t>
    </dgm:pt>
    <dgm:pt modelId="{8D7BAB0A-415A-4272-BADF-D7CDA4B4E98C}" type="parTrans" cxnId="{D5C6182D-E97D-4F85-B5D9-D0299A9B8672}">
      <dgm:prSet/>
      <dgm:spPr/>
      <dgm:t>
        <a:bodyPr/>
        <a:lstStyle/>
        <a:p>
          <a:endParaRPr lang="tr-TR"/>
        </a:p>
      </dgm:t>
    </dgm:pt>
    <dgm:pt modelId="{A9AD4AF6-DE1C-4C63-85B8-C1A11E258FC0}" type="sibTrans" cxnId="{D5C6182D-E97D-4F85-B5D9-D0299A9B8672}">
      <dgm:prSet/>
      <dgm:spPr/>
      <dgm:t>
        <a:bodyPr/>
        <a:lstStyle/>
        <a:p>
          <a:endParaRPr lang="tr-TR"/>
        </a:p>
      </dgm:t>
    </dgm:pt>
    <dgm:pt modelId="{4745F73B-5870-466C-B7F8-233942035CC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tr-TR" dirty="0" smtClean="0"/>
            <a:t>Sitesine reklam alan toprak sahipleri</a:t>
          </a:r>
          <a:endParaRPr lang="tr-TR" dirty="0"/>
        </a:p>
      </dgm:t>
    </dgm:pt>
    <dgm:pt modelId="{D495CFB1-2EEA-4AA0-9DCC-5C233BD38BE7}" type="parTrans" cxnId="{415912B9-6789-4DA7-A0DB-8CF77549BA23}">
      <dgm:prSet/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tr-TR"/>
        </a:p>
      </dgm:t>
    </dgm:pt>
    <dgm:pt modelId="{1DB9BB97-5540-4B39-A856-5EA5E59B1B86}" type="sibTrans" cxnId="{415912B9-6789-4DA7-A0DB-8CF77549BA23}">
      <dgm:prSet/>
      <dgm:spPr/>
      <dgm:t>
        <a:bodyPr/>
        <a:lstStyle/>
        <a:p>
          <a:endParaRPr lang="tr-TR"/>
        </a:p>
      </dgm:t>
    </dgm:pt>
    <dgm:pt modelId="{0138D4C3-7B39-4DA6-A8E1-8AEFECF50CA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tr-TR" dirty="0" smtClean="0"/>
            <a:t>Sponsorluk platformu</a:t>
          </a:r>
          <a:endParaRPr lang="tr-TR" dirty="0"/>
        </a:p>
      </dgm:t>
    </dgm:pt>
    <dgm:pt modelId="{960C6080-0CD4-4432-995D-C50318F4670C}" type="parTrans" cxnId="{4ECBDFB7-8AC0-42D9-A100-D1C5098BBA6C}">
      <dgm:prSet/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tr-TR"/>
        </a:p>
      </dgm:t>
    </dgm:pt>
    <dgm:pt modelId="{4F4A56EC-BA34-4650-9457-CAFF8D72CAAF}" type="sibTrans" cxnId="{4ECBDFB7-8AC0-42D9-A100-D1C5098BBA6C}">
      <dgm:prSet/>
      <dgm:spPr/>
      <dgm:t>
        <a:bodyPr/>
        <a:lstStyle/>
        <a:p>
          <a:endParaRPr lang="tr-TR"/>
        </a:p>
      </dgm:t>
    </dgm:pt>
    <dgm:pt modelId="{6B6EA9EE-1B58-4406-A8E2-E117D66FF2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tr-TR" dirty="0" smtClean="0"/>
            <a:t>Pazar alanı</a:t>
          </a:r>
          <a:endParaRPr lang="tr-TR" dirty="0"/>
        </a:p>
      </dgm:t>
    </dgm:pt>
    <dgm:pt modelId="{40468611-765E-421B-9B42-EA12A74B948B}" type="parTrans" cxnId="{8C178E26-8B73-4F3F-A068-000414CFA181}">
      <dgm:prSet/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tr-TR"/>
        </a:p>
      </dgm:t>
    </dgm:pt>
    <dgm:pt modelId="{82DA2CAA-3EE6-42FF-9AC4-C80D75D718F6}" type="sibTrans" cxnId="{8C178E26-8B73-4F3F-A068-000414CFA181}">
      <dgm:prSet/>
      <dgm:spPr/>
      <dgm:t>
        <a:bodyPr/>
        <a:lstStyle/>
        <a:p>
          <a:endParaRPr lang="tr-TR"/>
        </a:p>
      </dgm:t>
    </dgm:pt>
    <dgm:pt modelId="{8D484D15-69E4-47CD-88D3-4261CD372C0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tr-TR" dirty="0" smtClean="0"/>
            <a:t>Sitelere reklam veren   alıcılar</a:t>
          </a:r>
          <a:endParaRPr lang="tr-TR" dirty="0"/>
        </a:p>
      </dgm:t>
    </dgm:pt>
    <dgm:pt modelId="{A9872ACE-7207-4352-A462-1AA906FBDD76}" type="sibTrans" cxnId="{B0DC8FF6-6E28-43CC-9CF1-D94982759BD8}">
      <dgm:prSet/>
      <dgm:spPr/>
      <dgm:t>
        <a:bodyPr/>
        <a:lstStyle/>
        <a:p>
          <a:endParaRPr lang="tr-TR"/>
        </a:p>
      </dgm:t>
    </dgm:pt>
    <dgm:pt modelId="{B5FEED3D-0A71-4502-92E1-955A7E6CC40F}" type="parTrans" cxnId="{B0DC8FF6-6E28-43CC-9CF1-D94982759BD8}">
      <dgm:prSet/>
      <dgm:spPr>
        <a:noFill/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tr-TR"/>
        </a:p>
      </dgm:t>
    </dgm:pt>
    <dgm:pt modelId="{EAD1ECCA-4FF5-4D70-92F1-BCEE19D41F37}" type="pres">
      <dgm:prSet presAssocID="{C67CF241-522B-4E9F-81C9-4CCB3B79C5A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51A2FD0-7457-44C0-B7EF-7B0BFA732EE5}" type="pres">
      <dgm:prSet presAssocID="{F983589F-8C31-4272-9EEB-5620A0DDCC0C}" presName="centerShape" presStyleLbl="node0" presStyleIdx="0" presStyleCnt="1"/>
      <dgm:spPr/>
      <dgm:t>
        <a:bodyPr/>
        <a:lstStyle/>
        <a:p>
          <a:endParaRPr lang="tr-TR"/>
        </a:p>
      </dgm:t>
    </dgm:pt>
    <dgm:pt modelId="{5090714E-0491-478F-8B14-6807DF647865}" type="pres">
      <dgm:prSet presAssocID="{D495CFB1-2EEA-4AA0-9DCC-5C233BD38BE7}" presName="parTrans" presStyleLbl="sibTrans2D1" presStyleIdx="0" presStyleCnt="4"/>
      <dgm:spPr/>
      <dgm:t>
        <a:bodyPr/>
        <a:lstStyle/>
        <a:p>
          <a:endParaRPr lang="tr-TR"/>
        </a:p>
      </dgm:t>
    </dgm:pt>
    <dgm:pt modelId="{A8DEA313-B887-437F-8550-09CF14A1AE02}" type="pres">
      <dgm:prSet presAssocID="{D495CFB1-2EEA-4AA0-9DCC-5C233BD38BE7}" presName="connectorText" presStyleLbl="sibTrans2D1" presStyleIdx="0" presStyleCnt="4"/>
      <dgm:spPr/>
      <dgm:t>
        <a:bodyPr/>
        <a:lstStyle/>
        <a:p>
          <a:endParaRPr lang="tr-TR"/>
        </a:p>
      </dgm:t>
    </dgm:pt>
    <dgm:pt modelId="{EE84946D-588F-45F6-AC86-9FDE60D08E09}" type="pres">
      <dgm:prSet presAssocID="{4745F73B-5870-466C-B7F8-233942035CC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E54DC63-4427-4E70-BC84-8DDF26D92B37}" type="pres">
      <dgm:prSet presAssocID="{960C6080-0CD4-4432-995D-C50318F4670C}" presName="parTrans" presStyleLbl="sibTrans2D1" presStyleIdx="1" presStyleCnt="4"/>
      <dgm:spPr/>
      <dgm:t>
        <a:bodyPr/>
        <a:lstStyle/>
        <a:p>
          <a:endParaRPr lang="tr-TR"/>
        </a:p>
      </dgm:t>
    </dgm:pt>
    <dgm:pt modelId="{8B70D9A4-2EF1-4B9C-B203-CCFB538B3BF5}" type="pres">
      <dgm:prSet presAssocID="{960C6080-0CD4-4432-995D-C50318F4670C}" presName="connectorText" presStyleLbl="sibTrans2D1" presStyleIdx="1" presStyleCnt="4"/>
      <dgm:spPr/>
      <dgm:t>
        <a:bodyPr/>
        <a:lstStyle/>
        <a:p>
          <a:endParaRPr lang="tr-TR"/>
        </a:p>
      </dgm:t>
    </dgm:pt>
    <dgm:pt modelId="{634AA573-EE29-481A-80F7-BBD7EF708077}" type="pres">
      <dgm:prSet presAssocID="{0138D4C3-7B39-4DA6-A8E1-8AEFECF50CA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BC332E3-31FF-4F9E-B44E-4378D51789FD}" type="pres">
      <dgm:prSet presAssocID="{40468611-765E-421B-9B42-EA12A74B948B}" presName="parTrans" presStyleLbl="sibTrans2D1" presStyleIdx="2" presStyleCnt="4"/>
      <dgm:spPr/>
      <dgm:t>
        <a:bodyPr/>
        <a:lstStyle/>
        <a:p>
          <a:endParaRPr lang="tr-TR"/>
        </a:p>
      </dgm:t>
    </dgm:pt>
    <dgm:pt modelId="{5A455671-7481-4F07-9881-E4277471D1F6}" type="pres">
      <dgm:prSet presAssocID="{40468611-765E-421B-9B42-EA12A74B948B}" presName="connectorText" presStyleLbl="sibTrans2D1" presStyleIdx="2" presStyleCnt="4"/>
      <dgm:spPr/>
      <dgm:t>
        <a:bodyPr/>
        <a:lstStyle/>
        <a:p>
          <a:endParaRPr lang="tr-TR"/>
        </a:p>
      </dgm:t>
    </dgm:pt>
    <dgm:pt modelId="{C24C4EDF-E0E8-4E2D-8E6C-3AC456B90418}" type="pres">
      <dgm:prSet presAssocID="{6B6EA9EE-1B58-4406-A8E2-E117D66FF27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4A32F80-AF12-421D-A026-664A0CFADBE2}" type="pres">
      <dgm:prSet presAssocID="{B5FEED3D-0A71-4502-92E1-955A7E6CC40F}" presName="parTrans" presStyleLbl="sibTrans2D1" presStyleIdx="3" presStyleCnt="4"/>
      <dgm:spPr/>
      <dgm:t>
        <a:bodyPr/>
        <a:lstStyle/>
        <a:p>
          <a:endParaRPr lang="tr-TR"/>
        </a:p>
      </dgm:t>
    </dgm:pt>
    <dgm:pt modelId="{4B5C6113-B07C-4286-8F2D-144D629E66DA}" type="pres">
      <dgm:prSet presAssocID="{B5FEED3D-0A71-4502-92E1-955A7E6CC40F}" presName="connectorText" presStyleLbl="sibTrans2D1" presStyleIdx="3" presStyleCnt="4"/>
      <dgm:spPr/>
      <dgm:t>
        <a:bodyPr/>
        <a:lstStyle/>
        <a:p>
          <a:endParaRPr lang="tr-TR"/>
        </a:p>
      </dgm:t>
    </dgm:pt>
    <dgm:pt modelId="{0504E1A9-53D9-4566-A5E2-975FA627615D}" type="pres">
      <dgm:prSet presAssocID="{8D484D15-69E4-47CD-88D3-4261CD372C0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4B734BCD-A190-4391-886C-A01C9760794D}" type="presOf" srcId="{40468611-765E-421B-9B42-EA12A74B948B}" destId="{5A455671-7481-4F07-9881-E4277471D1F6}" srcOrd="1" destOrd="0" presId="urn:microsoft.com/office/officeart/2005/8/layout/radial5"/>
    <dgm:cxn modelId="{29D71E59-46E1-4FDB-B407-FA241EFD2B5A}" type="presOf" srcId="{4745F73B-5870-466C-B7F8-233942035CC3}" destId="{EE84946D-588F-45F6-AC86-9FDE60D08E09}" srcOrd="0" destOrd="0" presId="urn:microsoft.com/office/officeart/2005/8/layout/radial5"/>
    <dgm:cxn modelId="{302FA96B-DCB5-4A65-94A4-691FA4999269}" type="presOf" srcId="{D495CFB1-2EEA-4AA0-9DCC-5C233BD38BE7}" destId="{5090714E-0491-478F-8B14-6807DF647865}" srcOrd="0" destOrd="0" presId="urn:microsoft.com/office/officeart/2005/8/layout/radial5"/>
    <dgm:cxn modelId="{BCF63448-147E-46E6-9901-3DFF72E7F507}" type="presOf" srcId="{B5FEED3D-0A71-4502-92E1-955A7E6CC40F}" destId="{4B5C6113-B07C-4286-8F2D-144D629E66DA}" srcOrd="1" destOrd="0" presId="urn:microsoft.com/office/officeart/2005/8/layout/radial5"/>
    <dgm:cxn modelId="{4ECBDFB7-8AC0-42D9-A100-D1C5098BBA6C}" srcId="{F983589F-8C31-4272-9EEB-5620A0DDCC0C}" destId="{0138D4C3-7B39-4DA6-A8E1-8AEFECF50CA3}" srcOrd="1" destOrd="0" parTransId="{960C6080-0CD4-4432-995D-C50318F4670C}" sibTransId="{4F4A56EC-BA34-4650-9457-CAFF8D72CAAF}"/>
    <dgm:cxn modelId="{2BE04FDF-37C8-480C-9016-6F7DF9C11BFA}" type="presOf" srcId="{40468611-765E-421B-9B42-EA12A74B948B}" destId="{3BC332E3-31FF-4F9E-B44E-4378D51789FD}" srcOrd="0" destOrd="0" presId="urn:microsoft.com/office/officeart/2005/8/layout/radial5"/>
    <dgm:cxn modelId="{9848A8CD-9876-49D9-8A78-AC31CAC5E176}" type="presOf" srcId="{F983589F-8C31-4272-9EEB-5620A0DDCC0C}" destId="{051A2FD0-7457-44C0-B7EF-7B0BFA732EE5}" srcOrd="0" destOrd="0" presId="urn:microsoft.com/office/officeart/2005/8/layout/radial5"/>
    <dgm:cxn modelId="{8C178E26-8B73-4F3F-A068-000414CFA181}" srcId="{F983589F-8C31-4272-9EEB-5620A0DDCC0C}" destId="{6B6EA9EE-1B58-4406-A8E2-E117D66FF274}" srcOrd="2" destOrd="0" parTransId="{40468611-765E-421B-9B42-EA12A74B948B}" sibTransId="{82DA2CAA-3EE6-42FF-9AC4-C80D75D718F6}"/>
    <dgm:cxn modelId="{F6E6EB9F-031C-4809-ADDD-42E2C180E8DC}" type="presOf" srcId="{D495CFB1-2EEA-4AA0-9DCC-5C233BD38BE7}" destId="{A8DEA313-B887-437F-8550-09CF14A1AE02}" srcOrd="1" destOrd="0" presId="urn:microsoft.com/office/officeart/2005/8/layout/radial5"/>
    <dgm:cxn modelId="{8ABCD6F0-616C-44A1-9359-9DF67075DF00}" type="presOf" srcId="{B5FEED3D-0A71-4502-92E1-955A7E6CC40F}" destId="{54A32F80-AF12-421D-A026-664A0CFADBE2}" srcOrd="0" destOrd="0" presId="urn:microsoft.com/office/officeart/2005/8/layout/radial5"/>
    <dgm:cxn modelId="{CC85F443-F29A-4BEF-A1F5-B106915347EC}" type="presOf" srcId="{6B6EA9EE-1B58-4406-A8E2-E117D66FF274}" destId="{C24C4EDF-E0E8-4E2D-8E6C-3AC456B90418}" srcOrd="0" destOrd="0" presId="urn:microsoft.com/office/officeart/2005/8/layout/radial5"/>
    <dgm:cxn modelId="{415912B9-6789-4DA7-A0DB-8CF77549BA23}" srcId="{F983589F-8C31-4272-9EEB-5620A0DDCC0C}" destId="{4745F73B-5870-466C-B7F8-233942035CC3}" srcOrd="0" destOrd="0" parTransId="{D495CFB1-2EEA-4AA0-9DCC-5C233BD38BE7}" sibTransId="{1DB9BB97-5540-4B39-A856-5EA5E59B1B86}"/>
    <dgm:cxn modelId="{9091EB53-7820-486E-8FF3-9E531485EA01}" type="presOf" srcId="{960C6080-0CD4-4432-995D-C50318F4670C}" destId="{4E54DC63-4427-4E70-BC84-8DDF26D92B37}" srcOrd="0" destOrd="0" presId="urn:microsoft.com/office/officeart/2005/8/layout/radial5"/>
    <dgm:cxn modelId="{D5C6182D-E97D-4F85-B5D9-D0299A9B8672}" srcId="{C67CF241-522B-4E9F-81C9-4CCB3B79C5AF}" destId="{F983589F-8C31-4272-9EEB-5620A0DDCC0C}" srcOrd="0" destOrd="0" parTransId="{8D7BAB0A-415A-4272-BADF-D7CDA4B4E98C}" sibTransId="{A9AD4AF6-DE1C-4C63-85B8-C1A11E258FC0}"/>
    <dgm:cxn modelId="{CC8D1BFD-6CB9-4BC1-869D-BA53E5CF4DDE}" type="presOf" srcId="{960C6080-0CD4-4432-995D-C50318F4670C}" destId="{8B70D9A4-2EF1-4B9C-B203-CCFB538B3BF5}" srcOrd="1" destOrd="0" presId="urn:microsoft.com/office/officeart/2005/8/layout/radial5"/>
    <dgm:cxn modelId="{B0DC8FF6-6E28-43CC-9CF1-D94982759BD8}" srcId="{F983589F-8C31-4272-9EEB-5620A0DDCC0C}" destId="{8D484D15-69E4-47CD-88D3-4261CD372C04}" srcOrd="3" destOrd="0" parTransId="{B5FEED3D-0A71-4502-92E1-955A7E6CC40F}" sibTransId="{A9872ACE-7207-4352-A462-1AA906FBDD76}"/>
    <dgm:cxn modelId="{428435B8-2B66-48EC-9A4E-574A8FC19FF9}" type="presOf" srcId="{8D484D15-69E4-47CD-88D3-4261CD372C04}" destId="{0504E1A9-53D9-4566-A5E2-975FA627615D}" srcOrd="0" destOrd="0" presId="urn:microsoft.com/office/officeart/2005/8/layout/radial5"/>
    <dgm:cxn modelId="{A874329F-C9DB-467B-B60F-5CDDD3A0A5BE}" type="presOf" srcId="{C67CF241-522B-4E9F-81C9-4CCB3B79C5AF}" destId="{EAD1ECCA-4FF5-4D70-92F1-BCEE19D41F37}" srcOrd="0" destOrd="0" presId="urn:microsoft.com/office/officeart/2005/8/layout/radial5"/>
    <dgm:cxn modelId="{0B532A8B-7EB8-4530-9C04-E5CC978B67CB}" type="presOf" srcId="{0138D4C3-7B39-4DA6-A8E1-8AEFECF50CA3}" destId="{634AA573-EE29-481A-80F7-BBD7EF708077}" srcOrd="0" destOrd="0" presId="urn:microsoft.com/office/officeart/2005/8/layout/radial5"/>
    <dgm:cxn modelId="{39BA1C29-888E-4226-9C0B-8DFFD9CA561C}" type="presParOf" srcId="{EAD1ECCA-4FF5-4D70-92F1-BCEE19D41F37}" destId="{051A2FD0-7457-44C0-B7EF-7B0BFA732EE5}" srcOrd="0" destOrd="0" presId="urn:microsoft.com/office/officeart/2005/8/layout/radial5"/>
    <dgm:cxn modelId="{2C1CD8D3-2918-4618-BF61-22174999A25C}" type="presParOf" srcId="{EAD1ECCA-4FF5-4D70-92F1-BCEE19D41F37}" destId="{5090714E-0491-478F-8B14-6807DF647865}" srcOrd="1" destOrd="0" presId="urn:microsoft.com/office/officeart/2005/8/layout/radial5"/>
    <dgm:cxn modelId="{3983229B-88AC-4002-8BC3-1319DF3699D7}" type="presParOf" srcId="{5090714E-0491-478F-8B14-6807DF647865}" destId="{A8DEA313-B887-437F-8550-09CF14A1AE02}" srcOrd="0" destOrd="0" presId="urn:microsoft.com/office/officeart/2005/8/layout/radial5"/>
    <dgm:cxn modelId="{4E1EF8E4-BD07-41A7-B6CB-FC047B9B2728}" type="presParOf" srcId="{EAD1ECCA-4FF5-4D70-92F1-BCEE19D41F37}" destId="{EE84946D-588F-45F6-AC86-9FDE60D08E09}" srcOrd="2" destOrd="0" presId="urn:microsoft.com/office/officeart/2005/8/layout/radial5"/>
    <dgm:cxn modelId="{7993A60C-BD88-47BF-82D7-5B6D41A4796C}" type="presParOf" srcId="{EAD1ECCA-4FF5-4D70-92F1-BCEE19D41F37}" destId="{4E54DC63-4427-4E70-BC84-8DDF26D92B37}" srcOrd="3" destOrd="0" presId="urn:microsoft.com/office/officeart/2005/8/layout/radial5"/>
    <dgm:cxn modelId="{BA2784CF-D6BB-46B0-9130-B01BD591ECEE}" type="presParOf" srcId="{4E54DC63-4427-4E70-BC84-8DDF26D92B37}" destId="{8B70D9A4-2EF1-4B9C-B203-CCFB538B3BF5}" srcOrd="0" destOrd="0" presId="urn:microsoft.com/office/officeart/2005/8/layout/radial5"/>
    <dgm:cxn modelId="{CBAC7E64-F925-4F53-9E04-8C189419502A}" type="presParOf" srcId="{EAD1ECCA-4FF5-4D70-92F1-BCEE19D41F37}" destId="{634AA573-EE29-481A-80F7-BBD7EF708077}" srcOrd="4" destOrd="0" presId="urn:microsoft.com/office/officeart/2005/8/layout/radial5"/>
    <dgm:cxn modelId="{66D4EE20-46C6-4DE4-911C-8BC4ABEF0881}" type="presParOf" srcId="{EAD1ECCA-4FF5-4D70-92F1-BCEE19D41F37}" destId="{3BC332E3-31FF-4F9E-B44E-4378D51789FD}" srcOrd="5" destOrd="0" presId="urn:microsoft.com/office/officeart/2005/8/layout/radial5"/>
    <dgm:cxn modelId="{C7CA7135-731C-47CA-9BD0-53A72C2379D3}" type="presParOf" srcId="{3BC332E3-31FF-4F9E-B44E-4378D51789FD}" destId="{5A455671-7481-4F07-9881-E4277471D1F6}" srcOrd="0" destOrd="0" presId="urn:microsoft.com/office/officeart/2005/8/layout/radial5"/>
    <dgm:cxn modelId="{B1437328-6632-4CBD-BC79-851A0EF57F11}" type="presParOf" srcId="{EAD1ECCA-4FF5-4D70-92F1-BCEE19D41F37}" destId="{C24C4EDF-E0E8-4E2D-8E6C-3AC456B90418}" srcOrd="6" destOrd="0" presId="urn:microsoft.com/office/officeart/2005/8/layout/radial5"/>
    <dgm:cxn modelId="{0FA15CD1-8694-453A-A36C-0B60022C4E45}" type="presParOf" srcId="{EAD1ECCA-4FF5-4D70-92F1-BCEE19D41F37}" destId="{54A32F80-AF12-421D-A026-664A0CFADBE2}" srcOrd="7" destOrd="0" presId="urn:microsoft.com/office/officeart/2005/8/layout/radial5"/>
    <dgm:cxn modelId="{9CB1AF85-8871-458E-9186-E3370F9FA76E}" type="presParOf" srcId="{54A32F80-AF12-421D-A026-664A0CFADBE2}" destId="{4B5C6113-B07C-4286-8F2D-144D629E66DA}" srcOrd="0" destOrd="0" presId="urn:microsoft.com/office/officeart/2005/8/layout/radial5"/>
    <dgm:cxn modelId="{911FBE71-52F5-41E5-8B52-EB5FF70D45FD}" type="presParOf" srcId="{EAD1ECCA-4FF5-4D70-92F1-BCEE19D41F37}" destId="{0504E1A9-53D9-4566-A5E2-975FA627615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A2FD0-7457-44C0-B7EF-7B0BFA732EE5}">
      <dsp:nvSpPr>
        <dsp:cNvPr id="0" name=""/>
        <dsp:cNvSpPr/>
      </dsp:nvSpPr>
      <dsp:spPr>
        <a:xfrm>
          <a:off x="3117981" y="1919322"/>
          <a:ext cx="1370500" cy="137050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adhereum</a:t>
          </a:r>
          <a:endParaRPr lang="tr-TR" sz="1700" kern="1200" dirty="0"/>
        </a:p>
      </dsp:txBody>
      <dsp:txXfrm>
        <a:off x="3318686" y="2120027"/>
        <a:ext cx="969090" cy="969090"/>
      </dsp:txXfrm>
    </dsp:sp>
    <dsp:sp modelId="{5090714E-0491-478F-8B14-6807DF647865}">
      <dsp:nvSpPr>
        <dsp:cNvPr id="0" name=""/>
        <dsp:cNvSpPr/>
      </dsp:nvSpPr>
      <dsp:spPr>
        <a:xfrm rot="16200000">
          <a:off x="3658355" y="1421186"/>
          <a:ext cx="289752" cy="4659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701818" y="1557843"/>
        <a:ext cx="202826" cy="279582"/>
      </dsp:txXfrm>
    </dsp:sp>
    <dsp:sp modelId="{EE84946D-588F-45F6-AC86-9FDE60D08E09}">
      <dsp:nvSpPr>
        <dsp:cNvPr id="0" name=""/>
        <dsp:cNvSpPr/>
      </dsp:nvSpPr>
      <dsp:spPr>
        <a:xfrm>
          <a:off x="3117981" y="2119"/>
          <a:ext cx="1370500" cy="1370500"/>
        </a:xfrm>
        <a:prstGeom prst="ellipse">
          <a:avLst/>
        </a:prstGeom>
        <a:noFill/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Sitesine reklam alan toprak sahipleri</a:t>
          </a:r>
          <a:endParaRPr lang="tr-TR" sz="1500" kern="1200" dirty="0"/>
        </a:p>
      </dsp:txBody>
      <dsp:txXfrm>
        <a:off x="3318686" y="202824"/>
        <a:ext cx="969090" cy="969090"/>
      </dsp:txXfrm>
    </dsp:sp>
    <dsp:sp modelId="{4E54DC63-4427-4E70-BC84-8DDF26D92B37}">
      <dsp:nvSpPr>
        <dsp:cNvPr id="0" name=""/>
        <dsp:cNvSpPr/>
      </dsp:nvSpPr>
      <dsp:spPr>
        <a:xfrm>
          <a:off x="4608756" y="2371587"/>
          <a:ext cx="289752" cy="4659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4608756" y="2464781"/>
        <a:ext cx="202826" cy="279582"/>
      </dsp:txXfrm>
    </dsp:sp>
    <dsp:sp modelId="{634AA573-EE29-481A-80F7-BBD7EF708077}">
      <dsp:nvSpPr>
        <dsp:cNvPr id="0" name=""/>
        <dsp:cNvSpPr/>
      </dsp:nvSpPr>
      <dsp:spPr>
        <a:xfrm>
          <a:off x="5035184" y="1919322"/>
          <a:ext cx="1370500" cy="1370500"/>
        </a:xfrm>
        <a:prstGeom prst="ellipse">
          <a:avLst/>
        </a:prstGeom>
        <a:noFill/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Sponsorluk platformu</a:t>
          </a:r>
          <a:endParaRPr lang="tr-TR" sz="1500" kern="1200" dirty="0"/>
        </a:p>
      </dsp:txBody>
      <dsp:txXfrm>
        <a:off x="5235889" y="2120027"/>
        <a:ext cx="969090" cy="969090"/>
      </dsp:txXfrm>
    </dsp:sp>
    <dsp:sp modelId="{3BC332E3-31FF-4F9E-B44E-4378D51789FD}">
      <dsp:nvSpPr>
        <dsp:cNvPr id="0" name=""/>
        <dsp:cNvSpPr/>
      </dsp:nvSpPr>
      <dsp:spPr>
        <a:xfrm rot="5400000">
          <a:off x="3658355" y="3321989"/>
          <a:ext cx="289752" cy="4659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701818" y="3371720"/>
        <a:ext cx="202826" cy="279582"/>
      </dsp:txXfrm>
    </dsp:sp>
    <dsp:sp modelId="{C24C4EDF-E0E8-4E2D-8E6C-3AC456B90418}">
      <dsp:nvSpPr>
        <dsp:cNvPr id="0" name=""/>
        <dsp:cNvSpPr/>
      </dsp:nvSpPr>
      <dsp:spPr>
        <a:xfrm>
          <a:off x="3117981" y="3836526"/>
          <a:ext cx="1370500" cy="1370500"/>
        </a:xfrm>
        <a:prstGeom prst="ellipse">
          <a:avLst/>
        </a:prstGeom>
        <a:noFill/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Pazar alanı</a:t>
          </a:r>
          <a:endParaRPr lang="tr-TR" sz="1500" kern="1200" dirty="0"/>
        </a:p>
      </dsp:txBody>
      <dsp:txXfrm>
        <a:off x="3318686" y="4037231"/>
        <a:ext cx="969090" cy="969090"/>
      </dsp:txXfrm>
    </dsp:sp>
    <dsp:sp modelId="{54A32F80-AF12-421D-A026-664A0CFADBE2}">
      <dsp:nvSpPr>
        <dsp:cNvPr id="0" name=""/>
        <dsp:cNvSpPr/>
      </dsp:nvSpPr>
      <dsp:spPr>
        <a:xfrm rot="10800000">
          <a:off x="2707954" y="2371587"/>
          <a:ext cx="289752" cy="4659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 rot="10800000">
        <a:off x="2794880" y="2464781"/>
        <a:ext cx="202826" cy="279582"/>
      </dsp:txXfrm>
    </dsp:sp>
    <dsp:sp modelId="{0504E1A9-53D9-4566-A5E2-975FA627615D}">
      <dsp:nvSpPr>
        <dsp:cNvPr id="0" name=""/>
        <dsp:cNvSpPr/>
      </dsp:nvSpPr>
      <dsp:spPr>
        <a:xfrm>
          <a:off x="1200777" y="1919322"/>
          <a:ext cx="1370500" cy="13705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kern="1200" dirty="0" smtClean="0"/>
            <a:t>Sitelere reklam veren   alıcılar</a:t>
          </a:r>
          <a:endParaRPr lang="tr-TR" sz="1500" kern="1200" dirty="0"/>
        </a:p>
      </dsp:txBody>
      <dsp:txXfrm>
        <a:off x="1401482" y="2120027"/>
        <a:ext cx="969090" cy="969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2202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507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784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Metni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Başlık Metni</a:t>
            </a:r>
          </a:p>
        </p:txBody>
      </p:sp>
      <p:sp>
        <p:nvSpPr>
          <p:cNvPr id="12" name="Gövde Düzeyi Bir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3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aşlık Metn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Başlık Metni</a:t>
            </a:r>
          </a:p>
        </p:txBody>
      </p:sp>
      <p:sp>
        <p:nvSpPr>
          <p:cNvPr id="93" name="Gövde Düzeyi Bi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94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aşlık Metni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Başlık Metni</a:t>
            </a:r>
          </a:p>
        </p:txBody>
      </p:sp>
      <p:sp>
        <p:nvSpPr>
          <p:cNvPr id="102" name="Gövde Düzeyi Bir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03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şlık Metn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Başlık Metni</a:t>
            </a:r>
          </a:p>
        </p:txBody>
      </p:sp>
      <p:sp>
        <p:nvSpPr>
          <p:cNvPr id="21" name="Gövde Düzeyi Bi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2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şlık Metni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Başlık Metni</a:t>
            </a:r>
          </a:p>
        </p:txBody>
      </p:sp>
      <p:sp>
        <p:nvSpPr>
          <p:cNvPr id="30" name="Gövde Düzeyi Bir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31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aşlık Metn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Başlık Metni</a:t>
            </a:r>
          </a:p>
        </p:txBody>
      </p:sp>
      <p:sp>
        <p:nvSpPr>
          <p:cNvPr id="39" name="Gövde Düzeyi Bir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0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şlık Metni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Başlık Metni</a:t>
            </a:r>
          </a:p>
        </p:txBody>
      </p:sp>
      <p:sp>
        <p:nvSpPr>
          <p:cNvPr id="48" name="Gövde Düzeyi Bir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aşlık Metn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Başlık Metni</a:t>
            </a:r>
          </a:p>
        </p:txBody>
      </p:sp>
      <p:sp>
        <p:nvSpPr>
          <p:cNvPr id="58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aşlık Metni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Başlık Metni</a:t>
            </a:r>
          </a:p>
        </p:txBody>
      </p:sp>
      <p:sp>
        <p:nvSpPr>
          <p:cNvPr id="73" name="Gövde Düzeyi Bir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aşlık Metni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Başlık Metni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Gövde Düzeyi Bir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8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Metni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Başlık Metni</a:t>
            </a:r>
          </a:p>
        </p:txBody>
      </p:sp>
      <p:sp>
        <p:nvSpPr>
          <p:cNvPr id="3" name="Gövde Düzeyi Bir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" name="Slayt Numarası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atist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9845" y="757642"/>
            <a:ext cx="7412310" cy="5342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838199" y="1447743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Yatırım Şansı</a:t>
            </a:r>
          </a:p>
        </p:txBody>
      </p:sp>
      <p:sp>
        <p:nvSpPr>
          <p:cNvPr id="16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7155" y="3110332"/>
            <a:ext cx="5262350" cy="268235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sz="2200" dirty="0">
                <a:latin typeface="Montserrat-Light"/>
                <a:ea typeface="Montserrat-Light"/>
                <a:cs typeface="Montserrat-Light"/>
              </a:rPr>
              <a:t>Toprağı kirala ve değerlenmesini bekle</a:t>
            </a:r>
            <a:r>
              <a:rPr sz="2200" dirty="0">
                <a:latin typeface="Montserrat-Light"/>
                <a:ea typeface="Montserrat-Light"/>
                <a:cs typeface="Montserrat-Light"/>
              </a:rPr>
              <a:t>.</a:t>
            </a:r>
          </a:p>
          <a:p>
            <a:pPr algn="just"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sz="2200" dirty="0" err="1">
                <a:latin typeface="Montserrat-Light"/>
                <a:ea typeface="Montserrat-Light"/>
                <a:cs typeface="Montserrat-Light"/>
              </a:rPr>
              <a:t>Sanal</a:t>
            </a:r>
            <a:r>
              <a:rPr sz="2200" dirty="0"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latin typeface="Montserrat-Light"/>
                <a:ea typeface="Montserrat-Light"/>
                <a:cs typeface="Montserrat-Light"/>
              </a:rPr>
              <a:t>Dünya’da</a:t>
            </a:r>
            <a:r>
              <a:rPr sz="2200" dirty="0"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latin typeface="Montserrat-Light"/>
                <a:ea typeface="Montserrat-Light"/>
                <a:cs typeface="Montserrat-Light"/>
              </a:rPr>
              <a:t>toprak</a:t>
            </a:r>
            <a:r>
              <a:rPr sz="2200" dirty="0"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latin typeface="Montserrat-Light"/>
                <a:ea typeface="Montserrat-Light"/>
                <a:cs typeface="Montserrat-Light"/>
              </a:rPr>
              <a:t>zengini</a:t>
            </a:r>
            <a:r>
              <a:rPr sz="2200" dirty="0"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latin typeface="Montserrat-Light"/>
                <a:ea typeface="Montserrat-Light"/>
                <a:cs typeface="Montserrat-Light"/>
              </a:rPr>
              <a:t>ol</a:t>
            </a:r>
            <a:r>
              <a:rPr sz="2200" dirty="0">
                <a:latin typeface="Montserrat-Light"/>
                <a:ea typeface="Montserrat-Light"/>
                <a:cs typeface="Montserrat-Light"/>
              </a:rPr>
              <a:t>.</a:t>
            </a:r>
          </a:p>
        </p:txBody>
      </p:sp>
      <p:pic>
        <p:nvPicPr>
          <p:cNvPr id="166" name="ARSA ALMA.png" descr="ARSA AL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7287" y="1670980"/>
            <a:ext cx="5510603" cy="4624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adhereum2.pdf" descr="adhereum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LOGO YALIN.pdf" descr="LOGO YALI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838200" y="1317829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Sponsorluk Seçeneği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52634" y="2648415"/>
            <a:ext cx="5535305" cy="2459632"/>
          </a:xfrm>
          <a:prstGeom prst="rect">
            <a:avLst/>
          </a:prstGeom>
        </p:spPr>
        <p:txBody>
          <a:bodyPr/>
          <a:lstStyle/>
          <a:p>
            <a:pPr algn="just">
              <a:defRPr sz="20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En uygun organizasyonu,sponsoru bul</a:t>
            </a:r>
            <a:r>
              <a:rPr dirty="0" smtClean="0"/>
              <a:t>.</a:t>
            </a:r>
            <a:endParaRPr dirty="0"/>
          </a:p>
          <a:p>
            <a:pPr algn="just">
              <a:defRPr sz="20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/>
              <a:t> Hall of fame,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yüksek</a:t>
            </a:r>
            <a:r>
              <a:rPr dirty="0"/>
              <a:t> </a:t>
            </a:r>
            <a:r>
              <a:rPr dirty="0" err="1"/>
              <a:t>bağış</a:t>
            </a:r>
            <a:r>
              <a:rPr dirty="0"/>
              <a:t> </a:t>
            </a:r>
            <a:r>
              <a:rPr dirty="0" err="1"/>
              <a:t>yapan</a:t>
            </a:r>
            <a:r>
              <a:rPr dirty="0"/>
              <a:t> </a:t>
            </a:r>
            <a:r>
              <a:rPr dirty="0" err="1"/>
              <a:t>sponsorların</a:t>
            </a:r>
            <a:r>
              <a:rPr dirty="0"/>
              <a:t> </a:t>
            </a:r>
            <a:r>
              <a:rPr dirty="0" err="1"/>
              <a:t>sergilendiği</a:t>
            </a:r>
            <a:r>
              <a:rPr dirty="0"/>
              <a:t> </a:t>
            </a:r>
            <a:r>
              <a:rPr dirty="0" err="1"/>
              <a:t>listedir</a:t>
            </a:r>
            <a:r>
              <a:rPr dirty="0"/>
              <a:t>.</a:t>
            </a:r>
          </a:p>
          <a:p>
            <a:pPr algn="just">
              <a:defRPr sz="20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/>
              <a:t> Bu </a:t>
            </a:r>
            <a:r>
              <a:rPr dirty="0" err="1"/>
              <a:t>sayede</a:t>
            </a:r>
            <a:r>
              <a:rPr dirty="0"/>
              <a:t> </a:t>
            </a:r>
            <a:r>
              <a:rPr dirty="0" err="1"/>
              <a:t>projelere</a:t>
            </a:r>
            <a:r>
              <a:rPr dirty="0"/>
              <a:t> </a:t>
            </a:r>
            <a:r>
              <a:rPr dirty="0" err="1"/>
              <a:t>sponsorluk</a:t>
            </a:r>
            <a:r>
              <a:rPr dirty="0"/>
              <a:t> </a:t>
            </a:r>
            <a:r>
              <a:rPr dirty="0" err="1"/>
              <a:t>desteklerinin</a:t>
            </a:r>
            <a:r>
              <a:rPr dirty="0"/>
              <a:t> </a:t>
            </a:r>
            <a:r>
              <a:rPr dirty="0" err="1"/>
              <a:t>artması</a:t>
            </a:r>
            <a:r>
              <a:rPr dirty="0"/>
              <a:t> </a:t>
            </a:r>
            <a:r>
              <a:rPr dirty="0" err="1"/>
              <a:t>sağlanır</a:t>
            </a:r>
            <a:r>
              <a:rPr dirty="0"/>
              <a:t>.</a:t>
            </a:r>
          </a:p>
        </p:txBody>
      </p:sp>
      <p:pic>
        <p:nvPicPr>
          <p:cNvPr id="172" name="SPONSOR ŞEYSİ.png" descr="SPONSOR ŞEYSI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8906" y="2643393"/>
            <a:ext cx="49784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adhereum2.pdf" descr="adhereum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OGO YALIN.pdf" descr="LOGO YALI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742463" y="1048820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 smtClean="0"/>
              <a:t>MVP</a:t>
            </a:r>
            <a:endParaRPr dirty="0"/>
          </a:p>
        </p:txBody>
      </p:sp>
      <p:pic>
        <p:nvPicPr>
          <p:cNvPr id="177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10" y="1988530"/>
            <a:ext cx="8173109" cy="46280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67" y="854393"/>
            <a:ext cx="9611865" cy="53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09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93" y="881028"/>
            <a:ext cx="8966814" cy="49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91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4291084" y="52454"/>
            <a:ext cx="408864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tr-TR" dirty="0" smtClean="0"/>
              <a:t>Market </a:t>
            </a:r>
            <a:r>
              <a:rPr dirty="0" err="1" smtClean="0"/>
              <a:t>Analizi</a:t>
            </a:r>
            <a:endParaRPr dirty="0"/>
          </a:p>
        </p:txBody>
      </p:sp>
      <p:sp>
        <p:nvSpPr>
          <p:cNvPr id="185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797256" y="2288194"/>
            <a:ext cx="5330590" cy="33401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6313" indent="-226313" defTabSz="905255"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 err="1"/>
              <a:t>Dijital</a:t>
            </a:r>
            <a:r>
              <a:rPr dirty="0"/>
              <a:t> </a:t>
            </a:r>
            <a:r>
              <a:rPr dirty="0" err="1"/>
              <a:t>reklamcılık</a:t>
            </a:r>
            <a:r>
              <a:rPr dirty="0"/>
              <a:t> </a:t>
            </a:r>
            <a:r>
              <a:rPr dirty="0" err="1"/>
              <a:t>ağının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büyük</a:t>
            </a:r>
            <a:r>
              <a:rPr dirty="0"/>
              <a:t> </a:t>
            </a:r>
            <a:r>
              <a:rPr dirty="0" err="1"/>
              <a:t>sergilenme</a:t>
            </a:r>
            <a:r>
              <a:rPr dirty="0"/>
              <a:t> </a:t>
            </a:r>
            <a:r>
              <a:rPr dirty="0" err="1"/>
              <a:t>oranı</a:t>
            </a:r>
            <a:r>
              <a:rPr dirty="0"/>
              <a:t> </a:t>
            </a:r>
            <a:r>
              <a:rPr dirty="0" err="1"/>
              <a:t>Google’a</a:t>
            </a:r>
            <a:r>
              <a:rPr dirty="0"/>
              <a:t> </a:t>
            </a:r>
            <a:r>
              <a:rPr dirty="0" err="1"/>
              <a:t>ait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Google </a:t>
            </a:r>
            <a:r>
              <a:rPr dirty="0" err="1"/>
              <a:t>buradan</a:t>
            </a:r>
            <a:r>
              <a:rPr dirty="0"/>
              <a:t> </a:t>
            </a:r>
            <a:r>
              <a:rPr dirty="0" err="1"/>
              <a:t>eldi</a:t>
            </a:r>
            <a:r>
              <a:rPr dirty="0"/>
              <a:t> </a:t>
            </a:r>
            <a:r>
              <a:rPr dirty="0" err="1"/>
              <a:t>edilen</a:t>
            </a:r>
            <a:r>
              <a:rPr dirty="0"/>
              <a:t> </a:t>
            </a:r>
            <a:r>
              <a:rPr dirty="0" err="1"/>
              <a:t>gelirin</a:t>
            </a:r>
            <a:r>
              <a:rPr dirty="0"/>
              <a:t> %37’sine </a:t>
            </a:r>
            <a:r>
              <a:rPr dirty="0" err="1"/>
              <a:t>sahip</a:t>
            </a:r>
            <a:r>
              <a:rPr dirty="0">
                <a:solidFill>
                  <a:srgbClr val="FF0000"/>
                </a:solidFill>
              </a:rPr>
              <a:t>(!)</a:t>
            </a:r>
          </a:p>
          <a:p>
            <a:pPr marL="226313" indent="-226313" defTabSz="905255"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/>
              <a:t>80 </a:t>
            </a:r>
            <a:r>
              <a:rPr dirty="0" err="1"/>
              <a:t>milyar</a:t>
            </a:r>
            <a:r>
              <a:rPr dirty="0"/>
              <a:t> </a:t>
            </a:r>
            <a:r>
              <a:rPr dirty="0" err="1"/>
              <a:t>dolar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/>
              <a:t>,</a:t>
            </a:r>
          </a:p>
          <a:p>
            <a:pPr marL="226313" indent="-226313" defTabSz="905255"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/>
              <a:t>3.16 </a:t>
            </a:r>
            <a:r>
              <a:rPr dirty="0" err="1"/>
              <a:t>clickthrough</a:t>
            </a:r>
            <a:r>
              <a:rPr dirty="0"/>
              <a:t> rate,</a:t>
            </a:r>
          </a:p>
          <a:p>
            <a:pPr marL="226313" indent="-226313" defTabSz="905255"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/>
              <a:t>1 </a:t>
            </a:r>
            <a:r>
              <a:rPr dirty="0" err="1"/>
              <a:t>milyon</a:t>
            </a:r>
            <a:r>
              <a:rPr dirty="0"/>
              <a:t> internet </a:t>
            </a:r>
            <a:r>
              <a:rPr dirty="0" err="1"/>
              <a:t>sitesi</a:t>
            </a:r>
            <a:r>
              <a:rPr dirty="0"/>
              <a:t> </a:t>
            </a:r>
            <a:r>
              <a:rPr dirty="0" err="1"/>
              <a:t>var</a:t>
            </a:r>
            <a:r>
              <a:rPr dirty="0"/>
              <a:t>,</a:t>
            </a:r>
          </a:p>
          <a:p>
            <a:pPr marL="226313" indent="-226313" defTabSz="905255"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/>
              <a:t>6 </a:t>
            </a:r>
            <a:r>
              <a:rPr dirty="0" err="1"/>
              <a:t>milyar</a:t>
            </a:r>
            <a:r>
              <a:rPr dirty="0"/>
              <a:t> </a:t>
            </a:r>
            <a:r>
              <a:rPr dirty="0" err="1"/>
              <a:t>görüntülenme</a:t>
            </a:r>
            <a:r>
              <a:rPr dirty="0"/>
              <a:t>. 				</a:t>
            </a:r>
            <a:r>
              <a:rPr lang="tr-TR" dirty="0" smtClean="0"/>
              <a:t>	         </a:t>
            </a:r>
            <a:r>
              <a:rPr dirty="0" smtClean="0"/>
              <a:t>*</a:t>
            </a:r>
            <a:r>
              <a:rPr dirty="0"/>
              <a:t>statista.com</a:t>
            </a:r>
          </a:p>
        </p:txBody>
      </p:sp>
      <p:sp>
        <p:nvSpPr>
          <p:cNvPr id="186" name="TextBox 5"/>
          <p:cNvSpPr txBox="1"/>
          <p:nvPr/>
        </p:nvSpPr>
        <p:spPr>
          <a:xfrm>
            <a:off x="1592807" y="1661745"/>
            <a:ext cx="373948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tr-TR" dirty="0"/>
              <a:t>	</a:t>
            </a:r>
            <a:r>
              <a:rPr lang="tr-TR" dirty="0" smtClean="0"/>
              <a:t>G</a:t>
            </a:r>
            <a:r>
              <a:rPr dirty="0" err="1" smtClean="0"/>
              <a:t>oogle</a:t>
            </a:r>
            <a:endParaRPr dirty="0"/>
          </a:p>
        </p:txBody>
      </p:sp>
      <p:sp>
        <p:nvSpPr>
          <p:cNvPr id="187" name="TextBox 7"/>
          <p:cNvSpPr txBox="1"/>
          <p:nvPr/>
        </p:nvSpPr>
        <p:spPr>
          <a:xfrm>
            <a:off x="6952265" y="1661745"/>
            <a:ext cx="373948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tr-TR" dirty="0" smtClean="0"/>
              <a:t>Blockchain tabanlı</a:t>
            </a:r>
            <a:endParaRPr dirty="0"/>
          </a:p>
        </p:txBody>
      </p:sp>
      <p:sp>
        <p:nvSpPr>
          <p:cNvPr id="188" name="Content Placeholder 4"/>
          <p:cNvSpPr txBox="1"/>
          <p:nvPr/>
        </p:nvSpPr>
        <p:spPr>
          <a:xfrm>
            <a:off x="6156714" y="2273759"/>
            <a:ext cx="533059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lvl1pPr>
          </a:lstStyle>
          <a:p>
            <a:r>
              <a:rPr dirty="0"/>
              <a:t>Brave, </a:t>
            </a:r>
            <a:r>
              <a:rPr dirty="0" err="1"/>
              <a:t>adEx</a:t>
            </a:r>
            <a:r>
              <a:rPr dirty="0"/>
              <a:t> </a:t>
            </a:r>
            <a:r>
              <a:rPr dirty="0" err="1"/>
              <a:t>gibi</a:t>
            </a:r>
            <a:r>
              <a:rPr dirty="0"/>
              <a:t> </a:t>
            </a:r>
            <a:r>
              <a:rPr dirty="0" err="1"/>
              <a:t>platformlar</a:t>
            </a:r>
            <a:r>
              <a:rPr dirty="0"/>
              <a:t>, </a:t>
            </a:r>
            <a:r>
              <a:rPr dirty="0" err="1"/>
              <a:t>bunlar</a:t>
            </a:r>
            <a:r>
              <a:rPr dirty="0"/>
              <a:t> </a:t>
            </a:r>
            <a:r>
              <a:rPr dirty="0" err="1"/>
              <a:t>reklam</a:t>
            </a:r>
            <a:r>
              <a:rPr dirty="0"/>
              <a:t> </a:t>
            </a:r>
            <a:r>
              <a:rPr dirty="0" err="1"/>
              <a:t>verene</a:t>
            </a:r>
            <a:r>
              <a:rPr dirty="0"/>
              <a:t> </a:t>
            </a:r>
            <a:r>
              <a:rPr dirty="0" err="1"/>
              <a:t>kazanç</a:t>
            </a:r>
            <a:r>
              <a:rPr dirty="0"/>
              <a:t> </a:t>
            </a:r>
            <a:r>
              <a:rPr dirty="0" err="1"/>
              <a:t>sağlamayı</a:t>
            </a:r>
            <a:r>
              <a:rPr dirty="0"/>
              <a:t> </a:t>
            </a:r>
            <a:r>
              <a:rPr dirty="0" err="1"/>
              <a:t>hedeflemiyor</a:t>
            </a:r>
            <a:r>
              <a:rPr dirty="0"/>
              <a:t>.</a:t>
            </a:r>
          </a:p>
        </p:txBody>
      </p:sp>
      <p:pic>
        <p:nvPicPr>
          <p:cNvPr id="189" name="adhereum2.pdf" descr="adhereum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LOGO YALIN.pdf" descr="LOGO YALI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7"/>
          <p:cNvSpPr txBox="1"/>
          <p:nvPr/>
        </p:nvSpPr>
        <p:spPr>
          <a:xfrm>
            <a:off x="6952265" y="3409925"/>
            <a:ext cx="373948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tr-TR" dirty="0" smtClean="0"/>
              <a:t>Biz</a:t>
            </a:r>
            <a:endParaRPr dirty="0"/>
          </a:p>
        </p:txBody>
      </p:sp>
      <p:sp>
        <p:nvSpPr>
          <p:cNvPr id="11" name="Content Placeholder 4"/>
          <p:cNvSpPr txBox="1"/>
          <p:nvPr/>
        </p:nvSpPr>
        <p:spPr>
          <a:xfrm>
            <a:off x="6335404" y="4000484"/>
            <a:ext cx="533059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lvl1pPr>
          </a:lstStyle>
          <a:p>
            <a:r>
              <a:rPr lang="tr-TR" dirty="0" smtClean="0"/>
              <a:t>Düşük komisyon</a:t>
            </a:r>
          </a:p>
          <a:p>
            <a:r>
              <a:rPr lang="tr-TR" dirty="0" smtClean="0"/>
              <a:t>Yatırım yapma şansı</a:t>
            </a:r>
          </a:p>
          <a:p>
            <a:r>
              <a:rPr lang="tr-TR" dirty="0" smtClean="0"/>
              <a:t>İki tarafa da haklar sağlanması</a:t>
            </a:r>
          </a:p>
          <a:p>
            <a:r>
              <a:rPr lang="tr-TR" dirty="0" smtClean="0"/>
              <a:t>Kişisel veri tutmamamız.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Gelir Modeli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 bin bannerda yayınlanma</a:t>
            </a:r>
          </a:p>
          <a:p>
            <a:r>
              <a:rPr lang="tr-TR" dirty="0" smtClean="0"/>
              <a:t>Banner </a:t>
            </a:r>
            <a:r>
              <a:rPr lang="tr-TR" dirty="0"/>
              <a:t>başına </a:t>
            </a:r>
            <a:r>
              <a:rPr lang="tr-TR" dirty="0" smtClean="0"/>
              <a:t>15.000 görüntülenme</a:t>
            </a:r>
          </a:p>
          <a:p>
            <a:r>
              <a:rPr lang="tr-TR" dirty="0" smtClean="0"/>
              <a:t>Toplam 1 </a:t>
            </a:r>
            <a:r>
              <a:rPr lang="tr-TR" dirty="0"/>
              <a:t>m</a:t>
            </a:r>
            <a:r>
              <a:rPr lang="tr-TR" dirty="0" smtClean="0"/>
              <a:t>ilyar </a:t>
            </a:r>
            <a:r>
              <a:rPr lang="tr-TR" dirty="0"/>
              <a:t>g</a:t>
            </a:r>
            <a:r>
              <a:rPr lang="tr-TR" dirty="0" smtClean="0"/>
              <a:t>örüntülenme, görüntülenme başı 1 kuruş ücretlendirme</a:t>
            </a:r>
          </a:p>
          <a:p>
            <a:r>
              <a:rPr lang="tr-TR" dirty="0"/>
              <a:t>B</a:t>
            </a:r>
            <a:r>
              <a:rPr lang="tr-TR" dirty="0" smtClean="0"/>
              <a:t>u ücretin %10’unu gelir hedefleme.</a:t>
            </a:r>
          </a:p>
          <a:p>
            <a:r>
              <a:rPr lang="tr-TR" dirty="0" smtClean="0"/>
              <a:t>Yıl sonu hedefi : 10 Milyon TL </a:t>
            </a:r>
            <a:r>
              <a:rPr lang="tr-TR" dirty="0"/>
              <a:t>g</a:t>
            </a:r>
            <a:r>
              <a:rPr lang="tr-TR" dirty="0" smtClean="0"/>
              <a:t>elir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805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xfrm>
            <a:off x="838200" y="1722006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 err="1" smtClean="0"/>
              <a:t>İhtiyaçlar</a:t>
            </a:r>
            <a:endParaRPr dirty="0"/>
          </a:p>
        </p:txBody>
      </p:sp>
      <p:sp>
        <p:nvSpPr>
          <p:cNvPr id="1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199" y="3332924"/>
            <a:ext cx="10515601" cy="2864279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buFontTx/>
              <a:buChar char="▪"/>
              <a:defRPr sz="2200">
                <a:solidFill>
                  <a:srgbClr val="2F5597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Pazar </a:t>
            </a:r>
            <a:r>
              <a:rPr lang="tr-TR" dirty="0"/>
              <a:t>alanının oluşturulması</a:t>
            </a:r>
            <a:r>
              <a:rPr lang="tr-TR" dirty="0" smtClean="0"/>
              <a:t>.</a:t>
            </a:r>
          </a:p>
          <a:p>
            <a:pPr marL="685800" lvl="1" indent="-228600">
              <a:spcBef>
                <a:spcPts val="500"/>
              </a:spcBef>
              <a:buFontTx/>
              <a:buChar char="▪"/>
              <a:defRPr sz="2200">
                <a:solidFill>
                  <a:srgbClr val="2F5597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 err="1" smtClean="0"/>
              <a:t>Ekosistem</a:t>
            </a:r>
            <a:r>
              <a:rPr dirty="0" smtClean="0"/>
              <a:t> </a:t>
            </a:r>
            <a:r>
              <a:rPr dirty="0" err="1"/>
              <a:t>içindeki</a:t>
            </a:r>
            <a:r>
              <a:rPr dirty="0"/>
              <a:t> </a:t>
            </a:r>
            <a:r>
              <a:rPr dirty="0" err="1"/>
              <a:t>sponsorların</a:t>
            </a:r>
            <a:r>
              <a:rPr dirty="0"/>
              <a:t> </a:t>
            </a:r>
            <a:r>
              <a:rPr dirty="0" err="1"/>
              <a:t>bulunması</a:t>
            </a:r>
            <a:r>
              <a:rPr dirty="0" smtClean="0"/>
              <a:t>.</a:t>
            </a:r>
            <a:endParaRPr dirty="0"/>
          </a:p>
          <a:p>
            <a:pPr marL="685800" lvl="1" indent="-228600">
              <a:spcBef>
                <a:spcPts val="500"/>
              </a:spcBef>
              <a:buFontTx/>
              <a:buChar char="▪"/>
              <a:defRPr sz="2200">
                <a:solidFill>
                  <a:srgbClr val="2F5597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Masraflar </a:t>
            </a:r>
            <a:r>
              <a:rPr lang="tr-TR" dirty="0"/>
              <a:t>için mali destek.</a:t>
            </a:r>
          </a:p>
          <a:p>
            <a:pPr marL="685800" lvl="1" indent="-228600">
              <a:spcBef>
                <a:spcPts val="500"/>
              </a:spcBef>
              <a:buFontTx/>
              <a:buChar char="▪"/>
              <a:defRPr sz="2200">
                <a:solidFill>
                  <a:srgbClr val="2F5597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endParaRPr dirty="0"/>
          </a:p>
        </p:txBody>
      </p:sp>
      <p:pic>
        <p:nvPicPr>
          <p:cNvPr id="199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takım.png" descr="takı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536" y="1415667"/>
            <a:ext cx="10272928" cy="516143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838200" y="1187128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Ekip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4"/>
          <p:cNvSpPr txBox="1"/>
          <p:nvPr/>
        </p:nvSpPr>
        <p:spPr>
          <a:xfrm>
            <a:off x="791570" y="1733265"/>
            <a:ext cx="10877268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‘‘Biz online reklamcılık sektörünün problemlerini çözmek için şeffaf, güvenli ve akıllı çözümler sunan blockchain tabanlı bir web platformu geliştireceğiz.’’ </a:t>
            </a:r>
          </a:p>
        </p:txBody>
      </p:sp>
      <p:pic>
        <p:nvPicPr>
          <p:cNvPr id="116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ipe dir="r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838200" y="1464955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b="1"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dirty="0"/>
              <a:t>Problem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637860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>
                <a:solidFill>
                  <a:schemeClr val="tx1"/>
                </a:solidFill>
              </a:rPr>
              <a:t>Kişisel verilerin kullanan, g</a:t>
            </a:r>
            <a:r>
              <a:rPr dirty="0" err="1" smtClean="0">
                <a:solidFill>
                  <a:schemeClr val="tx1"/>
                </a:solidFill>
              </a:rPr>
              <a:t>üvenilir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dirty="0" err="1" smtClean="0">
                <a:solidFill>
                  <a:schemeClr val="tx1"/>
                </a:solidFill>
              </a:rPr>
              <a:t>olmayan</a:t>
            </a:r>
            <a:r>
              <a:rPr lang="tr-TR" dirty="0" smtClean="0">
                <a:solidFill>
                  <a:schemeClr val="tx1"/>
                </a:solidFill>
              </a:rPr>
              <a:t> 3. parti şirketler</a:t>
            </a:r>
            <a:r>
              <a:rPr dirty="0" smtClean="0">
                <a:solidFill>
                  <a:schemeClr val="tx1"/>
                </a:solidFill>
              </a:rPr>
              <a:t>, 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>
                <a:solidFill>
                  <a:schemeClr val="tx1"/>
                </a:solidFill>
              </a:rPr>
              <a:t>Reklam alan ve vereni seçim yaparken </a:t>
            </a:r>
            <a:r>
              <a:rPr dirty="0" err="1" smtClean="0">
                <a:solidFill>
                  <a:schemeClr val="tx1"/>
                </a:solidFill>
              </a:rPr>
              <a:t>kısıtlayan</a:t>
            </a:r>
            <a:r>
              <a:rPr dirty="0">
                <a:solidFill>
                  <a:schemeClr val="tx1"/>
                </a:solidFill>
              </a:rPr>
              <a:t>, </a:t>
            </a:r>
          </a:p>
          <a:p>
            <a:pPr marL="0" indent="0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 err="1">
                <a:solidFill>
                  <a:schemeClr val="tx1"/>
                </a:solidFill>
              </a:rPr>
              <a:t>kötü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 smtClean="0">
                <a:solidFill>
                  <a:schemeClr val="tx1"/>
                </a:solidFill>
              </a:rPr>
              <a:t>niyetli</a:t>
            </a:r>
            <a:r>
              <a:rPr lang="tr-TR" dirty="0" smtClean="0">
                <a:solidFill>
                  <a:schemeClr val="tx1"/>
                </a:solidFill>
              </a:rPr>
              <a:t> veya rahatsız eden reklamlar</a:t>
            </a:r>
            <a:r>
              <a:rPr dirty="0" smtClean="0">
                <a:solidFill>
                  <a:schemeClr val="tx1"/>
                </a:solidFill>
              </a:rPr>
              <a:t>,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>
                <a:solidFill>
                  <a:schemeClr val="tx1"/>
                </a:solidFill>
              </a:rPr>
              <a:t>Sonuçları manipüle eden aracılar,</a:t>
            </a:r>
          </a:p>
          <a:p>
            <a:pPr marL="0" indent="0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>
                <a:solidFill>
                  <a:schemeClr val="tx1"/>
                </a:solidFill>
              </a:rPr>
              <a:t>Bannerların reklam ilgisinin azalması,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>
                <a:solidFill>
                  <a:schemeClr val="tx1"/>
                </a:solidFill>
              </a:rPr>
              <a:t>M</a:t>
            </a:r>
            <a:r>
              <a:rPr dirty="0" err="1" smtClean="0">
                <a:solidFill>
                  <a:schemeClr val="tx1"/>
                </a:solidFill>
              </a:rPr>
              <a:t>aliyetli</a:t>
            </a:r>
            <a:r>
              <a:rPr lang="tr-TR" dirty="0" smtClean="0">
                <a:solidFill>
                  <a:schemeClr val="tx1"/>
                </a:solidFill>
              </a:rPr>
              <a:t>, az kazandıran, %70 oranlarında komisyon alan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dirty="0" err="1" smtClean="0">
                <a:solidFill>
                  <a:schemeClr val="tx1"/>
                </a:solidFill>
              </a:rPr>
              <a:t>reklamcıl</a:t>
            </a:r>
            <a:r>
              <a:rPr lang="tr-TR" dirty="0" smtClean="0">
                <a:solidFill>
                  <a:schemeClr val="tx1"/>
                </a:solidFill>
              </a:rPr>
              <a:t>ar</a:t>
            </a:r>
            <a:r>
              <a:rPr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1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838199" y="1525055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dirty="0"/>
              <a:t>Market </a:t>
            </a:r>
            <a:r>
              <a:rPr dirty="0" err="1"/>
              <a:t>Hedefi</a:t>
            </a:r>
            <a:endParaRPr dirty="0"/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3326855"/>
            <a:ext cx="10515601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-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Şu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an 230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milyar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dolar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dünya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pazarı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.</a:t>
            </a:r>
          </a:p>
          <a:p>
            <a:pPr marL="0" indent="0" algn="ctr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 </a:t>
            </a:r>
          </a:p>
          <a:p>
            <a:pPr marL="0" indent="0" algn="ctr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- 2020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yılında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hedeflenen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335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milyar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dolarlık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dünya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pazarı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.</a:t>
            </a:r>
            <a:endParaRPr lang="tr-TR" sz="2200" dirty="0">
              <a:solidFill>
                <a:srgbClr val="767171"/>
              </a:solidFill>
              <a:latin typeface="Montserrat-Light"/>
              <a:ea typeface="Montserrat-Light"/>
              <a:cs typeface="Montserrat-Light"/>
            </a:endParaRPr>
          </a:p>
          <a:p>
            <a:pPr marL="0" indent="0" algn="ctr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								 *</a:t>
            </a:r>
            <a:r>
              <a:rPr lang="tr-TR"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hlinkClick r:id="rId2"/>
              </a:rPr>
              <a:t>statista.com</a:t>
            </a:r>
            <a:r>
              <a:rPr lang="tr-TR"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endParaRPr sz="2200" dirty="0">
              <a:solidFill>
                <a:srgbClr val="767171"/>
              </a:solidFill>
              <a:latin typeface="Montserrat-Light"/>
              <a:ea typeface="Montserrat-Light"/>
              <a:cs typeface="Montserrat-Light"/>
            </a:endParaRPr>
          </a:p>
          <a:p>
            <a:pPr marL="0" indent="0" algn="ctr">
              <a:buSzTx/>
              <a:buNone/>
              <a:defRPr sz="220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-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Tüm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dünyayı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kapsayan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müşteri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 </a:t>
            </a:r>
            <a:r>
              <a:rPr sz="2200" dirty="0" err="1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ağı</a:t>
            </a:r>
            <a:r>
              <a:rPr sz="2200" dirty="0">
                <a:solidFill>
                  <a:srgbClr val="767171"/>
                </a:solidFill>
                <a:latin typeface="Montserrat-Light"/>
                <a:ea typeface="Montserrat-Light"/>
                <a:cs typeface="Montserrat-Light"/>
              </a:rPr>
              <a:t>.</a:t>
            </a:r>
          </a:p>
        </p:txBody>
      </p:sp>
      <p:pic>
        <p:nvPicPr>
          <p:cNvPr id="126" name="adhereum2.pdf" descr="adhereum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LOGO YALIN.pdf" descr="LOGO YALI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838200" y="1072435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b="1"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dirty="0" err="1"/>
              <a:t>Çözüm</a:t>
            </a:r>
            <a:endParaRPr dirty="0"/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2344462"/>
            <a:ext cx="10515601" cy="36545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just">
              <a:buSzTx/>
              <a:buNone/>
              <a:defRPr sz="2200">
                <a:solidFill>
                  <a:srgbClr val="535353"/>
                </a:solidFill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 err="1"/>
              <a:t>Blockchain</a:t>
            </a:r>
            <a:r>
              <a:rPr dirty="0"/>
              <a:t> </a:t>
            </a:r>
            <a:r>
              <a:rPr dirty="0" err="1"/>
              <a:t>tabanlı</a:t>
            </a:r>
            <a:r>
              <a:rPr dirty="0"/>
              <a:t> </a:t>
            </a:r>
            <a:r>
              <a:rPr dirty="0" err="1"/>
              <a:t>güvenilir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merkeziyetsiz</a:t>
            </a:r>
            <a:r>
              <a:rPr dirty="0"/>
              <a:t> </a:t>
            </a:r>
            <a:r>
              <a:rPr dirty="0" err="1"/>
              <a:t>yeni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dijital</a:t>
            </a:r>
            <a:r>
              <a:rPr dirty="0"/>
              <a:t> </a:t>
            </a:r>
            <a:r>
              <a:rPr dirty="0" err="1"/>
              <a:t>reklam</a:t>
            </a:r>
            <a:r>
              <a:rPr dirty="0"/>
              <a:t> </a:t>
            </a:r>
            <a:r>
              <a:rPr dirty="0" err="1"/>
              <a:t>ekosistemi</a:t>
            </a:r>
            <a:r>
              <a:rPr dirty="0"/>
              <a:t> !</a:t>
            </a:r>
          </a:p>
          <a:p>
            <a:pPr marL="0" indent="0" algn="just">
              <a:buSzTx/>
              <a:buNone/>
              <a:defRPr sz="2200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dirty="0"/>
          </a:p>
          <a:p>
            <a:pPr marL="0" indent="0" algn="just">
              <a:buSzTx/>
              <a:buNone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dirty="0" smtClean="0"/>
              <a:t>								</a:t>
            </a:r>
            <a:r>
              <a:rPr dirty="0" err="1" smtClean="0"/>
              <a:t>Neden</a:t>
            </a:r>
            <a:r>
              <a:rPr dirty="0" smtClean="0"/>
              <a:t> </a:t>
            </a:r>
            <a:r>
              <a:rPr dirty="0" err="1"/>
              <a:t>blockchain</a:t>
            </a:r>
            <a:r>
              <a:rPr dirty="0" smtClean="0"/>
              <a:t>?</a:t>
            </a:r>
            <a:endParaRPr lang="tr-TR" dirty="0" smtClean="0"/>
          </a:p>
          <a:p>
            <a:pPr algn="just">
              <a:buSzTx/>
              <a:buFont typeface="Arial" panose="020B0604020202020204" pitchFamily="34" charset="0"/>
              <a:buChar char="•"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dirty="0" smtClean="0"/>
              <a:t>Tekliflerin blockchain üzerinde şeffaf olarak tutulması.</a:t>
            </a:r>
          </a:p>
          <a:p>
            <a:pPr algn="just">
              <a:buSzTx/>
              <a:buFont typeface="Arial" panose="020B0604020202020204" pitchFamily="34" charset="0"/>
              <a:buChar char="•"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dirty="0" smtClean="0"/>
              <a:t>Satış onaylama sırasında paranın güvende tutulması.</a:t>
            </a:r>
          </a:p>
          <a:p>
            <a:pPr algn="just">
              <a:buSzTx/>
              <a:buFont typeface="Arial" panose="020B0604020202020204" pitchFamily="34" charset="0"/>
              <a:buChar char="•"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dirty="0" smtClean="0"/>
              <a:t>Site sahibinin verileri değiştirmeden tutması.</a:t>
            </a:r>
          </a:p>
          <a:p>
            <a:pPr algn="just">
              <a:buSzTx/>
              <a:buFont typeface="Arial" panose="020B0604020202020204" pitchFamily="34" charset="0"/>
              <a:buChar char="•"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dirty="0" smtClean="0"/>
              <a:t>Uluslararsı işlemlere olanak sağlaması.</a:t>
            </a:r>
          </a:p>
          <a:p>
            <a:pPr algn="just">
              <a:buSzTx/>
              <a:buFont typeface="Arial" panose="020B0604020202020204" pitchFamily="34" charset="0"/>
              <a:buChar char="•"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dirty="0" smtClean="0"/>
              <a:t>Yatırım sırasında işlem güvenliğinin sağlanması.</a:t>
            </a:r>
            <a:endParaRPr lang="tr-TR" dirty="0" smtClean="0"/>
          </a:p>
          <a:p>
            <a:pPr algn="just">
              <a:buSzTx/>
              <a:buFont typeface="Arial" panose="020B0604020202020204" pitchFamily="34" charset="0"/>
              <a:buChar char="•"/>
              <a:defRPr sz="2600" u="sng">
                <a:solidFill>
                  <a:srgbClr val="53535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dirty="0"/>
          </a:p>
        </p:txBody>
      </p:sp>
      <p:pic>
        <p:nvPicPr>
          <p:cNvPr id="131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562" y="-811369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838200" y="1301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				</a:t>
            </a:r>
            <a:r>
              <a:rPr dirty="0" err="1">
                <a:solidFill>
                  <a:schemeClr val="accent1"/>
                </a:solidFill>
              </a:rPr>
              <a:t>Ekosistem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69491"/>
            <a:ext cx="10515600" cy="5288509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r>
              <a:rPr dirty="0"/>
              <a:t>	</a:t>
            </a:r>
          </a:p>
        </p:txBody>
      </p:sp>
      <p:sp>
        <p:nvSpPr>
          <p:cNvPr id="136" name="TextBox 8"/>
          <p:cNvSpPr txBox="1"/>
          <p:nvPr/>
        </p:nvSpPr>
        <p:spPr>
          <a:xfrm>
            <a:off x="4384911" y="2045265"/>
            <a:ext cx="244294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indent="0" algn="ctr"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dirty="0"/>
          </a:p>
        </p:txBody>
      </p:sp>
      <p:sp>
        <p:nvSpPr>
          <p:cNvPr id="137" name="TextBox 9"/>
          <p:cNvSpPr txBox="1"/>
          <p:nvPr/>
        </p:nvSpPr>
        <p:spPr>
          <a:xfrm>
            <a:off x="-679830" y="4068375"/>
            <a:ext cx="30360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dirty="0"/>
          </a:p>
        </p:txBody>
      </p:sp>
      <p:sp>
        <p:nvSpPr>
          <p:cNvPr id="138" name="TextBox 10"/>
          <p:cNvSpPr txBox="1"/>
          <p:nvPr/>
        </p:nvSpPr>
        <p:spPr>
          <a:xfrm>
            <a:off x="4562332" y="5292610"/>
            <a:ext cx="27977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dirty="0"/>
          </a:p>
        </p:txBody>
      </p:sp>
      <p:sp>
        <p:nvSpPr>
          <p:cNvPr id="139" name="TextBox 11"/>
          <p:cNvSpPr txBox="1"/>
          <p:nvPr/>
        </p:nvSpPr>
        <p:spPr>
          <a:xfrm>
            <a:off x="7576779" y="3508305"/>
            <a:ext cx="279779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endParaRPr dirty="0"/>
          </a:p>
        </p:txBody>
      </p:sp>
      <p:pic>
        <p:nvPicPr>
          <p:cNvPr id="144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71340508"/>
              </p:ext>
            </p:extLst>
          </p:nvPr>
        </p:nvGraphicFramePr>
        <p:xfrm>
          <a:off x="2078464" y="1463802"/>
          <a:ext cx="7606463" cy="520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355" y="3659221"/>
            <a:ext cx="925606" cy="667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838200" y="1476613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/>
              <a:t>Gamification</a:t>
            </a:r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96598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sz="2400" dirty="0" smtClean="0"/>
              <a:t>Tüm Reklam alanlarının toprak olduğu yeni bir dünya</a:t>
            </a:r>
            <a:endParaRPr sz="2400" dirty="0"/>
          </a:p>
          <a:p>
            <a:pPr marL="0" indent="0" algn="ctr">
              <a:buNone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400" dirty="0" err="1"/>
              <a:t>Toprak</a:t>
            </a:r>
            <a:r>
              <a:rPr sz="2400" dirty="0"/>
              <a:t> </a:t>
            </a:r>
            <a:r>
              <a:rPr sz="2400" dirty="0" err="1" smtClean="0"/>
              <a:t>sahipleri</a:t>
            </a:r>
            <a:r>
              <a:rPr sz="2400" dirty="0" smtClean="0"/>
              <a:t> </a:t>
            </a:r>
            <a:r>
              <a:rPr sz="2400" dirty="0"/>
              <a:t>(</a:t>
            </a:r>
            <a:r>
              <a:rPr sz="2400" dirty="0" err="1"/>
              <a:t>hız-iletişim</a:t>
            </a:r>
            <a:r>
              <a:rPr sz="2400" dirty="0"/>
              <a:t> </a:t>
            </a:r>
            <a:r>
              <a:rPr sz="2400" dirty="0" err="1" smtClean="0"/>
              <a:t>yeteneği</a:t>
            </a:r>
            <a:r>
              <a:rPr sz="2400" dirty="0" smtClean="0"/>
              <a:t>)</a:t>
            </a:r>
            <a:endParaRPr sz="2400" dirty="0"/>
          </a:p>
          <a:p>
            <a:pPr marL="0" indent="0" algn="ctr">
              <a:buNone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400" dirty="0" err="1" smtClean="0"/>
              <a:t>Topraklar</a:t>
            </a:r>
            <a:r>
              <a:rPr sz="2400" dirty="0" smtClean="0"/>
              <a:t>. </a:t>
            </a:r>
            <a:r>
              <a:rPr sz="2400" dirty="0"/>
              <a:t>(</a:t>
            </a:r>
            <a:r>
              <a:rPr sz="2400" dirty="0" err="1"/>
              <a:t>popülerliğe</a:t>
            </a:r>
            <a:r>
              <a:rPr sz="2400" dirty="0"/>
              <a:t> </a:t>
            </a:r>
            <a:r>
              <a:rPr sz="2400" dirty="0" err="1"/>
              <a:t>göre</a:t>
            </a:r>
            <a:r>
              <a:rPr sz="2400" dirty="0"/>
              <a:t> </a:t>
            </a:r>
            <a:r>
              <a:rPr sz="2400" dirty="0" err="1"/>
              <a:t>isimlendirme</a:t>
            </a:r>
            <a:r>
              <a:rPr sz="2400" dirty="0"/>
              <a:t>)</a:t>
            </a:r>
          </a:p>
          <a:p>
            <a:pPr marL="0" indent="0" algn="ctr">
              <a:buNone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400" dirty="0" err="1"/>
              <a:t>Reklam</a:t>
            </a:r>
            <a:r>
              <a:rPr sz="2400" dirty="0"/>
              <a:t> </a:t>
            </a:r>
            <a:r>
              <a:rPr sz="2400" dirty="0" err="1" smtClean="0"/>
              <a:t>verenler</a:t>
            </a:r>
            <a:r>
              <a:rPr lang="tr-TR" sz="2400" dirty="0" smtClean="0"/>
              <a:t> </a:t>
            </a:r>
            <a:r>
              <a:rPr lang="tr-TR" sz="2400" dirty="0" smtClean="0"/>
              <a:t>(</a:t>
            </a:r>
            <a:r>
              <a:rPr lang="tr-TR" sz="2400" dirty="0" smtClean="0"/>
              <a:t>çiftçi</a:t>
            </a:r>
            <a:r>
              <a:rPr sz="2400" dirty="0" smtClean="0"/>
              <a:t>-</a:t>
            </a:r>
            <a:r>
              <a:rPr lang="tr-TR" sz="2400" dirty="0" smtClean="0"/>
              <a:t>baron</a:t>
            </a:r>
            <a:r>
              <a:rPr sz="2400" dirty="0" smtClean="0"/>
              <a:t>-</a:t>
            </a:r>
            <a:r>
              <a:rPr sz="2400" dirty="0" err="1" smtClean="0"/>
              <a:t>kral</a:t>
            </a:r>
            <a:r>
              <a:rPr sz="2400" dirty="0" smtClean="0"/>
              <a:t> </a:t>
            </a:r>
            <a:r>
              <a:rPr sz="2400" dirty="0" err="1"/>
              <a:t>gibi</a:t>
            </a:r>
            <a:r>
              <a:rPr sz="2400" dirty="0" smtClean="0"/>
              <a:t>).</a:t>
            </a:r>
            <a:endParaRPr sz="2400" dirty="0"/>
          </a:p>
          <a:p>
            <a:pPr marL="0" indent="0" algn="ctr">
              <a:buNone/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sz="2400" dirty="0" err="1"/>
              <a:t>Reklam</a:t>
            </a:r>
            <a:r>
              <a:rPr sz="2400" dirty="0"/>
              <a:t> </a:t>
            </a:r>
            <a:r>
              <a:rPr sz="2400" dirty="0" err="1"/>
              <a:t>verenler</a:t>
            </a:r>
            <a:r>
              <a:rPr sz="2400" dirty="0"/>
              <a:t> </a:t>
            </a:r>
            <a:r>
              <a:rPr sz="2400" dirty="0" err="1"/>
              <a:t>ünvanlarına</a:t>
            </a:r>
            <a:r>
              <a:rPr sz="2400" dirty="0"/>
              <a:t> </a:t>
            </a:r>
            <a:r>
              <a:rPr sz="2400" dirty="0" err="1"/>
              <a:t>göre</a:t>
            </a:r>
            <a:r>
              <a:rPr sz="2400" dirty="0"/>
              <a:t> </a:t>
            </a:r>
            <a:r>
              <a:rPr sz="2400" dirty="0" err="1"/>
              <a:t>haklar</a:t>
            </a:r>
            <a:r>
              <a:rPr sz="2400" dirty="0"/>
              <a:t> </a:t>
            </a:r>
            <a:r>
              <a:rPr sz="2400" dirty="0" err="1"/>
              <a:t>kazanır</a:t>
            </a:r>
            <a:r>
              <a:rPr sz="2400" dirty="0"/>
              <a:t>. </a:t>
            </a:r>
          </a:p>
        </p:txBody>
      </p:sp>
      <p:pic>
        <p:nvPicPr>
          <p:cNvPr id="149" name="adhereum2.pdf" descr="adhereum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LOGO YALIN.pdf" descr="LOGO YALI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35235" y="5141652"/>
            <a:ext cx="572153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defTabSz="585215" hangingPunct="1">
              <a:defRPr sz="2496"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 lang="tr-TR" sz="2496" smtClean="0">
                <a:latin typeface="Montserrat Regular"/>
                <a:ea typeface="Montserrat Regular"/>
                <a:cs typeface="Montserrat Regular"/>
                <a:sym typeface="Montserrat Regular"/>
              </a:rPr>
              <a:t>				      			</a:t>
            </a:r>
            <a:br>
              <a:rPr lang="tr-TR" sz="2496" smtClean="0">
                <a:latin typeface="Montserrat Regular"/>
                <a:ea typeface="Montserrat Regular"/>
                <a:cs typeface="Montserrat Regular"/>
                <a:sym typeface="Montserrat Regular"/>
              </a:rPr>
            </a:br>
            <a:r>
              <a:rPr lang="tr-TR" sz="3455" smtClean="0">
                <a:latin typeface="Montserrat Regular"/>
                <a:ea typeface="Montserrat Regular"/>
                <a:cs typeface="Montserrat Regular"/>
                <a:sym typeface="Montserrat Regular"/>
              </a:rPr>
              <a:t>«Become a BannerLord»</a:t>
            </a:r>
            <a:br>
              <a:rPr lang="tr-TR" sz="3455" smtClean="0">
                <a:latin typeface="Montserrat Regular"/>
                <a:ea typeface="Montserrat Regular"/>
                <a:cs typeface="Montserrat Regular"/>
                <a:sym typeface="Montserrat Regular"/>
              </a:rPr>
            </a:br>
            <a:r>
              <a:rPr lang="tr-TR" sz="2496" smtClean="0">
                <a:latin typeface="Montserrat Regular"/>
                <a:ea typeface="Montserrat Regular"/>
                <a:cs typeface="Montserrat Regular"/>
                <a:sym typeface="Montserrat Regular"/>
              </a:rPr>
              <a:t>     </a:t>
            </a:r>
            <a:endParaRPr lang="tr-TR" sz="2496" dirty="0">
              <a:latin typeface="Montserrat Regular"/>
              <a:ea typeface="Montserrat Regular"/>
              <a:cs typeface="Montserrat Regular"/>
              <a:sym typeface="Montserrat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838199" y="1184764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tr-TR" dirty="0" smtClean="0"/>
              <a:t>	</a:t>
            </a:r>
            <a:r>
              <a:rPr dirty="0" err="1" smtClean="0"/>
              <a:t>Reklam</a:t>
            </a:r>
            <a:r>
              <a:rPr dirty="0" smtClean="0"/>
              <a:t> </a:t>
            </a:r>
            <a:r>
              <a:rPr dirty="0" err="1"/>
              <a:t>Modeli</a:t>
            </a:r>
            <a:endParaRPr dirty="0"/>
          </a:p>
        </p:txBody>
      </p:sp>
      <p:sp>
        <p:nvSpPr>
          <p:cNvPr id="15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199" y="2056583"/>
            <a:ext cx="5576250" cy="4351339"/>
          </a:xfrm>
          <a:prstGeom prst="rect">
            <a:avLst/>
          </a:prstGeom>
        </p:spPr>
        <p:txBody>
          <a:bodyPr/>
          <a:lstStyle/>
          <a:p>
            <a:pPr marL="226313" indent="-226313" algn="just" defTabSz="905255">
              <a:lnSpc>
                <a:spcPct val="81000"/>
              </a:lnSpc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endParaRPr lang="tr-TR" dirty="0" smtClean="0"/>
          </a:p>
          <a:p>
            <a:pPr marL="226313" indent="-226313" algn="just" defTabSz="905255">
              <a:lnSpc>
                <a:spcPct val="81000"/>
              </a:lnSpc>
              <a:spcBef>
                <a:spcPts val="900"/>
              </a:spcBef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endParaRPr lang="tr-TR" dirty="0"/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b="1" i="1" dirty="0" smtClean="0"/>
              <a:t>	Reklam Al</a:t>
            </a:r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i="1" dirty="0"/>
              <a:t>	</a:t>
            </a:r>
            <a:r>
              <a:rPr lang="tr-TR" dirty="0" smtClean="0"/>
              <a:t>Satışa sun</a:t>
            </a:r>
            <a:endParaRPr dirty="0"/>
          </a:p>
          <a:p>
            <a:pPr marL="0" indent="0" algn="ctr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 Değerle ve onayla</a:t>
            </a:r>
            <a:r>
              <a:rPr dirty="0" smtClean="0"/>
              <a:t>. </a:t>
            </a:r>
            <a:r>
              <a:rPr dirty="0" smtClean="0">
                <a:solidFill>
                  <a:srgbClr val="991119"/>
                </a:solidFill>
              </a:rPr>
              <a:t>(!)</a:t>
            </a:r>
            <a:endParaRPr lang="tr-TR" dirty="0" smtClean="0">
              <a:solidFill>
                <a:srgbClr val="991119"/>
              </a:solidFill>
            </a:endParaRPr>
          </a:p>
          <a:p>
            <a:pPr marL="0" indent="0" algn="ctr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 smtClean="0"/>
              <a:t> </a:t>
            </a:r>
            <a:endParaRPr lang="tr-TR" dirty="0" smtClean="0"/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	</a:t>
            </a:r>
            <a:r>
              <a:rPr lang="tr-TR" b="1" i="1" dirty="0" smtClean="0"/>
              <a:t>Reklam Ver</a:t>
            </a:r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i="1" dirty="0"/>
              <a:t> </a:t>
            </a:r>
            <a:r>
              <a:rPr lang="tr-TR" i="1" dirty="0" smtClean="0"/>
              <a:t>      </a:t>
            </a:r>
            <a:r>
              <a:rPr lang="tr-TR" dirty="0" smtClean="0"/>
              <a:t>Teklif ver</a:t>
            </a:r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	İçeriği Hazırla</a:t>
            </a:r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 smtClean="0"/>
              <a:t>Onaylanmasını bekle</a:t>
            </a:r>
          </a:p>
          <a:p>
            <a:pPr marL="1498600" lvl="3" indent="0" algn="just" defTabSz="905255">
              <a:lnSpc>
                <a:spcPct val="81000"/>
              </a:lnSpc>
              <a:spcBef>
                <a:spcPts val="900"/>
              </a:spcBef>
              <a:buNone/>
              <a:defRPr sz="2178">
                <a:latin typeface="Montserrat-Light"/>
                <a:ea typeface="Montserrat-Light"/>
                <a:cs typeface="Montserrat-Light"/>
                <a:sym typeface="Montserrat-Light"/>
              </a:defRPr>
            </a:pPr>
            <a:endParaRPr lang="tr-TR" dirty="0" smtClean="0"/>
          </a:p>
        </p:txBody>
      </p:sp>
      <p:pic>
        <p:nvPicPr>
          <p:cNvPr id="154" name="Copy-of-New-Level-Blog-animated-300x250.png" descr="Copy-of-New-Level-Blog-animated-300x2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4009" y="2486614"/>
            <a:ext cx="4189531" cy="3491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adhereum2.pdf" descr="adhereum2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LOGO YALIN.pdf" descr="LOGO YALI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838199" y="1216784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Pazar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2619545"/>
            <a:ext cx="5357884" cy="3149011"/>
          </a:xfrm>
          <a:prstGeom prst="rect">
            <a:avLst/>
          </a:prstGeom>
        </p:spPr>
        <p:txBody>
          <a:bodyPr/>
          <a:lstStyle/>
          <a:p>
            <a:pPr algn="just"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/>
              <a:t>K</a:t>
            </a:r>
            <a:r>
              <a:rPr dirty="0" err="1" smtClean="0"/>
              <a:t>ategorilendir</a:t>
            </a:r>
            <a:r>
              <a:rPr lang="tr-TR" dirty="0" smtClean="0"/>
              <a:t>me</a:t>
            </a:r>
            <a:r>
              <a:rPr dirty="0" smtClean="0"/>
              <a:t>.</a:t>
            </a:r>
            <a:endParaRPr dirty="0"/>
          </a:p>
          <a:p>
            <a:pPr algn="just"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lang="tr-TR" dirty="0"/>
              <a:t>S</a:t>
            </a:r>
            <a:r>
              <a:rPr dirty="0" err="1" smtClean="0"/>
              <a:t>ınıflandır</a:t>
            </a:r>
            <a:r>
              <a:rPr lang="tr-TR" dirty="0" smtClean="0"/>
              <a:t>ma</a:t>
            </a:r>
            <a:r>
              <a:rPr dirty="0" smtClean="0"/>
              <a:t>.</a:t>
            </a:r>
            <a:endParaRPr lang="tr-TR" dirty="0">
              <a:solidFill>
                <a:srgbClr val="992A00"/>
              </a:solidFill>
            </a:endParaRPr>
          </a:p>
          <a:p>
            <a:pPr algn="just">
              <a:defRPr sz="2200">
                <a:latin typeface="Montserrat-Light"/>
                <a:ea typeface="Montserrat-Light"/>
                <a:cs typeface="Montserrat-Light"/>
                <a:sym typeface="Montserrat-Light"/>
              </a:defRPr>
            </a:pPr>
            <a:r>
              <a:rPr dirty="0" err="1" smtClean="0"/>
              <a:t>Sanal</a:t>
            </a:r>
            <a:r>
              <a:rPr dirty="0" smtClean="0"/>
              <a:t> </a:t>
            </a:r>
            <a:r>
              <a:rPr dirty="0" err="1"/>
              <a:t>Dünya’nın</a:t>
            </a:r>
            <a:r>
              <a:rPr dirty="0"/>
              <a:t> </a:t>
            </a:r>
            <a:r>
              <a:rPr dirty="0" err="1"/>
              <a:t>kralı</a:t>
            </a:r>
            <a:r>
              <a:rPr dirty="0"/>
              <a:t> </a:t>
            </a:r>
            <a:r>
              <a:rPr dirty="0" err="1"/>
              <a:t>olma</a:t>
            </a:r>
            <a:r>
              <a:rPr dirty="0"/>
              <a:t> </a:t>
            </a:r>
            <a:r>
              <a:rPr dirty="0" err="1"/>
              <a:t>şansı</a:t>
            </a:r>
            <a:r>
              <a:rPr dirty="0"/>
              <a:t>.</a:t>
            </a:r>
          </a:p>
        </p:txBody>
      </p:sp>
      <p:pic>
        <p:nvPicPr>
          <p:cNvPr id="160" name="market kısmı.png" descr="market kısmı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6847" y="1517035"/>
            <a:ext cx="6090295" cy="4567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dhereum2.pdf" descr="adhereum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7934" y="381653"/>
            <a:ext cx="925606" cy="66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LOGO YALIN.pdf" descr="LOGO YALI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417" y="-558056"/>
            <a:ext cx="2546586" cy="254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340</Words>
  <Application>Microsoft Office PowerPoint</Application>
  <PresentationFormat>Widescreen</PresentationFormat>
  <Paragraphs>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Montserrat Bold</vt:lpstr>
      <vt:lpstr>Montserrat Regular</vt:lpstr>
      <vt:lpstr>Montserrat-Light</vt:lpstr>
      <vt:lpstr>Montserrat-SemiBold</vt:lpstr>
      <vt:lpstr>Office Theme</vt:lpstr>
      <vt:lpstr>PowerPoint Presentation</vt:lpstr>
      <vt:lpstr>PowerPoint Presentation</vt:lpstr>
      <vt:lpstr>Problem</vt:lpstr>
      <vt:lpstr>Market Hedefi</vt:lpstr>
      <vt:lpstr>Çözüm</vt:lpstr>
      <vt:lpstr>    Ekosistem</vt:lpstr>
      <vt:lpstr>Gamification</vt:lpstr>
      <vt:lpstr> Reklam Modeli</vt:lpstr>
      <vt:lpstr>Pazar</vt:lpstr>
      <vt:lpstr>Yatırım Şansı</vt:lpstr>
      <vt:lpstr>Sponsorluk Seçeneği</vt:lpstr>
      <vt:lpstr>MVP</vt:lpstr>
      <vt:lpstr>PowerPoint Presentation</vt:lpstr>
      <vt:lpstr>PowerPoint Presentation</vt:lpstr>
      <vt:lpstr>Market Analizi</vt:lpstr>
      <vt:lpstr>Gelir Modeli</vt:lpstr>
      <vt:lpstr>İhtiyaçlar</vt:lpstr>
      <vt:lpstr>Ekip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irfan1</dc:creator>
  <cp:lastModifiedBy>irfan</cp:lastModifiedBy>
  <cp:revision>15</cp:revision>
  <dcterms:modified xsi:type="dcterms:W3CDTF">2018-07-01T13:23:45Z</dcterms:modified>
</cp:coreProperties>
</file>