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3" r:id="rId3"/>
    <p:sldId id="297" r:id="rId4"/>
    <p:sldId id="294" r:id="rId5"/>
    <p:sldId id="295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4199-C12E-4870-B4F0-D8E16BD3F78F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738A-D7E1-4C7B-90CD-50D189A6F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4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0ABF007-5E25-4439-AF69-CEBAFD1D43CB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D9F765-DE31-4BC6-A487-25A8137D5B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3D8B03-3C5A-41AA-A873-2437D88105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C07D5FBA-F1E1-4310-B6BA-0A7EA8A04CD8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9D7705-0941-44A4-89F8-88B74E7BDC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851D10-1CCA-41EF-A0DA-864416C03E7C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CF767F-D3C8-408B-AB6B-BC5B4E4F50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5B3126-F4EC-4553-9AAF-D100263497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E0B0A-BE72-4B99-819D-64BFEB2430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0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384F-512E-41CD-B1F6-875845ABEB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5CEC-ADC9-4AF0-BBC9-182D35DFB5E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864E84E-91B0-4067-B8DA-C46E46957F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9692A4-70B9-462A-9CCD-A679B8CB7358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FE56A3F-3157-46EF-BD79-E130F4A592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1F8910F-C4E1-4F31-951D-677FA1B2EE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416D6-A17E-4D10-BB1A-F69810F0FA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D8B3D6F-7A0F-466B-9575-C6DD750F704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34044BB5-4B1B-408C-B229-09D2DC9508F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05D1314-1AA1-42D4-894D-DCC10F78B9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503E7B0-8644-4813-AC31-8B1890CD07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BB7C4B-39BD-4FCB-B2D9-B51B4A7D53D1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38B52C-C803-4AAA-9230-E5A08BAD2F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AE38F73-053C-4729-933B-AF795A29BB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C69BD4-FA31-4A16-AC8B-2CC8245E7C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A60D-69B6-4A55-BE46-4380BED354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4A41-0B1A-42B1-8228-02E28B0D045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FF2A8189-320C-474F-B5B1-E363E857F3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EA4C8D-2B4F-4246-B9AC-ADB3942FDF65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2C295C-AFF1-4CAA-8302-577F4DDBBC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AD7E9E3-30D5-44F6-9EBE-9C493B3700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0DAE6E-48C7-4C35-BAD0-6DFF91EA67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44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FD70C5-159B-4ADB-8354-6099674356D3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52E849-5DF2-43AA-9811-1214E031C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38A7CC-D0B7-4799-8DE0-35FC81DF1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7C937B7-0A1E-4600-B263-9129FBE8328B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DEBEC7A-3F21-4CAE-9661-8F053C9AD2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E36C5-A8E4-41D1-869E-8063B936AD0E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A24CCC-8F0E-4E4C-92F5-E0101051A2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87C4727-5F3B-4B2F-BD29-3F8E49FB6E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1F6EB6-F056-4390-9100-057B50ED15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1FB4549-3650-4D76-99DD-AA1C6B4870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39D5-1181-4685-9E4B-5429B88F8F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2C59-1177-4DA8-BD14-2242609E6A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FD47B50B-0BE2-4BDB-9494-48793B1D63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2C46B-D01C-4B48-B465-28D2695542E5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9319750-3901-4E41-8E71-02ECFAD144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BAF641C-9A0B-4513-A59E-9E57B735ED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A5496E-2DA9-4787-88A2-CF749936D5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A44863C1-0209-42BF-9CED-BFB367369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6F16-AF7D-4A5E-BC00-B11A56244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79E52-58D0-49E2-BBCF-A3D3484BCD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D971D-6D58-448D-8288-D5A4543BCC9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0907D-00B1-4D3C-8705-C9A6A9FDE25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55AA1D8-638B-4212-A0BC-72F002E081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72C17-ED16-49B2-B9E6-EC94835012F6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4FB631D-10D0-482B-9020-962C37915A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38EFAAFE-5979-41F6-BC62-AE187238E3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59E67-8D12-4572-A861-06B6D0B1DE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4F2B-A953-44F1-81B8-C95909BBAD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2D6A6869-26AB-4E7C-9FAD-92E0F7E7F1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7990CB-6EFB-4E52-92A7-F909AFE99CB1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C43E221-6C6D-4B3E-B665-3D22CD8228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259D4CC-5655-47E2-972B-2D25360B19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EDC50-2EDE-4157-B71A-8C8A81028D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A1BF090-EE18-4048-9D42-178E3FFF2EA3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82AF99D-D5CD-4224-915F-374494FA9B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ED9091-8A70-4559-B417-C38559BE9BC5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E0FA0EC-804B-4AA1-BCDE-D81EF94B02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E95D8C-44A7-41AE-8391-051468E387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B7795-BB7F-4AE8-8183-448BC7CE8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CA5097C-771D-4EE6-BA62-389C238F5DA5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4574A3-CF44-4457-B360-947EDBEF7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1F7CDC-E656-4665-A478-1F037194CA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162A15-734D-4262-874B-B17FA8A4582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F3B7A69-BEB0-40CD-912B-EC392A02E8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08AB35B5-E62B-4D14-AFF7-F36734ECE809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05A053-98C2-45FA-ABD0-7EA895EB08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A70C3E7-02C8-407D-A6F1-297AAA89FF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A5356"/>
                </a:solidFill>
              </a:defRPr>
            </a:lvl1pPr>
          </a:lstStyle>
          <a:p>
            <a:pPr lvl="0"/>
            <a:fld id="{08CBCE27-40AA-4E2C-AEA7-B9C7711287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5C1F01E-A075-41BA-A081-9CE27C445B0D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68C8F-AC4C-4E9C-8E8C-9304F935575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CC3B8E-B41F-4FA8-ADD3-73F326F9D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ADFA158-B0EE-4620-9F91-938D61229DC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AE9373-B789-4306-9AEE-E9ADF20487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5D24BC-53DB-4182-A15D-2EABA9F07B32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2CE1750-7EAA-42B5-82F4-EBB17B2396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DDA7FC0-B9D3-4291-9DC7-38709AC4B3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802CBC-11CA-44EA-A6DB-AD700D026E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09BB622-EDF3-473B-93E7-22C92C9FFD7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8242875-2D5C-4BBB-AF5E-B3E4B4714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3C8276A-A0E4-4E28-9A74-955F59E26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24F653-B61F-4970-BE17-FF0EF06940E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2F3EA976-7015-4CA0-927B-B0F3618A9D76}" type="datetime1">
              <a:rPr lang="en-US"/>
              <a:pPr lvl="0"/>
              <a:t>12/4/2020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8A38EE-7497-4A97-9DF7-ABE58F8FD8E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A260D-E916-4F90-AF10-6DBDE57AEF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955CCBE7-EACC-4E12-8AA2-6D685F14A321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E460C86-D07A-4731-A0A8-6C7168C02057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9BA8B7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92AB4593-1C3D-46AB-B54B-68A4F9268EA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BE57F2-5A33-488C-9FB2-DBE22A49EB0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12345" y="948735"/>
            <a:ext cx="6834509" cy="3686019"/>
          </a:xfrm>
        </p:spPr>
        <p:txBody>
          <a:bodyPr>
            <a:normAutofit fontScale="90000"/>
          </a:bodyPr>
          <a:lstStyle/>
          <a:p>
            <a:pPr lvl="0"/>
            <a:r>
              <a:rPr lang="en-GB" sz="5400" b="1" dirty="0"/>
              <a:t>Challenge #24 </a:t>
            </a:r>
            <a:br>
              <a:rPr lang="en-GB" sz="5400" b="1" dirty="0"/>
            </a:br>
            <a:r>
              <a:rPr lang="en-GB" sz="5400" b="1" dirty="0"/>
              <a:t>- A Simple Global Air Quality Data Classification - Milestones</a:t>
            </a:r>
            <a:br>
              <a:rPr lang="en-GB" sz="5400" b="1" dirty="0"/>
            </a:br>
            <a:r>
              <a:rPr lang="en-GB" sz="2000" dirty="0"/>
              <a:t>ECMWF Summer of Weather Code 2020 challenges</a:t>
            </a:r>
            <a:r>
              <a:rPr lang="en-GB" sz="5400" b="1" dirty="0"/>
              <a:t> </a:t>
            </a:r>
            <a:endParaRPr lang="en-US" sz="7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998E4-925A-4F00-9D3B-5F5FC485A0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89749" y="4672738"/>
            <a:ext cx="6269345" cy="164875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solidFill>
                  <a:srgbClr val="262626"/>
                </a:solidFill>
              </a:rPr>
              <a:t>Gordon Rates</a:t>
            </a:r>
          </a:p>
          <a:p>
            <a:pPr lvl="0"/>
            <a:r>
              <a:rPr lang="en-US" sz="2400" dirty="0" err="1"/>
              <a:t>OpenAQ</a:t>
            </a:r>
            <a:r>
              <a:rPr lang="en-US" sz="2400" dirty="0"/>
              <a:t> evaluation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ECMWF </a:t>
            </a:r>
            <a:r>
              <a:rPr lang="en-GB" b="1" dirty="0">
                <a:solidFill>
                  <a:srgbClr val="000000"/>
                </a:solidFill>
              </a:rPr>
              <a:t>Mentors: Johannes </a:t>
            </a:r>
            <a:r>
              <a:rPr lang="en-GB" b="1" dirty="0" err="1">
                <a:solidFill>
                  <a:srgbClr val="000000"/>
                </a:solidFill>
              </a:rPr>
              <a:t>Flemming</a:t>
            </a:r>
            <a:r>
              <a:rPr lang="en-GB" b="1" dirty="0">
                <a:solidFill>
                  <a:srgbClr val="000000"/>
                </a:solidFill>
              </a:rPr>
              <a:t> and </a:t>
            </a:r>
            <a:r>
              <a:rPr lang="en-GB" b="1" dirty="0" err="1">
                <a:solidFill>
                  <a:srgbClr val="000000"/>
                </a:solidFill>
              </a:rPr>
              <a:t>Miha</a:t>
            </a:r>
            <a:r>
              <a:rPr lang="en-GB" b="1" dirty="0">
                <a:solidFill>
                  <a:srgbClr val="000000"/>
                </a:solidFill>
              </a:rPr>
              <a:t> </a:t>
            </a:r>
            <a:r>
              <a:rPr lang="en-GB" b="1" dirty="0" err="1">
                <a:solidFill>
                  <a:srgbClr val="000000"/>
                </a:solidFill>
              </a:rPr>
              <a:t>Razinger</a:t>
            </a:r>
            <a:endParaRPr lang="en-GB" b="1" dirty="0">
              <a:solidFill>
                <a:srgbClr val="000000"/>
              </a:solidFill>
            </a:endParaRPr>
          </a:p>
          <a:p>
            <a:pPr lvl="0"/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45729F-A314-4E78-B124-D6E87263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635313" cy="68580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23">
            <a:extLst>
              <a:ext uri="{FF2B5EF4-FFF2-40B4-BE49-F238E27FC236}">
                <a16:creationId xmlns:a16="http://schemas.microsoft.com/office/drawing/2014/main" id="{321A416C-8BA6-4182-8CC3-1DC5ED57390B}"/>
              </a:ext>
            </a:extLst>
          </p:cNvPr>
          <p:cNvCxnSpPr>
            <a:cxnSpLocks noMove="1" noResize="1"/>
          </p:cNvCxnSpPr>
          <p:nvPr/>
        </p:nvCxnSpPr>
        <p:spPr>
          <a:xfrm>
            <a:off x="5427750" y="4498921"/>
            <a:ext cx="5636115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2FDF4E66-1440-4CC9-BD06-BBF514D1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290" y="2151456"/>
            <a:ext cx="1581150" cy="172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E9DAC20-E92A-4F3F-B6B8-C49E9ACB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970" y="2219732"/>
            <a:ext cx="2333277" cy="817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1C2FA-5B84-48BA-954C-0400A364F8FA}"/>
              </a:ext>
            </a:extLst>
          </p:cNvPr>
          <p:cNvSpPr txBox="1"/>
          <p:nvPr/>
        </p:nvSpPr>
        <p:spPr>
          <a:xfrm>
            <a:off x="244403" y="1571013"/>
            <a:ext cx="94809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Aim</a:t>
            </a:r>
          </a:p>
          <a:p>
            <a:endParaRPr lang="en-GB" b="1" dirty="0"/>
          </a:p>
          <a:p>
            <a:r>
              <a:rPr lang="en-GB" sz="3200" b="1" dirty="0"/>
              <a:t>Quality Control Evaluation of Air Quality Datasets 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EE1DE-D791-4F8A-BC75-DF7535F88A46}"/>
              </a:ext>
            </a:extLst>
          </p:cNvPr>
          <p:cNvSpPr txBox="1"/>
          <p:nvPr/>
        </p:nvSpPr>
        <p:spPr>
          <a:xfrm>
            <a:off x="904393" y="2958221"/>
            <a:ext cx="415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Find Outliers and Errors 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43305-3ADB-4F68-91D0-8B4AC2F5DBC6}"/>
              </a:ext>
            </a:extLst>
          </p:cNvPr>
          <p:cNvSpPr txBox="1"/>
          <p:nvPr/>
        </p:nvSpPr>
        <p:spPr>
          <a:xfrm>
            <a:off x="878152" y="3732973"/>
            <a:ext cx="866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Search for Errors over Countries, Regions and individual stations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EBC0F0-ED2F-4622-8BDF-258F28CF36CD}"/>
              </a:ext>
            </a:extLst>
          </p:cNvPr>
          <p:cNvSpPr txBox="1">
            <a:spLocks/>
          </p:cNvSpPr>
          <p:nvPr/>
        </p:nvSpPr>
        <p:spPr>
          <a:xfrm>
            <a:off x="372013" y="274870"/>
            <a:ext cx="11819987" cy="101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7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0" b="0" i="0" u="none" strike="noStrike" kern="1200" cap="none" spc="-50" baseline="0">
                <a:solidFill>
                  <a:srgbClr val="404040"/>
                </a:solidFill>
                <a:uFillTx/>
                <a:latin typeface="Bookman Old Style"/>
              </a:defRPr>
            </a:lvl1pPr>
          </a:lstStyle>
          <a:p>
            <a:r>
              <a:rPr lang="en-GB" sz="2800" b="1" dirty="0"/>
              <a:t>ECWMF </a:t>
            </a:r>
            <a:r>
              <a:rPr lang="en-GB" sz="2800" b="1" dirty="0" err="1"/>
              <a:t>ESoWC</a:t>
            </a:r>
            <a:r>
              <a:rPr lang="en-GB" sz="2800" b="1" dirty="0"/>
              <a:t> Challenge #24 </a:t>
            </a:r>
            <a:br>
              <a:rPr lang="en-GB" sz="2800" b="1" dirty="0"/>
            </a:br>
            <a:r>
              <a:rPr lang="en-GB" sz="2800" b="1" dirty="0"/>
              <a:t>- </a:t>
            </a:r>
            <a:r>
              <a:rPr lang="en-GB" sz="2800" dirty="0"/>
              <a:t>A Simple Global Air Quality Data Classification - Overview</a:t>
            </a:r>
            <a:endParaRPr lang="en-GB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29639-21A3-418D-ACAB-4FDCAC1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190" y="3227239"/>
            <a:ext cx="3103860" cy="151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961158-E848-4A31-B704-F36EC223FDDD}"/>
              </a:ext>
            </a:extLst>
          </p:cNvPr>
          <p:cNvSpPr txBox="1"/>
          <p:nvPr/>
        </p:nvSpPr>
        <p:spPr>
          <a:xfrm>
            <a:off x="878152" y="4573696"/>
            <a:ext cx="854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Search over differing Time Schedules (6 months, 8 months etc)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581EBE-C3A7-4379-A338-85E1C1BD1920}"/>
              </a:ext>
            </a:extLst>
          </p:cNvPr>
          <p:cNvSpPr txBox="1"/>
          <p:nvPr/>
        </p:nvSpPr>
        <p:spPr>
          <a:xfrm>
            <a:off x="904393" y="5410954"/>
            <a:ext cx="732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Report performance per AQ Station</a:t>
            </a:r>
            <a:endParaRPr lang="en-GB" sz="2400" dirty="0"/>
          </a:p>
        </p:txBody>
      </p:sp>
      <p:pic>
        <p:nvPicPr>
          <p:cNvPr id="30" name="Picture 8" descr="Diagram&#10;&#10;Description automatically generated">
            <a:extLst>
              <a:ext uri="{FF2B5EF4-FFF2-40B4-BE49-F238E27FC236}">
                <a16:creationId xmlns:a16="http://schemas.microsoft.com/office/drawing/2014/main" id="{CD44D19C-E394-4667-A8EA-4821AB68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40" y="4989838"/>
            <a:ext cx="1102538" cy="120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19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E9DAC20-E92A-4F3F-B6B8-C49E9ACB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801"/>
            <a:ext cx="4521575" cy="15851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9EE1DE-D791-4F8A-BC75-DF7535F88A46}"/>
              </a:ext>
            </a:extLst>
          </p:cNvPr>
          <p:cNvSpPr txBox="1"/>
          <p:nvPr/>
        </p:nvSpPr>
        <p:spPr>
          <a:xfrm>
            <a:off x="188430" y="1453232"/>
            <a:ext cx="35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Visual Analytics </a:t>
            </a:r>
            <a:endParaRPr lang="en-GB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EBC0F0-ED2F-4622-8BDF-258F28CF36CD}"/>
              </a:ext>
            </a:extLst>
          </p:cNvPr>
          <p:cNvSpPr txBox="1">
            <a:spLocks/>
          </p:cNvSpPr>
          <p:nvPr/>
        </p:nvSpPr>
        <p:spPr>
          <a:xfrm>
            <a:off x="372013" y="274870"/>
            <a:ext cx="11819987" cy="101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7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0" b="0" i="0" u="none" strike="noStrike" kern="1200" cap="none" spc="-50" baseline="0">
                <a:solidFill>
                  <a:srgbClr val="404040"/>
                </a:solidFill>
                <a:uFillTx/>
                <a:latin typeface="Bookman Old Style"/>
              </a:defRPr>
            </a:lvl1pPr>
          </a:lstStyle>
          <a:p>
            <a:r>
              <a:rPr lang="en-GB" sz="2800" b="1" dirty="0"/>
              <a:t>Challenge #24 </a:t>
            </a:r>
            <a:br>
              <a:rPr lang="en-GB" sz="2800" b="1" dirty="0"/>
            </a:br>
            <a:r>
              <a:rPr lang="en-GB" sz="2800" b="1" dirty="0"/>
              <a:t>- </a:t>
            </a:r>
            <a:r>
              <a:rPr lang="en-GB" sz="2800" dirty="0"/>
              <a:t>A Simple Global Air Quality Data Classification - Overview</a:t>
            </a:r>
            <a:endParaRPr lang="en-GB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29639-21A3-418D-ACAB-4FDCAC1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33" y="3364769"/>
            <a:ext cx="3985895" cy="194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961158-E848-4A31-B704-F36EC223FDDD}"/>
              </a:ext>
            </a:extLst>
          </p:cNvPr>
          <p:cNvSpPr txBox="1"/>
          <p:nvPr/>
        </p:nvSpPr>
        <p:spPr>
          <a:xfrm>
            <a:off x="4819460" y="2876322"/>
            <a:ext cx="461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Find Outliers and Errors  </a:t>
            </a:r>
          </a:p>
        </p:txBody>
      </p:sp>
      <p:pic>
        <p:nvPicPr>
          <p:cNvPr id="30" name="Picture 8" descr="Diagram&#10;&#10;Description automatically generated">
            <a:extLst>
              <a:ext uri="{FF2B5EF4-FFF2-40B4-BE49-F238E27FC236}">
                <a16:creationId xmlns:a16="http://schemas.microsoft.com/office/drawing/2014/main" id="{CD44D19C-E394-4667-A8EA-4821AB68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82" y="4286414"/>
            <a:ext cx="1864033" cy="20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2394F1-0556-4E00-BCD8-867C47E0FA03}"/>
              </a:ext>
            </a:extLst>
          </p:cNvPr>
          <p:cNvSpPr txBox="1"/>
          <p:nvPr/>
        </p:nvSpPr>
        <p:spPr>
          <a:xfrm>
            <a:off x="9080003" y="3750845"/>
            <a:ext cx="250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Report Reliability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CBD848-1447-4B21-8469-8543F258E6E8}"/>
              </a:ext>
            </a:extLst>
          </p:cNvPr>
          <p:cNvCxnSpPr/>
          <p:nvPr/>
        </p:nvCxnSpPr>
        <p:spPr>
          <a:xfrm>
            <a:off x="3039926" y="3584932"/>
            <a:ext cx="1265626" cy="52078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3BFF44-022C-441C-BAA2-69FD38A6E6BB}"/>
              </a:ext>
            </a:extLst>
          </p:cNvPr>
          <p:cNvCxnSpPr/>
          <p:nvPr/>
        </p:nvCxnSpPr>
        <p:spPr>
          <a:xfrm>
            <a:off x="7814377" y="4512453"/>
            <a:ext cx="1265626" cy="52078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4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F4A84E-7E7F-411B-927A-153FBFA4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20" y="2496446"/>
            <a:ext cx="1378400" cy="9115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9DAC20-E92A-4F3F-B6B8-C49E9ACB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41" y="2481261"/>
            <a:ext cx="2820019" cy="9886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9827C0-5989-42F8-86A3-E51BF3FC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430" y="2475474"/>
            <a:ext cx="1791706" cy="1000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1C2FA-5B84-48BA-954C-0400A364F8FA}"/>
              </a:ext>
            </a:extLst>
          </p:cNvPr>
          <p:cNvSpPr txBox="1"/>
          <p:nvPr/>
        </p:nvSpPr>
        <p:spPr>
          <a:xfrm>
            <a:off x="235016" y="1992343"/>
            <a:ext cx="540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 1</a:t>
            </a:r>
            <a:r>
              <a:rPr lang="en-GB" sz="2400" dirty="0"/>
              <a:t> Import AQ Dataset from </a:t>
            </a:r>
            <a:r>
              <a:rPr lang="en-GB" sz="2400" dirty="0" err="1"/>
              <a:t>OpenAQ</a:t>
            </a:r>
            <a:r>
              <a:rPr lang="en-GB" sz="24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10B4F-BDEA-41A2-B2EC-7041EC62BC04}"/>
              </a:ext>
            </a:extLst>
          </p:cNvPr>
          <p:cNvSpPr txBox="1"/>
          <p:nvPr/>
        </p:nvSpPr>
        <p:spPr>
          <a:xfrm>
            <a:off x="235017" y="2715326"/>
            <a:ext cx="383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 2</a:t>
            </a:r>
            <a:r>
              <a:rPr lang="en-GB" sz="2400" dirty="0"/>
              <a:t> Data Wrangling and Visual Analytics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EE1DE-D791-4F8A-BC75-DF7535F88A46}"/>
              </a:ext>
            </a:extLst>
          </p:cNvPr>
          <p:cNvSpPr txBox="1"/>
          <p:nvPr/>
        </p:nvSpPr>
        <p:spPr>
          <a:xfrm>
            <a:off x="235015" y="4060624"/>
            <a:ext cx="415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 3</a:t>
            </a:r>
            <a:r>
              <a:rPr lang="en-GB" sz="2400" dirty="0"/>
              <a:t> Pecos Quality Control Evaluation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EBC0F0-ED2F-4622-8BDF-258F28CF36CD}"/>
              </a:ext>
            </a:extLst>
          </p:cNvPr>
          <p:cNvSpPr txBox="1">
            <a:spLocks/>
          </p:cNvSpPr>
          <p:nvPr/>
        </p:nvSpPr>
        <p:spPr>
          <a:xfrm>
            <a:off x="372013" y="274870"/>
            <a:ext cx="11819987" cy="101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7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0" b="0" i="0" u="none" strike="noStrike" kern="1200" cap="none" spc="-50" baseline="0">
                <a:solidFill>
                  <a:srgbClr val="404040"/>
                </a:solidFill>
                <a:uFillTx/>
                <a:latin typeface="Bookman Old Style"/>
              </a:defRPr>
            </a:lvl1pPr>
          </a:lstStyle>
          <a:p>
            <a:r>
              <a:rPr lang="en-GB" sz="2800" b="1" dirty="0"/>
              <a:t>Challenge #24 </a:t>
            </a:r>
            <a:br>
              <a:rPr lang="en-GB" sz="2800" b="1" dirty="0"/>
            </a:br>
            <a:r>
              <a:rPr lang="en-GB" sz="2800" b="1" dirty="0"/>
              <a:t>- </a:t>
            </a:r>
            <a:r>
              <a:rPr lang="en-GB" sz="2800" dirty="0"/>
              <a:t>A Simple Global Air Quality Data Classification - Overview</a:t>
            </a:r>
            <a:endParaRPr lang="en-GB" sz="4000" dirty="0"/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7592EA9E-D645-4374-9F16-AD1B296F8229}"/>
              </a:ext>
            </a:extLst>
          </p:cNvPr>
          <p:cNvSpPr txBox="1"/>
          <p:nvPr/>
        </p:nvSpPr>
        <p:spPr>
          <a:xfrm>
            <a:off x="5837669" y="1813018"/>
            <a:ext cx="393065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 dirty="0">
                <a:solidFill>
                  <a:srgbClr val="000000"/>
                </a:solidFill>
                <a:uFillTx/>
                <a:latin typeface="Franklin Gothic Book"/>
              </a:rPr>
              <a:t>Output</a:t>
            </a:r>
            <a:endParaRPr lang="en-GB" sz="2400" b="0" i="0" u="none" strike="noStrike" kern="1200" cap="none" spc="0" baseline="0" dirty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E8243-D85D-4A1C-9CD6-5EB7AA26F9CA}"/>
              </a:ext>
            </a:extLst>
          </p:cNvPr>
          <p:cNvSpPr txBox="1"/>
          <p:nvPr/>
        </p:nvSpPr>
        <p:spPr>
          <a:xfrm>
            <a:off x="6282006" y="3429000"/>
            <a:ext cx="56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Plot                                 Histogram                    Boxplot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EEEB160-96AA-419C-B266-EC540DAF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28" y="4128202"/>
            <a:ext cx="3193095" cy="155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21F5B-979B-47B4-98C9-5C76A7B3A884}"/>
              </a:ext>
            </a:extLst>
          </p:cNvPr>
          <p:cNvSpPr txBox="1"/>
          <p:nvPr/>
        </p:nvSpPr>
        <p:spPr>
          <a:xfrm>
            <a:off x="4875974" y="5497281"/>
            <a:ext cx="731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of Outliers                   </a:t>
            </a:r>
            <a:r>
              <a:rPr lang="en-GB" dirty="0" err="1"/>
              <a:t>Outliers</a:t>
            </a:r>
            <a:r>
              <a:rPr lang="en-GB" dirty="0"/>
              <a:t> and Timestamps            Imported Dataset</a:t>
            </a:r>
          </a:p>
          <a:p>
            <a:r>
              <a:rPr lang="en-GB" dirty="0"/>
              <a:t>                                           </a:t>
            </a:r>
            <a:r>
              <a:rPr lang="en-GB" sz="1600" dirty="0"/>
              <a:t>Web page and Excel spreadsheet          Excel spreadsheet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AEC12F-EFDC-4BC5-B875-D421F867A8B7}"/>
              </a:ext>
            </a:extLst>
          </p:cNvPr>
          <p:cNvCxnSpPr/>
          <p:nvPr/>
        </p:nvCxnSpPr>
        <p:spPr>
          <a:xfrm>
            <a:off x="4719040" y="2927212"/>
            <a:ext cx="5703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2574B1-7935-4F84-96F4-11EA4DE92EEE}"/>
              </a:ext>
            </a:extLst>
          </p:cNvPr>
          <p:cNvCxnSpPr/>
          <p:nvPr/>
        </p:nvCxnSpPr>
        <p:spPr>
          <a:xfrm>
            <a:off x="4148718" y="4296794"/>
            <a:ext cx="5703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9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A8D78CD-36AF-4E9B-9513-CBB00D1B05FC}"/>
              </a:ext>
            </a:extLst>
          </p:cNvPr>
          <p:cNvSpPr txBox="1"/>
          <p:nvPr/>
        </p:nvSpPr>
        <p:spPr>
          <a:xfrm>
            <a:off x="274680" y="2397437"/>
            <a:ext cx="415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 4</a:t>
            </a:r>
            <a:r>
              <a:rPr lang="en-GB" sz="2400" dirty="0"/>
              <a:t> Attributes about Stations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43305-3ADB-4F68-91D0-8B4AC2F5DBC6}"/>
              </a:ext>
            </a:extLst>
          </p:cNvPr>
          <p:cNvSpPr txBox="1"/>
          <p:nvPr/>
        </p:nvSpPr>
        <p:spPr>
          <a:xfrm>
            <a:off x="417941" y="4304448"/>
            <a:ext cx="415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Step 5</a:t>
            </a:r>
            <a:r>
              <a:rPr lang="en-GB" sz="2400" dirty="0"/>
              <a:t> Trend Analysis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EBC0F0-ED2F-4622-8BDF-258F28CF36CD}"/>
              </a:ext>
            </a:extLst>
          </p:cNvPr>
          <p:cNvSpPr txBox="1">
            <a:spLocks/>
          </p:cNvSpPr>
          <p:nvPr/>
        </p:nvSpPr>
        <p:spPr>
          <a:xfrm>
            <a:off x="372013" y="274870"/>
            <a:ext cx="11819987" cy="101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7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0" b="0" i="0" u="none" strike="noStrike" kern="1200" cap="none" spc="-50" baseline="0">
                <a:solidFill>
                  <a:srgbClr val="404040"/>
                </a:solidFill>
                <a:uFillTx/>
                <a:latin typeface="Bookman Old Style"/>
              </a:defRPr>
            </a:lvl1pPr>
          </a:lstStyle>
          <a:p>
            <a:r>
              <a:rPr lang="en-GB" sz="2800" b="1" dirty="0"/>
              <a:t>Challenge #24 </a:t>
            </a:r>
            <a:br>
              <a:rPr lang="en-GB" sz="2800" b="1" dirty="0"/>
            </a:br>
            <a:r>
              <a:rPr lang="en-GB" sz="2800" b="1" dirty="0"/>
              <a:t>- </a:t>
            </a:r>
            <a:r>
              <a:rPr lang="en-GB" sz="2800" dirty="0"/>
              <a:t>A Simple Global Air Quality Data Classification - Overview</a:t>
            </a:r>
            <a:endParaRPr lang="en-GB" sz="4000" dirty="0"/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7592EA9E-D645-4374-9F16-AD1B296F8229}"/>
              </a:ext>
            </a:extLst>
          </p:cNvPr>
          <p:cNvSpPr txBox="1"/>
          <p:nvPr/>
        </p:nvSpPr>
        <p:spPr>
          <a:xfrm>
            <a:off x="5837669" y="1813018"/>
            <a:ext cx="3930657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 dirty="0">
                <a:solidFill>
                  <a:srgbClr val="000000"/>
                </a:solidFill>
                <a:uFillTx/>
                <a:latin typeface="Franklin Gothic Book"/>
              </a:rPr>
              <a:t>Output</a:t>
            </a:r>
            <a:endParaRPr lang="en-GB" sz="2400" b="0" i="0" u="none" strike="noStrike" kern="1200" cap="none" spc="0" baseline="0" dirty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E8243-D85D-4A1C-9CD6-5EB7AA26F9CA}"/>
              </a:ext>
            </a:extLst>
          </p:cNvPr>
          <p:cNvSpPr txBox="1"/>
          <p:nvPr/>
        </p:nvSpPr>
        <p:spPr>
          <a:xfrm>
            <a:off x="5365104" y="3843372"/>
            <a:ext cx="56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Nearest Highway to </a:t>
            </a:r>
            <a:r>
              <a:rPr lang="en-GB" dirty="0" err="1"/>
              <a:t>OpenAQ</a:t>
            </a:r>
            <a:r>
              <a:rPr lang="en-GB" dirty="0"/>
              <a:t> Station compared to mean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21F5B-979B-47B4-98C9-5C76A7B3A884}"/>
              </a:ext>
            </a:extLst>
          </p:cNvPr>
          <p:cNvSpPr txBox="1"/>
          <p:nvPr/>
        </p:nvSpPr>
        <p:spPr>
          <a:xfrm>
            <a:off x="5365104" y="5951135"/>
            <a:ext cx="731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Points in Selected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AEC12F-EFDC-4BC5-B875-D421F867A8B7}"/>
              </a:ext>
            </a:extLst>
          </p:cNvPr>
          <p:cNvCxnSpPr/>
          <p:nvPr/>
        </p:nvCxnSpPr>
        <p:spPr>
          <a:xfrm>
            <a:off x="4053533" y="2911853"/>
            <a:ext cx="5703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2574B1-7935-4F84-96F4-11EA4DE92EEE}"/>
              </a:ext>
            </a:extLst>
          </p:cNvPr>
          <p:cNvCxnSpPr/>
          <p:nvPr/>
        </p:nvCxnSpPr>
        <p:spPr>
          <a:xfrm>
            <a:off x="4148718" y="4568607"/>
            <a:ext cx="57032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A3E53-3215-40EA-8E45-E4718D59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36" y="2304792"/>
            <a:ext cx="3228462" cy="146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EF31F6-169D-4141-8720-01319BCC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2" y="4261235"/>
            <a:ext cx="2791645" cy="171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CC10B4F-BDEA-41A2-B2EC-7041EC62BC04}"/>
              </a:ext>
            </a:extLst>
          </p:cNvPr>
          <p:cNvSpPr txBox="1"/>
          <p:nvPr/>
        </p:nvSpPr>
        <p:spPr>
          <a:xfrm>
            <a:off x="0" y="1917574"/>
            <a:ext cx="9295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Questions Answered </a:t>
            </a:r>
          </a:p>
          <a:p>
            <a:endParaRPr lang="en-GB" sz="2400" dirty="0"/>
          </a:p>
          <a:p>
            <a:r>
              <a:rPr lang="en-GB" sz="2400" dirty="0"/>
              <a:t>Reliability of Stations for selected </a:t>
            </a:r>
            <a:r>
              <a:rPr lang="en-GB" sz="2400" dirty="0" err="1"/>
              <a:t>OpenAQ</a:t>
            </a:r>
            <a:r>
              <a:rPr lang="en-GB" sz="2400" dirty="0"/>
              <a:t> Air Quality Datasets</a:t>
            </a:r>
          </a:p>
          <a:p>
            <a:endParaRPr lang="en-GB" sz="2400" dirty="0"/>
          </a:p>
          <a:p>
            <a:r>
              <a:rPr lang="en-GB" sz="2400" dirty="0"/>
              <a:t>How possible to use </a:t>
            </a:r>
            <a:r>
              <a:rPr lang="en-GB" sz="2400" dirty="0" err="1"/>
              <a:t>OpenAQ</a:t>
            </a:r>
            <a:r>
              <a:rPr lang="en-GB" sz="2400" dirty="0"/>
              <a:t> to compare to ECMWF CAMS forecasts</a:t>
            </a:r>
          </a:p>
          <a:p>
            <a:endParaRPr lang="en-GB" sz="2400" dirty="0"/>
          </a:p>
          <a:p>
            <a:r>
              <a:rPr lang="en-GB" sz="2400" dirty="0"/>
              <a:t>Evaluation of Stations means and Distance to Nearest Highway 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1EBC0F0-ED2F-4622-8BDF-258F28CF36CD}"/>
              </a:ext>
            </a:extLst>
          </p:cNvPr>
          <p:cNvSpPr txBox="1">
            <a:spLocks/>
          </p:cNvSpPr>
          <p:nvPr/>
        </p:nvSpPr>
        <p:spPr>
          <a:xfrm>
            <a:off x="372013" y="274870"/>
            <a:ext cx="11819987" cy="1013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97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0" b="0" i="0" u="none" strike="noStrike" kern="1200" cap="none" spc="-50" baseline="0">
                <a:solidFill>
                  <a:srgbClr val="404040"/>
                </a:solidFill>
                <a:uFillTx/>
                <a:latin typeface="Bookman Old Style"/>
              </a:defRPr>
            </a:lvl1pPr>
          </a:lstStyle>
          <a:p>
            <a:r>
              <a:rPr lang="en-GB" sz="2800" b="1" dirty="0"/>
              <a:t>Challenge #24 </a:t>
            </a:r>
            <a:br>
              <a:rPr lang="en-GB" sz="2800" b="1" dirty="0"/>
            </a:br>
            <a:r>
              <a:rPr lang="en-GB" sz="2800" b="1" dirty="0"/>
              <a:t>- A Simple Global Air Quality Data Classification - Overview</a:t>
            </a:r>
            <a:endParaRPr lang="en-GB" sz="4000" dirty="0"/>
          </a:p>
        </p:txBody>
      </p:sp>
      <p:pic>
        <p:nvPicPr>
          <p:cNvPr id="15" name="Picture 8" descr="Diagram&#10;&#10;Description automatically generated">
            <a:extLst>
              <a:ext uri="{FF2B5EF4-FFF2-40B4-BE49-F238E27FC236}">
                <a16:creationId xmlns:a16="http://schemas.microsoft.com/office/drawing/2014/main" id="{513DB4F4-C2C4-43C4-9A81-3C24E083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83" y="1996297"/>
            <a:ext cx="3657217" cy="39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5328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%7b28C2327A-7967-4552-9D25-96362A5DD7DE%7dtf56160789</Template>
  <TotalTime>24984</TotalTime>
  <Words>249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Challenge #24  - A Simple Global Air Quality Data Classification - Milestones ECMWF Summer of Weather Code 2020 challenges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#24  - A Simple Global Air Quality Data Classification - Milestones ECMWF Summer of Weather Code 2020 challenges </dc:title>
  <dc:creator/>
  <cp:lastModifiedBy>Gordon</cp:lastModifiedBy>
  <cp:revision>140</cp:revision>
  <dcterms:created xsi:type="dcterms:W3CDTF">2020-05-11T15:56:41Z</dcterms:created>
  <dcterms:modified xsi:type="dcterms:W3CDTF">2020-12-07T12:05:25Z</dcterms:modified>
</cp:coreProperties>
</file>