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4" r:id="rId1"/>
  </p:sldMasterIdLst>
  <p:notesMasterIdLst>
    <p:notesMasterId r:id="rId26"/>
  </p:notesMasterIdLst>
  <p:handoutMasterIdLst>
    <p:handoutMasterId r:id="rId27"/>
  </p:handoutMasterIdLst>
  <p:sldIdLst>
    <p:sldId id="259" r:id="rId2"/>
    <p:sldId id="266" r:id="rId3"/>
    <p:sldId id="267" r:id="rId4"/>
    <p:sldId id="289" r:id="rId5"/>
    <p:sldId id="268" r:id="rId6"/>
    <p:sldId id="269" r:id="rId7"/>
    <p:sldId id="272" r:id="rId8"/>
    <p:sldId id="270" r:id="rId9"/>
    <p:sldId id="287" r:id="rId10"/>
    <p:sldId id="273" r:id="rId11"/>
    <p:sldId id="282" r:id="rId12"/>
    <p:sldId id="281" r:id="rId13"/>
    <p:sldId id="274" r:id="rId14"/>
    <p:sldId id="284" r:id="rId15"/>
    <p:sldId id="283" r:id="rId16"/>
    <p:sldId id="285" r:id="rId17"/>
    <p:sldId id="277" r:id="rId18"/>
    <p:sldId id="280" r:id="rId19"/>
    <p:sldId id="278" r:id="rId20"/>
    <p:sldId id="279" r:id="rId21"/>
    <p:sldId id="276" r:id="rId22"/>
    <p:sldId id="275" r:id="rId23"/>
    <p:sldId id="288" r:id="rId24"/>
    <p:sldId id="286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97" autoAdjust="0"/>
    <p:restoredTop sz="94683" autoAdjust="0"/>
  </p:normalViewPr>
  <p:slideViewPr>
    <p:cSldViewPr>
      <p:cViewPr>
        <p:scale>
          <a:sx n="140" d="100"/>
          <a:sy n="140" d="100"/>
        </p:scale>
        <p:origin x="-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1" d="100"/>
          <a:sy n="71" d="100"/>
        </p:scale>
        <p:origin x="-196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BC510-34BA-4E09-9618-F80A27368726}" type="datetimeFigureOut">
              <a:rPr lang="en-US" smtClean="0"/>
              <a:pPr/>
              <a:t>11/21/16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24CA6-C559-4822-BAAC-A8EDDA8FA4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40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7568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566160"/>
            <a:ext cx="7772400" cy="1005840"/>
          </a:xfrm>
        </p:spPr>
        <p:txBody>
          <a:bodyPr vert="horz" lIns="91440" tIns="45720" rIns="91440" bIns="45720" rtlCol="0" anchor="t" anchorCtr="0">
            <a:noAutofit/>
          </a:bodyPr>
          <a:lstStyle>
            <a:lvl1pPr algn="ctr">
              <a:defRPr lang="en-US" baseline="0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pPr marL="0" lvl="0" algn="ctr"/>
            <a:r>
              <a:rPr lang="en-US" dirty="0" smtClean="0"/>
              <a:t>Click to add 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114800"/>
            <a:ext cx="6400800" cy="990600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Tx/>
              <a:buFont typeface="Wingdings" pitchFamily="2" charset="2"/>
              <a:buNone/>
              <a:tabLst/>
              <a:def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presentation subtitle</a:t>
            </a:r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328418" y="5102163"/>
            <a:ext cx="2479849" cy="523875"/>
          </a:xfrm>
        </p:spPr>
        <p:txBody>
          <a:bodyPr lIns="0" rIns="0">
            <a:noAutofit/>
          </a:bodyPr>
          <a:lstStyle>
            <a:lvl1pPr marL="0" indent="0" algn="ctr">
              <a:buFontTx/>
              <a:buNone/>
              <a:defRPr sz="2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add 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078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Autofit/>
          </a:bodyPr>
          <a:lstStyle>
            <a:lvl1pPr marL="346075" marR="0" indent="-346075" algn="l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Tx/>
              <a:buFont typeface="Wingdings" pitchFamily="2" charset="2"/>
              <a:buChar char="§"/>
              <a:tabLst/>
              <a:defRPr baseline="0">
                <a:solidFill>
                  <a:schemeClr val="tx1"/>
                </a:solidFill>
              </a:defRPr>
            </a:lvl1pPr>
            <a:lvl2pPr marL="690563" marR="0" indent="-3460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4B834"/>
              </a:buClr>
              <a:buSzPct val="120000"/>
              <a:buFont typeface="Arial" panose="020B0604020202020204" pitchFamily="34" charset="0"/>
              <a:buChar char="–"/>
              <a:tabLst/>
              <a:def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rial" pitchFamily="34" charset="0"/>
              </a:defRPr>
            </a:lvl2pPr>
            <a:lvl3pPr marL="1031875" marR="0" indent="-350838" algn="l" defTabSz="914400" rtl="0" eaLnBrk="1" fontAlgn="auto" latinLnBrk="0" hangingPunct="1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rgbClr val="F4B834"/>
              </a:buClr>
              <a:buSzPct val="130000"/>
              <a:buFont typeface="Arial" pitchFamily="34" charset="0"/>
              <a:buChar char="•"/>
              <a:tabLst/>
              <a:defRPr>
                <a:solidFill>
                  <a:schemeClr val="tx1"/>
                </a:solidFill>
              </a:defRPr>
            </a:lvl3pPr>
            <a:lvl4pPr marL="1374775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4B834"/>
              </a:buClr>
              <a:buSzPct val="130000"/>
              <a:buFont typeface="Arial" panose="020B0604020202020204" pitchFamily="34" charset="0"/>
              <a:buChar char="-"/>
              <a:tabLst/>
              <a:defRPr>
                <a:solidFill>
                  <a:schemeClr val="tx1"/>
                </a:solidFill>
              </a:defRPr>
            </a:lvl4pPr>
            <a:lvl5pPr marL="1830388" marR="0" indent="-2254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4B834"/>
              </a:buClr>
              <a:buSzTx/>
              <a:buFont typeface="Arial" pitchFamily="34" charset="0"/>
              <a:buChar char="–"/>
              <a:tabLst/>
              <a:defRPr>
                <a:solidFill>
                  <a:schemeClr val="tx1"/>
                </a:solidFill>
              </a:defRPr>
            </a:lvl5pPr>
          </a:lstStyle>
          <a:p>
            <a:pPr marL="346075" marR="0" lvl="0" indent="-346075" algn="l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cs typeface="Arial" pitchFamily="34" charset="0"/>
              </a:rPr>
              <a:t>Click to add text </a:t>
            </a:r>
          </a:p>
          <a:p>
            <a:pPr marL="690563" marR="0" lvl="1" indent="-3460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4B834"/>
              </a:buClr>
              <a:buSzPct val="12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Second level text</a:t>
            </a:r>
          </a:p>
          <a:p>
            <a:pPr marL="1031875" marR="0" lvl="2" indent="-350838" algn="l" defTabSz="914400" rtl="0" eaLnBrk="1" fontAlgn="auto" latinLnBrk="0" hangingPunct="1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rgbClr val="F4B834"/>
              </a:buClr>
              <a:buSzPct val="130000"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Third level text</a:t>
            </a:r>
          </a:p>
          <a:p>
            <a:pPr marL="1374775" marR="0" lvl="3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4B834"/>
              </a:buClr>
              <a:buSzPct val="130000"/>
              <a:buFont typeface="Arial" panose="020B0604020202020204" pitchFamily="34" charset="0"/>
              <a:buChar char="-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Fourth level 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slide title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2651EAAB-5D0D-473B-859D-C18D817949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429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Objec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Click to add 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>
            <a:noAutofit/>
          </a:bodyPr>
          <a:lstStyle>
            <a:lvl1pPr marL="346075" marR="0" indent="-346075" algn="l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Tx/>
              <a:buFont typeface="Wingdings" pitchFamily="2" charset="2"/>
              <a:buChar char="§"/>
              <a:tabLst/>
              <a:defRPr sz="2800">
                <a:solidFill>
                  <a:schemeClr val="tx1"/>
                </a:solidFill>
              </a:defRPr>
            </a:lvl1pPr>
            <a:lvl2pPr marL="690563" marR="0" indent="-3460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4B834"/>
              </a:buClr>
              <a:buSzPct val="120000"/>
              <a:buFont typeface="Arial" panose="020B0604020202020204" pitchFamily="34" charset="0"/>
              <a:buChar char="–"/>
              <a:tabLst/>
              <a:def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rial" pitchFamily="34" charset="0"/>
              </a:defRPr>
            </a:lvl2pPr>
            <a:lvl3pPr marL="1031875" marR="0" indent="-350838" algn="l" defTabSz="914400" rtl="0" eaLnBrk="1" fontAlgn="auto" latinLnBrk="0" hangingPunct="1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rgbClr val="F4B834"/>
              </a:buClr>
              <a:buSzPct val="130000"/>
              <a:buFont typeface="Arial" pitchFamily="34" charset="0"/>
              <a:buChar char="•"/>
              <a:tabLst/>
              <a:defRPr sz="2000">
                <a:solidFill>
                  <a:schemeClr val="tx1"/>
                </a:solidFill>
              </a:defRPr>
            </a:lvl3pPr>
            <a:lvl4pPr marL="1374775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4B834"/>
              </a:buClr>
              <a:buSzPct val="130000"/>
              <a:buFont typeface="Arial" panose="020B0604020202020204" pitchFamily="34" charset="0"/>
              <a:buChar char="-"/>
              <a:tabLst/>
              <a:defRPr sz="1800">
                <a:solidFill>
                  <a:schemeClr val="tx1"/>
                </a:solidFill>
              </a:defRPr>
            </a:lvl4pPr>
            <a:lvl5pPr marL="1830388" marR="0" indent="-2254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4B834"/>
              </a:buClr>
              <a:buSzTx/>
              <a:buFont typeface="Arial" pitchFamily="34" charset="0"/>
              <a:buChar char="–"/>
              <a:tabLst/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6075" marR="0" lvl="0" indent="-346075" algn="l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cs typeface="Arial" pitchFamily="34" charset="0"/>
              </a:rPr>
              <a:t>Click to add text </a:t>
            </a:r>
          </a:p>
          <a:p>
            <a:pPr marL="690563" marR="0" lvl="1" indent="-3460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4B834"/>
              </a:buClr>
              <a:buSzPct val="12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Second level text</a:t>
            </a:r>
          </a:p>
          <a:p>
            <a:pPr marL="1031875" marR="0" lvl="2" indent="-350838" algn="l" defTabSz="914400" rtl="0" eaLnBrk="1" fontAlgn="auto" latinLnBrk="0" hangingPunct="1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rgbClr val="F4B834"/>
              </a:buClr>
              <a:buSzPct val="130000"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Third level text</a:t>
            </a:r>
          </a:p>
          <a:p>
            <a:pPr marL="1374775" marR="0" lvl="3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4B834"/>
              </a:buClr>
              <a:buSzPct val="130000"/>
              <a:buFont typeface="Arial" panose="020B0604020202020204" pitchFamily="34" charset="0"/>
              <a:buChar char="-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Fourth level text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648200" y="4906963"/>
            <a:ext cx="4038600" cy="1219200"/>
          </a:xfrm>
        </p:spPr>
        <p:txBody>
          <a:bodyPr>
            <a:noAutofit/>
          </a:bodyPr>
          <a:lstStyle>
            <a:lvl1pPr marL="0" indent="0">
              <a:buFontTx/>
              <a:buNone/>
              <a:defRPr lang="en-US" sz="2000" i="1" dirty="0" smtClean="0"/>
            </a:lvl1pPr>
            <a:lvl2pPr marL="457200" indent="0">
              <a:buFontTx/>
              <a:buNone/>
              <a:defRPr lang="en-US" sz="2000" dirty="0" smtClean="0"/>
            </a:lvl2pPr>
            <a:lvl3pPr marL="914400" indent="0">
              <a:buFontTx/>
              <a:buNone/>
              <a:defRPr lang="en-US" sz="2000" dirty="0" smtClean="0"/>
            </a:lvl3pPr>
            <a:lvl4pPr marL="1371600" indent="0">
              <a:buFontTx/>
              <a:buNone/>
              <a:defRPr lang="en-US" sz="2000" dirty="0" smtClean="0"/>
            </a:lvl4pPr>
            <a:lvl5pPr marL="1828800" indent="0">
              <a:buFontTx/>
              <a:buNone/>
              <a:defRPr lang="en-US" sz="2000" dirty="0"/>
            </a:lvl5pPr>
          </a:lstStyle>
          <a:p>
            <a:pPr lvl="0"/>
            <a:r>
              <a:rPr lang="en-US" dirty="0" smtClean="0"/>
              <a:t>Click to add Caption</a:t>
            </a:r>
          </a:p>
        </p:txBody>
      </p:sp>
      <p:sp>
        <p:nvSpPr>
          <p:cNvPr id="6" name="Content Placeholder 9"/>
          <p:cNvSpPr>
            <a:spLocks noGrp="1"/>
          </p:cNvSpPr>
          <p:nvPr>
            <p:ph sz="quarter" idx="12"/>
          </p:nvPr>
        </p:nvSpPr>
        <p:spPr>
          <a:xfrm>
            <a:off x="4648200" y="1600200"/>
            <a:ext cx="4038600" cy="32004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768"/>
              </a:spcBef>
              <a:spcAft>
                <a:spcPts val="0"/>
              </a:spcAft>
              <a:buClr>
                <a:srgbClr val="F4B834"/>
              </a:buClr>
              <a:buSzTx/>
              <a:buFontTx/>
              <a:buNone/>
              <a:tabLst/>
              <a:defRPr lang="en-US" sz="2800" i="1" kern="1200" baseline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2651EAAB-5D0D-473B-859D-C18D817949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423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Click to add slide title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906963"/>
            <a:ext cx="8229600" cy="1219200"/>
          </a:xfrm>
        </p:spPr>
        <p:txBody>
          <a:bodyPr>
            <a:noAutofit/>
          </a:bodyPr>
          <a:lstStyle>
            <a:lvl1pPr marL="0" indent="0">
              <a:buFontTx/>
              <a:buNone/>
              <a:defRPr lang="en-US" sz="2000" i="1" dirty="0" smtClean="0"/>
            </a:lvl1pPr>
            <a:lvl2pPr marL="457200" indent="0">
              <a:buFontTx/>
              <a:buNone/>
              <a:defRPr lang="en-US" sz="2000" dirty="0" smtClean="0"/>
            </a:lvl2pPr>
            <a:lvl3pPr marL="914400" indent="0">
              <a:buFontTx/>
              <a:buNone/>
              <a:defRPr lang="en-US" sz="2000" dirty="0" smtClean="0"/>
            </a:lvl3pPr>
            <a:lvl4pPr marL="1371600" indent="0">
              <a:buFontTx/>
              <a:buNone/>
              <a:defRPr lang="en-US" sz="2000" dirty="0" smtClean="0"/>
            </a:lvl4pPr>
            <a:lvl5pPr marL="1828800" indent="0">
              <a:buFontTx/>
              <a:buNone/>
              <a:defRPr lang="en-US" sz="2000" dirty="0"/>
            </a:lvl5pPr>
          </a:lstStyle>
          <a:p>
            <a:pPr lvl="0"/>
            <a:r>
              <a:rPr lang="en-US" dirty="0" smtClean="0"/>
              <a:t>Click to add Caption</a:t>
            </a:r>
          </a:p>
        </p:txBody>
      </p:sp>
      <p:sp>
        <p:nvSpPr>
          <p:cNvPr id="6" name="Content Placeholder 9"/>
          <p:cNvSpPr>
            <a:spLocks noGrp="1"/>
          </p:cNvSpPr>
          <p:nvPr>
            <p:ph sz="quarter" idx="12"/>
          </p:nvPr>
        </p:nvSpPr>
        <p:spPr>
          <a:xfrm>
            <a:off x="457200" y="1600200"/>
            <a:ext cx="8229600" cy="32004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768"/>
              </a:spcBef>
              <a:spcAft>
                <a:spcPts val="0"/>
              </a:spcAft>
              <a:buClr>
                <a:srgbClr val="F4B834"/>
              </a:buClr>
              <a:buSzTx/>
              <a:buFontTx/>
              <a:buNone/>
              <a:tabLst/>
              <a:defRPr lang="en-US" sz="2800" i="1" kern="1200" baseline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2651EAAB-5D0D-473B-859D-C18D817949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582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add slide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476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add text </a:t>
            </a:r>
          </a:p>
          <a:p>
            <a:pPr lvl="1"/>
            <a:r>
              <a:rPr lang="en-US" dirty="0" smtClean="0"/>
              <a:t>Second level text</a:t>
            </a:r>
          </a:p>
          <a:p>
            <a:pPr lvl="2"/>
            <a:r>
              <a:rPr lang="en-US" dirty="0" smtClean="0"/>
              <a:t>Third level text</a:t>
            </a:r>
          </a:p>
          <a:p>
            <a:pPr lvl="3"/>
            <a:r>
              <a:rPr lang="en-US" dirty="0" smtClean="0"/>
              <a:t>Fourth level text</a:t>
            </a:r>
          </a:p>
        </p:txBody>
      </p:sp>
      <p:sp>
        <p:nvSpPr>
          <p:cNvPr id="8" name="Rectangle 7"/>
          <p:cNvSpPr/>
          <p:nvPr/>
        </p:nvSpPr>
        <p:spPr>
          <a:xfrm>
            <a:off x="2286000" y="6559550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800" baseline="0" dirty="0">
                <a:solidFill>
                  <a:srgbClr val="FFFFFF"/>
                </a:solidFill>
                <a:latin typeface="Arial" panose="020B0604020202020204" pitchFamily="34" charset="0"/>
              </a:rPr>
              <a:t>Operated by Los Alamos National Security, </a:t>
            </a:r>
            <a:r>
              <a:rPr lang="en-US" sz="800" baseline="0" dirty="0" smtClean="0">
                <a:solidFill>
                  <a:srgbClr val="FFFFFF"/>
                </a:solidFill>
                <a:latin typeface="Arial" panose="020B0604020202020204" pitchFamily="34" charset="0"/>
              </a:rPr>
              <a:t>LLC for </a:t>
            </a:r>
            <a:r>
              <a:rPr lang="en-US" sz="800" baseline="0" dirty="0">
                <a:solidFill>
                  <a:srgbClr val="FFFFFF"/>
                </a:solidFill>
                <a:latin typeface="Arial" panose="020B0604020202020204" pitchFamily="34" charset="0"/>
              </a:rPr>
              <a:t>the U.S. Department of Energy's NNSA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19500" y="6076950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aseline="0" dirty="0" smtClean="0">
                <a:solidFill>
                  <a:schemeClr val="tx1"/>
                </a:solidFill>
                <a:latin typeface="Arial" panose="020B0604020202020204" pitchFamily="34" charset="0"/>
              </a:rPr>
              <a:t>UNCLASSIFIED</a:t>
            </a:r>
            <a:endParaRPr lang="en-US" sz="1200" baseline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819900" y="5943600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r" defTabSz="914400" rtl="0" eaLnBrk="1" latinLnBrk="0" hangingPunct="1">
              <a:defRPr lang="en-US" sz="1000" kern="1200" normalizeH="0" baseline="0" smtClean="0">
                <a:solidFill>
                  <a:srgbClr val="F4B834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Slide </a:t>
            </a:r>
            <a:fld id="{2651EAAB-5D0D-473B-859D-C18D817949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77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9" r:id="rId3"/>
    <p:sldLayoutId id="2147483721" r:id="rId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baseline="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6075" marR="0" indent="-346075" algn="l" defTabSz="914400" rtl="0" eaLnBrk="1" fontAlgn="auto" latinLnBrk="0" hangingPunct="1">
        <a:lnSpc>
          <a:spcPct val="100000"/>
        </a:lnSpc>
        <a:spcBef>
          <a:spcPts val="900"/>
        </a:spcBef>
        <a:spcAft>
          <a:spcPts val="0"/>
        </a:spcAft>
        <a:buClr>
          <a:srgbClr val="F4B834"/>
        </a:buClr>
        <a:buSzPct val="100000"/>
        <a:buFont typeface="Wingdings" pitchFamily="2" charset="2"/>
        <a:buChar char="§"/>
        <a:tabLst/>
        <a:defRPr kumimoji="0" lang="en-US" sz="2800" b="0" i="0" u="none" strike="noStrike" kern="1200" cap="none" spc="0" normalizeH="0" baseline="0" noProof="0" smtClean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Arial" pitchFamily="34" charset="0"/>
        </a:defRPr>
      </a:lvl1pPr>
      <a:lvl2pPr marL="690563" marR="0" indent="-346075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F4B834"/>
        </a:buClr>
        <a:buSzPct val="100000"/>
        <a:buFont typeface="Arial" panose="020B0604020202020204" pitchFamily="34" charset="0"/>
        <a:buChar char="–"/>
        <a:tabLst/>
        <a:defRPr sz="24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31875" marR="0" indent="-350838" algn="l" defTabSz="914400" rtl="0" eaLnBrk="1" fontAlgn="auto" latinLnBrk="0" hangingPunct="1">
        <a:lnSpc>
          <a:spcPct val="100000"/>
        </a:lnSpc>
        <a:spcBef>
          <a:spcPts val="576"/>
        </a:spcBef>
        <a:spcAft>
          <a:spcPts val="0"/>
        </a:spcAft>
        <a:buClr>
          <a:srgbClr val="F4B834"/>
        </a:buClr>
        <a:buSzPct val="100000"/>
        <a:buFont typeface="Arial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4775" marR="0" indent="-3429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F4B834"/>
        </a:buClr>
        <a:buSzPct val="100000"/>
        <a:buFont typeface="Arial" panose="020B0604020202020204" pitchFamily="34" charset="0"/>
        <a:buChar char="-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830388" marR="0" indent="-225425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F4B834"/>
        </a:buClr>
        <a:buSzTx/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losalamos/are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62000" y="2971800"/>
            <a:ext cx="7772400" cy="1005840"/>
          </a:xfrm>
        </p:spPr>
        <p:txBody>
          <a:bodyPr/>
          <a:lstStyle/>
          <a:p>
            <a:r>
              <a:rPr lang="en-US" dirty="0"/>
              <a:t>The ARES High-level Intermediate Representation 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 smtClean="0"/>
              <a:t>Nick </a:t>
            </a:r>
            <a:r>
              <a:rPr lang="en-US" sz="2400" dirty="0"/>
              <a:t>Moss, </a:t>
            </a:r>
            <a:r>
              <a:rPr lang="en-US" sz="2400" dirty="0" smtClean="0"/>
              <a:t>Kei Davis, Pat McCormick</a:t>
            </a:r>
            <a:endParaRPr lang="en-US" sz="2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11/14/16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877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HLIR module – one-to-one correspondence with IR module</a:t>
            </a:r>
          </a:p>
          <a:p>
            <a:endParaRPr lang="en-US" sz="2400" dirty="0"/>
          </a:p>
          <a:p>
            <a:r>
              <a:rPr lang="en-US" sz="2400" dirty="0" smtClean="0"/>
              <a:t>HLIR module provides methods for creating parallel constructs, e.g. parallel for, contains top-level metadata</a:t>
            </a:r>
          </a:p>
          <a:p>
            <a:endParaRPr lang="en-US" sz="2400" dirty="0"/>
          </a:p>
          <a:p>
            <a:r>
              <a:rPr lang="en-US" sz="2400" dirty="0" smtClean="0"/>
              <a:t>For example, in the case of parallel for/reduce, HLIR sets up an outlined function and provides entry points for the body to be defined or induction or reduce variables retrieved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HLIR Module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2651EAAB-5D0D-473B-859D-C18D8179491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879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creen Shot 2016-11-07 at 8.42.05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596" r="-5596"/>
          <a:stretch>
            <a:fillRect/>
          </a:stretch>
        </p:blipFill>
        <p:spPr>
          <a:xfrm>
            <a:off x="914400" y="1036320"/>
            <a:ext cx="6324600" cy="505968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HLIR Representation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2651EAAB-5D0D-473B-859D-C18D8179491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066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Leaf nodes: symbol, string, floating, integer, IR Value, IR Type, arbitrary sequence of IR wrapped in function, etc.</a:t>
            </a:r>
          </a:p>
          <a:p>
            <a:endParaRPr lang="en-US" sz="2400" dirty="0" smtClean="0"/>
          </a:p>
          <a:p>
            <a:r>
              <a:rPr lang="en-US" sz="2400" dirty="0"/>
              <a:t>Dynamic/</a:t>
            </a:r>
            <a:r>
              <a:rPr lang="en-US" sz="2400" dirty="0" smtClean="0"/>
              <a:t>flexible, nested nodes – heterogenuos types – vector, symbol map</a:t>
            </a:r>
          </a:p>
          <a:p>
            <a:endParaRPr lang="en-US" sz="2400" dirty="0"/>
          </a:p>
          <a:p>
            <a:r>
              <a:rPr lang="en-US" sz="2400" dirty="0" smtClean="0"/>
              <a:t>Constructs: Parallel For/Reduce, Task, etc. Constructs have key-mapped values, </a:t>
            </a:r>
            <a:r>
              <a:rPr lang="en-US" sz="2400" dirty="0" err="1" smtClean="0"/>
              <a:t>e.g</a:t>
            </a:r>
            <a:r>
              <a:rPr lang="en-US" sz="2400" dirty="0" smtClean="0"/>
              <a:t>: body, induction </a:t>
            </a:r>
            <a:r>
              <a:rPr lang="en-US" sz="2400" dirty="0" err="1" smtClean="0"/>
              <a:t>var</a:t>
            </a:r>
            <a:r>
              <a:rPr lang="en-US" sz="2400" dirty="0" smtClean="0"/>
              <a:t>, return type, etc. 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HLIR nodes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Slide </a:t>
            </a:r>
            <a:fld id="{2651EAAB-5D0D-473B-859D-C18D8179491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113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of the important benefits/abstractions that HLIR provides is capturing of data dependencies and bundling them up into a </a:t>
            </a:r>
            <a:r>
              <a:rPr lang="en-US" dirty="0" err="1" smtClean="0"/>
              <a:t>struct</a:t>
            </a:r>
            <a:r>
              <a:rPr lang="en-US" dirty="0" smtClean="0"/>
              <a:t> so that can be queued along with a function </a:t>
            </a:r>
            <a:r>
              <a:rPr lang="en-US" dirty="0" err="1" smtClean="0"/>
              <a:t>ptr</a:t>
            </a:r>
            <a:r>
              <a:rPr lang="en-US" dirty="0" smtClean="0"/>
              <a:t> to outlined function to our thread pool.</a:t>
            </a:r>
          </a:p>
          <a:p>
            <a:endParaRPr lang="en-US" dirty="0"/>
          </a:p>
          <a:p>
            <a:r>
              <a:rPr lang="en-US" dirty="0" smtClean="0"/>
              <a:t>A front-end performing code generation can conveniently neglect that values appearing within, e.g. a task body were defined externally.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Dependencies &amp; Capturing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2651EAAB-5D0D-473B-859D-C18D8179491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217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Simple prototype runtime. </a:t>
            </a:r>
            <a:r>
              <a:rPr lang="en-US" sz="2400" dirty="0"/>
              <a:t>D</a:t>
            </a:r>
            <a:r>
              <a:rPr lang="en-US" sz="2400" dirty="0" smtClean="0"/>
              <a:t>efines runtime call interface which is potentially swappable with a different runtime</a:t>
            </a:r>
          </a:p>
          <a:p>
            <a:r>
              <a:rPr lang="en-US" sz="2400" dirty="0" smtClean="0"/>
              <a:t>Uses Argonne </a:t>
            </a:r>
            <a:r>
              <a:rPr lang="en-US" sz="2400" dirty="0" err="1" smtClean="0"/>
              <a:t>Argobots</a:t>
            </a:r>
            <a:r>
              <a:rPr lang="en-US" sz="2400" dirty="0" smtClean="0"/>
              <a:t> user-level threads =&gt; yield(), solves recursion problem, thread waits while occupying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</a:p>
          <a:p>
            <a:r>
              <a:rPr lang="en-US" sz="2400" dirty="0" smtClean="0"/>
              <a:t>Thread pool, depth, synch</a:t>
            </a:r>
          </a:p>
          <a:p>
            <a:r>
              <a:rPr lang="en-US" sz="2400" dirty="0" smtClean="0"/>
              <a:t>Synchronization – barrier, “virtual” semaphores</a:t>
            </a:r>
          </a:p>
          <a:p>
            <a:r>
              <a:rPr lang="en-US" sz="2400" dirty="0" smtClean="0"/>
              <a:t>Communication building blocks – channels, message handlers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2651EAAB-5D0D-473B-859D-C18D8179491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110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Body specified by frontend =&gt; outline, data capturing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Transform calls to task-marked functions into HLIR intrinsic for task launch</a:t>
            </a:r>
          </a:p>
          <a:p>
            <a:r>
              <a:rPr lang="en-US" dirty="0" smtClean="0"/>
              <a:t>The return value becomes a future, HLIR pass looks for uses of this value and turns them into runtime calls to yield/await this future.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2651EAAB-5D0D-473B-859D-C18D8179491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73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Body specified by frontend =&gt; outline, data capturing, same machinery as task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Nested parallel for/reduce loops add complexity, data dependencies are unwrapped, and re-queued at each level</a:t>
            </a:r>
          </a:p>
          <a:p>
            <a:endParaRPr lang="en-US" dirty="0"/>
          </a:p>
          <a:p>
            <a:r>
              <a:rPr lang="en-US" dirty="0" smtClean="0"/>
              <a:t>Parallel Reduce – divide and conquer – entire algorithm code generated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For/Reduce 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2651EAAB-5D0D-473B-859D-C18D8179491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070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implemented a proof of concept frontend by extending Clang to target HLIR. Adds first-class support for tasks and parallel for/reduce</a:t>
            </a:r>
          </a:p>
          <a:p>
            <a:endParaRPr lang="en-US" dirty="0"/>
          </a:p>
          <a:p>
            <a:r>
              <a:rPr lang="en-US" dirty="0" smtClean="0"/>
              <a:t>Only required &lt;= approximately 100 lines of code added to Clang for each construct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Clang-based Frontend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2651EAAB-5D0D-473B-859D-C18D8179491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419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latin typeface="Menlo Bold"/>
              <a:cs typeface="Menlo Bold"/>
            </a:endParaRPr>
          </a:p>
          <a:p>
            <a:pPr marL="0" indent="0">
              <a:buNone/>
            </a:pPr>
            <a:r>
              <a:rPr lang="en-US" dirty="0" smtClean="0">
                <a:latin typeface="Menlo Bold"/>
                <a:cs typeface="Menlo Bold"/>
              </a:rPr>
              <a:t> task </a:t>
            </a:r>
            <a:r>
              <a:rPr lang="en-US" dirty="0" err="1">
                <a:latin typeface="Menlo Bold"/>
                <a:cs typeface="Menlo Bold"/>
              </a:rPr>
              <a:t>int</a:t>
            </a:r>
            <a:r>
              <a:rPr lang="en-US" dirty="0">
                <a:latin typeface="Menlo Bold"/>
                <a:cs typeface="Menlo Bold"/>
              </a:rPr>
              <a:t> fib</a:t>
            </a:r>
            <a:r>
              <a:rPr lang="en-US" dirty="0" smtClean="0">
                <a:latin typeface="Menlo Bold"/>
                <a:cs typeface="Menlo Bold"/>
              </a:rPr>
              <a:t>(</a:t>
            </a:r>
            <a:r>
              <a:rPr lang="en-US" dirty="0" err="1" smtClean="0">
                <a:latin typeface="Menlo Bold"/>
                <a:cs typeface="Menlo Bold"/>
              </a:rPr>
              <a:t>int</a:t>
            </a:r>
            <a:r>
              <a:rPr lang="en-US" dirty="0" smtClean="0">
                <a:latin typeface="Menlo Bold"/>
                <a:cs typeface="Menlo Bold"/>
              </a:rPr>
              <a:t> </a:t>
            </a:r>
            <a:r>
              <a:rPr lang="en-US" dirty="0" err="1">
                <a:latin typeface="Menlo Bold"/>
                <a:cs typeface="Menlo Bold"/>
              </a:rPr>
              <a:t>i</a:t>
            </a:r>
            <a:r>
              <a:rPr lang="en-US" dirty="0">
                <a:latin typeface="Menlo Bold"/>
                <a:cs typeface="Menlo Bold"/>
              </a:rPr>
              <a:t>)</a:t>
            </a:r>
            <a:r>
              <a:rPr lang="en-US" dirty="0" smtClean="0">
                <a:latin typeface="Menlo Bold"/>
                <a:cs typeface="Menlo Bold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Menlo Bold"/>
                <a:cs typeface="Menlo Bold"/>
              </a:rPr>
              <a:t>  </a:t>
            </a:r>
            <a:r>
              <a:rPr lang="en-US" dirty="0" smtClean="0">
                <a:latin typeface="Menlo Bold"/>
                <a:cs typeface="Menlo Bold"/>
              </a:rPr>
              <a:t> if(</a:t>
            </a:r>
            <a:r>
              <a:rPr lang="en-US" dirty="0" err="1" smtClean="0">
                <a:latin typeface="Menlo Bold"/>
                <a:cs typeface="Menlo Bold"/>
              </a:rPr>
              <a:t>i</a:t>
            </a:r>
            <a:r>
              <a:rPr lang="en-US" dirty="0" smtClean="0">
                <a:latin typeface="Menlo Bold"/>
                <a:cs typeface="Menlo Bold"/>
              </a:rPr>
              <a:t> &lt;</a:t>
            </a:r>
            <a:r>
              <a:rPr lang="en-US" dirty="0">
                <a:latin typeface="Menlo Bold"/>
                <a:cs typeface="Menlo Bold"/>
              </a:rPr>
              <a:t>= 1){ </a:t>
            </a:r>
          </a:p>
          <a:p>
            <a:pPr marL="0" indent="0">
              <a:buNone/>
            </a:pPr>
            <a:r>
              <a:rPr lang="en-US" dirty="0" smtClean="0">
                <a:latin typeface="Menlo Bold"/>
                <a:cs typeface="Menlo Bold"/>
              </a:rPr>
              <a:t>   </a:t>
            </a:r>
            <a:r>
              <a:rPr lang="en-US" dirty="0">
                <a:latin typeface="Menlo Bold"/>
                <a:cs typeface="Menlo Bold"/>
              </a:rPr>
              <a:t> </a:t>
            </a:r>
            <a:r>
              <a:rPr lang="en-US" dirty="0" smtClean="0">
                <a:latin typeface="Menlo Bold"/>
                <a:cs typeface="Menlo Bold"/>
              </a:rPr>
              <a:t> return </a:t>
            </a:r>
            <a:r>
              <a:rPr lang="en-US" dirty="0" err="1">
                <a:latin typeface="Menlo Bold"/>
                <a:cs typeface="Menlo Bold"/>
              </a:rPr>
              <a:t>i</a:t>
            </a:r>
            <a:r>
              <a:rPr lang="en-US" dirty="0">
                <a:latin typeface="Menlo Bold"/>
                <a:cs typeface="Menlo Bold"/>
              </a:rPr>
              <a:t>; </a:t>
            </a:r>
            <a:endParaRPr lang="en-US" dirty="0" smtClean="0">
              <a:latin typeface="Menlo Bold"/>
              <a:cs typeface="Menlo Bold"/>
            </a:endParaRPr>
          </a:p>
          <a:p>
            <a:pPr marL="0" indent="0">
              <a:buNone/>
            </a:pPr>
            <a:r>
              <a:rPr lang="en-US" dirty="0">
                <a:latin typeface="Menlo Bold"/>
                <a:cs typeface="Menlo Bold"/>
              </a:rPr>
              <a:t> </a:t>
            </a:r>
            <a:r>
              <a:rPr lang="en-US" dirty="0" smtClean="0">
                <a:latin typeface="Menlo Bold"/>
                <a:cs typeface="Menlo Bold"/>
              </a:rPr>
              <a:t>  } </a:t>
            </a:r>
            <a:endParaRPr lang="en-US" dirty="0">
              <a:latin typeface="Menlo Bold"/>
              <a:cs typeface="Menlo Bold"/>
            </a:endParaRPr>
          </a:p>
          <a:p>
            <a:pPr marL="0" indent="0">
              <a:buNone/>
            </a:pPr>
            <a:r>
              <a:rPr lang="en-US" dirty="0" smtClean="0">
                <a:latin typeface="Menlo Bold"/>
                <a:cs typeface="Menlo Bold"/>
              </a:rPr>
              <a:t>   return </a:t>
            </a:r>
            <a:r>
              <a:rPr lang="en-US" dirty="0">
                <a:latin typeface="Menlo Bold"/>
                <a:cs typeface="Menlo Bold"/>
              </a:rPr>
              <a:t>fib(</a:t>
            </a:r>
            <a:r>
              <a:rPr lang="en-US" dirty="0" err="1">
                <a:latin typeface="Menlo Bold"/>
                <a:cs typeface="Menlo Bold"/>
              </a:rPr>
              <a:t>i</a:t>
            </a:r>
            <a:r>
              <a:rPr lang="en-US" dirty="0">
                <a:latin typeface="Menlo Bold"/>
                <a:cs typeface="Menlo Bold"/>
              </a:rPr>
              <a:t>− 1) + fib(</a:t>
            </a:r>
            <a:r>
              <a:rPr lang="en-US" dirty="0" err="1">
                <a:latin typeface="Menlo Bold"/>
                <a:cs typeface="Menlo Bold"/>
              </a:rPr>
              <a:t>i</a:t>
            </a:r>
            <a:r>
              <a:rPr lang="en-US" dirty="0">
                <a:latin typeface="Menlo Bold"/>
                <a:cs typeface="Menlo Bold"/>
              </a:rPr>
              <a:t>− 2); </a:t>
            </a:r>
            <a:endParaRPr lang="en-US" dirty="0" smtClean="0">
              <a:latin typeface="Menlo Bold"/>
              <a:cs typeface="Menlo Bold"/>
            </a:endParaRPr>
          </a:p>
          <a:p>
            <a:pPr marL="0" indent="0">
              <a:buNone/>
            </a:pPr>
            <a:r>
              <a:rPr lang="en-US" dirty="0">
                <a:latin typeface="Menlo Bold"/>
                <a:cs typeface="Menlo Bold"/>
              </a:rPr>
              <a:t> </a:t>
            </a:r>
            <a:r>
              <a:rPr lang="en-US" dirty="0" smtClean="0">
                <a:latin typeface="Menlo Bold"/>
                <a:cs typeface="Menlo Bold"/>
              </a:rPr>
              <a:t>} </a:t>
            </a:r>
            <a:endParaRPr lang="en-US" dirty="0">
              <a:latin typeface="Menlo Bold"/>
              <a:cs typeface="Menlo Bold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Clang-based Frontend - Tasks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2651EAAB-5D0D-473B-859D-C18D8179491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976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>
                <a:latin typeface="Menlo Bold"/>
                <a:cs typeface="Menlo Bold"/>
              </a:rPr>
              <a:t>   </a:t>
            </a:r>
          </a:p>
          <a:p>
            <a:pPr marL="0" indent="0">
              <a:buNone/>
            </a:pPr>
            <a:endParaRPr lang="it-IT" dirty="0">
              <a:latin typeface="Menlo Bold"/>
              <a:cs typeface="Menlo Bold"/>
            </a:endParaRPr>
          </a:p>
          <a:p>
            <a:pPr marL="0" indent="0">
              <a:buNone/>
            </a:pPr>
            <a:r>
              <a:rPr lang="it-IT" dirty="0">
                <a:latin typeface="Menlo Bold"/>
                <a:cs typeface="Menlo Bold"/>
              </a:rPr>
              <a:t> </a:t>
            </a:r>
            <a:r>
              <a:rPr lang="it-IT" dirty="0" smtClean="0">
                <a:latin typeface="Menlo Bold"/>
                <a:cs typeface="Menlo Bold"/>
              </a:rPr>
              <a:t>  float </a:t>
            </a:r>
            <a:r>
              <a:rPr lang="it-IT" dirty="0">
                <a:latin typeface="Menlo Bold"/>
                <a:cs typeface="Menlo Bold"/>
              </a:rPr>
              <a:t>A[SIZE]; </a:t>
            </a:r>
          </a:p>
          <a:p>
            <a:pPr marL="0" indent="0">
              <a:buNone/>
            </a:pPr>
            <a:r>
              <a:rPr lang="it-IT" dirty="0" smtClean="0">
                <a:latin typeface="Menlo Bold"/>
                <a:cs typeface="Menlo Bold"/>
              </a:rPr>
              <a:t>   for(auto </a:t>
            </a:r>
            <a:r>
              <a:rPr lang="it-IT" dirty="0">
                <a:latin typeface="Menlo Bold"/>
                <a:cs typeface="Menlo Bold"/>
              </a:rPr>
              <a:t>i : </a:t>
            </a:r>
            <a:r>
              <a:rPr lang="it-IT" dirty="0" err="1">
                <a:latin typeface="Menlo Bold"/>
                <a:cs typeface="Menlo Bold"/>
              </a:rPr>
              <a:t>Forall</a:t>
            </a:r>
            <a:r>
              <a:rPr lang="it-IT" dirty="0">
                <a:latin typeface="Menlo Bold"/>
                <a:cs typeface="Menlo Bold"/>
              </a:rPr>
              <a:t>(0 , SIZE</a:t>
            </a:r>
            <a:r>
              <a:rPr lang="it-IT" dirty="0" smtClean="0">
                <a:latin typeface="Menlo Bold"/>
                <a:cs typeface="Menlo Bold"/>
              </a:rPr>
              <a:t>)){</a:t>
            </a:r>
          </a:p>
          <a:p>
            <a:pPr marL="0" indent="0">
              <a:buNone/>
            </a:pPr>
            <a:r>
              <a:rPr lang="it-IT" dirty="0">
                <a:latin typeface="Menlo Bold"/>
                <a:cs typeface="Menlo Bold"/>
              </a:rPr>
              <a:t> </a:t>
            </a:r>
            <a:r>
              <a:rPr lang="it-IT" dirty="0" smtClean="0">
                <a:latin typeface="Menlo Bold"/>
                <a:cs typeface="Menlo Bold"/>
              </a:rPr>
              <a:t>    A</a:t>
            </a:r>
            <a:r>
              <a:rPr lang="it-IT" dirty="0">
                <a:latin typeface="Menlo Bold"/>
                <a:cs typeface="Menlo Bold"/>
              </a:rPr>
              <a:t>[i] = i; </a:t>
            </a:r>
          </a:p>
          <a:p>
            <a:pPr marL="0" indent="0">
              <a:buNone/>
            </a:pPr>
            <a:r>
              <a:rPr lang="it-IT" dirty="0" smtClean="0">
                <a:latin typeface="Menlo Bold"/>
                <a:cs typeface="Menlo Bold"/>
              </a:rPr>
              <a:t>   } </a:t>
            </a:r>
            <a:endParaRPr lang="it-IT" dirty="0">
              <a:latin typeface="Menlo Bold"/>
              <a:cs typeface="Menlo Bold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Clang-based Frontend – Parallel For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2651EAAB-5D0D-473B-859D-C18D8179491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93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HLIR is part of the ARES project (</a:t>
            </a:r>
            <a:r>
              <a:rPr lang="en-US" dirty="0"/>
              <a:t>Abstract Representations for the Extreme-Scale </a:t>
            </a:r>
            <a:r>
              <a:rPr lang="en-US" dirty="0" smtClean="0"/>
              <a:t>Stack)</a:t>
            </a:r>
          </a:p>
          <a:p>
            <a:r>
              <a:rPr lang="en-US" dirty="0" smtClean="0"/>
              <a:t>Inter-operable tools and approaches for programming next-generation architectures</a:t>
            </a:r>
          </a:p>
          <a:p>
            <a:r>
              <a:rPr lang="en-US" dirty="0" smtClean="0"/>
              <a:t>LANL (Pat McCormick) + ORNL (Jeffrey Vetter)</a:t>
            </a:r>
          </a:p>
          <a:p>
            <a:r>
              <a:rPr lang="en-US" dirty="0" smtClean="0"/>
              <a:t>Funded by: Advanced </a:t>
            </a:r>
            <a:r>
              <a:rPr lang="en-US" dirty="0"/>
              <a:t>Scientific Computing Research, Office of Science, of the United States Department of Energy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ARES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2651EAAB-5D0D-473B-859D-C18D8179491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157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>
                <a:latin typeface="Menlo Bold"/>
                <a:cs typeface="Menlo Bold"/>
              </a:rPr>
              <a:t>   </a:t>
            </a:r>
          </a:p>
          <a:p>
            <a:pPr marL="0" indent="0">
              <a:buNone/>
            </a:pPr>
            <a:endParaRPr lang="it-IT" dirty="0">
              <a:latin typeface="Menlo Bold"/>
              <a:cs typeface="Menlo Bold"/>
            </a:endParaRPr>
          </a:p>
          <a:p>
            <a:pPr marL="0" indent="0">
              <a:buNone/>
            </a:pPr>
            <a:r>
              <a:rPr lang="it-IT" sz="2000" dirty="0" smtClean="0">
                <a:latin typeface="Menlo Bold"/>
                <a:cs typeface="Menlo Bold"/>
              </a:rPr>
              <a:t>  </a:t>
            </a:r>
          </a:p>
          <a:p>
            <a:pPr marL="0" indent="0">
              <a:buNone/>
            </a:pPr>
            <a:r>
              <a:rPr lang="it-IT" sz="2000" dirty="0">
                <a:latin typeface="Menlo Bold"/>
                <a:cs typeface="Menlo Bold"/>
              </a:rPr>
              <a:t> </a:t>
            </a:r>
            <a:r>
              <a:rPr lang="it-IT" sz="2400" dirty="0" smtClean="0">
                <a:latin typeface="Menlo Bold"/>
                <a:cs typeface="Menlo Bold"/>
              </a:rPr>
              <a:t> </a:t>
            </a:r>
            <a:r>
              <a:rPr lang="en-US" sz="2400" dirty="0" smtClean="0">
                <a:latin typeface="Menlo Bold"/>
                <a:cs typeface="Menlo Bold"/>
              </a:rPr>
              <a:t>float </a:t>
            </a:r>
            <a:r>
              <a:rPr lang="en-US" sz="2400" dirty="0">
                <a:latin typeface="Menlo Bold"/>
                <a:cs typeface="Menlo Bold"/>
              </a:rPr>
              <a:t>sum = 0.0; </a:t>
            </a:r>
          </a:p>
          <a:p>
            <a:pPr marL="0" indent="0">
              <a:buNone/>
            </a:pPr>
            <a:r>
              <a:rPr lang="en-US" sz="2400" dirty="0" smtClean="0">
                <a:latin typeface="Menlo Bold"/>
                <a:cs typeface="Menlo Bold"/>
              </a:rPr>
              <a:t>  for(auto </a:t>
            </a:r>
            <a:r>
              <a:rPr lang="en-US" sz="2400" dirty="0" err="1">
                <a:latin typeface="Menlo Bold"/>
                <a:cs typeface="Menlo Bold"/>
              </a:rPr>
              <a:t>i</a:t>
            </a:r>
            <a:r>
              <a:rPr lang="en-US" sz="2400" dirty="0">
                <a:latin typeface="Menlo Bold"/>
                <a:cs typeface="Menlo Bold"/>
              </a:rPr>
              <a:t> : </a:t>
            </a:r>
            <a:r>
              <a:rPr lang="en-US" sz="2400" dirty="0" err="1">
                <a:latin typeface="Menlo Bold"/>
                <a:cs typeface="Menlo Bold"/>
              </a:rPr>
              <a:t>ReduceAll</a:t>
            </a:r>
            <a:r>
              <a:rPr lang="en-US" sz="2400" dirty="0">
                <a:latin typeface="Menlo Bold"/>
                <a:cs typeface="Menlo Bold"/>
              </a:rPr>
              <a:t>(0 , SIZE, sum</a:t>
            </a:r>
            <a:r>
              <a:rPr lang="en-US" sz="2400" dirty="0" smtClean="0">
                <a:latin typeface="Menlo Bold"/>
                <a:cs typeface="Menlo Bold"/>
              </a:rPr>
              <a:t>)){</a:t>
            </a:r>
          </a:p>
          <a:p>
            <a:pPr marL="0" indent="0">
              <a:buNone/>
            </a:pPr>
            <a:r>
              <a:rPr lang="en-US" sz="2400" dirty="0">
                <a:latin typeface="Menlo Bold"/>
                <a:cs typeface="Menlo Bold"/>
              </a:rPr>
              <a:t> </a:t>
            </a:r>
            <a:r>
              <a:rPr lang="en-US" sz="2400" dirty="0" smtClean="0">
                <a:latin typeface="Menlo Bold"/>
                <a:cs typeface="Menlo Bold"/>
              </a:rPr>
              <a:t>   sum </a:t>
            </a:r>
            <a:r>
              <a:rPr lang="en-US" sz="2400" dirty="0">
                <a:latin typeface="Menlo Bold"/>
                <a:cs typeface="Menlo Bold"/>
              </a:rPr>
              <a:t>+= 1.0; </a:t>
            </a:r>
          </a:p>
          <a:p>
            <a:pPr marL="0" indent="0">
              <a:buNone/>
            </a:pPr>
            <a:r>
              <a:rPr lang="en-US" sz="2400" dirty="0" smtClean="0">
                <a:latin typeface="Menlo Bold"/>
                <a:cs typeface="Menlo Bold"/>
              </a:rPr>
              <a:t>  }</a:t>
            </a:r>
            <a:endParaRPr lang="en-US" sz="2400" dirty="0">
              <a:latin typeface="Menlo Bold"/>
              <a:cs typeface="Menlo Bold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Clang-based Frontend – Parallel Reduce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2651EAAB-5D0D-473B-859D-C18D8179491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267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Open64</a:t>
            </a:r>
            <a:endParaRPr lang="en-US" dirty="0"/>
          </a:p>
          <a:p>
            <a:r>
              <a:rPr lang="en-US" dirty="0" smtClean="0"/>
              <a:t>Diderot</a:t>
            </a:r>
          </a:p>
          <a:p>
            <a:r>
              <a:rPr lang="en-US" dirty="0" smtClean="0"/>
              <a:t>GCC </a:t>
            </a:r>
            <a:r>
              <a:rPr lang="en-US" dirty="0" err="1" smtClean="0"/>
              <a:t>Gimple</a:t>
            </a:r>
            <a:endParaRPr lang="en-US" dirty="0"/>
          </a:p>
          <a:p>
            <a:r>
              <a:rPr lang="en-US" dirty="0" err="1" smtClean="0"/>
              <a:t>OpenARC</a:t>
            </a:r>
            <a:endParaRPr lang="en-US" dirty="0" smtClean="0"/>
          </a:p>
          <a:p>
            <a:r>
              <a:rPr lang="en-US" dirty="0" err="1" smtClean="0"/>
              <a:t>OpenCL</a:t>
            </a:r>
            <a:r>
              <a:rPr lang="en-US" dirty="0" smtClean="0"/>
              <a:t> SPIR</a:t>
            </a:r>
            <a:endParaRPr lang="en-US" dirty="0"/>
          </a:p>
          <a:p>
            <a:r>
              <a:rPr lang="en-US" dirty="0" smtClean="0"/>
              <a:t>Scout, </a:t>
            </a:r>
            <a:r>
              <a:rPr lang="en-US" dirty="0" err="1" smtClean="0"/>
              <a:t>Kokkos</a:t>
            </a:r>
            <a:r>
              <a:rPr lang="en-US" dirty="0" smtClean="0"/>
              <a:t> Clang (LANL)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2651EAAB-5D0D-473B-859D-C18D8179491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2608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/>
              <a:t>Additional parallel constructs, e.g. data layout and memory placement, data parallel, etc.</a:t>
            </a:r>
          </a:p>
          <a:p>
            <a:endParaRPr lang="en-US" sz="2200" dirty="0"/>
          </a:p>
          <a:p>
            <a:r>
              <a:rPr lang="en-US" sz="2200" dirty="0" smtClean="0"/>
              <a:t>Distributed functionality, integrate with communication infrastructure, tasks: data dependence</a:t>
            </a:r>
          </a:p>
          <a:p>
            <a:endParaRPr lang="en-US" sz="2200" dirty="0"/>
          </a:p>
          <a:p>
            <a:r>
              <a:rPr lang="en-US" sz="2200" dirty="0" smtClean="0"/>
              <a:t>Optimize execution/runtime, depth, priority, chunking parallel for, etc.</a:t>
            </a:r>
          </a:p>
          <a:p>
            <a:endParaRPr lang="en-US" sz="2200" dirty="0"/>
          </a:p>
          <a:p>
            <a:r>
              <a:rPr lang="en-US" sz="2200" dirty="0" smtClean="0"/>
              <a:t>Next phase: targeting/extending HLIR with </a:t>
            </a:r>
            <a:r>
              <a:rPr lang="en-US" sz="2200" dirty="0" err="1" smtClean="0"/>
              <a:t>OpenMP</a:t>
            </a:r>
            <a:r>
              <a:rPr lang="en-US" sz="2200" dirty="0" smtClean="0"/>
              <a:t>/</a:t>
            </a:r>
            <a:r>
              <a:rPr lang="en-US" sz="2200" dirty="0" err="1" smtClean="0"/>
              <a:t>OpenACC</a:t>
            </a:r>
            <a:r>
              <a:rPr lang="en-US" sz="2200" dirty="0" smtClean="0"/>
              <a:t>/pragma-based semantics</a:t>
            </a:r>
            <a:endParaRPr lang="en-US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2651EAAB-5D0D-473B-859D-C18D8179491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0697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frontends can target HLIR to benefit from a central, optimized lowering and runtime system, retain parallel semantics in backend</a:t>
            </a:r>
          </a:p>
          <a:p>
            <a:endParaRPr lang="en-US" dirty="0" smtClean="0"/>
          </a:p>
          <a:p>
            <a:r>
              <a:rPr lang="en-US" dirty="0" smtClean="0"/>
              <a:t>Target at a high-level while attaining benefits of low-level code generation and optimization</a:t>
            </a:r>
          </a:p>
          <a:p>
            <a:endParaRPr lang="en-US" dirty="0" smtClean="0"/>
          </a:p>
          <a:p>
            <a:r>
              <a:rPr lang="en-US" dirty="0" smtClean="0"/>
              <a:t>Flexible and hierarchical, extensibility, starting point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2651EAAB-5D0D-473B-859D-C18D8179491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1743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Thanks for your time!</a:t>
            </a:r>
          </a:p>
          <a:p>
            <a:endParaRPr lang="en-US" dirty="0" smtClean="0"/>
          </a:p>
          <a:p>
            <a:r>
              <a:rPr lang="en-US" dirty="0" smtClean="0"/>
              <a:t>ARES HLIR can be found at: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hlinkClick r:id="rId2"/>
              </a:rPr>
              <a:t>https://github.com/losalamos/</a:t>
            </a:r>
            <a:r>
              <a:rPr lang="en-US" dirty="0" smtClean="0">
                <a:hlinkClick r:id="rId2"/>
              </a:rPr>
              <a:t>ares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Questions?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2651EAAB-5D0D-473B-859D-C18D8179491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469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LLVM remains a purely sequential representation while parallel programming is becoming increasingly ubiquitous with the end of Moore’s law.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Parallel functionality is often achieved through libraries, but use of libraries alone </a:t>
            </a:r>
            <a:r>
              <a:rPr lang="en-US" dirty="0" smtClean="0"/>
              <a:t>lead to missed optimization opportunities and programmability challenges.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HLIR Motivation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2651EAAB-5D0D-473B-859D-C18D8179491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367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Essential information about high level structures of the program is lost such as loops and typically has to be reconstructed from IR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Approaches such as Clang’s </a:t>
            </a:r>
            <a:r>
              <a:rPr lang="en-US" dirty="0" err="1"/>
              <a:t>OpenMP</a:t>
            </a:r>
            <a:r>
              <a:rPr lang="en-US" dirty="0"/>
              <a:t> perform analysis/transformations in the front-end. It would be preferable to write such parallel transformations once in the backend for targeting by multiple frontends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HLIR Motivation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2651EAAB-5D0D-473B-859D-C18D8179491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184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parallel extensions directly to LLVM is a challenging problem; adds complexity and would be very disruptive </a:t>
            </a:r>
            <a:r>
              <a:rPr lang="en-US" dirty="0"/>
              <a:t>to core features of LLVM, e.g. control flow graph analysis and other </a:t>
            </a:r>
            <a:r>
              <a:rPr lang="en-US" dirty="0" smtClean="0"/>
              <a:t>types of analysis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IR alone is perhaps too low-level; sequential may not be the best form; we posit the need for an AST-like representation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HLIR </a:t>
            </a:r>
            <a:r>
              <a:rPr lang="en-US" dirty="0"/>
              <a:t>Motivation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2651EAAB-5D0D-473B-859D-C18D8179491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269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To address these concerns and needs we created HLIR (High Level Intermediate Representation)… to allow multiple frontends to target parallel functionality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HLIR is an extension of LLVM, taking advantage of LLVM’s broad capabilities and infrastructure – HLIR can be viewed as a superset of LLVM.</a:t>
            </a:r>
          </a:p>
          <a:p>
            <a:endParaRPr lang="en-US" sz="2400" dirty="0" smtClean="0"/>
          </a:p>
          <a:p>
            <a:r>
              <a:rPr lang="en-US" sz="2400" dirty="0"/>
              <a:t>HLIR = representation + </a:t>
            </a:r>
            <a:r>
              <a:rPr lang="en-US" sz="2400" dirty="0" smtClean="0"/>
              <a:t>code generation / runtime interface</a:t>
            </a:r>
            <a:endParaRPr lang="en-US" sz="2400" dirty="0"/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HLIR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2651EAAB-5D0D-473B-859D-C18D8179491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712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Our current implementation supports: </a:t>
            </a:r>
          </a:p>
          <a:p>
            <a:endParaRPr lang="en-US" sz="2400" dirty="0"/>
          </a:p>
          <a:p>
            <a:r>
              <a:rPr lang="en-US" sz="2400" dirty="0" smtClean="0"/>
              <a:t>tasks</a:t>
            </a:r>
          </a:p>
          <a:p>
            <a:endParaRPr lang="en-US" sz="2400" dirty="0" smtClean="0"/>
          </a:p>
          <a:p>
            <a:r>
              <a:rPr lang="en-US" sz="2400" dirty="0" smtClean="0"/>
              <a:t>parallel for</a:t>
            </a:r>
          </a:p>
          <a:p>
            <a:endParaRPr lang="en-US" sz="2400" dirty="0" smtClean="0"/>
          </a:p>
          <a:p>
            <a:r>
              <a:rPr lang="en-US" sz="2400" dirty="0" smtClean="0"/>
              <a:t>parallel reduce</a:t>
            </a:r>
          </a:p>
          <a:p>
            <a:endParaRPr lang="en-US" sz="2400" dirty="0"/>
          </a:p>
          <a:p>
            <a:r>
              <a:rPr lang="en-US" sz="2400" dirty="0" smtClean="0"/>
              <a:t>communication and synchronization building blocks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Constructs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2651EAAB-5D0D-473B-859D-C18D8179491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030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Extensibility</a:t>
            </a:r>
            <a:endParaRPr lang="en-US" dirty="0"/>
          </a:p>
          <a:p>
            <a:r>
              <a:rPr lang="en-US" dirty="0" smtClean="0"/>
              <a:t>Ease of use</a:t>
            </a:r>
            <a:endParaRPr lang="en-US" dirty="0"/>
          </a:p>
          <a:p>
            <a:r>
              <a:rPr lang="en-US" dirty="0" smtClean="0"/>
              <a:t>Human readable and in-memory representations</a:t>
            </a:r>
          </a:p>
          <a:p>
            <a:r>
              <a:rPr lang="en-US" dirty="0" smtClean="0"/>
              <a:t>Targetable by diverse types of frontends: C++, Fortran, … any language that uses LLVM for code generation</a:t>
            </a:r>
          </a:p>
          <a:p>
            <a:r>
              <a:rPr lang="en-US" dirty="0" smtClean="0"/>
              <a:t>Nested/hierarchical to represent AST-like structures such as parallel for loops</a:t>
            </a:r>
          </a:p>
          <a:p>
            <a:r>
              <a:rPr lang="en-US" dirty="0" smtClean="0"/>
              <a:t>Mutability and successive transformation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HLIR Features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2651EAAB-5D0D-473B-859D-C18D8179491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466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HLIR Flow Diagram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594" r="-6594"/>
          <a:stretch>
            <a:fillRect/>
          </a:stretch>
        </p:blipFill>
        <p:spPr>
          <a:xfrm>
            <a:off x="137808" y="1219200"/>
            <a:ext cx="8548992" cy="465049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HLIR 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2651EAAB-5D0D-473B-859D-C18D8179491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783773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how-2014_alt1_r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70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slideshow-2014_alt1_r2</Template>
  <TotalTime>501</TotalTime>
  <Words>1127</Words>
  <Application>Microsoft Macintosh PowerPoint</Application>
  <PresentationFormat>On-screen Show (4:3)</PresentationFormat>
  <Paragraphs>160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slideshow-2014_alt1_r2</vt:lpstr>
      <vt:lpstr>The ARES High-level Intermediate Representation </vt:lpstr>
      <vt:lpstr>About ARES</vt:lpstr>
      <vt:lpstr>HLIR Motivation</vt:lpstr>
      <vt:lpstr>HLIR Motivation</vt:lpstr>
      <vt:lpstr>HLIR Motivation</vt:lpstr>
      <vt:lpstr>HLIR</vt:lpstr>
      <vt:lpstr>Parallel Constructs</vt:lpstr>
      <vt:lpstr>HLIR Features</vt:lpstr>
      <vt:lpstr>HLIR Flow</vt:lpstr>
      <vt:lpstr>HLIR Module</vt:lpstr>
      <vt:lpstr>Sample HLIR Representation</vt:lpstr>
      <vt:lpstr>HLIR nodes</vt:lpstr>
      <vt:lpstr>Data Dependencies &amp; Capturing</vt:lpstr>
      <vt:lpstr>Runtime</vt:lpstr>
      <vt:lpstr>Tasks Implementation</vt:lpstr>
      <vt:lpstr>Parallel For/Reduce Implementation</vt:lpstr>
      <vt:lpstr>Clang-based Frontend</vt:lpstr>
      <vt:lpstr>Clang-based Frontend - Tasks</vt:lpstr>
      <vt:lpstr>Clang-based Frontend – Parallel For</vt:lpstr>
      <vt:lpstr>Clang-based Frontend – Parallel Reduce</vt:lpstr>
      <vt:lpstr>Related Work</vt:lpstr>
      <vt:lpstr>Future Work</vt:lpstr>
      <vt:lpstr>Conclusion</vt:lpstr>
      <vt:lpstr>Questions? </vt:lpstr>
    </vt:vector>
  </TitlesOfParts>
  <Company>Los Alamos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Bingham, Dana A</dc:creator>
  <cp:lastModifiedBy>First name Last name</cp:lastModifiedBy>
  <cp:revision>64</cp:revision>
  <dcterms:created xsi:type="dcterms:W3CDTF">2014-01-16T17:36:14Z</dcterms:created>
  <dcterms:modified xsi:type="dcterms:W3CDTF">2016-11-21T16:12:14Z</dcterms:modified>
</cp:coreProperties>
</file>