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hackedu.io/" TargetMode="External"/><Relationship Id="rId4" Type="http://schemas.openxmlformats.org/officeDocument/2006/relationships/hyperlink" Target="http://overthewire.org/wargames/natas/" TargetMode="External"/><Relationship Id="rId5" Type="http://schemas.openxmlformats.org/officeDocument/2006/relationships/hyperlink" Target="https://hack.me/" TargetMode="External"/><Relationship Id="rId6" Type="http://schemas.openxmlformats.org/officeDocument/2006/relationships/hyperlink" Target="https://github.com/ethicalhack3r/DVW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web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43009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@j_kerby, </a:t>
            </a:r>
            <a:r>
              <a:rPr lang="ru"/>
              <a:t>@juwilie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3514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Неправильные права доступа</a:t>
            </a:r>
            <a:endParaRPr sz="2400"/>
          </a:p>
        </p:txBody>
      </p:sp>
      <p:sp>
        <p:nvSpPr>
          <p:cNvPr id="114" name="Shape 114"/>
          <p:cNvSpPr txBox="1"/>
          <p:nvPr/>
        </p:nvSpPr>
        <p:spPr>
          <a:xfrm>
            <a:off x="311700" y="1349700"/>
            <a:ext cx="35142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VCS (Version Control System):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/.git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/.svn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/.hg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/.gitignore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Сервисные директории: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/include, /inc, /conf, /data 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Неправильные права доступа к функционалу (например api).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632800" y="445025"/>
            <a:ext cx="3909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Небезопасное хранение важных данных</a:t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x="4632800" y="1349700"/>
            <a:ext cx="35142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Логины-пароли пользователей в текстовых файлах, пароли в открытом виде.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Конфигурационные файлы в читаемом формате без ограничений прав доступа.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Слабые криптографические алгоритмы.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важных данных без шифрования/хеширования.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55050"/>
            <a:ext cx="85206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ru" sz="2400"/>
              <a:t>комментарии на страницах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ru" sz="2400"/>
              <a:t>robots.txt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ru" sz="2400"/>
              <a:t>плохой контроль сессий (хранение важных данных и привилегий на стороне пользователя)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216700"/>
            <a:ext cx="8520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Уязвимости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216700"/>
            <a:ext cx="8520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Инъекции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216700"/>
            <a:ext cx="3749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Инъекции</a:t>
            </a:r>
            <a:endParaRPr sz="3600"/>
          </a:p>
        </p:txBody>
      </p:sp>
      <p:sp>
        <p:nvSpPr>
          <p:cNvPr id="137" name="Shape 137"/>
          <p:cNvSpPr txBox="1"/>
          <p:nvPr/>
        </p:nvSpPr>
        <p:spPr>
          <a:xfrm>
            <a:off x="4450400" y="930150"/>
            <a:ext cx="37497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SQL - SQL injection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XML/JSON injection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HTML - HTML Injection (XSS)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Cmd Injection - RCE (Remote Code Execution)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etc.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LFI - Local File Inclusion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RFI - Remote File inclusion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CSRF - Cross site request forgery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XXE, SSRF, ошибки в логике приложения etc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Injection</a:t>
            </a:r>
            <a:endParaRPr/>
          </a:p>
        </p:txBody>
      </p:sp>
      <p:pic>
        <p:nvPicPr>
          <p:cNvPr descr="Screenshot_2017-10-21_18-14-46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75" y="1194425"/>
            <a:ext cx="62960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1_18-23-16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775" y="2849550"/>
            <a:ext cx="5295074" cy="17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 Injection - Типы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21900" y="1580750"/>
            <a:ext cx="17997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Error-based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Делая запрос синтаксически неправильным можем узнать его структуру и подсунуть свой запрос с последующим выводом результата.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2519825" y="1580750"/>
            <a:ext cx="17997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Union-based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“прицепить” данные к исходному запросу и вывести их.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617750" y="1580750"/>
            <a:ext cx="17997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Time-based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запроса не выводятся совсем, понять, есть ли искомые данные в базе, можно только по ответу от сервера.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922400" y="1580750"/>
            <a:ext cx="17997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Boolean-based</a:t>
            </a:r>
            <a:endParaRPr/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 выводится в виде True или False. Как и в случае с Time-Based требует времени на запрос.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568575" y="1150838"/>
            <a:ext cx="114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025475" y="1150850"/>
            <a:ext cx="1145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“Слепые”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тестировать: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Тыкать </a:t>
            </a:r>
            <a:r>
              <a:rPr lang="ru"/>
              <a:t>кавычки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помогают кавычки - тыкать скобки, чтобы сделать запрос правильным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есть ошибки, отталкиваться от них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Пробовать</a:t>
            </a:r>
            <a:r>
              <a:rPr lang="ru"/>
              <a:t> расширять запросы с помощью union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Тыкать двойные кавычки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Пробовать вставить sleep()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забывать про комментарии, чтобы откинуть ненужную часть запроса     (# и --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предотвратить: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Фильтровать ввод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Использовать подготовленные запросы (aka Prepared Statements)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Ограничить права пользователя базы, на всякий случай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49800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Как это работает?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XSS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XSS - выполнение произвольного JS кода.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Reflected XSS - не хранимые на сайте, обычно встраиваются через url.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Stored XSS - хранимые, остаются на уязвимом ресурсе после вставки.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DOM XSS - изменяющие содержимое страницы без участия сервера (изменение js кода).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XSS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XSS - выполнение произвольного JS кода.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Reflected XSS - не хранимые на сайте, обычно встраиваются через url.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Stored XSS - хранимые, остаются на уязвимом ресурсе после вставки.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DOM XSS - изменяющие содержимое страницы без участия сервера (изменение js кода).</a:t>
            </a:r>
            <a:endParaRPr/>
          </a:p>
        </p:txBody>
      </p:sp>
      <p:pic>
        <p:nvPicPr>
          <p:cNvPr descr="Screenshot_2017-10-21_22-23-15.png" id="186" name="Shape 186"/>
          <p:cNvPicPr preferRelativeResize="0"/>
          <p:nvPr/>
        </p:nvPicPr>
        <p:blipFill rotWithShape="1">
          <a:blip r:embed="rId3">
            <a:alphaModFix/>
          </a:blip>
          <a:srcRect b="1783" l="0" r="0" t="1783"/>
          <a:stretch/>
        </p:blipFill>
        <p:spPr>
          <a:xfrm>
            <a:off x="2481263" y="223800"/>
            <a:ext cx="41814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92791623_dom_000300x260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29275" cy="349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_js_72.pn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048" y="1110598"/>
            <a:ext cx="4606050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от XSS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Фильтрация ввода (php - </a:t>
            </a:r>
            <a:r>
              <a:rPr lang="ru"/>
              <a:t>htmlspecialchars())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HTTP Header X-XSS-PROTECTION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http-only cookies как защита от последствий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XML/JSON injection, XXE</a:t>
            </a:r>
            <a:endParaRPr/>
          </a:p>
        </p:txBody>
      </p:sp>
      <p:pic>
        <p:nvPicPr>
          <p:cNvPr descr="Screenshot_2017-10-22_00-04-28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25" y="1339350"/>
            <a:ext cx="4337725" cy="27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2_00-02-13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78100"/>
            <a:ext cx="4675900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Защита: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Фильтрация ввода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Предпочесть строкам массивы при работе с XML/JSON.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 execution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2017-10-21_22-43-24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22" y="986250"/>
            <a:ext cx="6344755" cy="3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Поиск: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Потенциально уязвимые формы и параметры: ping, calc, file.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вывод похож на вывод какой-либо тулзы - пробовать приписать свою команду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Проверить формы загрузки на возможность загрузить исполняемые файлы (php, aspx etc)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Защита: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Фильтрация ввода от разделяющих команд символов.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Ограничение прав используемого скрипта (если править лень)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юзать eval, system, exec etc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веба - фильтровать загружаемые файлы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^ блэклист расширений - не решение проблемы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LFI/RFI</a:t>
            </a:r>
            <a:endParaRPr/>
          </a:p>
        </p:txBody>
      </p:sp>
      <p:pic>
        <p:nvPicPr>
          <p:cNvPr descr="Screenshot_2017-10-22_01-16-03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75" y="1017725"/>
            <a:ext cx="2630750" cy="80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2_01-17-01.png" id="239" name="Shape 239"/>
          <p:cNvPicPr preferRelativeResize="0"/>
          <p:nvPr/>
        </p:nvPicPr>
        <p:blipFill rotWithShape="1">
          <a:blip r:embed="rId4">
            <a:alphaModFix/>
          </a:blip>
          <a:srcRect b="661" l="0" r="0" t="651"/>
          <a:stretch/>
        </p:blipFill>
        <p:spPr>
          <a:xfrm>
            <a:off x="600900" y="1017725"/>
            <a:ext cx="2630750" cy="80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2_01-23-36.png"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75" y="2527725"/>
            <a:ext cx="3492134" cy="7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2_01-25-39.png" id="241" name="Shape 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7125" y="2527725"/>
            <a:ext cx="4833925" cy="66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10-22_01-28-45.png" id="242" name="Shape 2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1950" y="3362800"/>
            <a:ext cx="1079100" cy="1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сервер</a:t>
            </a:r>
            <a:endParaRPr/>
          </a:p>
        </p:txBody>
      </p:sp>
      <p:pic>
        <p:nvPicPr>
          <p:cNvPr descr="web-server-processing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87" y="1046764"/>
            <a:ext cx="7816826" cy="36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Защита: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Вайтлист файлов для инклуда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инклудить из параметров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CSRF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с одного сайта на другой: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Подделываем запрос, подкидывая его жертве. Если запрос требует только активной сессии, то сервер успешно его примет без участия жертвы.</a:t>
            </a:r>
            <a:endParaRPr/>
          </a:p>
        </p:txBody>
      </p:sp>
      <p:pic>
        <p:nvPicPr>
          <p:cNvPr descr="Screenshot_2017-10-22_01-42-45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87" y="1674350"/>
            <a:ext cx="8338225" cy="7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-10-22_01-44-54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833438"/>
            <a:ext cx="66770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Защита: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CSRF токены для форм и важных запросов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Проверка http заголовков Origin, Referer.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расширения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91099" cy="20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741" y="1152475"/>
            <a:ext cx="2742559" cy="20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021" y="3290121"/>
            <a:ext cx="1842150" cy="1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Потренироваться: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Домашние таски на spb.ctf.su чуть-чуть позже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https://hackedu.io/</a:t>
            </a:r>
            <a:r>
              <a:rPr lang="ru"/>
              <a:t> - Задания сразу с теорией (рекомендуется к прохождению)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http://overthewire.org/wargames/natas/</a:t>
            </a:r>
            <a:r>
              <a:rPr lang="ru"/>
              <a:t> - таски на веб с возрастающей сложностью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https://hack.me/</a:t>
            </a:r>
            <a:r>
              <a:rPr lang="ru"/>
              <a:t> - куча уязвимых песочниц, которые можно свободно пытаться ломать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https://github.com/ethicalhack3r/DVWA</a:t>
            </a:r>
            <a:r>
              <a:rPr lang="ru"/>
              <a:t> - поднимать на локалке. Содержит кучу часто встречаемых на практике уязвимостей.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247150"/>
            <a:ext cx="8520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HTTP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Request</a:t>
            </a:r>
            <a:endParaRPr/>
          </a:p>
        </p:txBody>
      </p:sp>
      <p:pic>
        <p:nvPicPr>
          <p:cNvPr descr="Screenshot_2017-10-21_00-18-09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38" y="1252425"/>
            <a:ext cx="8287325" cy="3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Response</a:t>
            </a:r>
            <a:endParaRPr/>
          </a:p>
        </p:txBody>
      </p:sp>
      <p:pic>
        <p:nvPicPr>
          <p:cNvPr descr="Screenshot_2017-10-21_00-18-21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425" y="1145825"/>
            <a:ext cx="6061149" cy="34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Коротко об остальном</a:t>
            </a:r>
            <a:endParaRPr/>
          </a:p>
        </p:txBody>
      </p:sp>
      <p:pic>
        <p:nvPicPr>
          <p:cNvPr descr="7-41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7846">
            <a:off x="4242550" y="1170124"/>
            <a:ext cx="4720273" cy="2135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03292920_changing-from-http-to-https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1169">
            <a:off x="302700" y="3258800"/>
            <a:ext cx="2454101" cy="143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rlEncoderDecoder.png"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1570">
            <a:off x="2212950" y="3380162"/>
            <a:ext cx="7052648" cy="11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1349">
            <a:off x="299275" y="1373050"/>
            <a:ext cx="3945375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OWASP TOP 10</a:t>
            </a:r>
            <a:endParaRPr/>
          </a:p>
        </p:txBody>
      </p:sp>
      <p:pic>
        <p:nvPicPr>
          <p:cNvPr descr="OWASP_Top10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63" y="1017725"/>
            <a:ext cx="8006675" cy="37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216700"/>
            <a:ext cx="8520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Ошибки веб-мастеров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