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2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4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3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8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96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B227-E1E6-474E-9DB2-F9C81722F800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09FF-9880-422B-90F2-0ED32A4C3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51728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cs typeface="Arial" panose="020B0604020202020204" pitchFamily="34" charset="0"/>
              </a:rPr>
              <a:t>Welcome to </a:t>
            </a:r>
            <a:r>
              <a:rPr lang="en-GB" sz="4000" b="1" dirty="0" err="1">
                <a:cs typeface="Arial" panose="020B0604020202020204" pitchFamily="34" charset="0"/>
              </a:rPr>
              <a:t>ESoWC</a:t>
            </a:r>
            <a:r>
              <a:rPr lang="en-GB" sz="4000" b="1" dirty="0">
                <a:cs typeface="Arial" panose="020B0604020202020204" pitchFamily="34" charset="0"/>
              </a:rPr>
              <a:t>!</a:t>
            </a:r>
          </a:p>
          <a:p>
            <a:pPr algn="ctr"/>
            <a:endParaRPr lang="en-GB" sz="2000" b="1" dirty="0">
              <a:cs typeface="Arial" panose="020B0604020202020204" pitchFamily="34" charset="0"/>
            </a:endParaRPr>
          </a:p>
          <a:p>
            <a:pPr algn="ctr"/>
            <a:endParaRPr lang="en-GB" sz="2000" b="1" dirty="0">
              <a:cs typeface="Arial" panose="020B0604020202020204" pitchFamily="34" charset="0"/>
            </a:endParaRPr>
          </a:p>
          <a:p>
            <a:pPr algn="ctr"/>
            <a:r>
              <a:rPr lang="en-GB" sz="2000" b="1" dirty="0">
                <a:cs typeface="Arial" panose="020B0604020202020204" pitchFamily="34" charset="0"/>
              </a:rPr>
              <a:t>Migration to Python and GUI for existing calibration software</a:t>
            </a:r>
          </a:p>
          <a:p>
            <a:pPr algn="ctr"/>
            <a:endParaRPr lang="en-GB" sz="2000" b="1" dirty="0">
              <a:cs typeface="Arial" panose="020B0604020202020204" pitchFamily="34" charset="0"/>
            </a:endParaRPr>
          </a:p>
          <a:p>
            <a:pPr algn="ctr"/>
            <a:r>
              <a:rPr lang="en-GB" sz="2000" i="1" dirty="0">
                <a:cs typeface="Arial" panose="020B0604020202020204" pitchFamily="34" charset="0"/>
              </a:rPr>
              <a:t>Mentors: Fatima Pillosu &amp; Tim Hewson</a:t>
            </a:r>
          </a:p>
          <a:p>
            <a:pPr algn="ctr"/>
            <a:r>
              <a:rPr lang="en-GB" sz="2000" i="1" dirty="0">
                <a:cs typeface="Arial" panose="020B0604020202020204" pitchFamily="34" charset="0"/>
              </a:rPr>
              <a:t>Developer: Anirudha Bose</a:t>
            </a:r>
          </a:p>
        </p:txBody>
      </p:sp>
    </p:spTree>
    <p:extLst>
      <p:ext uri="{BB962C8B-B14F-4D97-AF65-F5344CB8AC3E}">
        <p14:creationId xmlns:p14="http://schemas.microsoft.com/office/powerpoint/2010/main" val="77320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B67BA0-134D-4A6B-A2EB-8D76BD2E15A1}"/>
              </a:ext>
            </a:extLst>
          </p:cNvPr>
          <p:cNvSpPr txBox="1"/>
          <p:nvPr/>
        </p:nvSpPr>
        <p:spPr>
          <a:xfrm>
            <a:off x="360001" y="2321005"/>
            <a:ext cx="1147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cs typeface="Arial" panose="020B0604020202020204" pitchFamily="34" charset="0"/>
              </a:rPr>
              <a:t>Schematic plan for the meetings</a:t>
            </a:r>
          </a:p>
          <a:p>
            <a:pPr algn="ctr"/>
            <a:r>
              <a:rPr lang="en-GB" sz="2800" b="1" i="1" dirty="0">
                <a:cs typeface="Arial" panose="020B0604020202020204" pitchFamily="34" charset="0"/>
              </a:rPr>
              <a:t>(the detailed explanation of the tasks to develop every week will be uploaded the week before in a </a:t>
            </a:r>
            <a:r>
              <a:rPr lang="en-GB" sz="2800" b="1" i="1" dirty="0" smtClean="0">
                <a:cs typeface="Arial" panose="020B0604020202020204" pitchFamily="34" charset="0"/>
              </a:rPr>
              <a:t>common source </a:t>
            </a:r>
            <a:r>
              <a:rPr lang="en-GB" sz="2800" b="1" i="1" dirty="0">
                <a:cs typeface="Arial" panose="020B0604020202020204" pitchFamily="34" charset="0"/>
              </a:rPr>
              <a:t>to be defined)</a:t>
            </a:r>
          </a:p>
          <a:p>
            <a:pPr algn="ctr"/>
            <a:endParaRPr lang="en-GB" i="1" dirty="0">
              <a:cs typeface="Arial" panose="020B0604020202020204" pitchFamily="34" charset="0"/>
            </a:endParaRPr>
          </a:p>
          <a:p>
            <a:pPr algn="ctr"/>
            <a:r>
              <a:rPr lang="en-GB" sz="2400" i="1" dirty="0">
                <a:cs typeface="Arial" panose="020B0604020202020204" pitchFamily="34" charset="0"/>
              </a:rPr>
              <a:t>Meetings – At least one per week on Fridays at 3.30 pm</a:t>
            </a:r>
          </a:p>
        </p:txBody>
      </p:sp>
    </p:spTree>
    <p:extLst>
      <p:ext uri="{BB962C8B-B14F-4D97-AF65-F5344CB8AC3E}">
        <p14:creationId xmlns:p14="http://schemas.microsoft.com/office/powerpoint/2010/main" val="383793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72533"/>
              </p:ext>
            </p:extLst>
          </p:nvPr>
        </p:nvGraphicFramePr>
        <p:xfrm>
          <a:off x="360001" y="360001"/>
          <a:ext cx="11469458" cy="6167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75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68617">
                  <a:extLst>
                    <a:ext uri="{9D8B030D-6E8A-4147-A177-3AD203B41FA5}">
                      <a16:colId xmlns="" xmlns:a16="http://schemas.microsoft.com/office/drawing/2014/main" val="2085318304"/>
                    </a:ext>
                  </a:extLst>
                </a:gridCol>
              </a:tblGrid>
              <a:tr h="2218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n. Week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Date Meeting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Tasks for the week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11/05/2018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noProof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Welcome &amp; Task 1 (Creation of the input data database for the calibration software &amp; creation of GUI to read the input data from the database)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9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18/05/2018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noProof="0">
                          <a:effectLst/>
                          <a:latin typeface="+mn-lt"/>
                          <a:cs typeface="Arial" panose="020B0604020202020204" pitchFamily="34" charset="0"/>
                        </a:rPr>
                        <a:t>Delivery and Test of Task 1</a:t>
                      </a:r>
                      <a:endParaRPr lang="en-GB" sz="12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Task 2 (Creation of the module for the computation of the fields - accumulated or instantaneous - for the predictant and predictors, and creation of the relevant part of the GUI)</a:t>
                      </a: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25/05/2018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noProof="0">
                          <a:effectLst/>
                          <a:latin typeface="+mn-lt"/>
                          <a:cs typeface="Arial" panose="020B0604020202020204" pitchFamily="34" charset="0"/>
                        </a:rPr>
                        <a:t> Delivery and Test of Task 2</a:t>
                      </a:r>
                      <a:endParaRPr lang="en-GB" sz="12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Task 3 (Unit tests and documentation – for software and unit tests - for Tasks 1, 2)</a:t>
                      </a: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01/06/2018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en-GB" sz="1200" u="none" strike="noStrike" baseline="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mentors not available for telecon (but available via email if there are any questions)</a:t>
                      </a:r>
                      <a:endParaRPr lang="en-GB" sz="1200" b="0" i="0" u="none" strike="noStrike" noProof="0" dirty="0">
                        <a:solidFill>
                          <a:srgbClr val="FF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08/06/2018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noProof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Both mentors not available for telecon (but</a:t>
                      </a:r>
                      <a:r>
                        <a:rPr lang="en-GB" sz="1200" u="none" strike="noStrike" baseline="0" noProof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available via email if there are any questions</a:t>
                      </a:r>
                      <a:r>
                        <a:rPr lang="en-GB" sz="1200" u="none" strike="noStrike" noProof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  <a:endParaRPr lang="en-GB" sz="1200" b="0" i="0" u="none" strike="noStrike" noProof="0">
                        <a:solidFill>
                          <a:srgbClr val="FF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15/06/2018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noProof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Both mentors</a:t>
                      </a:r>
                      <a:r>
                        <a:rPr lang="en-GB" sz="1200" u="none" strike="noStrike" baseline="0" noProof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not available</a:t>
                      </a:r>
                      <a:endParaRPr lang="en-GB" sz="1200" b="0" i="0" u="none" strike="noStrike" noProof="0">
                        <a:solidFill>
                          <a:srgbClr val="FF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of Task 3</a:t>
                      </a:r>
                      <a:endParaRPr lang="en-GB" dirty="0"/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47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22/06/2018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noProof="0" dirty="0">
                          <a:solidFill>
                            <a:srgbClr val="FFC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GB" sz="1200" b="1" u="none" strike="noStrike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MILESTONE 1: Completion assessment for Tasks 1, 2, 3</a:t>
                      </a:r>
                      <a:endParaRPr lang="en-GB" sz="1200" b="1" i="0" u="none" strike="noStrike" noProof="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Task 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29/06/2018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and Test of Task 4</a:t>
                      </a: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Task 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06/07/2018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and Test of Task 5</a:t>
                      </a: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noProof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Task 6</a:t>
                      </a:r>
                      <a:endParaRPr lang="en-GB" dirty="0"/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9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13/07/2018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and Test of Task 6</a:t>
                      </a: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noProof="0"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Task 7 (Unit tests and documentation – for software and unit tests - for Tasks 4, 5, 6)</a:t>
                      </a:r>
                      <a:endParaRPr lang="en-GB"/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20/07/2018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and Test of Task 7</a:t>
                      </a: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noProof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No Task</a:t>
                      </a:r>
                      <a:endParaRPr lang="en-GB" dirty="0"/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27/07/2018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Developer not available</a:t>
                      </a:r>
                      <a:r>
                        <a:rPr lang="en-GB" sz="1200" u="none" strike="noStrike" noProof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347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03/08/2018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MILESTONE 2: Completion </a:t>
                      </a:r>
                    </a:p>
                    <a:p>
                      <a:pPr algn="ctr" fontAlgn="ctr"/>
                      <a:r>
                        <a:rPr lang="en-GB" sz="1200" b="1" u="none" strike="noStrike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assessment for Tasks 4, 5, 6, 7</a:t>
                      </a:r>
                      <a:endParaRPr lang="en-GB" sz="1200" b="1" i="0" u="none" strike="noStrike" noProof="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noProof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Task 8</a:t>
                      </a:r>
                      <a:endParaRPr lang="en-GB" dirty="0"/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10/08/2018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and Test of Task 8</a:t>
                      </a: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noProof="0">
                          <a:effectLst/>
                          <a:latin typeface="+mn-lt"/>
                          <a:cs typeface="Arial" panose="020B0604020202020204" pitchFamily="34" charset="0"/>
                        </a:rPr>
                        <a:t> Task 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17/08/2018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and Test of Task 9</a:t>
                      </a: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noProof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Task 10</a:t>
                      </a:r>
                      <a:endParaRPr lang="en-GB" dirty="0"/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24/08/2018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and Test of Task 10</a:t>
                      </a: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noProof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Task 11</a:t>
                      </a:r>
                      <a:endParaRPr lang="en-GB" dirty="0"/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739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31/08/2018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and Test of Task 12</a:t>
                      </a: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Task 12 (Unit tests and documentation – for software and unit tests - for Tasks 8, 9, 10, 11)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70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07/09/2018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GB" sz="1200" b="1" u="none" strike="noStrike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MILESTONE 3: General revision</a:t>
                      </a:r>
                      <a:r>
                        <a:rPr lang="en-GB" sz="1200" b="1" u="none" strike="noStrike" baseline="0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of the software, the GUI, the unit tests, and the documentation. Final comments.</a:t>
                      </a:r>
                      <a:endParaRPr lang="en-GB" sz="1200" b="1" i="0" u="none" strike="noStrike" noProof="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4347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14/09/2018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u="none" strike="noStrike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 MILESTONE 4: </a:t>
                      </a:r>
                      <a:r>
                        <a:rPr lang="en-GB" sz="1200" b="1" i="0" u="none" strike="noStrike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Assessment about the completion of the whole challenge. </a:t>
                      </a:r>
                      <a:r>
                        <a:rPr lang="en-GB" sz="1200" b="1" u="none" strike="noStrike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Delivery of the final version of the software, the GUI, the unit tests, </a:t>
                      </a:r>
                      <a:r>
                        <a:rPr lang="en-GB" sz="1200" b="1" u="none" strike="noStrike" baseline="0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the documentation </a:t>
                      </a:r>
                      <a:endParaRPr lang="en-GB" sz="1200" b="1" i="0" u="none" strike="noStrike" noProof="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65" marR="9065" marT="906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42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B67BA0-134D-4A6B-A2EB-8D76BD2E15A1}"/>
              </a:ext>
            </a:extLst>
          </p:cNvPr>
          <p:cNvSpPr txBox="1"/>
          <p:nvPr/>
        </p:nvSpPr>
        <p:spPr>
          <a:xfrm>
            <a:off x="360001" y="2767281"/>
            <a:ext cx="114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Requirements to considered the challenge </a:t>
            </a:r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endParaRPr lang="en-GB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5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37BADAB7-FDDF-482C-97F9-C18758342CF7}"/>
              </a:ext>
            </a:extLst>
          </p:cNvPr>
          <p:cNvSpPr txBox="1"/>
          <p:nvPr/>
        </p:nvSpPr>
        <p:spPr>
          <a:xfrm>
            <a:off x="359999" y="360000"/>
            <a:ext cx="1147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progress made by the developer will be assessed at every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(see calendar).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tested tasks will be considered completed if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mentors can test them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successfully,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the unit tests and the software are well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documented.</a:t>
            </a:r>
            <a:endParaRPr lang="en-GB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</a:t>
            </a:r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and unit tests are considered part of the challenge!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So if the unit tests and the software are not well documented the tasks won’t be considered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completed.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For “software documentation” is intended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comments inside the code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to allow an easy future development of the software, and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manual for users with examples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to allow an easy usage of the software.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whole challenge will be considered successfully completed only if all milestones are considered completed.</a:t>
            </a:r>
          </a:p>
        </p:txBody>
      </p:sp>
    </p:spTree>
    <p:extLst>
      <p:ext uri="{BB962C8B-B14F-4D97-AF65-F5344CB8AC3E}">
        <p14:creationId xmlns:p14="http://schemas.microsoft.com/office/powerpoint/2010/main" val="73843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B67BA0-134D-4A6B-A2EB-8D76BD2E15A1}"/>
              </a:ext>
            </a:extLst>
          </p:cNvPr>
          <p:cNvSpPr txBox="1"/>
          <p:nvPr/>
        </p:nvSpPr>
        <p:spPr>
          <a:xfrm>
            <a:off x="360001" y="2705725"/>
            <a:ext cx="114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cs typeface="Arial" panose="020B0604020202020204" pitchFamily="34" charset="0"/>
              </a:rPr>
              <a:t>Task 1</a:t>
            </a:r>
          </a:p>
          <a:p>
            <a:pPr algn="ctr"/>
            <a:r>
              <a:rPr lang="en-GB" sz="2400" b="1" dirty="0" smtClean="0">
                <a:cs typeface="Arial" panose="020B0604020202020204" pitchFamily="34" charset="0"/>
              </a:rPr>
              <a:t>Creation of the database that contains the input data for the calibration software</a:t>
            </a:r>
          </a:p>
          <a:p>
            <a:pPr algn="ctr"/>
            <a:r>
              <a:rPr lang="en-GB" sz="2400" b="1" dirty="0" smtClean="0">
                <a:cs typeface="Arial" panose="020B0604020202020204" pitchFamily="34" charset="0"/>
              </a:rPr>
              <a:t>Creation of the part of the GUI that read the input data</a:t>
            </a:r>
            <a:endParaRPr lang="en-GB" sz="40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3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DB67BA0-134D-4A6B-A2EB-8D76BD2E15A1}"/>
              </a:ext>
            </a:extLst>
          </p:cNvPr>
          <p:cNvSpPr txBox="1"/>
          <p:nvPr/>
        </p:nvSpPr>
        <p:spPr>
          <a:xfrm>
            <a:off x="360000" y="360000"/>
            <a:ext cx="1147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cs typeface="Arial" panose="020B0604020202020204" pitchFamily="34" charset="0"/>
              </a:rPr>
              <a:t>Content of Task1</a:t>
            </a:r>
          </a:p>
          <a:p>
            <a:pPr algn="ctr"/>
            <a:r>
              <a:rPr lang="en-GB" sz="2400" b="1" dirty="0" smtClean="0"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400" b="1" dirty="0">
                <a:cs typeface="Arial" panose="020B0604020202020204" pitchFamily="34" charset="0"/>
              </a:rPr>
              <a:t>Creation of the database that contains the input data for the calibration </a:t>
            </a:r>
            <a:r>
              <a:rPr lang="en-GB" sz="2400" b="1" dirty="0" smtClean="0">
                <a:cs typeface="Arial" panose="020B0604020202020204" pitchFamily="34" charset="0"/>
              </a:rPr>
              <a:t>software</a:t>
            </a:r>
          </a:p>
          <a:p>
            <a:pPr algn="ctr"/>
            <a:r>
              <a:rPr lang="en-GB" sz="2400" b="1" dirty="0" smtClean="0">
                <a:cs typeface="Arial" panose="020B0604020202020204" pitchFamily="34" charset="0"/>
              </a:rPr>
              <a:t>(upgraded, look at the notes attached to </a:t>
            </a:r>
            <a:r>
              <a:rPr lang="en-GB" sz="2400" b="1" smtClean="0">
                <a:cs typeface="Arial" panose="020B0604020202020204" pitchFamily="34" charset="0"/>
              </a:rPr>
              <a:t>the email</a:t>
            </a:r>
            <a:r>
              <a:rPr lang="en-GB" sz="2400" b="1" dirty="0" smtClean="0">
                <a:cs typeface="Arial" panose="020B0604020202020204" pitchFamily="34" charset="0"/>
              </a:rPr>
              <a:t>)</a:t>
            </a:r>
            <a:endParaRPr lang="en-GB" sz="2400" b="1" dirty="0">
              <a:cs typeface="Arial" panose="020B0604020202020204" pitchFamily="34" charset="0"/>
            </a:endParaRPr>
          </a:p>
          <a:p>
            <a:endParaRPr lang="en-GB" sz="2400" b="1" dirty="0" smtClean="0">
              <a:cs typeface="Arial" panose="020B0604020202020204" pitchFamily="34" charset="0"/>
            </a:endParaRPr>
          </a:p>
          <a:p>
            <a:r>
              <a:rPr lang="en-GB" sz="2400" b="1" dirty="0" smtClean="0">
                <a:cs typeface="Arial" panose="020B0604020202020204" pitchFamily="34" charset="0"/>
              </a:rPr>
              <a:t>Structure of the database</a:t>
            </a:r>
            <a:endParaRPr lang="en-GB" sz="2400" dirty="0" smtClean="0">
              <a:cs typeface="Arial" panose="020B0604020202020204" pitchFamily="34" charset="0"/>
            </a:endParaRPr>
          </a:p>
          <a:p>
            <a:r>
              <a:rPr lang="en-GB" sz="2400" dirty="0" smtClean="0">
                <a:cs typeface="Arial" panose="020B0604020202020204" pitchFamily="34" charset="0"/>
              </a:rPr>
              <a:t>/</a:t>
            </a:r>
            <a:r>
              <a:rPr lang="en-GB" sz="2400" dirty="0" err="1" smtClean="0">
                <a:cs typeface="Arial" panose="020B0604020202020204" pitchFamily="34" charset="0"/>
              </a:rPr>
              <a:t>vol</a:t>
            </a:r>
            <a:r>
              <a:rPr lang="en-GB" sz="2400" dirty="0" smtClean="0">
                <a:cs typeface="Arial" panose="020B0604020202020204" pitchFamily="34" charset="0"/>
              </a:rPr>
              <a:t>/</a:t>
            </a:r>
            <a:r>
              <a:rPr lang="en-GB" sz="2400" dirty="0" err="1" smtClean="0">
                <a:cs typeface="Arial" panose="020B0604020202020204" pitchFamily="34" charset="0"/>
              </a:rPr>
              <a:t>ecpoint</a:t>
            </a:r>
            <a:r>
              <a:rPr lang="en-GB" sz="2400" dirty="0" smtClean="0">
                <a:cs typeface="Arial" panose="020B0604020202020204" pitchFamily="34" charset="0"/>
              </a:rPr>
              <a:t>/</a:t>
            </a:r>
            <a:r>
              <a:rPr lang="en-GB" sz="2400" dirty="0" err="1" smtClean="0">
                <a:cs typeface="Arial" panose="020B0604020202020204" pitchFamily="34" charset="0"/>
              </a:rPr>
              <a:t>ecPoint_DB</a:t>
            </a:r>
            <a:r>
              <a:rPr lang="en-GB" sz="2400" dirty="0" smtClean="0">
                <a:cs typeface="Arial" panose="020B0604020202020204" pitchFamily="34" charset="0"/>
              </a:rPr>
              <a:t>/Forecasts/[origin]/[</a:t>
            </a:r>
            <a:r>
              <a:rPr lang="en-GB" sz="2400" dirty="0" err="1" smtClean="0">
                <a:cs typeface="Arial" panose="020B0604020202020204" pitchFamily="34" charset="0"/>
              </a:rPr>
              <a:t>predictant</a:t>
            </a:r>
            <a:r>
              <a:rPr lang="en-GB" sz="2400" dirty="0" smtClean="0">
                <a:cs typeface="Arial" panose="020B0604020202020204" pitchFamily="34" charset="0"/>
              </a:rPr>
              <a:t> &amp; predictors]/[date-time]/</a:t>
            </a:r>
            <a:endParaRPr lang="en-GB" sz="2400" dirty="0">
              <a:cs typeface="Arial" panose="020B0604020202020204" pitchFamily="34" charset="0"/>
            </a:endParaRPr>
          </a:p>
          <a:p>
            <a:r>
              <a:rPr lang="en-GB" sz="2400" dirty="0" smtClean="0">
                <a:cs typeface="Arial" panose="020B0604020202020204" pitchFamily="34" charset="0"/>
              </a:rPr>
              <a:t>/</a:t>
            </a:r>
            <a:r>
              <a:rPr lang="en-GB" sz="2400" dirty="0" err="1" smtClean="0">
                <a:cs typeface="Arial" panose="020B0604020202020204" pitchFamily="34" charset="0"/>
              </a:rPr>
              <a:t>vol</a:t>
            </a:r>
            <a:r>
              <a:rPr lang="en-GB" sz="2400" dirty="0" smtClean="0">
                <a:cs typeface="Arial" panose="020B0604020202020204" pitchFamily="34" charset="0"/>
              </a:rPr>
              <a:t>/</a:t>
            </a:r>
            <a:r>
              <a:rPr lang="en-GB" sz="2400" dirty="0" err="1" smtClean="0">
                <a:cs typeface="Arial" panose="020B0604020202020204" pitchFamily="34" charset="0"/>
              </a:rPr>
              <a:t>ecpoint</a:t>
            </a:r>
            <a:r>
              <a:rPr lang="en-GB" sz="2400" dirty="0" smtClean="0">
                <a:cs typeface="Arial" panose="020B0604020202020204" pitchFamily="34" charset="0"/>
              </a:rPr>
              <a:t>/</a:t>
            </a:r>
            <a:r>
              <a:rPr lang="en-GB" sz="2400" dirty="0" err="1" smtClean="0">
                <a:cs typeface="Arial" panose="020B0604020202020204" pitchFamily="34" charset="0"/>
              </a:rPr>
              <a:t>ecPoint_DB</a:t>
            </a:r>
            <a:r>
              <a:rPr lang="en-GB" sz="2400" dirty="0" smtClean="0">
                <a:cs typeface="Arial" panose="020B0604020202020204" pitchFamily="34" charset="0"/>
              </a:rPr>
              <a:t>/Observations/[</a:t>
            </a:r>
            <a:r>
              <a:rPr lang="en-GB" sz="2400" dirty="0" err="1" smtClean="0">
                <a:cs typeface="Arial" panose="020B0604020202020204" pitchFamily="34" charset="0"/>
              </a:rPr>
              <a:t>predictant</a:t>
            </a:r>
            <a:r>
              <a:rPr lang="en-GB" sz="2400" dirty="0" smtClean="0">
                <a:cs typeface="Arial" panose="020B0604020202020204" pitchFamily="34" charset="0"/>
              </a:rPr>
              <a:t>]/[type]/[date]/</a:t>
            </a:r>
          </a:p>
          <a:p>
            <a:endParaRPr lang="en-GB" sz="2400" dirty="0" smtClean="0">
              <a:cs typeface="Arial" panose="020B0604020202020204" pitchFamily="34" charset="0"/>
            </a:endParaRPr>
          </a:p>
          <a:p>
            <a:r>
              <a:rPr lang="en-GB" sz="2400" b="1" dirty="0" smtClean="0">
                <a:cs typeface="Arial" panose="020B0604020202020204" pitchFamily="34" charset="0"/>
              </a:rPr>
              <a:t>Name of the files</a:t>
            </a:r>
          </a:p>
          <a:p>
            <a:r>
              <a:rPr lang="en-GB" sz="2400" dirty="0" smtClean="0">
                <a:cs typeface="Arial" panose="020B0604020202020204" pitchFamily="34" charset="0"/>
              </a:rPr>
              <a:t>Forecasts: [variable]_[date]_[time]_[step]</a:t>
            </a:r>
          </a:p>
          <a:p>
            <a:r>
              <a:rPr lang="en-GB" sz="2400" dirty="0" smtClean="0">
                <a:cs typeface="Arial" panose="020B0604020202020204" pitchFamily="34" charset="0"/>
              </a:rPr>
              <a:t>Observations: [variable]_[type]_[date]_[end-of-period]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0000" y="4996543"/>
            <a:ext cx="114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structure of the database is IMPORTANT because it will be interrogated by the calibration software.</a:t>
            </a:r>
          </a:p>
          <a:p>
            <a:r>
              <a:rPr lang="en-GB" dirty="0" smtClean="0"/>
              <a:t>What could be the best way to create this structure with no errors? </a:t>
            </a:r>
          </a:p>
          <a:p>
            <a:r>
              <a:rPr lang="en-GB" dirty="0" smtClean="0"/>
              <a:t>(e.g. a file that will create the structure of the database and the user will populate the directories?)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12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B67BA0-134D-4A6B-A2EB-8D76BD2E15A1}"/>
              </a:ext>
            </a:extLst>
          </p:cNvPr>
          <p:cNvSpPr txBox="1"/>
          <p:nvPr/>
        </p:nvSpPr>
        <p:spPr>
          <a:xfrm>
            <a:off x="360000" y="360000"/>
            <a:ext cx="114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cs typeface="Arial" panose="020B0604020202020204" pitchFamily="34" charset="0"/>
              </a:rPr>
              <a:t>Content of Task1</a:t>
            </a:r>
          </a:p>
          <a:p>
            <a:pPr algn="ctr"/>
            <a:r>
              <a:rPr lang="en-GB" sz="2400" b="1" dirty="0" smtClean="0"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400" b="1" dirty="0">
                <a:cs typeface="Arial" panose="020B0604020202020204" pitchFamily="34" charset="0"/>
              </a:rPr>
              <a:t>Creation of the part of the GUI that read the input data</a:t>
            </a:r>
            <a:endParaRPr lang="en-GB" sz="4000" b="1" dirty="0">
              <a:cs typeface="Arial" panose="020B0604020202020204" pitchFamily="34" charset="0"/>
            </a:endParaRPr>
          </a:p>
          <a:p>
            <a:endParaRPr lang="en-GB" sz="2400" b="1" dirty="0" smtClean="0">
              <a:cs typeface="Arial" panose="020B0604020202020204" pitchFamily="34" charset="0"/>
            </a:endParaRPr>
          </a:p>
          <a:p>
            <a:r>
              <a:rPr lang="en-GB" sz="2400" b="1" dirty="0" smtClean="0">
                <a:cs typeface="Arial" panose="020B0604020202020204" pitchFamily="34" charset="0"/>
              </a:rPr>
              <a:t>The GUI needs to read the following data</a:t>
            </a:r>
          </a:p>
          <a:p>
            <a:endParaRPr lang="en-GB" sz="2400" b="1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Types </a:t>
            </a:r>
            <a:r>
              <a:rPr lang="en-GB" sz="2400" b="1" dirty="0">
                <a:cs typeface="Arial" panose="020B0604020202020204" pitchFamily="34" charset="0"/>
              </a:rPr>
              <a:t>of forecasts to read</a:t>
            </a:r>
          </a:p>
          <a:p>
            <a:r>
              <a:rPr lang="en-GB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	Minimum </a:t>
            </a:r>
            <a:r>
              <a:rPr lang="en-GB" sz="2400" dirty="0">
                <a:solidFill>
                  <a:srgbClr val="FF0000"/>
                </a:solidFill>
                <a:cs typeface="Arial" panose="020B0604020202020204" pitchFamily="34" charset="0"/>
              </a:rPr>
              <a:t>required:</a:t>
            </a:r>
            <a:r>
              <a:rPr lang="en-GB" sz="2400" dirty="0">
                <a:cs typeface="Arial" panose="020B0604020202020204" pitchFamily="34" charset="0"/>
              </a:rPr>
              <a:t> grib (</a:t>
            </a:r>
            <a:r>
              <a:rPr lang="en-GB" sz="2400" dirty="0" err="1">
                <a:cs typeface="Arial" panose="020B0604020202020204" pitchFamily="34" charset="0"/>
              </a:rPr>
              <a:t>eccodes</a:t>
            </a:r>
            <a:r>
              <a:rPr lang="en-GB" sz="2400" dirty="0">
                <a:cs typeface="Arial" panose="020B0604020202020204" pitchFamily="34" charset="0"/>
              </a:rPr>
              <a:t> needed), netCDF, ascii (csv)</a:t>
            </a:r>
          </a:p>
          <a:p>
            <a:endParaRPr lang="en-GB" sz="24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Types of observations to read</a:t>
            </a:r>
          </a:p>
          <a:p>
            <a:r>
              <a:rPr lang="en-GB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	Minimum </a:t>
            </a:r>
            <a:r>
              <a:rPr lang="en-GB" sz="2400" dirty="0">
                <a:solidFill>
                  <a:srgbClr val="FF0000"/>
                </a:solidFill>
                <a:cs typeface="Arial" panose="020B0604020202020204" pitchFamily="34" charset="0"/>
              </a:rPr>
              <a:t>required: </a:t>
            </a:r>
            <a:r>
              <a:rPr lang="en-GB" sz="2400" dirty="0">
                <a:cs typeface="Arial" panose="020B0604020202020204" pitchFamily="34" charset="0"/>
              </a:rPr>
              <a:t>geopoints, ascii (csv)</a:t>
            </a:r>
          </a:p>
        </p:txBody>
      </p:sp>
    </p:spTree>
    <p:extLst>
      <p:ext uri="{BB962C8B-B14F-4D97-AF65-F5344CB8AC3E}">
        <p14:creationId xmlns:p14="http://schemas.microsoft.com/office/powerpoint/2010/main" val="27422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606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ECMWF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Fatima-Maria Pillosu</dc:creator>
  <cp:lastModifiedBy>Fatima-Maria Pillosu</cp:lastModifiedBy>
  <cp:revision>40</cp:revision>
  <dcterms:created xsi:type="dcterms:W3CDTF">2018-05-11T08:58:02Z</dcterms:created>
  <dcterms:modified xsi:type="dcterms:W3CDTF">2018-05-16T10:29:42Z</dcterms:modified>
</cp:coreProperties>
</file>