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67" r:id="rId2"/>
  </p:sldMasterIdLst>
  <p:sldIdLst>
    <p:sldId id="256" r:id="rId3"/>
    <p:sldId id="257" r:id="rId4"/>
    <p:sldId id="260" r:id="rId5"/>
    <p:sldId id="258" r:id="rId6"/>
    <p:sldId id="263" r:id="rId7"/>
    <p:sldId id="265" r:id="rId8"/>
    <p:sldId id="264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5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79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702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61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639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989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0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812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949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640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157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1817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6822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7174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053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5203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5934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9955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843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827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7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2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1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7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1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547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06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80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B2F223-9FEE-4D1E-AAF0-C3F10A29F2A6}" type="datetimeFigureOut">
              <a:rPr lang="tr-TR" smtClean="0"/>
              <a:t>17.09.2017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01DC-54A6-4145-8D11-8C3AC21839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39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39586" y="2211330"/>
            <a:ext cx="11925993" cy="2387600"/>
          </a:xfrm>
        </p:spPr>
        <p:txBody>
          <a:bodyPr anchor="ctr">
            <a:noAutofit/>
          </a:bodyPr>
          <a:lstStyle/>
          <a:p>
            <a:r>
              <a:rPr lang="tr-TR" sz="8000" dirty="0" err="1" smtClean="0">
                <a:solidFill>
                  <a:schemeClr val="tx2"/>
                </a:solidFill>
                <a:latin typeface="Trajan Pro" panose="02020502050506020301" pitchFamily="18" charset="-94"/>
              </a:rPr>
              <a:t>RIchard</a:t>
            </a:r>
            <a:r>
              <a:rPr lang="tr-TR" sz="8000" dirty="0" smtClean="0">
                <a:solidFill>
                  <a:schemeClr val="tx2"/>
                </a:solidFill>
                <a:latin typeface="Trajan Pro" panose="02020502050506020301" pitchFamily="18" charset="-94"/>
              </a:rPr>
              <a:t> </a:t>
            </a:r>
            <a:r>
              <a:rPr lang="tr-TR" sz="8000" dirty="0" err="1">
                <a:solidFill>
                  <a:schemeClr val="tx2"/>
                </a:solidFill>
                <a:latin typeface="Trajan Pro" panose="02020502050506020301" pitchFamily="18" charset="-94"/>
              </a:rPr>
              <a:t>Stallman</a:t>
            </a:r>
            <a:endParaRPr lang="tr-TR" sz="8000" dirty="0">
              <a:solidFill>
                <a:schemeClr val="tx2"/>
              </a:solidFill>
              <a:latin typeface="Trajan Pro" panose="02020502050506020301" pitchFamily="18" charset="-94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57003" y="4873885"/>
            <a:ext cx="9144000" cy="1655762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66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Türkiye'de Richard </a:t>
            </a:r>
            <a:r>
              <a:rPr lang="tr-TR" dirty="0" err="1"/>
              <a:t>Stallman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4293" y="2576619"/>
            <a:ext cx="8946541" cy="1155795"/>
          </a:xfrm>
        </p:spPr>
        <p:txBody>
          <a:bodyPr/>
          <a:lstStyle/>
          <a:p>
            <a:r>
              <a:rPr lang="tr-TR" dirty="0" smtClean="0"/>
              <a:t>2011 -</a:t>
            </a:r>
            <a:r>
              <a:rPr lang="tr-TR" dirty="0"/>
              <a:t> Yeditepe Üniversitesi Bilgisayar </a:t>
            </a:r>
            <a:r>
              <a:rPr lang="tr-TR" dirty="0" smtClean="0"/>
              <a:t>Topluluğu  /  İstanbul - Ankara</a:t>
            </a:r>
          </a:p>
          <a:p>
            <a:r>
              <a:rPr lang="tr-TR" dirty="0" smtClean="0"/>
              <a:t>2015-Ankara Üniversitesi-Ankara ve İstanbul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513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4251" y="1925376"/>
            <a:ext cx="7383087" cy="3195264"/>
          </a:xfrm>
        </p:spPr>
        <p:txBody>
          <a:bodyPr/>
          <a:lstStyle/>
          <a:p>
            <a:r>
              <a:rPr lang="tr-T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Richard </a:t>
            </a:r>
            <a:r>
              <a:rPr lang="tr-TR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Matthew</a:t>
            </a:r>
            <a:r>
              <a:rPr lang="tr-T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tr-TR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Stallman</a:t>
            </a:r>
            <a:r>
              <a:rPr lang="tr-T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</a:p>
          <a:p>
            <a:r>
              <a:rPr lang="tr-T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Internet ortamında kullanılan kısaltması </a:t>
            </a:r>
            <a:r>
              <a:rPr lang="tr-TR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rms</a:t>
            </a:r>
            <a:r>
              <a:rPr lang="tr-TR" dirty="0">
                <a:latin typeface="Adobe Arabic" panose="02040503050201020203" pitchFamily="18" charset="-78"/>
                <a:cs typeface="Adobe Arabic" panose="02040503050201020203" pitchFamily="18" charset="-78"/>
              </a:rPr>
              <a:t>,</a:t>
            </a:r>
            <a:endParaRPr lang="tr-TR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tr-T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16 Mart 1953,</a:t>
            </a:r>
          </a:p>
          <a:p>
            <a:r>
              <a:rPr lang="tr-T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ABD'li özgür yazılım </a:t>
            </a:r>
            <a:r>
              <a:rPr lang="tr-TR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aktivisti</a:t>
            </a:r>
            <a:r>
              <a:rPr lang="tr-T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,</a:t>
            </a:r>
          </a:p>
          <a:p>
            <a:r>
              <a:rPr lang="tr-T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Sistem uzmanı ve yazılım </a:t>
            </a:r>
            <a:r>
              <a:rPr lang="tr-TR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gelistiricisi</a:t>
            </a:r>
            <a:r>
              <a:rPr lang="tr-T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r>
              <a:rPr lang="tr-T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GNU Projesi ve Özgür Yazılım Vakfı'nın kurucusu</a:t>
            </a:r>
            <a:endParaRPr lang="tr-T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9" y="796130"/>
            <a:ext cx="4896195" cy="54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52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Kodların gizlenmesi sorunu,</a:t>
            </a:r>
          </a:p>
          <a:p>
            <a:r>
              <a:rPr lang="tr-TR" dirty="0" err="1" smtClean="0"/>
              <a:t>Berkeley;BSD</a:t>
            </a:r>
            <a:r>
              <a:rPr lang="tr-TR" dirty="0" smtClean="0"/>
              <a:t> acık kaynak kodlu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914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327604" y="669013"/>
            <a:ext cx="9404723" cy="1400530"/>
          </a:xfrm>
        </p:spPr>
        <p:txBody>
          <a:bodyPr/>
          <a:lstStyle/>
          <a:p>
            <a:r>
              <a:rPr lang="tr-TR" dirty="0" smtClean="0"/>
              <a:t>GNU is not UNİX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749" y="1686878"/>
            <a:ext cx="4292031" cy="4195762"/>
          </a:xfrm>
        </p:spPr>
      </p:pic>
    </p:spTree>
    <p:extLst>
      <p:ext uri="{BB962C8B-B14F-4D97-AF65-F5344CB8AC3E}">
        <p14:creationId xmlns:p14="http://schemas.microsoft.com/office/powerpoint/2010/main" val="1382351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Resmi çekirdeği GNU </a:t>
            </a:r>
            <a:r>
              <a:rPr lang="tr-TR" dirty="0" err="1"/>
              <a:t>Hurd'dür</a:t>
            </a:r>
            <a:r>
              <a:rPr lang="tr-TR" dirty="0"/>
              <a:t> </a:t>
            </a:r>
            <a:endParaRPr lang="tr-TR" dirty="0" smtClean="0"/>
          </a:p>
          <a:p>
            <a:r>
              <a:rPr lang="tr-TR" dirty="0"/>
              <a:t> Linux, </a:t>
            </a:r>
            <a:r>
              <a:rPr lang="tr-TR" dirty="0" err="1"/>
              <a:t>Hurd'ün</a:t>
            </a:r>
            <a:r>
              <a:rPr lang="tr-TR" dirty="0"/>
              <a:t> yerini </a:t>
            </a:r>
            <a:r>
              <a:rPr lang="tr-TR" dirty="0" smtClean="0"/>
              <a:t>doldurmuştur.</a:t>
            </a:r>
          </a:p>
          <a:p>
            <a:r>
              <a:rPr lang="tr-TR" dirty="0"/>
              <a:t> Linux, </a:t>
            </a:r>
            <a:r>
              <a:rPr lang="tr-TR" dirty="0" err="1"/>
              <a:t>bünyeside</a:t>
            </a:r>
            <a:r>
              <a:rPr lang="tr-TR" dirty="0"/>
              <a:t> GNU araçlarını barındırmaktadır. </a:t>
            </a:r>
            <a:endParaRPr lang="tr-TR" dirty="0" smtClean="0"/>
          </a:p>
          <a:p>
            <a:r>
              <a:rPr lang="tr-TR" dirty="0" smtClean="0"/>
              <a:t>GNU </a:t>
            </a:r>
            <a:r>
              <a:rPr lang="tr-TR" dirty="0"/>
              <a:t>kamu malı olarak görülmektedir ve </a:t>
            </a:r>
            <a:r>
              <a:rPr lang="tr-TR" dirty="0" smtClean="0"/>
              <a:t>başarısının </a:t>
            </a:r>
            <a:r>
              <a:rPr lang="tr-TR" dirty="0"/>
              <a:t>arkasında olan da herkese olan açıklığıdır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Her kullanıcı </a:t>
            </a:r>
            <a:r>
              <a:rPr lang="tr-TR" dirty="0" err="1"/>
              <a:t>GNU'yu</a:t>
            </a:r>
            <a:r>
              <a:rPr lang="tr-TR" dirty="0"/>
              <a:t> geliştirebilir.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0081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GNU / Linux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GNU </a:t>
            </a:r>
            <a:r>
              <a:rPr lang="tr-TR" dirty="0" err="1"/>
              <a:t>Tasarısı'nin</a:t>
            </a:r>
            <a:r>
              <a:rPr lang="tr-TR" dirty="0"/>
              <a:t> ilk amacı bütünüyle özgür yazılım olan bir işletim sistemi geliştirmekti. 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/>
              <a:t>Günümüzde </a:t>
            </a:r>
            <a:r>
              <a:rPr lang="tr-TR" dirty="0" err="1"/>
              <a:t>GNU'nun</a:t>
            </a:r>
            <a:r>
              <a:rPr lang="tr-TR" dirty="0"/>
              <a:t> kararlı bir sürümü ya da dağıtımı GNU yazılım paketleriyle Linux gibi UNIX benzeri bir çekirdek kullanılarak </a:t>
            </a:r>
            <a:r>
              <a:rPr lang="tr-TR" dirty="0" smtClean="0"/>
              <a:t>çalıştırılabilir.</a:t>
            </a:r>
            <a:endParaRPr lang="tr-TR" dirty="0"/>
          </a:p>
          <a:p>
            <a:r>
              <a:rPr lang="tr-TR" dirty="0"/>
              <a:t>GNU Tasarısı bu tür bir işletim sistemini GNU/Linux olarak adlandırmakta 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55103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GNOME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9387350" cy="4195481"/>
          </a:xfrm>
        </p:spPr>
        <p:txBody>
          <a:bodyPr/>
          <a:lstStyle/>
          <a:p>
            <a:r>
              <a:rPr lang="tr-TR" dirty="0" err="1" smtClean="0"/>
              <a:t>KDE’ye</a:t>
            </a:r>
            <a:r>
              <a:rPr lang="tr-TR" dirty="0" smtClean="0"/>
              <a:t> tepki olarak ortaya çıktı.</a:t>
            </a:r>
          </a:p>
          <a:p>
            <a:endParaRPr lang="tr-TR" dirty="0" smtClean="0"/>
          </a:p>
          <a:p>
            <a:r>
              <a:rPr lang="tr-TR" dirty="0" err="1" smtClean="0"/>
              <a:t>KDE’nin</a:t>
            </a:r>
            <a:r>
              <a:rPr lang="tr-TR" dirty="0" smtClean="0"/>
              <a:t> </a:t>
            </a:r>
            <a:r>
              <a:rPr lang="tr-TR" dirty="0" err="1" smtClean="0"/>
              <a:t>Qt</a:t>
            </a:r>
            <a:r>
              <a:rPr lang="tr-TR" dirty="0" smtClean="0"/>
              <a:t> yazılımının yerini alma amacı</a:t>
            </a:r>
          </a:p>
          <a:p>
            <a:endParaRPr lang="tr-TR" dirty="0" smtClean="0"/>
          </a:p>
          <a:p>
            <a:r>
              <a:rPr lang="tr-TR" dirty="0" smtClean="0"/>
              <a:t>Tepkiler sonunda </a:t>
            </a:r>
            <a:r>
              <a:rPr lang="tr-TR" dirty="0" err="1" smtClean="0"/>
              <a:t>KDE’nin</a:t>
            </a:r>
            <a:r>
              <a:rPr lang="tr-TR" dirty="0" smtClean="0"/>
              <a:t> bağımlı olduğu </a:t>
            </a:r>
            <a:r>
              <a:rPr lang="tr-TR" dirty="0" err="1" smtClean="0"/>
              <a:t>Qt,özgür</a:t>
            </a:r>
            <a:r>
              <a:rPr lang="tr-TR" dirty="0" smtClean="0"/>
              <a:t> yazılım olarak yayımlandı.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5263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UNIX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- AT&amp;T BELL LABS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- LİSANS PROBLEMİ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- FREE BSD –SYSTEM V</a:t>
            </a:r>
          </a:p>
        </p:txBody>
      </p:sp>
    </p:spTree>
    <p:extLst>
      <p:ext uri="{BB962C8B-B14F-4D97-AF65-F5344CB8AC3E}">
        <p14:creationId xmlns:p14="http://schemas.microsoft.com/office/powerpoint/2010/main" val="310780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GPL Lisans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Stallman</a:t>
            </a:r>
            <a:r>
              <a:rPr lang="tr-TR" dirty="0"/>
              <a:t>, açık kaynak kodlarının gizlenerek ticarileşmesinin yerine herkesin daha </a:t>
            </a:r>
            <a:r>
              <a:rPr lang="tr-TR" dirty="0" err="1"/>
              <a:t>cok</a:t>
            </a:r>
            <a:r>
              <a:rPr lang="tr-TR" dirty="0"/>
              <a:t> katkıda bulunabileceği bir sistem oluşturmak için GPL (GNU General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Licence</a:t>
            </a:r>
            <a:r>
              <a:rPr lang="tr-TR" dirty="0"/>
              <a:t>) lisans altyapısını öne sürmüştür.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GPL </a:t>
            </a:r>
            <a:r>
              <a:rPr lang="tr-TR" dirty="0"/>
              <a:t>lisansı ile hem son kullanıcı hem de yazılım geliştiriciler açısından daha faydalı ve verimli bir yazılım ortamı amaçlanmıştır.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830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149</Words>
  <Application>Microsoft Office PowerPoint</Application>
  <PresentationFormat>Geniş ekran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10</vt:i4>
      </vt:variant>
    </vt:vector>
  </HeadingPairs>
  <TitlesOfParts>
    <vt:vector size="20" baseType="lpstr">
      <vt:lpstr>Adobe Arabic</vt:lpstr>
      <vt:lpstr>Arial</vt:lpstr>
      <vt:lpstr>Calibri</vt:lpstr>
      <vt:lpstr>Calibri Light</vt:lpstr>
      <vt:lpstr>Century Gothic</vt:lpstr>
      <vt:lpstr>Trajan Pro</vt:lpstr>
      <vt:lpstr>Wingdings 2</vt:lpstr>
      <vt:lpstr>Wingdings 3</vt:lpstr>
      <vt:lpstr>HDOfficeLightV0</vt:lpstr>
      <vt:lpstr>İyon</vt:lpstr>
      <vt:lpstr>RIchard Stallman</vt:lpstr>
      <vt:lpstr>PowerPoint Sunusu</vt:lpstr>
      <vt:lpstr>PowerPoint Sunusu</vt:lpstr>
      <vt:lpstr>GNU is not UNİX</vt:lpstr>
      <vt:lpstr>GNU</vt:lpstr>
      <vt:lpstr>GNU / Linux</vt:lpstr>
      <vt:lpstr>GNOME</vt:lpstr>
      <vt:lpstr>UNIX</vt:lpstr>
      <vt:lpstr>GPL Lisans</vt:lpstr>
      <vt:lpstr>Türkiye'de Richard Stallman </vt:lpstr>
    </vt:vector>
  </TitlesOfParts>
  <Company>SolidShare.Net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Richard Stallman</dc:title>
  <dc:creator>Yusuf K.</dc:creator>
  <cp:lastModifiedBy>Yusuf K.</cp:lastModifiedBy>
  <cp:revision>7</cp:revision>
  <dcterms:created xsi:type="dcterms:W3CDTF">2017-09-13T20:47:24Z</dcterms:created>
  <dcterms:modified xsi:type="dcterms:W3CDTF">2017-09-17T20:49:40Z</dcterms:modified>
</cp:coreProperties>
</file>