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937" r:id="rId1"/>
  </p:sldMasterIdLst>
  <p:sldIdLst>
    <p:sldId id="256" r:id="rId2"/>
    <p:sldId id="280" r:id="rId3"/>
    <p:sldId id="278" r:id="rId4"/>
    <p:sldId id="258" r:id="rId5"/>
    <p:sldId id="279" r:id="rId6"/>
    <p:sldId id="259" r:id="rId7"/>
    <p:sldId id="281" r:id="rId8"/>
    <p:sldId id="265" r:id="rId9"/>
    <p:sldId id="260" r:id="rId10"/>
    <p:sldId id="261" r:id="rId11"/>
    <p:sldId id="262" r:id="rId12"/>
    <p:sldId id="263" r:id="rId13"/>
    <p:sldId id="267" r:id="rId14"/>
    <p:sldId id="266" r:id="rId15"/>
    <p:sldId id="270" r:id="rId16"/>
    <p:sldId id="271" r:id="rId17"/>
    <p:sldId id="268" r:id="rId18"/>
    <p:sldId id="269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94660"/>
  </p:normalViewPr>
  <p:slideViewPr>
    <p:cSldViewPr snapToGrid="0" snapToObjects="1">
      <p:cViewPr>
        <p:scale>
          <a:sx n="123" d="100"/>
          <a:sy n="123" d="100"/>
        </p:scale>
        <p:origin x="-11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13.11.2011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 bildet til plassholderen eller klikk ikonet for å legge til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13.11.2011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13.11.2011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13.11.2011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lysbilde med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13.11.2011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 bildet til plassholderen eller klikk ikonet for å legge til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13.11.2011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13.11.2011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13.11.2011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13.11.2011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13.11.2011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FF1E1C4-020C-3C49-82E1-601ABE71F045}" type="datetimeFigureOut">
              <a:rPr lang="nb-NO" smtClean="0"/>
              <a:t>13.11.2011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38" r:id="rId1"/>
    <p:sldLayoutId id="2147484939" r:id="rId2"/>
    <p:sldLayoutId id="2147484940" r:id="rId3"/>
    <p:sldLayoutId id="2147484941" r:id="rId4"/>
    <p:sldLayoutId id="2147484942" r:id="rId5"/>
    <p:sldLayoutId id="2147484943" r:id="rId6"/>
    <p:sldLayoutId id="2147484944" r:id="rId7"/>
    <p:sldLayoutId id="2147484945" r:id="rId8"/>
    <p:sldLayoutId id="2147484946" r:id="rId9"/>
    <p:sldLayoutId id="2147484947" r:id="rId10"/>
    <p:sldLayoutId id="2147484948" r:id="rId11"/>
    <p:sldLayoutId id="21474849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CSjark</a:t>
            </a:r>
            <a:endParaRPr lang="en-GB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Automated generation of protocol dissectors for Wireshark.</a:t>
            </a:r>
            <a:endParaRPr lang="en-GB"/>
          </a:p>
        </p:txBody>
      </p:sp>
      <p:pic>
        <p:nvPicPr>
          <p:cNvPr id="5" name="Plassholder for bilde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749" y="867232"/>
            <a:ext cx="4056501" cy="2875609"/>
          </a:xfrm>
        </p:spPr>
      </p:pic>
    </p:spTree>
    <p:extLst>
      <p:ext uri="{BB962C8B-B14F-4D97-AF65-F5344CB8AC3E}">
        <p14:creationId xmlns:p14="http://schemas.microsoft.com/office/powerpoint/2010/main" val="3572607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Dissectors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Wireshark can be extended with dissectors.</a:t>
            </a:r>
          </a:p>
          <a:p>
            <a:r>
              <a:rPr lang="nb-NO" dirty="0" smtClean="0"/>
              <a:t>A dissector knows the structure of the message</a:t>
            </a:r>
            <a:r>
              <a:rPr lang="nb-NO" dirty="0"/>
              <a:t> </a:t>
            </a:r>
            <a:r>
              <a:rPr lang="nb-NO" dirty="0" smtClean="0"/>
              <a:t>and and can represent it beautifully.</a:t>
            </a:r>
          </a:p>
          <a:p>
            <a:r>
              <a:rPr lang="nb-NO" dirty="0" smtClean="0"/>
              <a:t>Takes from 15 minutes – 1 hour to make.</a:t>
            </a:r>
          </a:p>
          <a:p>
            <a:r>
              <a:rPr lang="nb-NO" dirty="0" smtClean="0"/>
              <a:t>Hard or and tideous for large and complex structs.</a:t>
            </a:r>
          </a:p>
          <a:p>
            <a:r>
              <a:rPr lang="nb-NO" dirty="0" smtClean="0"/>
              <a:t>Requires knowledge about C memory layout and Wireshark API.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32160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/>
              <a:t>T</a:t>
            </a:r>
            <a:r>
              <a:rPr lang="nb-NO" dirty="0" smtClean="0"/>
              <a:t>ask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Thales current</a:t>
            </a:r>
            <a:r>
              <a:rPr lang="en-GB" dirty="0" smtClean="0"/>
              <a:t>ly has 3000 C header files containing struct defintitions.</a:t>
            </a:r>
          </a:p>
          <a:p>
            <a:r>
              <a:rPr lang="nb-NO" dirty="0" smtClean="0"/>
              <a:t>Writing dissectors by hand too time consuming.</a:t>
            </a:r>
          </a:p>
          <a:p>
            <a:r>
              <a:rPr lang="nb-NO" dirty="0" smtClean="0"/>
              <a:t>Therefore they want a utility that can:</a:t>
            </a:r>
          </a:p>
          <a:p>
            <a:pPr marL="806450" lvl="1" indent="-457200">
              <a:buFont typeface="+mj-lt"/>
              <a:buAutoNum type="arabicPeriod"/>
            </a:pPr>
            <a:r>
              <a:rPr lang="nb-NO" dirty="0" smtClean="0"/>
              <a:t>Read the header files.</a:t>
            </a:r>
          </a:p>
          <a:p>
            <a:pPr marL="806450" lvl="1" indent="-457200">
              <a:buFont typeface="+mj-lt"/>
              <a:buAutoNum type="arabicPeriod"/>
            </a:pPr>
            <a:r>
              <a:rPr lang="nb-NO" dirty="0" smtClean="0"/>
              <a:t>Find the struct definitions.</a:t>
            </a:r>
          </a:p>
          <a:p>
            <a:pPr marL="806450" lvl="1" indent="-457200">
              <a:buFont typeface="+mj-lt"/>
              <a:buAutoNum type="arabicPeriod"/>
            </a:pPr>
            <a:r>
              <a:rPr lang="nb-NO" dirty="0" smtClean="0"/>
              <a:t>Generate dissectors for these dissectors.</a:t>
            </a:r>
          </a:p>
          <a:p>
            <a:pPr marL="806450" lvl="1" indent="-457200">
              <a:buFont typeface="+mj-lt"/>
              <a:buAutoNum type="arabicPeriod"/>
            </a:pPr>
            <a:r>
              <a:rPr lang="nb-NO" dirty="0" smtClean="0"/>
              <a:t>Be able to configure extra semantics for certain structs and struct members.</a:t>
            </a:r>
          </a:p>
        </p:txBody>
      </p:sp>
    </p:spTree>
    <p:extLst>
      <p:ext uri="{BB962C8B-B14F-4D97-AF65-F5344CB8AC3E}">
        <p14:creationId xmlns:p14="http://schemas.microsoft.com/office/powerpoint/2010/main" val="3124880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Customer benefit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Automatic generation saves time.</a:t>
            </a:r>
          </a:p>
          <a:p>
            <a:r>
              <a:rPr lang="en-GB" dirty="0" smtClean="0"/>
              <a:t>No dependence of intimate C knowledge.</a:t>
            </a:r>
          </a:p>
          <a:p>
            <a:r>
              <a:rPr lang="en-GB" dirty="0" smtClean="0"/>
              <a:t>Less dependence on key personal.</a:t>
            </a:r>
          </a:p>
          <a:p>
            <a:r>
              <a:rPr lang="en-GB" dirty="0" smtClean="0"/>
              <a:t>Having dissectors reduces time spent on debugging.</a:t>
            </a:r>
          </a:p>
          <a:p>
            <a:r>
              <a:rPr lang="en-GB" dirty="0" smtClean="0"/>
              <a:t>Easier to debug remote locations.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062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Limitations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Thales has the military as a customer, so the code is confedential.</a:t>
            </a:r>
          </a:p>
          <a:p>
            <a:r>
              <a:rPr lang="en-GB" dirty="0" smtClean="0"/>
              <a:t>Wireshark’s lua integration is under development, and buggy.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79040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Pre-study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Reading C headers requires something like a pre-processor and a parser.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987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plan</a:t>
            </a:r>
            <a:endParaRPr lang="en-GB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208" y="1600200"/>
            <a:ext cx="5888409" cy="4343400"/>
          </a:xfrm>
        </p:spPr>
      </p:pic>
    </p:spTree>
    <p:extLst>
      <p:ext uri="{BB962C8B-B14F-4D97-AF65-F5344CB8AC3E}">
        <p14:creationId xmlns:p14="http://schemas.microsoft.com/office/powerpoint/2010/main" val="3063047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process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2037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CSjark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command line tool.</a:t>
            </a:r>
          </a:p>
          <a:p>
            <a:r>
              <a:rPr lang="en-GB" dirty="0" smtClean="0"/>
              <a:t>Takes header files, configuration files and some C macroes as input.</a:t>
            </a:r>
          </a:p>
          <a:p>
            <a:r>
              <a:rPr lang="en-GB" dirty="0" smtClean="0"/>
              <a:t>Gives lua dissectors as output.</a:t>
            </a:r>
          </a:p>
          <a:p>
            <a:r>
              <a:rPr lang="en-GB" dirty="0" smtClean="0"/>
              <a:t>Lua dissectors can be used together with Wireshark on Windows, Linux, Mac and Solaris.</a:t>
            </a:r>
          </a:p>
          <a:p>
            <a:r>
              <a:rPr lang="en-GB" dirty="0" smtClean="0"/>
              <a:t>Output semantics are very configurable. </a:t>
            </a:r>
          </a:p>
        </p:txBody>
      </p:sp>
    </p:spTree>
    <p:extLst>
      <p:ext uri="{BB962C8B-B14F-4D97-AF65-F5344CB8AC3E}">
        <p14:creationId xmlns:p14="http://schemas.microsoft.com/office/powerpoint/2010/main" val="1075118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architecture.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523067"/>
          </a:xfrm>
        </p:spPr>
        <p:txBody>
          <a:bodyPr/>
          <a:lstStyle/>
          <a:p>
            <a:r>
              <a:rPr lang="en-GB" dirty="0" smtClean="0"/>
              <a:t>Csjark consists of 6 major modules.</a:t>
            </a:r>
          </a:p>
        </p:txBody>
      </p:sp>
      <p:sp>
        <p:nvSpPr>
          <p:cNvPr id="5" name="Avrundet rektangel 4"/>
          <p:cNvSpPr/>
          <p:nvPr/>
        </p:nvSpPr>
        <p:spPr>
          <a:xfrm>
            <a:off x="1410346" y="2293749"/>
            <a:ext cx="1379350" cy="12011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Csjark</a:t>
            </a:r>
            <a:endParaRPr lang="en-GB" dirty="0"/>
          </a:p>
        </p:txBody>
      </p:sp>
      <p:sp>
        <p:nvSpPr>
          <p:cNvPr id="7" name="Avrundet rektangel 6"/>
          <p:cNvSpPr/>
          <p:nvPr/>
        </p:nvSpPr>
        <p:spPr>
          <a:xfrm>
            <a:off x="5979764" y="2293749"/>
            <a:ext cx="1379350" cy="12011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CParser</a:t>
            </a:r>
            <a:endParaRPr lang="en-GB" dirty="0"/>
          </a:p>
        </p:txBody>
      </p:sp>
      <p:sp>
        <p:nvSpPr>
          <p:cNvPr id="8" name="Avrundet rektangel 7"/>
          <p:cNvSpPr/>
          <p:nvPr/>
        </p:nvSpPr>
        <p:spPr>
          <a:xfrm>
            <a:off x="1410346" y="4383437"/>
            <a:ext cx="1379350" cy="12011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Config</a:t>
            </a:r>
            <a:endParaRPr lang="en-GB" dirty="0"/>
          </a:p>
        </p:txBody>
      </p:sp>
      <p:sp>
        <p:nvSpPr>
          <p:cNvPr id="9" name="Avrundet rektangel 8"/>
          <p:cNvSpPr/>
          <p:nvPr/>
        </p:nvSpPr>
        <p:spPr>
          <a:xfrm>
            <a:off x="3655016" y="2293747"/>
            <a:ext cx="1379350" cy="12011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CPP</a:t>
            </a:r>
            <a:endParaRPr lang="en-GB" dirty="0"/>
          </a:p>
        </p:txBody>
      </p:sp>
      <p:sp>
        <p:nvSpPr>
          <p:cNvPr id="10" name="Avrundet rektangel 9"/>
          <p:cNvSpPr/>
          <p:nvPr/>
        </p:nvSpPr>
        <p:spPr>
          <a:xfrm>
            <a:off x="3655016" y="4383435"/>
            <a:ext cx="1379350" cy="12011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Dissector</a:t>
            </a:r>
            <a:endParaRPr lang="en-GB" dirty="0"/>
          </a:p>
        </p:txBody>
      </p:sp>
      <p:sp>
        <p:nvSpPr>
          <p:cNvPr id="11" name="Avrundet rektangel 10"/>
          <p:cNvSpPr/>
          <p:nvPr/>
        </p:nvSpPr>
        <p:spPr>
          <a:xfrm>
            <a:off x="5979764" y="4383437"/>
            <a:ext cx="1379350" cy="12011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Platform</a:t>
            </a:r>
            <a:endParaRPr lang="en-GB" dirty="0"/>
          </a:p>
        </p:txBody>
      </p:sp>
      <p:cxnSp>
        <p:nvCxnSpPr>
          <p:cNvPr id="13" name="Rett pil 12"/>
          <p:cNvCxnSpPr>
            <a:stCxn id="5" idx="2"/>
            <a:endCxn id="8" idx="0"/>
          </p:cNvCxnSpPr>
          <p:nvPr/>
        </p:nvCxnSpPr>
        <p:spPr>
          <a:xfrm>
            <a:off x="2100021" y="3494868"/>
            <a:ext cx="0" cy="888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pil 14"/>
          <p:cNvCxnSpPr>
            <a:stCxn id="5" idx="3"/>
            <a:endCxn id="9" idx="1"/>
          </p:cNvCxnSpPr>
          <p:nvPr/>
        </p:nvCxnSpPr>
        <p:spPr>
          <a:xfrm flipV="1">
            <a:off x="2789696" y="2894307"/>
            <a:ext cx="86532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pil 16"/>
          <p:cNvCxnSpPr>
            <a:stCxn id="9" idx="3"/>
            <a:endCxn id="7" idx="1"/>
          </p:cNvCxnSpPr>
          <p:nvPr/>
        </p:nvCxnSpPr>
        <p:spPr>
          <a:xfrm>
            <a:off x="5034366" y="2894307"/>
            <a:ext cx="945398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tt pil 18"/>
          <p:cNvCxnSpPr>
            <a:stCxn id="7" idx="2"/>
            <a:endCxn id="10" idx="0"/>
          </p:cNvCxnSpPr>
          <p:nvPr/>
        </p:nvCxnSpPr>
        <p:spPr>
          <a:xfrm flipH="1">
            <a:off x="4344691" y="3494868"/>
            <a:ext cx="2324748" cy="8885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tt pil 20"/>
          <p:cNvCxnSpPr>
            <a:stCxn id="11" idx="1"/>
            <a:endCxn id="10" idx="3"/>
          </p:cNvCxnSpPr>
          <p:nvPr/>
        </p:nvCxnSpPr>
        <p:spPr>
          <a:xfrm flipH="1" flipV="1">
            <a:off x="5034366" y="4983995"/>
            <a:ext cx="945398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ett pil 22"/>
          <p:cNvCxnSpPr>
            <a:stCxn id="8" idx="3"/>
            <a:endCxn id="10" idx="1"/>
          </p:cNvCxnSpPr>
          <p:nvPr/>
        </p:nvCxnSpPr>
        <p:spPr>
          <a:xfrm flipV="1">
            <a:off x="2789696" y="4983995"/>
            <a:ext cx="86532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pil 24"/>
          <p:cNvCxnSpPr>
            <a:stCxn id="11" idx="0"/>
            <a:endCxn id="9" idx="2"/>
          </p:cNvCxnSpPr>
          <p:nvPr/>
        </p:nvCxnSpPr>
        <p:spPr>
          <a:xfrm flipH="1" flipV="1">
            <a:off x="4344691" y="3494866"/>
            <a:ext cx="2324748" cy="888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39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CSjark</a:t>
            </a:r>
            <a:endParaRPr lang="en-GB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Takes in command line arguments</a:t>
            </a:r>
          </a:p>
          <a:p>
            <a:r>
              <a:rPr lang="en-GB" dirty="0" smtClean="0"/>
              <a:t>Distributes these arguments to the right place.</a:t>
            </a:r>
          </a:p>
          <a:p>
            <a:r>
              <a:rPr lang="en-GB" dirty="0" smtClean="0"/>
              <a:t>Calles operations on the other modules.</a:t>
            </a:r>
            <a:endParaRPr lang="en-GB" dirty="0"/>
          </a:p>
        </p:txBody>
      </p:sp>
      <p:pic>
        <p:nvPicPr>
          <p:cNvPr id="6" name="Plassholder for innhold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361" y="2809740"/>
            <a:ext cx="2972215" cy="1924319"/>
          </a:xfrm>
        </p:spPr>
      </p:pic>
    </p:spTree>
    <p:extLst>
      <p:ext uri="{BB962C8B-B14F-4D97-AF65-F5344CB8AC3E}">
        <p14:creationId xmlns:p14="http://schemas.microsoft.com/office/powerpoint/2010/main" val="2628939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Outline</a:t>
            </a:r>
            <a:r>
              <a:rPr lang="nb-NO" dirty="0" smtClean="0"/>
              <a:t> (</a:t>
            </a:r>
            <a:r>
              <a:rPr lang="nb-NO" dirty="0" err="1" smtClean="0"/>
              <a:t>sketch</a:t>
            </a:r>
            <a:r>
              <a:rPr lang="nb-NO" dirty="0" smtClean="0"/>
              <a:t>)</a:t>
            </a:r>
            <a:endParaRPr lang="en-GB" dirty="0"/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The team and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customer</a:t>
            </a:r>
            <a:r>
              <a:rPr lang="nb-NO" dirty="0" smtClean="0"/>
              <a:t>.</a:t>
            </a:r>
          </a:p>
          <a:p>
            <a:r>
              <a:rPr lang="nb-NO" dirty="0" smtClean="0"/>
              <a:t>The </a:t>
            </a:r>
            <a:r>
              <a:rPr lang="nb-NO" dirty="0" err="1" smtClean="0"/>
              <a:t>task</a:t>
            </a:r>
            <a:r>
              <a:rPr lang="nb-NO" dirty="0" smtClean="0"/>
              <a:t>.</a:t>
            </a:r>
          </a:p>
          <a:p>
            <a:r>
              <a:rPr lang="nb-NO" dirty="0" smtClean="0"/>
              <a:t>Choices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made</a:t>
            </a:r>
            <a:r>
              <a:rPr lang="nb-NO" dirty="0" smtClean="0"/>
              <a:t>.</a:t>
            </a:r>
          </a:p>
          <a:p>
            <a:r>
              <a:rPr lang="nb-NO" dirty="0" smtClean="0"/>
              <a:t>The sprints</a:t>
            </a:r>
          </a:p>
          <a:p>
            <a:r>
              <a:rPr lang="nb-NO" dirty="0" smtClean="0"/>
              <a:t>Demo</a:t>
            </a:r>
          </a:p>
          <a:p>
            <a:r>
              <a:rPr lang="nb-NO" dirty="0" smtClean="0"/>
              <a:t>Questions and </a:t>
            </a:r>
            <a:r>
              <a:rPr lang="nb-NO" dirty="0" err="1" smtClean="0"/>
              <a:t>answers</a:t>
            </a:r>
            <a:r>
              <a:rPr lang="nb-NO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7995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CPP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Prepares the header files for parsing by feeding them to a C pre-processor.</a:t>
            </a:r>
          </a:p>
          <a:p>
            <a:r>
              <a:rPr lang="en-GB" dirty="0" smtClean="0"/>
              <a:t>Adds platform specific   arguments for platforms.</a:t>
            </a:r>
          </a:p>
          <a:p>
            <a:r>
              <a:rPr lang="en-GB" dirty="0" smtClean="0"/>
              <a:t>Adds certain </a:t>
            </a:r>
            <a:endParaRPr lang="en-GB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2379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CParser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Parses the header files with the help of pycparser.</a:t>
            </a:r>
          </a:p>
          <a:p>
            <a:r>
              <a:rPr lang="en-GB" dirty="0" smtClean="0"/>
              <a:t>Finds the different c declerations.</a:t>
            </a:r>
          </a:p>
          <a:p>
            <a:r>
              <a:rPr lang="en-GB" dirty="0" smtClean="0"/>
              <a:t>Makes prototypes that represents the structs.</a:t>
            </a:r>
            <a:endParaRPr lang="en-GB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460" y="1600200"/>
            <a:ext cx="3096018" cy="4343400"/>
          </a:xfrm>
        </p:spPr>
      </p:pic>
    </p:spTree>
    <p:extLst>
      <p:ext uri="{BB962C8B-B14F-4D97-AF65-F5344CB8AC3E}">
        <p14:creationId xmlns:p14="http://schemas.microsoft.com/office/powerpoint/2010/main" val="57615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Config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Parses configuration files.</a:t>
            </a:r>
          </a:p>
          <a:p>
            <a:r>
              <a:rPr lang="en-GB" dirty="0" smtClean="0"/>
              <a:t>Extracts rules from these files.</a:t>
            </a:r>
          </a:p>
          <a:p>
            <a:r>
              <a:rPr lang="en-GB" dirty="0" smtClean="0"/>
              <a:t>Store the rules for later.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776" y="1600200"/>
            <a:ext cx="3173386" cy="4343400"/>
          </a:xfrm>
        </p:spPr>
      </p:pic>
    </p:spTree>
    <p:extLst>
      <p:ext uri="{BB962C8B-B14F-4D97-AF65-F5344CB8AC3E}">
        <p14:creationId xmlns:p14="http://schemas.microsoft.com/office/powerpoint/2010/main" val="702158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Platform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Contains information about different platforms.</a:t>
            </a:r>
          </a:p>
          <a:p>
            <a:r>
              <a:rPr lang="en-GB" dirty="0" smtClean="0"/>
              <a:t>The </a:t>
            </a:r>
            <a:r>
              <a:rPr lang="en-GB" dirty="0" err="1" smtClean="0"/>
              <a:t>CParser</a:t>
            </a:r>
            <a:r>
              <a:rPr lang="en-GB" dirty="0" smtClean="0"/>
              <a:t> and Dissector module uses this to make the dissectors conform with the specified platforms.</a:t>
            </a:r>
            <a:endParaRPr lang="en-GB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88" y="2433662"/>
            <a:ext cx="3840162" cy="2676476"/>
          </a:xfrm>
        </p:spPr>
      </p:pic>
    </p:spTree>
    <p:extLst>
      <p:ext uri="{BB962C8B-B14F-4D97-AF65-F5344CB8AC3E}">
        <p14:creationId xmlns:p14="http://schemas.microsoft.com/office/powerpoint/2010/main" val="1381620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Dissector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Defines the Protocol class, that is used to represent a dissector.</a:t>
            </a:r>
          </a:p>
          <a:p>
            <a:r>
              <a:rPr lang="en-GB" dirty="0" smtClean="0"/>
              <a:t>Contains methods for writing the dissector.</a:t>
            </a:r>
            <a:endParaRPr lang="en-GB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81" y="1600200"/>
            <a:ext cx="3637975" cy="4343400"/>
          </a:xfrm>
        </p:spPr>
      </p:pic>
    </p:spTree>
    <p:extLst>
      <p:ext uri="{BB962C8B-B14F-4D97-AF65-F5344CB8AC3E}">
        <p14:creationId xmlns:p14="http://schemas.microsoft.com/office/powerpoint/2010/main" val="3002391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team</a:t>
            </a:r>
            <a:endParaRPr lang="en-GB" dirty="0"/>
          </a:p>
        </p:txBody>
      </p:sp>
      <p:sp>
        <p:nvSpPr>
          <p:cNvPr id="2" name="Avrundet rektangel 1"/>
          <p:cNvSpPr/>
          <p:nvPr/>
        </p:nvSpPr>
        <p:spPr>
          <a:xfrm>
            <a:off x="736169" y="1520430"/>
            <a:ext cx="1689315" cy="17048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b-NO" dirty="0" smtClean="0"/>
              <a:t>Terje </a:t>
            </a:r>
            <a:r>
              <a:rPr lang="nb-NO" dirty="0" err="1" smtClean="0"/>
              <a:t>Snarby</a:t>
            </a:r>
            <a:endParaRPr lang="en-GB" dirty="0"/>
          </a:p>
        </p:txBody>
      </p:sp>
      <p:pic>
        <p:nvPicPr>
          <p:cNvPr id="1027" name="Picture 3" descr="D:\Downloads\master-WAS0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38" y="1922305"/>
            <a:ext cx="1191776" cy="119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vrundet rektangel 2"/>
          <p:cNvSpPr/>
          <p:nvPr/>
        </p:nvSpPr>
        <p:spPr>
          <a:xfrm>
            <a:off x="3091912" y="1580827"/>
            <a:ext cx="1774556" cy="17048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b-NO" dirty="0" smtClean="0"/>
              <a:t>Sondre</a:t>
            </a:r>
          </a:p>
        </p:txBody>
      </p:sp>
      <p:pic>
        <p:nvPicPr>
          <p:cNvPr id="1028" name="Picture 4" descr="D:\Documents\Sond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603" y="2025719"/>
            <a:ext cx="1097174" cy="108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56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Group goals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Improve programming skills.</a:t>
            </a:r>
          </a:p>
          <a:p>
            <a:r>
              <a:rPr lang="en-GB" dirty="0" smtClean="0"/>
              <a:t>Learn to develop software efficiently.</a:t>
            </a:r>
          </a:p>
          <a:p>
            <a:r>
              <a:rPr lang="en-GB" dirty="0" smtClean="0"/>
              <a:t>Learn to work in a realistic </a:t>
            </a:r>
            <a:r>
              <a:rPr lang="en-GB" dirty="0" err="1" smtClean="0"/>
              <a:t>enviroment</a:t>
            </a:r>
            <a:r>
              <a:rPr lang="en-GB" dirty="0" smtClean="0"/>
              <a:t>.</a:t>
            </a:r>
          </a:p>
          <a:p>
            <a:r>
              <a:rPr lang="en-GB" dirty="0" smtClean="0"/>
              <a:t>To fulfil the needs of the customer.</a:t>
            </a:r>
          </a:p>
        </p:txBody>
      </p:sp>
    </p:spTree>
    <p:extLst>
      <p:ext uri="{BB962C8B-B14F-4D97-AF65-F5344CB8AC3E}">
        <p14:creationId xmlns:p14="http://schemas.microsoft.com/office/powerpoint/2010/main" val="4179239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customer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smtClean="0"/>
              <a:t>Thales</a:t>
            </a:r>
          </a:p>
          <a:p>
            <a:endParaRPr lang="en-GB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89" y="1731976"/>
            <a:ext cx="3840162" cy="949190"/>
          </a:xfrm>
        </p:spPr>
      </p:pic>
    </p:spTree>
    <p:extLst>
      <p:ext uri="{BB962C8B-B14F-4D97-AF65-F5344CB8AC3E}">
        <p14:creationId xmlns:p14="http://schemas.microsoft.com/office/powerpoint/2010/main" val="145163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customer’s situation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Their product relies on</a:t>
            </a:r>
            <a:r>
              <a:rPr lang="nb-NO" dirty="0"/>
              <a:t> </a:t>
            </a:r>
            <a:r>
              <a:rPr lang="nb-NO" dirty="0" smtClean="0"/>
              <a:t>communication between processes.</a:t>
            </a:r>
          </a:p>
          <a:p>
            <a:r>
              <a:rPr lang="nb-NO" dirty="0" smtClean="0"/>
              <a:t>C structs are used as a container for this.</a:t>
            </a:r>
          </a:p>
          <a:p>
            <a:r>
              <a:rPr lang="nb-NO" dirty="0" smtClean="0"/>
              <a:t>Debugging requires interception of messages.</a:t>
            </a:r>
          </a:p>
          <a:p>
            <a:r>
              <a:rPr lang="nb-NO" dirty="0" smtClean="0"/>
              <a:t>Wireshark is a way to to this.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6664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Wireshark</a:t>
            </a:r>
            <a:endParaRPr lang="en-GB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22" y="1357487"/>
            <a:ext cx="5943599" cy="5418028"/>
          </a:xfrm>
        </p:spPr>
      </p:pic>
    </p:spTree>
    <p:extLst>
      <p:ext uri="{BB962C8B-B14F-4D97-AF65-F5344CB8AC3E}">
        <p14:creationId xmlns:p14="http://schemas.microsoft.com/office/powerpoint/2010/main" val="87134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Wireshark</a:t>
            </a:r>
            <a:endParaRPr lang="en-GB" dirty="0"/>
          </a:p>
        </p:txBody>
      </p:sp>
      <p:sp>
        <p:nvSpPr>
          <p:cNvPr id="5" name="Plassholder for innhold 4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 smtClean="0"/>
              <a:t>A network protocol analyser.</a:t>
            </a:r>
          </a:p>
          <a:p>
            <a:r>
              <a:rPr lang="en-GB" dirty="0" smtClean="0"/>
              <a:t>Can capture network traffic or display a live view.</a:t>
            </a:r>
          </a:p>
          <a:p>
            <a:r>
              <a:rPr lang="en-GB" dirty="0" smtClean="0"/>
              <a:t>The user can browse individual messages</a:t>
            </a:r>
            <a:r>
              <a:rPr lang="en-GB" dirty="0" smtClean="0"/>
              <a:t>.</a:t>
            </a:r>
            <a:endParaRPr lang="en-GB" dirty="0" smtClean="0"/>
          </a:p>
        </p:txBody>
      </p:sp>
      <p:pic>
        <p:nvPicPr>
          <p:cNvPr id="8" name="Plassholder for innhold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969" y="2819400"/>
            <a:ext cx="1905000" cy="1905000"/>
          </a:xfrm>
        </p:spPr>
      </p:pic>
    </p:spTree>
    <p:extLst>
      <p:ext uri="{BB962C8B-B14F-4D97-AF65-F5344CB8AC3E}">
        <p14:creationId xmlns:p14="http://schemas.microsoft.com/office/powerpoint/2010/main" val="1032916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vrundet rektangel 3"/>
          <p:cNvSpPr/>
          <p:nvPr/>
        </p:nvSpPr>
        <p:spPr>
          <a:xfrm>
            <a:off x="581186" y="1015136"/>
            <a:ext cx="2138766" cy="20380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 smtClean="0"/>
              <a:t>Process 1</a:t>
            </a:r>
          </a:p>
        </p:txBody>
      </p:sp>
      <p:sp>
        <p:nvSpPr>
          <p:cNvPr id="14" name="Avrundet rektangel 13"/>
          <p:cNvSpPr/>
          <p:nvPr/>
        </p:nvSpPr>
        <p:spPr>
          <a:xfrm>
            <a:off x="6369803" y="1015136"/>
            <a:ext cx="2123267" cy="203802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 smtClean="0"/>
              <a:t>Process 2</a:t>
            </a:r>
          </a:p>
        </p:txBody>
      </p:sp>
      <p:cxnSp>
        <p:nvCxnSpPr>
          <p:cNvPr id="16" name="Rett pil 15"/>
          <p:cNvCxnSpPr>
            <a:stCxn id="4" idx="3"/>
            <a:endCxn id="14" idx="1"/>
          </p:cNvCxnSpPr>
          <p:nvPr/>
        </p:nvCxnSpPr>
        <p:spPr>
          <a:xfrm>
            <a:off x="2719952" y="2034151"/>
            <a:ext cx="36498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vrundet rektangel 21"/>
          <p:cNvSpPr/>
          <p:nvPr/>
        </p:nvSpPr>
        <p:spPr>
          <a:xfrm>
            <a:off x="741974" y="1456839"/>
            <a:ext cx="1844299" cy="149558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/>
              <a:t>struct message {</a:t>
            </a:r>
          </a:p>
          <a:p>
            <a:r>
              <a:rPr lang="nb-NO" sz="1600" dirty="0"/>
              <a:t>  int a = 5;</a:t>
            </a:r>
          </a:p>
          <a:p>
            <a:r>
              <a:rPr lang="nb-NO" sz="1600" dirty="0"/>
              <a:t>  int b = 6;</a:t>
            </a:r>
          </a:p>
          <a:p>
            <a:r>
              <a:rPr lang="nb-NO" sz="1600" dirty="0"/>
              <a:t>  char* =  ‘abc’</a:t>
            </a:r>
          </a:p>
          <a:p>
            <a:r>
              <a:rPr lang="nb-NO" sz="1600" dirty="0"/>
              <a:t>}</a:t>
            </a:r>
          </a:p>
        </p:txBody>
      </p:sp>
      <p:sp>
        <p:nvSpPr>
          <p:cNvPr id="23" name="Avrundet rektangel 22"/>
          <p:cNvSpPr/>
          <p:nvPr/>
        </p:nvSpPr>
        <p:spPr>
          <a:xfrm>
            <a:off x="6522202" y="1456838"/>
            <a:ext cx="1844299" cy="14955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/>
              <a:t>struct message {</a:t>
            </a:r>
          </a:p>
          <a:p>
            <a:r>
              <a:rPr lang="nb-NO" sz="1600" dirty="0"/>
              <a:t>  int a = 5;</a:t>
            </a:r>
          </a:p>
          <a:p>
            <a:r>
              <a:rPr lang="nb-NO" sz="1600" dirty="0"/>
              <a:t>  int b = 6;</a:t>
            </a:r>
          </a:p>
          <a:p>
            <a:r>
              <a:rPr lang="nb-NO" sz="1600" dirty="0"/>
              <a:t>  char* =  ‘abc’</a:t>
            </a:r>
          </a:p>
          <a:p>
            <a:r>
              <a:rPr lang="nb-NO" sz="1600" dirty="0"/>
              <a:t>}</a:t>
            </a:r>
          </a:p>
        </p:txBody>
      </p:sp>
      <p:sp>
        <p:nvSpPr>
          <p:cNvPr id="24" name="Rektangel 23"/>
          <p:cNvSpPr/>
          <p:nvPr/>
        </p:nvSpPr>
        <p:spPr>
          <a:xfrm>
            <a:off x="2719952" y="1542076"/>
            <a:ext cx="1621183" cy="3952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1001101010</a:t>
            </a:r>
            <a:endParaRPr lang="nb-NO" dirty="0"/>
          </a:p>
        </p:txBody>
      </p:sp>
      <p:sp>
        <p:nvSpPr>
          <p:cNvPr id="25" name="Avrundet rektangel 24"/>
          <p:cNvSpPr/>
          <p:nvPr/>
        </p:nvSpPr>
        <p:spPr>
          <a:xfrm>
            <a:off x="3480979" y="3843581"/>
            <a:ext cx="2107770" cy="22627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 smtClean="0"/>
              <a:t>Wireshark</a:t>
            </a:r>
            <a:endParaRPr lang="nb-NO" dirty="0"/>
          </a:p>
        </p:txBody>
      </p:sp>
      <p:cxnSp>
        <p:nvCxnSpPr>
          <p:cNvPr id="29" name="Rett linje 28"/>
          <p:cNvCxnSpPr>
            <a:endCxn id="25" idx="0"/>
          </p:cNvCxnSpPr>
          <p:nvPr/>
        </p:nvCxnSpPr>
        <p:spPr>
          <a:xfrm>
            <a:off x="4534864" y="1456839"/>
            <a:ext cx="0" cy="23867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Avrundet rektangel 30"/>
          <p:cNvSpPr/>
          <p:nvPr/>
        </p:nvSpPr>
        <p:spPr>
          <a:xfrm>
            <a:off x="3711843" y="4355024"/>
            <a:ext cx="1666068" cy="15808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1001101010</a:t>
            </a:r>
            <a:endParaRPr lang="nb-NO" dirty="0"/>
          </a:p>
        </p:txBody>
      </p:sp>
      <p:sp>
        <p:nvSpPr>
          <p:cNvPr id="39" name="Avrundet rektangel 38"/>
          <p:cNvSpPr/>
          <p:nvPr/>
        </p:nvSpPr>
        <p:spPr>
          <a:xfrm>
            <a:off x="3620788" y="4382145"/>
            <a:ext cx="1848177" cy="15265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b-NO" sz="1600" dirty="0"/>
              <a:t>struct message {</a:t>
            </a:r>
          </a:p>
          <a:p>
            <a:r>
              <a:rPr lang="nb-NO" sz="1600" dirty="0"/>
              <a:t>  int a = 5;</a:t>
            </a:r>
          </a:p>
          <a:p>
            <a:r>
              <a:rPr lang="nb-NO" sz="1600" dirty="0"/>
              <a:t>  int b = 6;</a:t>
            </a:r>
          </a:p>
          <a:p>
            <a:r>
              <a:rPr lang="nb-NO" sz="1600" dirty="0"/>
              <a:t>  char* =  ‘abc’</a:t>
            </a:r>
          </a:p>
          <a:p>
            <a:r>
              <a:rPr lang="nb-NO" sz="1600" dirty="0"/>
              <a:t>}</a:t>
            </a:r>
          </a:p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12943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4" grpId="1" animBg="1"/>
      <p:bldP spid="24" grpId="2" animBg="1"/>
      <p:bldP spid="31" grpId="0" animBg="1"/>
      <p:bldP spid="31" grpId="1" animBg="1"/>
      <p:bldP spid="3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s">
  <a:themeElements>
    <a:clrScheme name="Bris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is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is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5481</TotalTime>
  <Words>587</Words>
  <Application>Microsoft Office PowerPoint</Application>
  <PresentationFormat>Skjermfremvisning (4:3)</PresentationFormat>
  <Paragraphs>112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24</vt:i4>
      </vt:variant>
    </vt:vector>
  </HeadingPairs>
  <TitlesOfParts>
    <vt:vector size="25" baseType="lpstr">
      <vt:lpstr>Bris</vt:lpstr>
      <vt:lpstr>CSjark</vt:lpstr>
      <vt:lpstr>Outline (sketch)</vt:lpstr>
      <vt:lpstr>The team</vt:lpstr>
      <vt:lpstr>Group goals</vt:lpstr>
      <vt:lpstr>The customer</vt:lpstr>
      <vt:lpstr>The customer’s situation</vt:lpstr>
      <vt:lpstr>Wireshark</vt:lpstr>
      <vt:lpstr>Wireshark</vt:lpstr>
      <vt:lpstr>PowerPoint-presentasjon</vt:lpstr>
      <vt:lpstr>Dissectors</vt:lpstr>
      <vt:lpstr>The Task</vt:lpstr>
      <vt:lpstr>Customer benefit</vt:lpstr>
      <vt:lpstr>Limitations</vt:lpstr>
      <vt:lpstr>Pre-study</vt:lpstr>
      <vt:lpstr>The plan</vt:lpstr>
      <vt:lpstr>The process</vt:lpstr>
      <vt:lpstr>CSjark</vt:lpstr>
      <vt:lpstr>The architecture.</vt:lpstr>
      <vt:lpstr>CSjark</vt:lpstr>
      <vt:lpstr>CPP</vt:lpstr>
      <vt:lpstr>CParser</vt:lpstr>
      <vt:lpstr>Config</vt:lpstr>
      <vt:lpstr>Platform</vt:lpstr>
      <vt:lpstr>Dissector</vt:lpstr>
    </vt:vector>
  </TitlesOfParts>
  <Company>NTNU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Csjark</dc:title>
  <dc:creator>Sigurd Wien</dc:creator>
  <cp:lastModifiedBy>Sigurd Wien</cp:lastModifiedBy>
  <cp:revision>60</cp:revision>
  <dcterms:created xsi:type="dcterms:W3CDTF">2011-11-09T10:48:02Z</dcterms:created>
  <dcterms:modified xsi:type="dcterms:W3CDTF">2011-11-13T18:46:51Z</dcterms:modified>
</cp:coreProperties>
</file>