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80" r:id="rId3"/>
    <p:sldId id="278" r:id="rId4"/>
    <p:sldId id="258" r:id="rId5"/>
    <p:sldId id="279" r:id="rId6"/>
    <p:sldId id="259" r:id="rId7"/>
    <p:sldId id="281" r:id="rId8"/>
    <p:sldId id="265" r:id="rId9"/>
    <p:sldId id="260" r:id="rId10"/>
    <p:sldId id="261" r:id="rId11"/>
    <p:sldId id="262" r:id="rId12"/>
    <p:sldId id="266" r:id="rId13"/>
    <p:sldId id="286" r:id="rId14"/>
    <p:sldId id="287" r:id="rId15"/>
    <p:sldId id="271" r:id="rId16"/>
    <p:sldId id="282" r:id="rId17"/>
    <p:sldId id="289" r:id="rId18"/>
    <p:sldId id="290" r:id="rId19"/>
    <p:sldId id="288" r:id="rId20"/>
    <p:sldId id="291" r:id="rId21"/>
    <p:sldId id="283" r:id="rId22"/>
    <p:sldId id="284" r:id="rId23"/>
    <p:sldId id="285" r:id="rId24"/>
    <p:sldId id="267" r:id="rId25"/>
    <p:sldId id="268" r:id="rId26"/>
    <p:sldId id="269" r:id="rId27"/>
    <p:sldId id="272" r:id="rId28"/>
    <p:sldId id="273" r:id="rId29"/>
    <p:sldId id="274" r:id="rId30"/>
    <p:sldId id="275" r:id="rId31"/>
    <p:sldId id="276" r:id="rId32"/>
    <p:sldId id="277" r:id="rId33"/>
    <p:sldId id="263" r:id="rId34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551" autoAdjust="0"/>
    <p:restoredTop sz="94660"/>
  </p:normalViewPr>
  <p:slideViewPr>
    <p:cSldViewPr snapToGrid="0" snapToObjects="1">
      <p:cViewPr>
        <p:scale>
          <a:sx n="123" d="100"/>
          <a:sy n="123" d="100"/>
        </p:scale>
        <p:origin x="-88" y="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printerSettings" Target="printerSettings/printerSettings1.bin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tableStyles" Target="tableStyles.xml"/><Relationship Id="rId7" Type="http://schemas.openxmlformats.org/officeDocument/2006/relationships/slide" Target="slides/slide6.xml"/><Relationship Id="rId3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theme" Target="theme/theme1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11/18/11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11/18/11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 bildet til plassholderen eller klikk ikonet for å legge til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11/18/11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11/18/11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11/18/11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tellysbilde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11/18/11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 bildet til plassholderen eller klikk ikonet for å legge til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11/18/11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11/18/11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11/18/11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11/18/11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11/18/11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11/18/11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FF1E1C4-020C-3C49-82E1-601ABE71F045}" type="datetimeFigureOut">
              <a:rPr lang="nb-NO" smtClean="0"/>
              <a:pPr/>
              <a:t>11/18/11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CSjark</a:t>
            </a:r>
            <a:endParaRPr lang="en-GB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Automated generation of protocol dissectors for Wireshark.</a:t>
            </a:r>
            <a:endParaRPr lang="en-GB"/>
          </a:p>
        </p:txBody>
      </p:sp>
      <p:pic>
        <p:nvPicPr>
          <p:cNvPr id="5" name="Plassholder for bilde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543749" y="867232"/>
            <a:ext cx="4056501" cy="2875609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7260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Dissectors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Wireshark can be extended with dissectors.</a:t>
            </a:r>
          </a:p>
          <a:p>
            <a:r>
              <a:rPr lang="nb-NO" dirty="0" smtClean="0"/>
              <a:t>A dissector knows the structure of the message</a:t>
            </a:r>
            <a:r>
              <a:rPr lang="nb-NO" dirty="0"/>
              <a:t> </a:t>
            </a:r>
            <a:r>
              <a:rPr lang="nb-NO" dirty="0" smtClean="0"/>
              <a:t>and and can represent it beautifully.</a:t>
            </a:r>
          </a:p>
          <a:p>
            <a:r>
              <a:rPr lang="nb-NO" dirty="0" smtClean="0"/>
              <a:t>Takes from 15 minutes – 1 hour to make.</a:t>
            </a:r>
          </a:p>
          <a:p>
            <a:r>
              <a:rPr lang="nb-NO" dirty="0" smtClean="0"/>
              <a:t>Hard or and tideous for large and complex structs.</a:t>
            </a:r>
          </a:p>
          <a:p>
            <a:r>
              <a:rPr lang="nb-NO" dirty="0" smtClean="0"/>
              <a:t>Requires knowledge about C memory layout and Wireshark API.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32160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/>
              <a:t>T</a:t>
            </a:r>
            <a:r>
              <a:rPr lang="nb-NO" dirty="0" smtClean="0"/>
              <a:t>ask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Thales current</a:t>
            </a:r>
            <a:r>
              <a:rPr lang="en-GB" dirty="0" smtClean="0"/>
              <a:t>ly has 3000 C header files containing struct defintitions.</a:t>
            </a:r>
          </a:p>
          <a:p>
            <a:r>
              <a:rPr lang="nb-NO" dirty="0" smtClean="0"/>
              <a:t>Writing dissectors by hand too time consuming.</a:t>
            </a:r>
          </a:p>
          <a:p>
            <a:r>
              <a:rPr lang="nb-NO" dirty="0" smtClean="0"/>
              <a:t>Therefore they want a utility that can:</a:t>
            </a:r>
          </a:p>
          <a:p>
            <a:pPr marL="806450" lvl="1" indent="-457200">
              <a:buFont typeface="+mj-lt"/>
              <a:buAutoNum type="arabicPeriod"/>
            </a:pPr>
            <a:r>
              <a:rPr lang="nb-NO" dirty="0" smtClean="0"/>
              <a:t>Read the header files.</a:t>
            </a:r>
          </a:p>
          <a:p>
            <a:pPr marL="806450" lvl="1" indent="-457200">
              <a:buFont typeface="+mj-lt"/>
              <a:buAutoNum type="arabicPeriod"/>
            </a:pPr>
            <a:r>
              <a:rPr lang="nb-NO" dirty="0" smtClean="0"/>
              <a:t>Find the struct definitions.</a:t>
            </a:r>
          </a:p>
          <a:p>
            <a:pPr marL="806450" lvl="1" indent="-457200">
              <a:buFont typeface="+mj-lt"/>
              <a:buAutoNum type="arabicPeriod"/>
            </a:pPr>
            <a:r>
              <a:rPr lang="nb-NO" dirty="0" smtClean="0"/>
              <a:t>Generate dissectors for these dissectors.</a:t>
            </a:r>
          </a:p>
          <a:p>
            <a:pPr marL="806450" lvl="1" indent="-457200">
              <a:buFont typeface="+mj-lt"/>
              <a:buAutoNum type="arabicPeriod"/>
            </a:pPr>
            <a:r>
              <a:rPr lang="nb-NO" dirty="0" smtClean="0"/>
              <a:t>Be able to configure extra semantics for certain structs and struct members.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24880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Pre-study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Reading C headers requires something like a pre-processor and a parser.</a:t>
            </a:r>
          </a:p>
          <a:p>
            <a:r>
              <a:rPr lang="nb-NO" dirty="0" err="1" smtClean="0"/>
              <a:t>Configuration</a:t>
            </a:r>
            <a:r>
              <a:rPr lang="nb-NO" dirty="0" smtClean="0"/>
              <a:t> </a:t>
            </a:r>
            <a:r>
              <a:rPr lang="nb-NO" dirty="0" err="1" smtClean="0"/>
              <a:t>also</a:t>
            </a:r>
            <a:r>
              <a:rPr lang="nb-NO" dirty="0" smtClean="0"/>
              <a:t> </a:t>
            </a:r>
            <a:r>
              <a:rPr lang="nb-NO" dirty="0" err="1" smtClean="0"/>
              <a:t>needs</a:t>
            </a:r>
            <a:r>
              <a:rPr lang="nb-NO" dirty="0" smtClean="0"/>
              <a:t> a parser, </a:t>
            </a:r>
            <a:r>
              <a:rPr lang="nb-NO" dirty="0" err="1" smtClean="0"/>
              <a:t>along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a format.</a:t>
            </a:r>
          </a:p>
          <a:p>
            <a:r>
              <a:rPr lang="nb-NO" dirty="0" smtClean="0"/>
              <a:t>Programming </a:t>
            </a:r>
            <a:r>
              <a:rPr lang="nb-NO" dirty="0" err="1" smtClean="0"/>
              <a:t>language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needed</a:t>
            </a:r>
            <a:r>
              <a:rPr lang="nb-NO" dirty="0" smtClean="0"/>
              <a:t> to </a:t>
            </a:r>
            <a:r>
              <a:rPr lang="nb-NO" dirty="0" err="1" smtClean="0"/>
              <a:t>choose</a:t>
            </a:r>
            <a:r>
              <a:rPr lang="nb-NO" dirty="0" smtClean="0"/>
              <a:t> a </a:t>
            </a:r>
            <a:r>
              <a:rPr lang="nb-NO" dirty="0" err="1" smtClean="0"/>
              <a:t>development</a:t>
            </a:r>
            <a:r>
              <a:rPr lang="nb-NO" dirty="0" smtClean="0"/>
              <a:t> </a:t>
            </a:r>
            <a:r>
              <a:rPr lang="nb-NO" dirty="0" err="1" smtClean="0"/>
              <a:t>methodology</a:t>
            </a:r>
            <a:r>
              <a:rPr lang="nb-NO" dirty="0" smtClean="0"/>
              <a:t>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49987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Parser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Hard to make.</a:t>
            </a:r>
          </a:p>
          <a:p>
            <a:r>
              <a:rPr lang="nb-NO" dirty="0" err="1" smtClean="0"/>
              <a:t>Many</a:t>
            </a:r>
            <a:r>
              <a:rPr lang="nb-NO" dirty="0" smtClean="0"/>
              <a:t> </a:t>
            </a:r>
            <a:r>
              <a:rPr lang="nb-NO" dirty="0" err="1" smtClean="0"/>
              <a:t>open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third-party </a:t>
            </a:r>
            <a:r>
              <a:rPr lang="nb-NO" dirty="0" err="1" smtClean="0"/>
              <a:t>libraries</a:t>
            </a:r>
            <a:r>
              <a:rPr lang="nb-NO" dirty="0" smtClean="0"/>
              <a:t> </a:t>
            </a:r>
            <a:r>
              <a:rPr lang="nb-NO" dirty="0" err="1" smtClean="0"/>
              <a:t>available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Pycparser</a:t>
            </a:r>
            <a:r>
              <a:rPr lang="nb-NO" dirty="0" smtClean="0"/>
              <a:t>, </a:t>
            </a:r>
            <a:r>
              <a:rPr lang="nb-NO" dirty="0" err="1" smtClean="0"/>
              <a:t>written</a:t>
            </a:r>
            <a:r>
              <a:rPr lang="nb-NO" dirty="0" smtClean="0"/>
              <a:t> in </a:t>
            </a:r>
            <a:r>
              <a:rPr lang="nb-NO" dirty="0" err="1" smtClean="0"/>
              <a:t>python</a:t>
            </a:r>
            <a:r>
              <a:rPr lang="nb-NO" dirty="0" smtClean="0"/>
              <a:t> </a:t>
            </a:r>
            <a:r>
              <a:rPr lang="nb-NO" dirty="0" err="1" smtClean="0"/>
              <a:t>was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best parser.</a:t>
            </a:r>
          </a:p>
          <a:p>
            <a:r>
              <a:rPr lang="nb-NO" dirty="0" err="1" smtClean="0"/>
              <a:t>Made</a:t>
            </a:r>
            <a:r>
              <a:rPr lang="nb-NO" dirty="0" smtClean="0"/>
              <a:t> it </a:t>
            </a:r>
            <a:r>
              <a:rPr lang="nb-NO" dirty="0" err="1" smtClean="0"/>
              <a:t>convinient</a:t>
            </a:r>
            <a:r>
              <a:rPr lang="nb-NO" dirty="0" smtClean="0"/>
              <a:t> to </a:t>
            </a:r>
            <a:r>
              <a:rPr lang="nb-NO" dirty="0" err="1" smtClean="0"/>
              <a:t>choose</a:t>
            </a:r>
            <a:r>
              <a:rPr lang="nb-NO" dirty="0" smtClean="0"/>
              <a:t> </a:t>
            </a:r>
            <a:r>
              <a:rPr lang="nb-NO" dirty="0" err="1" smtClean="0"/>
              <a:t>python</a:t>
            </a:r>
            <a:r>
              <a:rPr lang="nb-NO" dirty="0" smtClean="0"/>
              <a:t> as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programming</a:t>
            </a:r>
            <a:r>
              <a:rPr lang="nb-NO" dirty="0" smtClean="0"/>
              <a:t> </a:t>
            </a:r>
            <a:r>
              <a:rPr lang="nb-NO" dirty="0" err="1" smtClean="0"/>
              <a:t>language</a:t>
            </a:r>
            <a:r>
              <a:rPr lang="nb-NO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2965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Configuration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Yaml</a:t>
            </a:r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86962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process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Scrum</a:t>
            </a:r>
            <a:endParaRPr lang="nb-NO" dirty="0" smtClean="0"/>
          </a:p>
          <a:p>
            <a:r>
              <a:rPr lang="nb-NO" dirty="0" smtClean="0"/>
              <a:t>4 sprints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62037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1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Making</a:t>
            </a:r>
            <a:r>
              <a:rPr lang="nb-NO" dirty="0" smtClean="0"/>
              <a:t> a solid design </a:t>
            </a:r>
            <a:r>
              <a:rPr lang="nb-NO" dirty="0" err="1" smtClean="0"/>
              <a:t>foundation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utility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Beeing</a:t>
            </a:r>
            <a:r>
              <a:rPr lang="nb-NO" dirty="0" smtClean="0"/>
              <a:t> </a:t>
            </a:r>
            <a:r>
              <a:rPr lang="nb-NO" dirty="0" err="1" smtClean="0"/>
              <a:t>able</a:t>
            </a:r>
            <a:r>
              <a:rPr lang="nb-NO" dirty="0" smtClean="0"/>
              <a:t> to </a:t>
            </a:r>
            <a:r>
              <a:rPr lang="nb-NO" dirty="0" err="1" smtClean="0"/>
              <a:t>generate</a:t>
            </a:r>
            <a:r>
              <a:rPr lang="nb-NO" dirty="0" smtClean="0"/>
              <a:t> </a:t>
            </a:r>
            <a:r>
              <a:rPr lang="nb-NO" dirty="0" err="1" smtClean="0"/>
              <a:t>dissectors</a:t>
            </a:r>
            <a:r>
              <a:rPr lang="nb-NO" dirty="0" smtClean="0"/>
              <a:t> for simple structs.</a:t>
            </a:r>
          </a:p>
          <a:p>
            <a:r>
              <a:rPr lang="nb-NO" dirty="0" smtClean="0"/>
              <a:t>Support primitive C types.</a:t>
            </a:r>
          </a:p>
          <a:p>
            <a:r>
              <a:rPr lang="nb-NO" dirty="0" smtClean="0"/>
              <a:t>Handling #</a:t>
            </a:r>
            <a:r>
              <a:rPr lang="nb-NO" dirty="0" err="1" smtClean="0"/>
              <a:t>include</a:t>
            </a:r>
            <a:r>
              <a:rPr lang="nb-NO" dirty="0" smtClean="0"/>
              <a:t> </a:t>
            </a:r>
            <a:r>
              <a:rPr lang="nb-NO" dirty="0" err="1" smtClean="0"/>
              <a:t>directives</a:t>
            </a:r>
            <a:r>
              <a:rPr lang="nb-NO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95416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Preliminary design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49275" y="1611155"/>
            <a:ext cx="8042275" cy="4321490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3716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4 </a:t>
            </a:r>
            <a:r>
              <a:rPr lang="nb-NO" dirty="0" err="1" smtClean="0"/>
              <a:t>modules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658524" y="1328295"/>
            <a:ext cx="6028635" cy="5250748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2774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Header and </a:t>
            </a:r>
            <a:r>
              <a:rPr lang="nb-NO" dirty="0"/>
              <a:t>W</a:t>
            </a:r>
            <a:r>
              <a:rPr lang="nb-NO" dirty="0" smtClean="0"/>
              <a:t>ireshark</a:t>
            </a:r>
            <a:endParaRPr lang="en-GB" dirty="0"/>
          </a:p>
        </p:txBody>
      </p:sp>
      <p:pic>
        <p:nvPicPr>
          <p:cNvPr id="3" name="Plassholder for innhold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020642" y="1867326"/>
            <a:ext cx="2869433" cy="3781974"/>
          </a:xfrm>
        </p:spPr>
      </p:pic>
      <p:pic>
        <p:nvPicPr>
          <p:cNvPr id="6" name="Plassholder for innhold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808721" y="1794625"/>
            <a:ext cx="3725495" cy="3954549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332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Outline</a:t>
            </a:r>
            <a:r>
              <a:rPr lang="nb-NO" dirty="0" smtClean="0"/>
              <a:t> (</a:t>
            </a:r>
            <a:r>
              <a:rPr lang="nb-NO" dirty="0" err="1" smtClean="0"/>
              <a:t>sketch</a:t>
            </a:r>
            <a:r>
              <a:rPr lang="nb-NO" dirty="0" smtClean="0"/>
              <a:t>)</a:t>
            </a:r>
            <a:endParaRPr lang="en-GB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The team and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customer</a:t>
            </a:r>
            <a:r>
              <a:rPr lang="nb-NO" dirty="0" smtClean="0"/>
              <a:t>.</a:t>
            </a:r>
          </a:p>
          <a:p>
            <a:r>
              <a:rPr lang="nb-NO" dirty="0" smtClean="0"/>
              <a:t>The </a:t>
            </a:r>
            <a:r>
              <a:rPr lang="nb-NO" dirty="0" err="1" smtClean="0"/>
              <a:t>task</a:t>
            </a:r>
            <a:r>
              <a:rPr lang="nb-NO" dirty="0" smtClean="0"/>
              <a:t>.</a:t>
            </a:r>
          </a:p>
          <a:p>
            <a:r>
              <a:rPr lang="nb-NO" dirty="0" smtClean="0"/>
              <a:t>Choices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made</a:t>
            </a:r>
            <a:r>
              <a:rPr lang="nb-NO" dirty="0" smtClean="0"/>
              <a:t>.</a:t>
            </a:r>
          </a:p>
          <a:p>
            <a:r>
              <a:rPr lang="nb-NO" dirty="0" smtClean="0"/>
              <a:t>The sprints</a:t>
            </a:r>
          </a:p>
          <a:p>
            <a:r>
              <a:rPr lang="nb-NO" dirty="0" smtClean="0"/>
              <a:t>Demo</a:t>
            </a:r>
          </a:p>
          <a:p>
            <a:r>
              <a:rPr lang="nb-NO" dirty="0" smtClean="0"/>
              <a:t>Questions and </a:t>
            </a:r>
            <a:r>
              <a:rPr lang="nb-NO" dirty="0" err="1" smtClean="0"/>
              <a:t>answers</a:t>
            </a:r>
            <a:r>
              <a:rPr lang="nb-NO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97995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Config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range limit</a:t>
            </a: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490923" y="2195203"/>
            <a:ext cx="2038635" cy="952633"/>
          </a:xfrm>
        </p:spPr>
      </p:pic>
      <p:pic>
        <p:nvPicPr>
          <p:cNvPr id="6" name="Plassholder for innhold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859876" y="2553097"/>
            <a:ext cx="3840162" cy="2169877"/>
          </a:xfrm>
        </p:spPr>
      </p:pic>
      <p:pic>
        <p:nvPicPr>
          <p:cNvPr id="1026" name="Picture 2" descr="D:\kpro9\presentation\img\sprint1_conf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7216" y="4099087"/>
            <a:ext cx="26860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62182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2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05814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3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8090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4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32911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Thales has the military as a customer, so the code is confedential.</a:t>
            </a:r>
          </a:p>
          <a:p>
            <a:r>
              <a:rPr lang="en-GB" dirty="0" smtClean="0"/>
              <a:t>Wireshark’s lua integration is under development, and buggy.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79040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CSjark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command line tool.</a:t>
            </a:r>
          </a:p>
          <a:p>
            <a:r>
              <a:rPr lang="en-GB" dirty="0" smtClean="0"/>
              <a:t>Takes header files, configuration files and some C macroes as input.</a:t>
            </a:r>
          </a:p>
          <a:p>
            <a:r>
              <a:rPr lang="en-GB" dirty="0" smtClean="0"/>
              <a:t>Gives lua dissectors as output.</a:t>
            </a:r>
          </a:p>
          <a:p>
            <a:r>
              <a:rPr lang="en-GB" dirty="0" smtClean="0"/>
              <a:t>Lua dissectors can be used together with Wireshark on Windows, Linux, Mac and Solaris.</a:t>
            </a:r>
          </a:p>
          <a:p>
            <a:r>
              <a:rPr lang="en-GB" dirty="0" smtClean="0"/>
              <a:t>Output semantics are very configurable.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75118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architecture.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523067"/>
          </a:xfrm>
        </p:spPr>
        <p:txBody>
          <a:bodyPr/>
          <a:lstStyle/>
          <a:p>
            <a:r>
              <a:rPr lang="en-GB" dirty="0" smtClean="0"/>
              <a:t>Csjark consists of 6 major modules.</a:t>
            </a:r>
          </a:p>
        </p:txBody>
      </p:sp>
      <p:sp>
        <p:nvSpPr>
          <p:cNvPr id="5" name="Avrundet rektangel 4"/>
          <p:cNvSpPr/>
          <p:nvPr/>
        </p:nvSpPr>
        <p:spPr>
          <a:xfrm>
            <a:off x="1410346" y="2293749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Csjark</a:t>
            </a:r>
            <a:endParaRPr lang="en-GB" dirty="0"/>
          </a:p>
        </p:txBody>
      </p:sp>
      <p:sp>
        <p:nvSpPr>
          <p:cNvPr id="7" name="Avrundet rektangel 6"/>
          <p:cNvSpPr/>
          <p:nvPr/>
        </p:nvSpPr>
        <p:spPr>
          <a:xfrm>
            <a:off x="5979764" y="2293749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CParser</a:t>
            </a:r>
            <a:endParaRPr lang="en-GB" dirty="0"/>
          </a:p>
        </p:txBody>
      </p:sp>
      <p:sp>
        <p:nvSpPr>
          <p:cNvPr id="8" name="Avrundet rektangel 7"/>
          <p:cNvSpPr/>
          <p:nvPr/>
        </p:nvSpPr>
        <p:spPr>
          <a:xfrm>
            <a:off x="1410346" y="4383437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Config</a:t>
            </a:r>
            <a:endParaRPr lang="en-GB" dirty="0"/>
          </a:p>
        </p:txBody>
      </p:sp>
      <p:sp>
        <p:nvSpPr>
          <p:cNvPr id="9" name="Avrundet rektangel 8"/>
          <p:cNvSpPr/>
          <p:nvPr/>
        </p:nvSpPr>
        <p:spPr>
          <a:xfrm>
            <a:off x="3655016" y="2293747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CPP</a:t>
            </a:r>
            <a:endParaRPr lang="en-GB" dirty="0"/>
          </a:p>
        </p:txBody>
      </p:sp>
      <p:sp>
        <p:nvSpPr>
          <p:cNvPr id="10" name="Avrundet rektangel 9"/>
          <p:cNvSpPr/>
          <p:nvPr/>
        </p:nvSpPr>
        <p:spPr>
          <a:xfrm>
            <a:off x="3655016" y="4383435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Dissector</a:t>
            </a:r>
            <a:endParaRPr lang="en-GB" dirty="0"/>
          </a:p>
        </p:txBody>
      </p:sp>
      <p:sp>
        <p:nvSpPr>
          <p:cNvPr id="11" name="Avrundet rektangel 10"/>
          <p:cNvSpPr/>
          <p:nvPr/>
        </p:nvSpPr>
        <p:spPr>
          <a:xfrm>
            <a:off x="5979764" y="4383437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Platform</a:t>
            </a:r>
            <a:endParaRPr lang="en-GB" dirty="0"/>
          </a:p>
        </p:txBody>
      </p:sp>
      <p:cxnSp>
        <p:nvCxnSpPr>
          <p:cNvPr id="13" name="Rett pil 12"/>
          <p:cNvCxnSpPr>
            <a:stCxn id="5" idx="2"/>
            <a:endCxn id="8" idx="0"/>
          </p:cNvCxnSpPr>
          <p:nvPr/>
        </p:nvCxnSpPr>
        <p:spPr>
          <a:xfrm>
            <a:off x="2100021" y="3494868"/>
            <a:ext cx="0" cy="888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pil 14"/>
          <p:cNvCxnSpPr>
            <a:stCxn id="5" idx="3"/>
            <a:endCxn id="9" idx="1"/>
          </p:cNvCxnSpPr>
          <p:nvPr/>
        </p:nvCxnSpPr>
        <p:spPr>
          <a:xfrm flipV="1">
            <a:off x="2789696" y="2894307"/>
            <a:ext cx="86532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pil 16"/>
          <p:cNvCxnSpPr>
            <a:stCxn id="9" idx="3"/>
            <a:endCxn id="7" idx="1"/>
          </p:cNvCxnSpPr>
          <p:nvPr/>
        </p:nvCxnSpPr>
        <p:spPr>
          <a:xfrm>
            <a:off x="5034366" y="2894307"/>
            <a:ext cx="945398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tt pil 18"/>
          <p:cNvCxnSpPr>
            <a:stCxn id="7" idx="2"/>
            <a:endCxn id="10" idx="0"/>
          </p:cNvCxnSpPr>
          <p:nvPr/>
        </p:nvCxnSpPr>
        <p:spPr>
          <a:xfrm flipH="1">
            <a:off x="4344691" y="3494868"/>
            <a:ext cx="2324748" cy="8885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pil 20"/>
          <p:cNvCxnSpPr>
            <a:stCxn id="11" idx="1"/>
            <a:endCxn id="10" idx="3"/>
          </p:cNvCxnSpPr>
          <p:nvPr/>
        </p:nvCxnSpPr>
        <p:spPr>
          <a:xfrm flipH="1" flipV="1">
            <a:off x="5034366" y="4983995"/>
            <a:ext cx="945398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tt pil 22"/>
          <p:cNvCxnSpPr>
            <a:stCxn id="8" idx="3"/>
            <a:endCxn id="10" idx="1"/>
          </p:cNvCxnSpPr>
          <p:nvPr/>
        </p:nvCxnSpPr>
        <p:spPr>
          <a:xfrm flipV="1">
            <a:off x="2789696" y="4983995"/>
            <a:ext cx="86532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pil 24"/>
          <p:cNvCxnSpPr>
            <a:stCxn id="11" idx="0"/>
            <a:endCxn id="9" idx="2"/>
          </p:cNvCxnSpPr>
          <p:nvPr/>
        </p:nvCxnSpPr>
        <p:spPr>
          <a:xfrm flipH="1" flipV="1">
            <a:off x="4344691" y="3494866"/>
            <a:ext cx="2324748" cy="888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2439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CSjark</a:t>
            </a:r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Takes in command line arguments</a:t>
            </a:r>
          </a:p>
          <a:p>
            <a:r>
              <a:rPr lang="en-GB" dirty="0" smtClean="0"/>
              <a:t>Distributes these arguments to the right place.</a:t>
            </a:r>
          </a:p>
          <a:p>
            <a:r>
              <a:rPr lang="en-GB" dirty="0" smtClean="0"/>
              <a:t>Calles operations on the other modules.</a:t>
            </a:r>
            <a:endParaRPr lang="en-GB" dirty="0"/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185361" y="2809740"/>
            <a:ext cx="2972215" cy="1924319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28939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CPP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Prepares the header files for parsing by feeding them to a C pre-processor.</a:t>
            </a:r>
          </a:p>
          <a:p>
            <a:r>
              <a:rPr lang="en-GB" dirty="0" smtClean="0"/>
              <a:t>Adds platform specific   arguments for platforms.</a:t>
            </a:r>
          </a:p>
          <a:p>
            <a:r>
              <a:rPr lang="en-GB" dirty="0" smtClean="0"/>
              <a:t>Adds certain </a:t>
            </a:r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12379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CParser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Parses the header files with the help of pycparser.</a:t>
            </a:r>
          </a:p>
          <a:p>
            <a:r>
              <a:rPr lang="en-GB" dirty="0" smtClean="0"/>
              <a:t>Finds the different c declerations.</a:t>
            </a:r>
          </a:p>
          <a:p>
            <a:r>
              <a:rPr lang="en-GB" dirty="0" smtClean="0"/>
              <a:t>Makes prototypes that represents the structs.</a:t>
            </a: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123460" y="1600200"/>
            <a:ext cx="3096018" cy="4343400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7615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team</a:t>
            </a:r>
            <a:endParaRPr lang="en-GB" dirty="0"/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09843" y="1600200"/>
            <a:ext cx="7721139" cy="4343400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32568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Config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Parses configuration files.</a:t>
            </a:r>
          </a:p>
          <a:p>
            <a:r>
              <a:rPr lang="en-GB" dirty="0" smtClean="0"/>
              <a:t>Extracts rules from these files.</a:t>
            </a:r>
          </a:p>
          <a:p>
            <a:r>
              <a:rPr lang="en-GB" dirty="0" smtClean="0"/>
              <a:t>Store the rules for later.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084776" y="1600200"/>
            <a:ext cx="3173386" cy="4343400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02158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Platform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Contains information about different platforms.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CParser</a:t>
            </a:r>
            <a:r>
              <a:rPr lang="en-GB" dirty="0" smtClean="0"/>
              <a:t> and Dissector module uses this to make the dissectors conform with the specified platforms.</a:t>
            </a: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751388" y="2433662"/>
            <a:ext cx="3840162" cy="2676476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81620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Dissector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Defines the Protocol class, that is used to represent a dissector.</a:t>
            </a:r>
          </a:p>
          <a:p>
            <a:r>
              <a:rPr lang="en-GB" dirty="0" smtClean="0"/>
              <a:t>Contains methods for writing the dissector.</a:t>
            </a: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852481" y="1600200"/>
            <a:ext cx="3637975" cy="4343400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02391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Conclution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Automatic generation saves time.</a:t>
            </a:r>
          </a:p>
          <a:p>
            <a:r>
              <a:rPr lang="en-GB" dirty="0" smtClean="0"/>
              <a:t>No dependence of intimate C knowledge.</a:t>
            </a:r>
          </a:p>
          <a:p>
            <a:r>
              <a:rPr lang="en-GB" dirty="0" smtClean="0"/>
              <a:t>Less dependence on key personal.</a:t>
            </a:r>
          </a:p>
          <a:p>
            <a:r>
              <a:rPr lang="en-GB" dirty="0" smtClean="0"/>
              <a:t>Having dissectors reduces time spent on debugging.</a:t>
            </a:r>
          </a:p>
          <a:p>
            <a:r>
              <a:rPr lang="en-GB" dirty="0" smtClean="0"/>
              <a:t>Easier to debug remote locations.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05062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Group goals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Improve programming skills.</a:t>
            </a:r>
          </a:p>
          <a:p>
            <a:r>
              <a:rPr lang="en-GB" dirty="0" smtClean="0"/>
              <a:t>Learn to develop software efficiently.</a:t>
            </a:r>
          </a:p>
          <a:p>
            <a:r>
              <a:rPr lang="en-GB" dirty="0" smtClean="0"/>
              <a:t>Learn to work in a realistic </a:t>
            </a:r>
            <a:r>
              <a:rPr lang="en-GB" dirty="0" err="1" smtClean="0"/>
              <a:t>enviroment</a:t>
            </a:r>
            <a:r>
              <a:rPr lang="en-GB" dirty="0" smtClean="0"/>
              <a:t>.</a:t>
            </a:r>
          </a:p>
          <a:p>
            <a:r>
              <a:rPr lang="en-GB" dirty="0" smtClean="0"/>
              <a:t>To fulfil the needs of the customer.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79239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customer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Thales</a:t>
            </a:r>
          </a:p>
          <a:p>
            <a:r>
              <a:rPr lang="en-US" dirty="0" smtClean="0"/>
              <a:t>Specializes in security and mission critical components</a:t>
            </a:r>
          </a:p>
          <a:p>
            <a:r>
              <a:rPr lang="en-US" dirty="0" smtClean="0"/>
              <a:t>Both military and civil customers.</a:t>
            </a:r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751389" y="1731976"/>
            <a:ext cx="3840162" cy="949190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5163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customer’s situation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Their product relies on</a:t>
            </a:r>
            <a:r>
              <a:rPr lang="nb-NO" dirty="0"/>
              <a:t> </a:t>
            </a:r>
            <a:r>
              <a:rPr lang="nb-NO" dirty="0" smtClean="0"/>
              <a:t>communication between processes.</a:t>
            </a:r>
          </a:p>
          <a:p>
            <a:r>
              <a:rPr lang="nb-NO" dirty="0" smtClean="0"/>
              <a:t>C structs are used as a container for this.</a:t>
            </a:r>
          </a:p>
          <a:p>
            <a:r>
              <a:rPr lang="nb-NO" dirty="0" smtClean="0"/>
              <a:t>Debugging requires interception of messages.</a:t>
            </a:r>
          </a:p>
          <a:p>
            <a:r>
              <a:rPr lang="nb-NO" dirty="0" smtClean="0"/>
              <a:t>Wireshark is a way to to this.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6664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Wireshark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627322" y="1357487"/>
            <a:ext cx="5943599" cy="5418028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7134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Wireshark</a:t>
            </a:r>
            <a:endParaRPr lang="en-GB" dirty="0"/>
          </a:p>
        </p:txBody>
      </p:sp>
      <p:sp>
        <p:nvSpPr>
          <p:cNvPr id="5" name="Plassholder for innhold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A network protocol analyser.</a:t>
            </a:r>
          </a:p>
          <a:p>
            <a:r>
              <a:rPr lang="en-GB" dirty="0" smtClean="0"/>
              <a:t>Can capture network traffic or display a live view.</a:t>
            </a:r>
          </a:p>
          <a:p>
            <a:r>
              <a:rPr lang="en-GB" dirty="0" smtClean="0"/>
              <a:t>The user can browse individual messages.</a:t>
            </a:r>
          </a:p>
        </p:txBody>
      </p:sp>
      <p:pic>
        <p:nvPicPr>
          <p:cNvPr id="8" name="Plassholder for innhold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718969" y="2819400"/>
            <a:ext cx="1905000" cy="1905000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2916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vrundet rektangel 3"/>
          <p:cNvSpPr/>
          <p:nvPr/>
        </p:nvSpPr>
        <p:spPr>
          <a:xfrm>
            <a:off x="581186" y="1015136"/>
            <a:ext cx="2138766" cy="20380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Process 1</a:t>
            </a:r>
          </a:p>
        </p:txBody>
      </p:sp>
      <p:sp>
        <p:nvSpPr>
          <p:cNvPr id="14" name="Avrundet rektangel 13"/>
          <p:cNvSpPr/>
          <p:nvPr/>
        </p:nvSpPr>
        <p:spPr>
          <a:xfrm>
            <a:off x="6369803" y="1015136"/>
            <a:ext cx="2123267" cy="203802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Process 2</a:t>
            </a:r>
          </a:p>
        </p:txBody>
      </p:sp>
      <p:cxnSp>
        <p:nvCxnSpPr>
          <p:cNvPr id="16" name="Rett pil 15"/>
          <p:cNvCxnSpPr>
            <a:stCxn id="4" idx="3"/>
            <a:endCxn id="14" idx="1"/>
          </p:cNvCxnSpPr>
          <p:nvPr/>
        </p:nvCxnSpPr>
        <p:spPr>
          <a:xfrm>
            <a:off x="2719952" y="2034151"/>
            <a:ext cx="36498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vrundet rektangel 21"/>
          <p:cNvSpPr/>
          <p:nvPr/>
        </p:nvSpPr>
        <p:spPr>
          <a:xfrm>
            <a:off x="741974" y="1456839"/>
            <a:ext cx="1844299" cy="14955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char* =  ‘abc</a:t>
            </a:r>
            <a:r>
              <a:rPr lang="nb-NO" sz="1600" dirty="0" smtClean="0"/>
              <a:t>’;</a:t>
            </a:r>
          </a:p>
          <a:p>
            <a:r>
              <a:rPr lang="nb-NO" sz="1600" dirty="0" smtClean="0"/>
              <a:t>};</a:t>
            </a:r>
            <a:endParaRPr lang="nb-NO" sz="1600" dirty="0"/>
          </a:p>
        </p:txBody>
      </p:sp>
      <p:sp>
        <p:nvSpPr>
          <p:cNvPr id="23" name="Avrundet rektangel 22"/>
          <p:cNvSpPr/>
          <p:nvPr/>
        </p:nvSpPr>
        <p:spPr>
          <a:xfrm>
            <a:off x="6522202" y="1456838"/>
            <a:ext cx="1844299" cy="1495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char* =  ‘abc</a:t>
            </a:r>
            <a:r>
              <a:rPr lang="nb-NO" sz="1600" dirty="0" smtClean="0"/>
              <a:t>’;</a:t>
            </a:r>
          </a:p>
          <a:p>
            <a:r>
              <a:rPr lang="nb-NO" sz="1600" dirty="0" smtClean="0"/>
              <a:t>};</a:t>
            </a:r>
            <a:endParaRPr lang="nb-NO" sz="1600" dirty="0"/>
          </a:p>
        </p:txBody>
      </p:sp>
      <p:sp>
        <p:nvSpPr>
          <p:cNvPr id="24" name="Rektangel 23"/>
          <p:cNvSpPr/>
          <p:nvPr/>
        </p:nvSpPr>
        <p:spPr>
          <a:xfrm>
            <a:off x="2719952" y="1542076"/>
            <a:ext cx="1621183" cy="3952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1001101010</a:t>
            </a:r>
            <a:endParaRPr lang="nb-NO" dirty="0"/>
          </a:p>
        </p:txBody>
      </p:sp>
      <p:sp>
        <p:nvSpPr>
          <p:cNvPr id="25" name="Avrundet rektangel 24"/>
          <p:cNvSpPr/>
          <p:nvPr/>
        </p:nvSpPr>
        <p:spPr>
          <a:xfrm>
            <a:off x="3480979" y="3843581"/>
            <a:ext cx="2107770" cy="22627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Wireshark</a:t>
            </a:r>
            <a:endParaRPr lang="nb-NO" dirty="0"/>
          </a:p>
        </p:txBody>
      </p:sp>
      <p:cxnSp>
        <p:nvCxnSpPr>
          <p:cNvPr id="29" name="Rett linje 28"/>
          <p:cNvCxnSpPr>
            <a:endCxn id="25" idx="0"/>
          </p:cNvCxnSpPr>
          <p:nvPr/>
        </p:nvCxnSpPr>
        <p:spPr>
          <a:xfrm>
            <a:off x="4534864" y="1456839"/>
            <a:ext cx="0" cy="23867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Avrundet rektangel 30"/>
          <p:cNvSpPr/>
          <p:nvPr/>
        </p:nvSpPr>
        <p:spPr>
          <a:xfrm>
            <a:off x="3711843" y="4355024"/>
            <a:ext cx="1666068" cy="15808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1001101010</a:t>
            </a:r>
            <a:endParaRPr lang="nb-NO" dirty="0"/>
          </a:p>
        </p:txBody>
      </p:sp>
      <p:sp>
        <p:nvSpPr>
          <p:cNvPr id="39" name="Avrundet rektangel 38"/>
          <p:cNvSpPr/>
          <p:nvPr/>
        </p:nvSpPr>
        <p:spPr>
          <a:xfrm>
            <a:off x="3620788" y="4382145"/>
            <a:ext cx="1848177" cy="15265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char* =  ‘abc</a:t>
            </a:r>
            <a:r>
              <a:rPr lang="nb-NO" sz="1600" dirty="0" smtClean="0"/>
              <a:t>’;</a:t>
            </a:r>
          </a:p>
          <a:p>
            <a:r>
              <a:rPr lang="nb-NO" sz="1600" smtClean="0"/>
              <a:t>};</a:t>
            </a:r>
          </a:p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12943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4" grpId="1" animBg="1"/>
      <p:bldP spid="24" grpId="2" animBg="1"/>
      <p:bldP spid="31" grpId="0" animBg="1"/>
      <p:bldP spid="31" grpId="1" animBg="1"/>
      <p:bldP spid="3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s">
  <a:themeElements>
    <a:clrScheme name="Bris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is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7145</TotalTime>
  <Words>714</Words>
  <Application>Microsoft Office PowerPoint</Application>
  <PresentationFormat>On-screen Show (4:3)</PresentationFormat>
  <Paragraphs>135</Paragraphs>
  <Slides>33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Bris</vt:lpstr>
      <vt:lpstr>CSjark</vt:lpstr>
      <vt:lpstr>Outline (sketch)</vt:lpstr>
      <vt:lpstr>The team</vt:lpstr>
      <vt:lpstr>Group goals</vt:lpstr>
      <vt:lpstr>The customer</vt:lpstr>
      <vt:lpstr>The customer’s situation</vt:lpstr>
      <vt:lpstr>Wireshark</vt:lpstr>
      <vt:lpstr>Wireshark</vt:lpstr>
      <vt:lpstr>Slide 9</vt:lpstr>
      <vt:lpstr>Dissectors</vt:lpstr>
      <vt:lpstr>The Task</vt:lpstr>
      <vt:lpstr>Pre-study</vt:lpstr>
      <vt:lpstr>Parser</vt:lpstr>
      <vt:lpstr>Configuration</vt:lpstr>
      <vt:lpstr>The process</vt:lpstr>
      <vt:lpstr>Sprint 1</vt:lpstr>
      <vt:lpstr>Preliminary design</vt:lpstr>
      <vt:lpstr>4 modules</vt:lpstr>
      <vt:lpstr>Header and Wireshark</vt:lpstr>
      <vt:lpstr>Config of range limit</vt:lpstr>
      <vt:lpstr>Sprint 2</vt:lpstr>
      <vt:lpstr>Sprint 3</vt:lpstr>
      <vt:lpstr>Sprint 4</vt:lpstr>
      <vt:lpstr>Limitations</vt:lpstr>
      <vt:lpstr>CSjark</vt:lpstr>
      <vt:lpstr>The architecture.</vt:lpstr>
      <vt:lpstr>CSjark</vt:lpstr>
      <vt:lpstr>CPP</vt:lpstr>
      <vt:lpstr>CParser</vt:lpstr>
      <vt:lpstr>Config</vt:lpstr>
      <vt:lpstr>Platform</vt:lpstr>
      <vt:lpstr>Dissector</vt:lpstr>
      <vt:lpstr>Conclution</vt:lpstr>
    </vt:vector>
  </TitlesOfParts>
  <Company>NTNU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Csjark</dc:title>
  <dc:creator>Sigurd Wien</dc:creator>
  <cp:lastModifiedBy>Terje Snarby</cp:lastModifiedBy>
  <cp:revision>78</cp:revision>
  <dcterms:created xsi:type="dcterms:W3CDTF">2011-11-18T12:31:25Z</dcterms:created>
  <dcterms:modified xsi:type="dcterms:W3CDTF">2011-11-18T12:33:01Z</dcterms:modified>
</cp:coreProperties>
</file>