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80" r:id="rId3"/>
    <p:sldId id="278" r:id="rId4"/>
    <p:sldId id="279" r:id="rId5"/>
    <p:sldId id="260" r:id="rId6"/>
    <p:sldId id="261" r:id="rId7"/>
    <p:sldId id="262" r:id="rId8"/>
    <p:sldId id="266" r:id="rId9"/>
    <p:sldId id="312" r:id="rId10"/>
    <p:sldId id="311" r:id="rId11"/>
    <p:sldId id="315" r:id="rId12"/>
    <p:sldId id="291" r:id="rId13"/>
    <p:sldId id="310" r:id="rId14"/>
    <p:sldId id="327" r:id="rId15"/>
    <p:sldId id="326" r:id="rId16"/>
    <p:sldId id="313" r:id="rId17"/>
    <p:sldId id="316" r:id="rId18"/>
    <p:sldId id="314" r:id="rId19"/>
    <p:sldId id="317" r:id="rId20"/>
    <p:sldId id="307" r:id="rId21"/>
    <p:sldId id="323" r:id="rId22"/>
    <p:sldId id="285" r:id="rId23"/>
    <p:sldId id="308" r:id="rId24"/>
    <p:sldId id="318" r:id="rId25"/>
    <p:sldId id="320" r:id="rId26"/>
    <p:sldId id="324" r:id="rId27"/>
    <p:sldId id="325" r:id="rId28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CC3E4-4F2C-4D2A-85B2-83B6CC4E7EEB}" type="datetimeFigureOut">
              <a:rPr lang="cs-CZ" smtClean="0"/>
              <a:t>23.11.11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5F1C0-0FE1-4F34-8DB3-91E8638E96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316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21FE-F361-4E05-828C-6C96751BAB98}" type="datetime1">
              <a:rPr lang="nb-NO" smtClean="0"/>
              <a:t>23.11.11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58C1-AAE1-47FA-A0EE-3BFBE7F385AC}" type="datetime1">
              <a:rPr lang="nb-NO" smtClean="0"/>
              <a:t>23.11.11</a:t>
            </a:fld>
            <a:endParaRPr lang="nb-N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dirty="0" smtClean="0"/>
              <a:t>Dra bildet til plassholderen eller klikk ikonet for å legge til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A7D9-11EB-4815-92EE-5597FCCC0FC3}" type="datetime1">
              <a:rPr lang="nb-NO" smtClean="0"/>
              <a:t>23.11.11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26FF-E730-4CA6-9011-485920F35A4F}" type="datetime1">
              <a:rPr lang="nb-NO" smtClean="0"/>
              <a:t>23.11.11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78DD-95E3-4FB7-BB6F-9B8E5D3024F6}" type="datetime1">
              <a:rPr lang="nb-NO" smtClean="0"/>
              <a:t>23.11.11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lysbilde med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075F-0D48-465A-BCE0-F8848BA09C9A}" type="datetime1">
              <a:rPr lang="nb-NO" smtClean="0"/>
              <a:t>23.11.11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dirty="0" smtClean="0"/>
              <a:t>Dra bildet til plassholderen eller klikk ikonet for å legge til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2870-AAE9-4413-9904-0095D6C48C99}" type="datetime1">
              <a:rPr lang="nb-NO" smtClean="0"/>
              <a:t>23.11.11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C0C4-4D48-408F-9044-56E1F2071D68}" type="datetime1">
              <a:rPr lang="nb-NO" smtClean="0"/>
              <a:t>23.11.11</a:t>
            </a:fld>
            <a:endParaRPr lang="nb-N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0A93-A0FE-4B8E-BF0E-C78EAFD382F8}" type="datetime1">
              <a:rPr lang="nb-NO" smtClean="0"/>
              <a:t>23.11.11</a:t>
            </a:fld>
            <a:endParaRPr lang="nb-N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167E-714C-4423-8D69-9937C5A8FB95}" type="datetime1">
              <a:rPr lang="nb-NO" smtClean="0"/>
              <a:t>23.11.11</a:t>
            </a:fld>
            <a:endParaRPr lang="nb-N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64CA-B1DB-4D8D-88C2-FE16D7C5F804}" type="datetime1">
              <a:rPr lang="nb-NO" smtClean="0"/>
              <a:t>23.11.11</a:t>
            </a:fld>
            <a:endParaRPr lang="nb-N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C227-F945-4600-B3C5-0A39D5E840CB}" type="datetime1">
              <a:rPr lang="nb-NO" smtClean="0"/>
              <a:t>23.11.11</a:t>
            </a:fld>
            <a:endParaRPr lang="nb-N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b-NO" smtClean="0"/>
              <a:t>Klikk for å redigere tittelstil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8347FA1-D27E-4291-9A0D-E2133257E930}" type="datetime1">
              <a:rPr lang="nb-NO" smtClean="0"/>
              <a:t>23.11.11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9D5302E-A1FB-774C-8746-6FCDCFF3AEDD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95536" y="5085184"/>
            <a:ext cx="8416925" cy="550335"/>
          </a:xfrm>
        </p:spPr>
        <p:txBody>
          <a:bodyPr/>
          <a:lstStyle/>
          <a:p>
            <a:r>
              <a:rPr lang="en-GB" dirty="0" smtClean="0"/>
              <a:t>Automated generation of protocol dissectors for </a:t>
            </a:r>
            <a:r>
              <a:rPr lang="en-GB" dirty="0" err="1" smtClean="0"/>
              <a:t>Wireshark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5449" y="1909998"/>
            <a:ext cx="3964129" cy="152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z="2400" smtClean="0"/>
              <a:pPr/>
              <a:t>1</a:t>
            </a:fld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357260734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Sprint #1 Goals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655456"/>
          </a:xfrm>
        </p:spPr>
        <p:txBody>
          <a:bodyPr>
            <a:normAutofit/>
          </a:bodyPr>
          <a:lstStyle/>
          <a:p>
            <a:r>
              <a:rPr lang="en-GB" dirty="0" smtClean="0"/>
              <a:t>C header and configuration as input</a:t>
            </a:r>
          </a:p>
          <a:p>
            <a:r>
              <a:rPr lang="en-GB" dirty="0" smtClean="0"/>
              <a:t>Basic C data types</a:t>
            </a:r>
          </a:p>
          <a:p>
            <a:r>
              <a:rPr lang="en-GB" dirty="0" smtClean="0"/>
              <a:t>#include, #if and #define</a:t>
            </a:r>
          </a:p>
          <a:p>
            <a:r>
              <a:rPr lang="en-GB" dirty="0" smtClean="0"/>
              <a:t>Valid ranges for </a:t>
            </a:r>
            <a:r>
              <a:rPr lang="en-GB" dirty="0" err="1" smtClean="0"/>
              <a:t>struct</a:t>
            </a:r>
            <a:r>
              <a:rPr lang="en-GB" dirty="0" smtClean="0"/>
              <a:t> members</a:t>
            </a:r>
          </a:p>
          <a:p>
            <a:r>
              <a:rPr lang="en-GB" dirty="0" smtClean="0"/>
              <a:t>Generate dissectors for simple </a:t>
            </a:r>
            <a:r>
              <a:rPr lang="en-GB" dirty="0" err="1" smtClean="0"/>
              <a:t>structs</a:t>
            </a:r>
            <a:endParaRPr lang="en-GB" dirty="0" smtClean="0"/>
          </a:p>
          <a:p>
            <a:r>
              <a:rPr lang="en-GB" dirty="0" smtClean="0"/>
              <a:t>Test third party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10</a:t>
            </a:fld>
            <a:endParaRPr lang="nb-NO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#1 System Overview</a:t>
            </a:r>
            <a:endParaRPr lang="cs-CZ" dirty="0"/>
          </a:p>
        </p:txBody>
      </p:sp>
      <p:pic>
        <p:nvPicPr>
          <p:cNvPr id="3074" name="Picture 2" descr="E:\Download\sprint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1794970"/>
            <a:ext cx="7759153" cy="2879578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11</a:t>
            </a:fld>
            <a:endParaRPr lang="nb-NO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Config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smtClean="0"/>
              <a:t>Range Limit</a:t>
            </a:r>
            <a:endParaRPr lang="en-GB" dirty="0"/>
          </a:p>
        </p:txBody>
      </p:sp>
      <p:pic>
        <p:nvPicPr>
          <p:cNvPr id="1026" name="Picture 2" descr="D:\kpro9\presentation\img\sprint1_conf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152" y="2863633"/>
            <a:ext cx="3709028" cy="186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12</a:t>
            </a:fld>
            <a:endParaRPr lang="nb-NO" dirty="0"/>
          </a:p>
        </p:txBody>
      </p:sp>
      <p:pic>
        <p:nvPicPr>
          <p:cNvPr id="8" name="Plassholder for innhold 7" descr="range_test_header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469" b="-87469"/>
          <a:stretch>
            <a:fillRect/>
          </a:stretch>
        </p:blipFill>
        <p:spPr>
          <a:xfrm>
            <a:off x="926819" y="1932017"/>
            <a:ext cx="3065994" cy="3467493"/>
          </a:xfrm>
        </p:spPr>
      </p:pic>
    </p:spTree>
    <p:extLst>
      <p:ext uri="{BB962C8B-B14F-4D97-AF65-F5344CB8AC3E}">
        <p14:creationId xmlns:p14="http://schemas.microsoft.com/office/powerpoint/2010/main" val="256218205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Lua </a:t>
            </a:r>
            <a:r>
              <a:rPr lang="nb-NO" dirty="0" err="1"/>
              <a:t>D</a:t>
            </a:r>
            <a:r>
              <a:rPr lang="nb-NO" dirty="0" err="1" smtClean="0"/>
              <a:t>issector</a:t>
            </a:r>
            <a:endParaRPr lang="nb-N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13</a:t>
            </a:fld>
            <a:endParaRPr lang="nb-NO" dirty="0"/>
          </a:p>
        </p:txBody>
      </p:sp>
      <p:pic>
        <p:nvPicPr>
          <p:cNvPr id="8" name="Bilde 7" descr="range_test_wireshark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61" y="1455974"/>
            <a:ext cx="7927989" cy="469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7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Wireshark</a:t>
            </a:r>
            <a:r>
              <a:rPr lang="nb-NO" dirty="0" smtClean="0"/>
              <a:t> </a:t>
            </a:r>
            <a:r>
              <a:rPr lang="nb-NO" dirty="0" err="1"/>
              <a:t>W</a:t>
            </a:r>
            <a:r>
              <a:rPr lang="nb-NO" dirty="0" err="1" smtClean="0"/>
              <a:t>ithout</a:t>
            </a:r>
            <a:r>
              <a:rPr lang="nb-NO" dirty="0" smtClean="0"/>
              <a:t> </a:t>
            </a:r>
            <a:r>
              <a:rPr lang="nb-NO" dirty="0" err="1"/>
              <a:t>D</a:t>
            </a:r>
            <a:r>
              <a:rPr lang="nb-NO" dirty="0" err="1" smtClean="0"/>
              <a:t>issector</a:t>
            </a:r>
            <a:endParaRPr lang="nb-NO" dirty="0"/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14</a:t>
            </a:fld>
            <a:endParaRPr lang="nb-NO" dirty="0"/>
          </a:p>
        </p:txBody>
      </p:sp>
      <p:pic>
        <p:nvPicPr>
          <p:cNvPr id="5" name="Bilde 4" descr="wireshark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59" y="2335879"/>
            <a:ext cx="70739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68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Wireshark</a:t>
            </a:r>
            <a:r>
              <a:rPr lang="nb-NO" dirty="0" smtClean="0"/>
              <a:t> </a:t>
            </a:r>
            <a:r>
              <a:rPr lang="nb-NO" dirty="0"/>
              <a:t>W</a:t>
            </a:r>
            <a:r>
              <a:rPr lang="nb-NO" dirty="0" smtClean="0"/>
              <a:t>ith </a:t>
            </a:r>
            <a:r>
              <a:rPr lang="nb-NO" dirty="0" err="1"/>
              <a:t>D</a:t>
            </a:r>
            <a:r>
              <a:rPr lang="nb-NO" dirty="0" err="1" smtClean="0"/>
              <a:t>issector</a:t>
            </a:r>
            <a:endParaRPr lang="nb-NO" dirty="0"/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15</a:t>
            </a:fld>
            <a:endParaRPr lang="nb-NO" dirty="0"/>
          </a:p>
        </p:txBody>
      </p:sp>
      <p:pic>
        <p:nvPicPr>
          <p:cNvPr id="5" name="Bilde 4" descr="range_test_wiresha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99" y="2040872"/>
            <a:ext cx="75692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58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</a:t>
            </a:r>
            <a:r>
              <a:rPr lang="cs-CZ" dirty="0" smtClean="0"/>
              <a:t>#</a:t>
            </a:r>
            <a:r>
              <a:rPr lang="nb-NO" dirty="0" smtClean="0"/>
              <a:t>2</a:t>
            </a:r>
            <a:r>
              <a:rPr lang="cs-CZ" dirty="0" smtClean="0"/>
              <a:t> Goals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Nested structs</a:t>
            </a:r>
          </a:p>
          <a:p>
            <a:r>
              <a:rPr lang="cs-CZ" dirty="0" smtClean="0"/>
              <a:t>Arrays </a:t>
            </a:r>
          </a:p>
          <a:p>
            <a:r>
              <a:rPr lang="cs-CZ" dirty="0" smtClean="0"/>
              <a:t>Enums</a:t>
            </a:r>
          </a:p>
          <a:p>
            <a:r>
              <a:rPr lang="cs-CZ" dirty="0" smtClean="0"/>
              <a:t>Bitstrings</a:t>
            </a:r>
          </a:p>
          <a:p>
            <a:r>
              <a:rPr lang="nb-NO" dirty="0" smtClean="0"/>
              <a:t>Dissector ID</a:t>
            </a:r>
            <a:endParaRPr lang="cs-CZ" dirty="0" smtClean="0"/>
          </a:p>
          <a:p>
            <a:r>
              <a:rPr lang="en-US" dirty="0" smtClean="0"/>
              <a:t>Batch processing</a:t>
            </a:r>
            <a:endParaRPr lang="cs-CZ" dirty="0" smtClean="0"/>
          </a:p>
          <a:p>
            <a:r>
              <a:rPr lang="cs-CZ" dirty="0" smtClean="0"/>
              <a:t>Trailers</a:t>
            </a:r>
          </a:p>
          <a:p>
            <a:r>
              <a:rPr lang="cs-CZ" dirty="0" smtClean="0"/>
              <a:t>C</a:t>
            </a:r>
            <a:r>
              <a:rPr lang="en-US" dirty="0" err="1" smtClean="0"/>
              <a:t>ustom</a:t>
            </a:r>
            <a:r>
              <a:rPr lang="en-US" dirty="0" smtClean="0"/>
              <a:t> handling of specific data types	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16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0581424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Download\sprint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829" y="1794970"/>
            <a:ext cx="7768876" cy="288318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#2 System Overview</a:t>
            </a:r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17</a:t>
            </a:fld>
            <a:endParaRPr lang="nb-NO" dirty="0"/>
          </a:p>
        </p:txBody>
      </p:sp>
      <p:pic>
        <p:nvPicPr>
          <p:cNvPr id="6" name="Picture 2" descr="E:\Download\sprint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1798578"/>
            <a:ext cx="7759153" cy="28795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#3 Goals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5061857"/>
          </a:xfrm>
        </p:spPr>
        <p:txBody>
          <a:bodyPr>
            <a:normAutofit/>
          </a:bodyPr>
          <a:lstStyle/>
          <a:p>
            <a:r>
              <a:rPr lang="en-US" dirty="0" smtClean="0"/>
              <a:t>Different platforms</a:t>
            </a:r>
          </a:p>
          <a:p>
            <a:r>
              <a:rPr lang="en-US" dirty="0" smtClean="0"/>
              <a:t>Union</a:t>
            </a:r>
          </a:p>
          <a:p>
            <a:r>
              <a:rPr lang="en-US" dirty="0" smtClean="0"/>
              <a:t>Configuration for custom </a:t>
            </a:r>
            <a:r>
              <a:rPr lang="en-US" dirty="0" err="1" smtClean="0"/>
              <a:t>Lua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Filter and search on attributes in </a:t>
            </a:r>
            <a:r>
              <a:rPr lang="en-US" dirty="0" err="1" smtClean="0"/>
              <a:t>Wireshark</a:t>
            </a:r>
            <a:endParaRPr lang="en-US" dirty="0" smtClean="0"/>
          </a:p>
          <a:p>
            <a:r>
              <a:rPr lang="en-US" dirty="0" smtClean="0"/>
              <a:t>Member size and memory alignment</a:t>
            </a:r>
          </a:p>
          <a:p>
            <a:r>
              <a:rPr lang="en-US" dirty="0" smtClean="0"/>
              <a:t>Bug fixes</a:t>
            </a:r>
          </a:p>
          <a:p>
            <a:r>
              <a:rPr lang="en-US" dirty="0" smtClean="0"/>
              <a:t>Running the customer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18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809062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Download\sprint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1844824"/>
            <a:ext cx="7552852" cy="280301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#3 System Overview</a:t>
            </a:r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19</a:t>
            </a:fld>
            <a:endParaRPr lang="nb-NO" dirty="0"/>
          </a:p>
        </p:txBody>
      </p:sp>
      <p:pic>
        <p:nvPicPr>
          <p:cNvPr id="8" name="Picture 2" descr="E:\Download\sprint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9275" y="1844824"/>
            <a:ext cx="7768876" cy="28831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</a:t>
            </a:r>
            <a:endParaRPr lang="en-GB" dirty="0"/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Team</a:t>
            </a:r>
          </a:p>
          <a:p>
            <a:r>
              <a:rPr lang="en-GB" dirty="0" smtClean="0"/>
              <a:t>The Task</a:t>
            </a:r>
          </a:p>
          <a:p>
            <a:r>
              <a:rPr lang="en-GB" dirty="0" smtClean="0"/>
              <a:t>Preliminary Study</a:t>
            </a:r>
          </a:p>
          <a:p>
            <a:r>
              <a:rPr lang="en-GB" dirty="0" smtClean="0"/>
              <a:t>Implementation</a:t>
            </a:r>
          </a:p>
          <a:p>
            <a:r>
              <a:rPr lang="en-GB" dirty="0" smtClean="0"/>
              <a:t>Demo</a:t>
            </a:r>
          </a:p>
          <a:p>
            <a:r>
              <a:rPr lang="en-GB" dirty="0" smtClean="0"/>
              <a:t>Questions and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2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9799571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Platform support</a:t>
            </a:r>
            <a:endParaRPr lang="nb-NO" dirty="0"/>
          </a:p>
        </p:txBody>
      </p:sp>
      <p:sp>
        <p:nvSpPr>
          <p:cNvPr id="8" name="Avrundet rektangel 7"/>
          <p:cNvSpPr/>
          <p:nvPr/>
        </p:nvSpPr>
        <p:spPr>
          <a:xfrm>
            <a:off x="1034545" y="2426241"/>
            <a:ext cx="2031954" cy="26327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 smtClean="0"/>
              <a:t>Message</a:t>
            </a:r>
          </a:p>
          <a:p>
            <a:r>
              <a:rPr lang="nb-NO" dirty="0" smtClean="0"/>
              <a:t>ID 	 = 10</a:t>
            </a:r>
          </a:p>
          <a:p>
            <a:r>
              <a:rPr lang="nb-NO" dirty="0" smtClean="0"/>
              <a:t>Flag = WIN32</a:t>
            </a:r>
          </a:p>
          <a:p>
            <a:r>
              <a:rPr lang="nb-NO" dirty="0" err="1" smtClean="0"/>
              <a:t>Size</a:t>
            </a:r>
            <a:r>
              <a:rPr lang="nb-NO" dirty="0" smtClean="0"/>
              <a:t> = 72</a:t>
            </a:r>
          </a:p>
          <a:p>
            <a:r>
              <a:rPr lang="nb-NO" dirty="0" smtClean="0"/>
              <a:t>10101110100010011100100111100110101000110101</a:t>
            </a:r>
            <a:endParaRPr lang="nb-NO" dirty="0"/>
          </a:p>
        </p:txBody>
      </p:sp>
      <p:cxnSp>
        <p:nvCxnSpPr>
          <p:cNvPr id="10" name="Rett pil 9"/>
          <p:cNvCxnSpPr/>
          <p:nvPr/>
        </p:nvCxnSpPr>
        <p:spPr>
          <a:xfrm flipV="1">
            <a:off x="2736102" y="2199103"/>
            <a:ext cx="2746426" cy="784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vrundet rektangel 13"/>
          <p:cNvSpPr/>
          <p:nvPr/>
        </p:nvSpPr>
        <p:spPr>
          <a:xfrm>
            <a:off x="5482528" y="1713856"/>
            <a:ext cx="2302455" cy="8569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Dissector</a:t>
            </a:r>
            <a:r>
              <a:rPr lang="nb-NO" dirty="0" smtClean="0"/>
              <a:t> </a:t>
            </a:r>
            <a:r>
              <a:rPr lang="nb-NO" dirty="0" err="1" smtClean="0"/>
              <a:t>table</a:t>
            </a:r>
            <a:r>
              <a:rPr lang="nb-NO" dirty="0" smtClean="0"/>
              <a:t>(id, </a:t>
            </a:r>
            <a:r>
              <a:rPr lang="nb-NO" dirty="0" err="1" smtClean="0"/>
              <a:t>dissector</a:t>
            </a:r>
            <a:r>
              <a:rPr lang="nb-NO" dirty="0" smtClean="0"/>
              <a:t>)</a:t>
            </a:r>
            <a:endParaRPr lang="nb-NO" dirty="0"/>
          </a:p>
        </p:txBody>
      </p:sp>
      <p:cxnSp>
        <p:nvCxnSpPr>
          <p:cNvPr id="16" name="Rett pil 15"/>
          <p:cNvCxnSpPr>
            <a:stCxn id="14" idx="2"/>
            <a:endCxn id="17" idx="0"/>
          </p:cNvCxnSpPr>
          <p:nvPr/>
        </p:nvCxnSpPr>
        <p:spPr>
          <a:xfrm>
            <a:off x="6633756" y="2570782"/>
            <a:ext cx="0" cy="6504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vrundet rektangel 16"/>
          <p:cNvSpPr/>
          <p:nvPr/>
        </p:nvSpPr>
        <p:spPr>
          <a:xfrm>
            <a:off x="5482528" y="3221221"/>
            <a:ext cx="2302455" cy="6710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Dissector</a:t>
            </a:r>
            <a:r>
              <a:rPr lang="nb-NO" dirty="0" smtClean="0"/>
              <a:t>(</a:t>
            </a:r>
            <a:r>
              <a:rPr lang="nb-NO" dirty="0" err="1" smtClean="0"/>
              <a:t>flag</a:t>
            </a:r>
            <a:r>
              <a:rPr lang="nb-NO" dirty="0" smtClean="0"/>
              <a:t>)</a:t>
            </a:r>
            <a:endParaRPr lang="nb-NO" dirty="0"/>
          </a:p>
        </p:txBody>
      </p:sp>
      <p:cxnSp>
        <p:nvCxnSpPr>
          <p:cNvPr id="19" name="Rett pil 18"/>
          <p:cNvCxnSpPr>
            <a:endCxn id="17" idx="1"/>
          </p:cNvCxnSpPr>
          <p:nvPr/>
        </p:nvCxnSpPr>
        <p:spPr>
          <a:xfrm>
            <a:off x="2736102" y="3221221"/>
            <a:ext cx="2746426" cy="335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pil 24"/>
          <p:cNvCxnSpPr>
            <a:stCxn id="17" idx="2"/>
          </p:cNvCxnSpPr>
          <p:nvPr/>
        </p:nvCxnSpPr>
        <p:spPr>
          <a:xfrm>
            <a:off x="6633756" y="3892309"/>
            <a:ext cx="0" cy="485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Avrundet rektangel 25"/>
          <p:cNvSpPr/>
          <p:nvPr/>
        </p:nvSpPr>
        <p:spPr>
          <a:xfrm>
            <a:off x="5482528" y="4377557"/>
            <a:ext cx="2508954" cy="1084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Platform dependent </a:t>
            </a:r>
            <a:r>
              <a:rPr lang="nb-NO" dirty="0" err="1"/>
              <a:t>d</a:t>
            </a:r>
            <a:r>
              <a:rPr lang="nb-NO" dirty="0" err="1" smtClean="0"/>
              <a:t>issector</a:t>
            </a:r>
            <a:r>
              <a:rPr lang="nb-NO" dirty="0" smtClean="0"/>
              <a:t> </a:t>
            </a:r>
            <a:r>
              <a:rPr lang="nb-NO" dirty="0" err="1" smtClean="0"/>
              <a:t>function</a:t>
            </a:r>
            <a:endParaRPr lang="nb-NO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20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4057294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Status </a:t>
            </a:r>
            <a:r>
              <a:rPr lang="nb-NO" dirty="0" err="1" smtClean="0"/>
              <a:t>before</a:t>
            </a:r>
            <a:r>
              <a:rPr lang="nb-NO" dirty="0" smtClean="0"/>
              <a:t> sprint #4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utility</a:t>
            </a:r>
            <a:r>
              <a:rPr lang="nb-NO" dirty="0" smtClean="0"/>
              <a:t> </a:t>
            </a:r>
            <a:r>
              <a:rPr lang="nb-NO" dirty="0" err="1" smtClean="0"/>
              <a:t>failed</a:t>
            </a:r>
            <a:r>
              <a:rPr lang="nb-NO" dirty="0" smtClean="0"/>
              <a:t> to </a:t>
            </a:r>
            <a:r>
              <a:rPr lang="nb-NO" dirty="0" err="1" smtClean="0"/>
              <a:t>parse</a:t>
            </a:r>
            <a:r>
              <a:rPr lang="nb-NO" dirty="0" smtClean="0"/>
              <a:t> most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customer</a:t>
            </a:r>
            <a:r>
              <a:rPr lang="nb-NO" dirty="0" smtClean="0"/>
              <a:t> </a:t>
            </a:r>
            <a:r>
              <a:rPr lang="nb-NO" dirty="0" err="1" smtClean="0"/>
              <a:t>code</a:t>
            </a:r>
            <a:endParaRPr lang="nb-NO" dirty="0" smtClean="0"/>
          </a:p>
          <a:p>
            <a:r>
              <a:rPr lang="nb-NO" dirty="0" err="1" smtClean="0"/>
              <a:t>Some</a:t>
            </a:r>
            <a:r>
              <a:rPr lang="nb-NO" dirty="0" smtClean="0"/>
              <a:t> </a:t>
            </a:r>
            <a:r>
              <a:rPr lang="nb-NO" dirty="0" err="1" smtClean="0"/>
              <a:t>bugs</a:t>
            </a:r>
            <a:r>
              <a:rPr lang="nb-NO" dirty="0" smtClean="0"/>
              <a:t> and </a:t>
            </a:r>
            <a:r>
              <a:rPr lang="nb-NO" dirty="0" err="1" smtClean="0"/>
              <a:t>unforseen</a:t>
            </a:r>
            <a:r>
              <a:rPr lang="nb-NO" dirty="0" smtClean="0"/>
              <a:t> problems </a:t>
            </a:r>
            <a:r>
              <a:rPr lang="nb-NO" dirty="0" err="1" smtClean="0"/>
              <a:t>caused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utility</a:t>
            </a:r>
            <a:r>
              <a:rPr lang="nb-NO" dirty="0" smtClean="0"/>
              <a:t> to </a:t>
            </a:r>
            <a:r>
              <a:rPr lang="nb-NO" dirty="0" err="1" smtClean="0"/>
              <a:t>crash</a:t>
            </a:r>
            <a:endParaRPr lang="nb-NO" dirty="0" smtClean="0"/>
          </a:p>
          <a:p>
            <a:r>
              <a:rPr lang="nb-NO" dirty="0" smtClean="0"/>
              <a:t>Thales </a:t>
            </a:r>
            <a:r>
              <a:rPr lang="nb-NO" dirty="0" err="1" smtClean="0"/>
              <a:t>made</a:t>
            </a:r>
            <a:r>
              <a:rPr lang="nb-NO" dirty="0" smtClean="0"/>
              <a:t> arrangements to let </a:t>
            </a:r>
            <a:r>
              <a:rPr lang="nb-NO" dirty="0" err="1" smtClean="0"/>
              <a:t>us</a:t>
            </a:r>
            <a:r>
              <a:rPr lang="nb-NO" dirty="0" smtClean="0"/>
              <a:t> do on-</a:t>
            </a:r>
            <a:r>
              <a:rPr lang="nb-NO" dirty="0" err="1" smtClean="0"/>
              <a:t>site</a:t>
            </a:r>
            <a:r>
              <a:rPr lang="nb-NO" dirty="0" smtClean="0"/>
              <a:t> testing </a:t>
            </a:r>
            <a:r>
              <a:rPr lang="nb-NO" dirty="0" err="1" smtClean="0"/>
              <a:t>on</a:t>
            </a:r>
            <a:r>
              <a:rPr lang="nb-NO" dirty="0" smtClean="0"/>
              <a:t> target </a:t>
            </a:r>
            <a:r>
              <a:rPr lang="nb-NO" dirty="0" err="1" smtClean="0"/>
              <a:t>code</a:t>
            </a:r>
            <a:endParaRPr lang="nb-NO" dirty="0"/>
          </a:p>
          <a:p>
            <a:endParaRPr lang="nb-NO" dirty="0"/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21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15727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Sprint #4 Goals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Parsing customers code</a:t>
            </a:r>
          </a:p>
          <a:p>
            <a:pPr lvl="1"/>
            <a:r>
              <a:rPr lang="en-GB" dirty="0" smtClean="0"/>
              <a:t>Bug fixes in the file traversing </a:t>
            </a:r>
          </a:p>
          <a:p>
            <a:pPr lvl="1"/>
            <a:r>
              <a:rPr lang="en-GB" dirty="0" smtClean="0"/>
              <a:t>Remove unsupported C pre-processor directives</a:t>
            </a:r>
          </a:p>
          <a:p>
            <a:pPr lvl="1"/>
            <a:r>
              <a:rPr lang="en-GB" dirty="0" smtClean="0"/>
              <a:t>Locate indirect includes</a:t>
            </a:r>
          </a:p>
          <a:p>
            <a:r>
              <a:rPr lang="en-GB" dirty="0" smtClean="0"/>
              <a:t>New requirements</a:t>
            </a:r>
          </a:p>
          <a:p>
            <a:pPr lvl="1"/>
            <a:r>
              <a:rPr lang="en-GB" dirty="0" smtClean="0"/>
              <a:t>Guess dissector from packet size</a:t>
            </a:r>
          </a:p>
          <a:p>
            <a:pPr lvl="1"/>
            <a:r>
              <a:rPr lang="en-GB" dirty="0" smtClean="0"/>
              <a:t>More options for batch mode</a:t>
            </a:r>
          </a:p>
          <a:p>
            <a:pPr lvl="1"/>
            <a:r>
              <a:rPr lang="en-GB" dirty="0" smtClean="0"/>
              <a:t>Automatically generate </a:t>
            </a:r>
            <a:r>
              <a:rPr lang="en-GB" dirty="0" err="1" smtClean="0"/>
              <a:t>config</a:t>
            </a:r>
            <a:r>
              <a:rPr lang="en-GB" dirty="0" smtClean="0"/>
              <a:t> templates</a:t>
            </a:r>
          </a:p>
          <a:p>
            <a:pPr lvl="1">
              <a:buNone/>
            </a:pPr>
            <a:endParaRPr lang="en-GB" dirty="0" smtClean="0"/>
          </a:p>
          <a:p>
            <a:endParaRPr lang="nb-NO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22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3291191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Indirect includes</a:t>
            </a:r>
            <a:endParaRPr lang="en-GB" dirty="0"/>
          </a:p>
        </p:txBody>
      </p:sp>
      <p:sp>
        <p:nvSpPr>
          <p:cNvPr id="4" name="Avrundet rektangel 3"/>
          <p:cNvSpPr/>
          <p:nvPr/>
        </p:nvSpPr>
        <p:spPr>
          <a:xfrm>
            <a:off x="908592" y="2415916"/>
            <a:ext cx="2106282" cy="23952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 err="1" smtClean="0"/>
              <a:t>source.c</a:t>
            </a:r>
            <a:endParaRPr lang="nb-NO" dirty="0" smtClean="0"/>
          </a:p>
          <a:p>
            <a:pPr algn="ctr"/>
            <a:endParaRPr lang="nb-NO" dirty="0"/>
          </a:p>
          <a:p>
            <a:r>
              <a:rPr lang="nb-NO" dirty="0" smtClean="0"/>
              <a:t>#</a:t>
            </a:r>
            <a:r>
              <a:rPr lang="nb-NO" dirty="0" err="1" smtClean="0"/>
              <a:t>include</a:t>
            </a:r>
            <a:r>
              <a:rPr lang="nb-NO" dirty="0" smtClean="0"/>
              <a:t> &lt;</a:t>
            </a:r>
            <a:r>
              <a:rPr lang="nb-NO" dirty="0" err="1" smtClean="0"/>
              <a:t>a.h</a:t>
            </a:r>
            <a:r>
              <a:rPr lang="nb-NO" dirty="0" smtClean="0"/>
              <a:t>&gt;</a:t>
            </a:r>
          </a:p>
          <a:p>
            <a:r>
              <a:rPr lang="nb-NO" dirty="0" smtClean="0"/>
              <a:t>#</a:t>
            </a:r>
            <a:r>
              <a:rPr lang="nb-NO" dirty="0" err="1" smtClean="0"/>
              <a:t>include</a:t>
            </a:r>
            <a:r>
              <a:rPr lang="nb-NO" dirty="0" smtClean="0"/>
              <a:t> &lt;</a:t>
            </a:r>
            <a:r>
              <a:rPr lang="nb-NO" dirty="0" err="1" smtClean="0"/>
              <a:t>b.h</a:t>
            </a:r>
            <a:r>
              <a:rPr lang="nb-NO" dirty="0" smtClean="0"/>
              <a:t>&gt;</a:t>
            </a:r>
          </a:p>
          <a:p>
            <a:r>
              <a:rPr lang="nb-NO" dirty="0" smtClean="0"/>
              <a:t>…</a:t>
            </a:r>
            <a:endParaRPr lang="nb-NO" dirty="0"/>
          </a:p>
        </p:txBody>
      </p:sp>
      <p:sp>
        <p:nvSpPr>
          <p:cNvPr id="5" name="Rektangel 4"/>
          <p:cNvSpPr/>
          <p:nvPr/>
        </p:nvSpPr>
        <p:spPr>
          <a:xfrm>
            <a:off x="3396896" y="1548664"/>
            <a:ext cx="1713935" cy="18377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 err="1" smtClean="0"/>
              <a:t>a.h</a:t>
            </a:r>
            <a:endParaRPr lang="nb-NO" dirty="0" smtClean="0"/>
          </a:p>
          <a:p>
            <a:pPr algn="ctr"/>
            <a:endParaRPr lang="nb-NO" dirty="0" smtClean="0"/>
          </a:p>
          <a:p>
            <a:r>
              <a:rPr lang="nb-NO" dirty="0" err="1" smtClean="0"/>
              <a:t>typedef</a:t>
            </a:r>
            <a:r>
              <a:rPr lang="nb-NO" dirty="0" smtClean="0"/>
              <a:t> TYPE</a:t>
            </a:r>
          </a:p>
          <a:p>
            <a:r>
              <a:rPr lang="nb-NO" dirty="0" smtClean="0"/>
              <a:t>… </a:t>
            </a:r>
            <a:endParaRPr lang="nb-NO" dirty="0"/>
          </a:p>
        </p:txBody>
      </p:sp>
      <p:sp>
        <p:nvSpPr>
          <p:cNvPr id="6" name="Rektangel 5"/>
          <p:cNvSpPr/>
          <p:nvPr/>
        </p:nvSpPr>
        <p:spPr>
          <a:xfrm>
            <a:off x="3396896" y="4377557"/>
            <a:ext cx="1713935" cy="17551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 err="1" smtClean="0"/>
              <a:t>b.h</a:t>
            </a:r>
            <a:endParaRPr lang="nb-NO" dirty="0" smtClean="0"/>
          </a:p>
          <a:p>
            <a:pPr algn="ctr"/>
            <a:endParaRPr lang="nb-NO" dirty="0"/>
          </a:p>
          <a:p>
            <a:r>
              <a:rPr lang="nb-NO" dirty="0" err="1" smtClean="0"/>
              <a:t>Use</a:t>
            </a:r>
            <a:r>
              <a:rPr lang="nb-NO" dirty="0" smtClean="0"/>
              <a:t> TYPE</a:t>
            </a:r>
          </a:p>
          <a:p>
            <a:r>
              <a:rPr lang="nb-NO" dirty="0" smtClean="0"/>
              <a:t>…</a:t>
            </a:r>
            <a:endParaRPr lang="nb-NO" dirty="0"/>
          </a:p>
        </p:txBody>
      </p:sp>
      <p:cxnSp>
        <p:nvCxnSpPr>
          <p:cNvPr id="8" name="Rett pil 7"/>
          <p:cNvCxnSpPr>
            <a:stCxn id="4" idx="3"/>
            <a:endCxn id="5" idx="1"/>
          </p:cNvCxnSpPr>
          <p:nvPr/>
        </p:nvCxnSpPr>
        <p:spPr>
          <a:xfrm flipV="1">
            <a:off x="3014874" y="2467538"/>
            <a:ext cx="382022" cy="1146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ett pil 9"/>
          <p:cNvCxnSpPr>
            <a:stCxn id="4" idx="3"/>
            <a:endCxn id="6" idx="1"/>
          </p:cNvCxnSpPr>
          <p:nvPr/>
        </p:nvCxnSpPr>
        <p:spPr>
          <a:xfrm>
            <a:off x="3014874" y="3613550"/>
            <a:ext cx="382022" cy="1641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ktangel 2"/>
          <p:cNvSpPr/>
          <p:nvPr/>
        </p:nvSpPr>
        <p:spPr>
          <a:xfrm>
            <a:off x="6442745" y="1444532"/>
            <a:ext cx="1982383" cy="46881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b-NO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//</a:t>
            </a:r>
            <a:r>
              <a:rPr lang="nb-NO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Processed</a:t>
            </a:r>
            <a:endParaRPr lang="nb-NO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nb-NO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nb-NO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typedef</a:t>
            </a:r>
            <a:r>
              <a:rPr lang="nb-NO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TYPE</a:t>
            </a:r>
          </a:p>
          <a:p>
            <a:r>
              <a:rPr lang="nb-NO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…</a:t>
            </a:r>
          </a:p>
          <a:p>
            <a:endParaRPr lang="nb-NO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nb-NO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Use</a:t>
            </a:r>
            <a:r>
              <a:rPr lang="nb-NO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TYPE</a:t>
            </a:r>
          </a:p>
          <a:p>
            <a:r>
              <a:rPr lang="nb-NO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…</a:t>
            </a:r>
          </a:p>
          <a:p>
            <a:endParaRPr lang="nb-NO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nb-NO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…</a:t>
            </a:r>
          </a:p>
        </p:txBody>
      </p:sp>
      <p:cxnSp>
        <p:nvCxnSpPr>
          <p:cNvPr id="12" name="Rett linje 11"/>
          <p:cNvCxnSpPr/>
          <p:nvPr/>
        </p:nvCxnSpPr>
        <p:spPr>
          <a:xfrm>
            <a:off x="5781951" y="1444532"/>
            <a:ext cx="20649" cy="48843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Pil høyre 22"/>
          <p:cNvSpPr/>
          <p:nvPr/>
        </p:nvSpPr>
        <p:spPr>
          <a:xfrm>
            <a:off x="4150616" y="3613550"/>
            <a:ext cx="1910108" cy="62978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Pre-</a:t>
            </a:r>
            <a:r>
              <a:rPr lang="nb-NO" dirty="0" err="1" smtClean="0"/>
              <a:t>processor</a:t>
            </a:r>
            <a:endParaRPr lang="nb-NO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23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7119943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Download\sprint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1794970"/>
            <a:ext cx="7759153" cy="33223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#4 System Overview</a:t>
            </a:r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24</a:t>
            </a:fld>
            <a:endParaRPr lang="nb-NO" dirty="0"/>
          </a:p>
        </p:txBody>
      </p:sp>
      <p:pic>
        <p:nvPicPr>
          <p:cNvPr id="6" name="Picture 2" descr="E:\Download\sprint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9360" y="1794970"/>
            <a:ext cx="7552852" cy="28030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 access to real test data</a:t>
            </a:r>
          </a:p>
          <a:p>
            <a:r>
              <a:rPr lang="en-GB" dirty="0" smtClean="0"/>
              <a:t>Customer provided some examples</a:t>
            </a:r>
          </a:p>
          <a:p>
            <a:r>
              <a:rPr lang="en-GB" dirty="0" smtClean="0"/>
              <a:t>Needed to manually make messages packets</a:t>
            </a:r>
          </a:p>
          <a:p>
            <a:r>
              <a:rPr lang="en-GB" dirty="0" smtClean="0"/>
              <a:t>Challenging to keep all the tests up to date</a:t>
            </a:r>
          </a:p>
          <a:p>
            <a:r>
              <a:rPr lang="en-GB" dirty="0" smtClean="0"/>
              <a:t>Over all good code coverage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25</a:t>
            </a:fld>
            <a:endParaRPr lang="nb-NO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Fulfilled all the initial customer requirements</a:t>
            </a:r>
          </a:p>
          <a:p>
            <a:r>
              <a:rPr lang="en-GB" dirty="0" smtClean="0"/>
              <a:t>Finished some of the additional requirements</a:t>
            </a:r>
          </a:p>
          <a:p>
            <a:r>
              <a:rPr lang="en-GB" dirty="0" smtClean="0"/>
              <a:t>Were able to parse most of the customers files one by one.</a:t>
            </a:r>
          </a:p>
          <a:p>
            <a:r>
              <a:rPr lang="en-GB" dirty="0" smtClean="0"/>
              <a:t>Memory constrictions made us unable to run the utility on all their code.</a:t>
            </a:r>
          </a:p>
          <a:p>
            <a:r>
              <a:rPr lang="en-GB" dirty="0" smtClean="0"/>
              <a:t>The customer was satisfied with the result.</a:t>
            </a:r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26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82614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Demonstration</a:t>
            </a:r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27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30022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cs-CZ" dirty="0" smtClean="0"/>
              <a:t>T</a:t>
            </a:r>
            <a:r>
              <a:rPr lang="nb-NO" dirty="0" smtClean="0"/>
              <a:t>eam</a:t>
            </a:r>
            <a:endParaRPr lang="en-GB" dirty="0"/>
          </a:p>
        </p:txBody>
      </p:sp>
      <p:pic>
        <p:nvPicPr>
          <p:cNvPr id="6" name="Plassholder for innhol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43" y="1600200"/>
            <a:ext cx="7721139" cy="4343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3256898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7772604" cy="434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International company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ecurity and mission critical components</a:t>
            </a:r>
          </a:p>
          <a:p>
            <a:r>
              <a:rPr lang="en-US" sz="2400" dirty="0" smtClean="0"/>
              <a:t>Both military and civil customers</a:t>
            </a:r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508" y="286556"/>
            <a:ext cx="3840162" cy="94919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5163905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vrundet rektangel 3"/>
          <p:cNvSpPr/>
          <p:nvPr/>
        </p:nvSpPr>
        <p:spPr>
          <a:xfrm>
            <a:off x="562656" y="1708682"/>
            <a:ext cx="2138766" cy="20380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 smtClean="0"/>
              <a:t>Process 1</a:t>
            </a:r>
          </a:p>
        </p:txBody>
      </p:sp>
      <p:sp>
        <p:nvSpPr>
          <p:cNvPr id="14" name="Avrundet rektangel 13"/>
          <p:cNvSpPr/>
          <p:nvPr/>
        </p:nvSpPr>
        <p:spPr>
          <a:xfrm>
            <a:off x="6363345" y="1708682"/>
            <a:ext cx="2123267" cy="203802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 smtClean="0"/>
              <a:t>Process 2</a:t>
            </a:r>
          </a:p>
        </p:txBody>
      </p:sp>
      <p:cxnSp>
        <p:nvCxnSpPr>
          <p:cNvPr id="16" name="Rett pil 15"/>
          <p:cNvCxnSpPr>
            <a:stCxn id="4" idx="3"/>
            <a:endCxn id="14" idx="1"/>
          </p:cNvCxnSpPr>
          <p:nvPr/>
        </p:nvCxnSpPr>
        <p:spPr>
          <a:xfrm>
            <a:off x="2701422" y="2727697"/>
            <a:ext cx="36619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vrundet rektangel 21"/>
          <p:cNvSpPr/>
          <p:nvPr/>
        </p:nvSpPr>
        <p:spPr>
          <a:xfrm>
            <a:off x="602460" y="2204632"/>
            <a:ext cx="2059158" cy="14955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/>
              <a:t>struct message {</a:t>
            </a:r>
          </a:p>
          <a:p>
            <a:r>
              <a:rPr lang="nb-NO" sz="1600" dirty="0"/>
              <a:t>  int a = 5;</a:t>
            </a:r>
          </a:p>
          <a:p>
            <a:r>
              <a:rPr lang="nb-NO" sz="1600" dirty="0"/>
              <a:t>  int b = 6;</a:t>
            </a:r>
          </a:p>
          <a:p>
            <a:r>
              <a:rPr lang="nb-NO" sz="1600" dirty="0"/>
              <a:t>  char* </a:t>
            </a:r>
            <a:r>
              <a:rPr lang="nb-NO" sz="1600" dirty="0" smtClean="0"/>
              <a:t>c =  </a:t>
            </a:r>
            <a:r>
              <a:rPr lang="nb-NO" sz="1600" dirty="0"/>
              <a:t>‘abc</a:t>
            </a:r>
            <a:r>
              <a:rPr lang="nb-NO" sz="1600" dirty="0" smtClean="0"/>
              <a:t>’;</a:t>
            </a:r>
          </a:p>
          <a:p>
            <a:r>
              <a:rPr lang="nb-NO" sz="1600" dirty="0" smtClean="0"/>
              <a:t>};</a:t>
            </a:r>
            <a:endParaRPr lang="nb-NO" sz="1600" dirty="0"/>
          </a:p>
        </p:txBody>
      </p:sp>
      <p:sp>
        <p:nvSpPr>
          <p:cNvPr id="23" name="Avrundet rektangel 22"/>
          <p:cNvSpPr/>
          <p:nvPr/>
        </p:nvSpPr>
        <p:spPr>
          <a:xfrm>
            <a:off x="6416942" y="2204632"/>
            <a:ext cx="2016072" cy="14955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 err="1" smtClean="0"/>
              <a:t>struct</a:t>
            </a:r>
            <a:r>
              <a:rPr lang="nb-NO" sz="1600" dirty="0" smtClean="0"/>
              <a:t> </a:t>
            </a:r>
            <a:r>
              <a:rPr lang="nb-NO" sz="1600" dirty="0" err="1" smtClean="0"/>
              <a:t>message</a:t>
            </a:r>
            <a:r>
              <a:rPr lang="nb-NO" sz="1600" dirty="0" smtClean="0"/>
              <a:t> {</a:t>
            </a:r>
          </a:p>
          <a:p>
            <a:r>
              <a:rPr lang="nb-NO" sz="1600" dirty="0" smtClean="0"/>
              <a:t>  </a:t>
            </a:r>
            <a:r>
              <a:rPr lang="nb-NO" sz="1600" dirty="0" err="1" smtClean="0"/>
              <a:t>int</a:t>
            </a:r>
            <a:r>
              <a:rPr lang="nb-NO" sz="1600" dirty="0" smtClean="0"/>
              <a:t> a = 5;</a:t>
            </a:r>
          </a:p>
          <a:p>
            <a:r>
              <a:rPr lang="nb-NO" sz="1600" dirty="0" smtClean="0"/>
              <a:t>  </a:t>
            </a:r>
            <a:r>
              <a:rPr lang="nb-NO" sz="1600" dirty="0" err="1" smtClean="0"/>
              <a:t>int</a:t>
            </a:r>
            <a:r>
              <a:rPr lang="nb-NO" sz="1600" dirty="0" smtClean="0"/>
              <a:t> b = 6;</a:t>
            </a:r>
          </a:p>
          <a:p>
            <a:r>
              <a:rPr lang="nb-NO" sz="1600" dirty="0" smtClean="0"/>
              <a:t>  </a:t>
            </a:r>
            <a:r>
              <a:rPr lang="nb-NO" sz="1600" dirty="0" err="1" smtClean="0"/>
              <a:t>char</a:t>
            </a:r>
            <a:r>
              <a:rPr lang="nb-NO" sz="1600" dirty="0" smtClean="0"/>
              <a:t>* c =  ‘abc’;</a:t>
            </a:r>
          </a:p>
          <a:p>
            <a:r>
              <a:rPr lang="nb-NO" sz="1600" dirty="0" smtClean="0"/>
              <a:t>};</a:t>
            </a:r>
            <a:endParaRPr lang="nb-NO" sz="1600" dirty="0"/>
          </a:p>
        </p:txBody>
      </p:sp>
      <p:sp>
        <p:nvSpPr>
          <p:cNvPr id="24" name="Rektangel 23"/>
          <p:cNvSpPr/>
          <p:nvPr/>
        </p:nvSpPr>
        <p:spPr>
          <a:xfrm>
            <a:off x="2701422" y="1988457"/>
            <a:ext cx="1621183" cy="6484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ID: 42</a:t>
            </a:r>
          </a:p>
          <a:p>
            <a:pPr algn="ctr"/>
            <a:r>
              <a:rPr lang="nb-NO" dirty="0" smtClean="0"/>
              <a:t>1001101010</a:t>
            </a:r>
            <a:endParaRPr lang="nb-NO" dirty="0"/>
          </a:p>
        </p:txBody>
      </p:sp>
      <p:sp>
        <p:nvSpPr>
          <p:cNvPr id="25" name="Avrundet rektangel 24"/>
          <p:cNvSpPr/>
          <p:nvPr/>
        </p:nvSpPr>
        <p:spPr>
          <a:xfrm>
            <a:off x="3353090" y="3843581"/>
            <a:ext cx="2383571" cy="226275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 smtClean="0"/>
              <a:t>Wireshark</a:t>
            </a:r>
            <a:endParaRPr lang="nb-NO" dirty="0"/>
          </a:p>
        </p:txBody>
      </p:sp>
      <p:cxnSp>
        <p:nvCxnSpPr>
          <p:cNvPr id="29" name="Rett linje 28"/>
          <p:cNvCxnSpPr>
            <a:endCxn id="25" idx="0"/>
          </p:cNvCxnSpPr>
          <p:nvPr/>
        </p:nvCxnSpPr>
        <p:spPr>
          <a:xfrm>
            <a:off x="4544876" y="2727697"/>
            <a:ext cx="0" cy="11158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Avrundet rektangel 30"/>
          <p:cNvSpPr/>
          <p:nvPr/>
        </p:nvSpPr>
        <p:spPr>
          <a:xfrm>
            <a:off x="3620701" y="4355024"/>
            <a:ext cx="1848350" cy="158082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ID: 42</a:t>
            </a:r>
          </a:p>
          <a:p>
            <a:pPr algn="ctr"/>
            <a:r>
              <a:rPr lang="nb-NO" dirty="0" smtClean="0"/>
              <a:t>1001101010</a:t>
            </a:r>
            <a:endParaRPr lang="nb-NO" dirty="0"/>
          </a:p>
        </p:txBody>
      </p:sp>
      <p:sp>
        <p:nvSpPr>
          <p:cNvPr id="39" name="Avrundet rektangel 38"/>
          <p:cNvSpPr/>
          <p:nvPr/>
        </p:nvSpPr>
        <p:spPr>
          <a:xfrm>
            <a:off x="3465922" y="4382145"/>
            <a:ext cx="2157907" cy="155370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b-NO" sz="1600" dirty="0"/>
              <a:t>struct message {</a:t>
            </a:r>
          </a:p>
          <a:p>
            <a:r>
              <a:rPr lang="nb-NO" sz="1600" dirty="0"/>
              <a:t>  int a = 5;</a:t>
            </a:r>
          </a:p>
          <a:p>
            <a:r>
              <a:rPr lang="nb-NO" sz="1600" dirty="0"/>
              <a:t>  int b = 6;</a:t>
            </a:r>
          </a:p>
          <a:p>
            <a:r>
              <a:rPr lang="nb-NO" sz="1600" dirty="0"/>
              <a:t>  </a:t>
            </a:r>
            <a:r>
              <a:rPr lang="nb-NO" sz="1600" dirty="0" err="1"/>
              <a:t>char</a:t>
            </a:r>
            <a:r>
              <a:rPr lang="nb-NO" sz="1600" dirty="0" smtClean="0"/>
              <a:t>* c </a:t>
            </a:r>
            <a:r>
              <a:rPr lang="nb-NO" sz="1600" dirty="0"/>
              <a:t>=  ‘abc</a:t>
            </a:r>
            <a:r>
              <a:rPr lang="nb-NO" sz="1600" dirty="0" smtClean="0"/>
              <a:t>’;</a:t>
            </a:r>
          </a:p>
          <a:p>
            <a:r>
              <a:rPr lang="nb-NO" sz="1600" dirty="0" smtClean="0"/>
              <a:t>};</a:t>
            </a:r>
          </a:p>
          <a:p>
            <a:pPr algn="ctr"/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</a:t>
            </a:r>
            <a:r>
              <a:rPr lang="cs-CZ" dirty="0" smtClean="0"/>
              <a:t> Task</a:t>
            </a:r>
            <a:endParaRPr lang="en-GB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5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1294339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4" grpId="1" animBg="1"/>
      <p:bldP spid="24" grpId="2" animBg="1"/>
      <p:bldP spid="25" grpId="0" animBg="1"/>
      <p:bldP spid="31" grpId="0" animBg="1"/>
      <p:bldP spid="31" grpId="1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Dissectors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Wireshark</a:t>
            </a:r>
            <a:r>
              <a:rPr lang="en-GB" dirty="0" smtClean="0"/>
              <a:t> can be extended with dissectors</a:t>
            </a:r>
          </a:p>
          <a:p>
            <a:r>
              <a:rPr lang="en-GB" dirty="0" smtClean="0"/>
              <a:t>A dissector decodes the structure of a message</a:t>
            </a:r>
          </a:p>
          <a:p>
            <a:r>
              <a:rPr lang="en-GB" dirty="0" smtClean="0"/>
              <a:t>Written in </a:t>
            </a:r>
            <a:r>
              <a:rPr lang="en-GB" dirty="0" err="1" smtClean="0"/>
              <a:t>Lua</a:t>
            </a:r>
            <a:r>
              <a:rPr lang="en-GB" dirty="0" smtClean="0"/>
              <a:t>.</a:t>
            </a:r>
          </a:p>
          <a:p>
            <a:r>
              <a:rPr lang="en-GB" dirty="0" smtClean="0"/>
              <a:t>Takes from 15 minutes – 1 hour to make.</a:t>
            </a:r>
          </a:p>
          <a:p>
            <a:r>
              <a:rPr lang="en-GB" dirty="0" smtClean="0"/>
              <a:t>Requires knowledge about C memory layout and </a:t>
            </a:r>
            <a:r>
              <a:rPr lang="en-GB" dirty="0" err="1" smtClean="0"/>
              <a:t>Wireshark</a:t>
            </a:r>
            <a:r>
              <a:rPr lang="en-GB" dirty="0" smtClean="0"/>
              <a:t> API.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6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3216010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dirty="0"/>
              <a:t>T</a:t>
            </a:r>
            <a:r>
              <a:rPr lang="nb-NO" dirty="0" smtClean="0"/>
              <a:t>ask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</a:t>
            </a:r>
            <a:r>
              <a:rPr lang="en-US" dirty="0" err="1"/>
              <a:t>Lua</a:t>
            </a:r>
            <a:r>
              <a:rPr lang="en-US" dirty="0"/>
              <a:t> dissectors for C structs </a:t>
            </a:r>
            <a:r>
              <a:rPr lang="en-US" dirty="0" smtClean="0"/>
              <a:t>automatically</a:t>
            </a:r>
          </a:p>
          <a:p>
            <a:pPr lvl="1"/>
            <a:r>
              <a:rPr lang="en-US" dirty="0" smtClean="0"/>
              <a:t>4000 C-header files</a:t>
            </a:r>
          </a:p>
          <a:p>
            <a:pPr lvl="1"/>
            <a:r>
              <a:rPr lang="en-US" dirty="0" smtClean="0"/>
              <a:t>Some very complex</a:t>
            </a:r>
            <a:endParaRPr lang="en-US" dirty="0"/>
          </a:p>
          <a:p>
            <a:r>
              <a:rPr lang="en-US" dirty="0"/>
              <a:t>Provide configuration options for the </a:t>
            </a:r>
            <a:r>
              <a:rPr lang="en-US" dirty="0" smtClean="0"/>
              <a:t>dissectors</a:t>
            </a:r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Member and type semantic</a:t>
            </a:r>
          </a:p>
          <a:p>
            <a:pPr lvl="1"/>
            <a:r>
              <a:rPr lang="en-US" dirty="0" smtClean="0"/>
              <a:t>Options to make it work in different environments</a:t>
            </a:r>
            <a:endParaRPr lang="en-US" dirty="0"/>
          </a:p>
          <a:p>
            <a:endParaRPr lang="nb-N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7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2488048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</a:t>
            </a:r>
            <a:r>
              <a:rPr lang="cs-CZ" dirty="0" smtClean="0"/>
              <a:t>liminary S</a:t>
            </a:r>
            <a:r>
              <a:rPr lang="en-GB" dirty="0" err="1" smtClean="0"/>
              <a:t>tudy</a:t>
            </a:r>
            <a:endParaRPr lang="en-GB" dirty="0"/>
          </a:p>
        </p:txBody>
      </p:sp>
      <p:pic>
        <p:nvPicPr>
          <p:cNvPr id="1026" name="Picture 2" descr="D:\kpro9\report\planning\img\python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304" y="3591357"/>
            <a:ext cx="1222859" cy="122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kpro9\report\planning\img\java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244" y="510545"/>
            <a:ext cx="808614" cy="150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kpro9\report\planning\img\pyyaml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435" y="2756951"/>
            <a:ext cx="12954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kpro9\report\planning\img\gcc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07" y="1518701"/>
            <a:ext cx="103822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lassholder for innhold 5" descr="antlr_logo.p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5" b="9495"/>
          <a:stretch>
            <a:fillRect/>
          </a:stretch>
        </p:blipFill>
        <p:spPr>
          <a:xfrm>
            <a:off x="3237973" y="5936603"/>
            <a:ext cx="947837" cy="511899"/>
          </a:xfrm>
        </p:spPr>
      </p:pic>
      <p:pic>
        <p:nvPicPr>
          <p:cNvPr id="11" name="Bilde 10" descr="llvm_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99" y="5332917"/>
            <a:ext cx="1538576" cy="1089825"/>
          </a:xfrm>
          <a:prstGeom prst="rect">
            <a:avLst/>
          </a:prstGeom>
        </p:spPr>
      </p:pic>
      <p:pic>
        <p:nvPicPr>
          <p:cNvPr id="12" name="Bilde 11" descr="lua_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850" y="3552275"/>
            <a:ext cx="1147890" cy="1147890"/>
          </a:xfrm>
          <a:prstGeom prst="rect">
            <a:avLst/>
          </a:prstGeom>
        </p:spPr>
      </p:pic>
      <p:pic>
        <p:nvPicPr>
          <p:cNvPr id="19" name="Bilde 18" descr="wireshark_log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111" y="1592532"/>
            <a:ext cx="1850944" cy="636884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7104736" y="5332917"/>
            <a:ext cx="1449110" cy="610673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pycparser</a:t>
            </a:r>
            <a:endParaRPr lang="cs-CZ" dirty="0"/>
          </a:p>
        </p:txBody>
      </p:sp>
      <p:sp>
        <p:nvSpPr>
          <p:cNvPr id="21" name="Rounded Rectangle 20"/>
          <p:cNvSpPr/>
          <p:nvPr/>
        </p:nvSpPr>
        <p:spPr>
          <a:xfrm>
            <a:off x="7462689" y="2654379"/>
            <a:ext cx="1449110" cy="610673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PLY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944901" y="2941602"/>
            <a:ext cx="1627662" cy="610673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configparser</a:t>
            </a:r>
            <a:endParaRPr lang="cs-CZ" dirty="0"/>
          </a:p>
        </p:txBody>
      </p:sp>
      <p:sp>
        <p:nvSpPr>
          <p:cNvPr id="23" name="Rounded Rectangle 22"/>
          <p:cNvSpPr/>
          <p:nvPr/>
        </p:nvSpPr>
        <p:spPr>
          <a:xfrm>
            <a:off x="5383501" y="1692029"/>
            <a:ext cx="2339368" cy="610673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cppheaderparser</a:t>
            </a:r>
            <a:endParaRPr lang="cs-CZ" dirty="0"/>
          </a:p>
        </p:txBody>
      </p:sp>
      <p:sp>
        <p:nvSpPr>
          <p:cNvPr id="24" name="Rounded Rectangle 23"/>
          <p:cNvSpPr/>
          <p:nvPr/>
        </p:nvSpPr>
        <p:spPr>
          <a:xfrm>
            <a:off x="323528" y="4941168"/>
            <a:ext cx="1627662" cy="610673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ConfigObj</a:t>
            </a:r>
            <a:endParaRPr lang="cs-CZ" dirty="0"/>
          </a:p>
        </p:txBody>
      </p:sp>
      <p:sp>
        <p:nvSpPr>
          <p:cNvPr id="25" name="Rounded Rectangle 24"/>
          <p:cNvSpPr/>
          <p:nvPr/>
        </p:nvSpPr>
        <p:spPr>
          <a:xfrm>
            <a:off x="7462689" y="4561534"/>
            <a:ext cx="1449110" cy="610673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py.test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95580" y="5943590"/>
            <a:ext cx="1449110" cy="610673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nose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922290" y="2654379"/>
            <a:ext cx="1335985" cy="610673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Attest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2866850" y="4941351"/>
            <a:ext cx="1738193" cy="610673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coverage.py</a:t>
            </a:r>
          </a:p>
        </p:txBody>
      </p:sp>
      <p:pic>
        <p:nvPicPr>
          <p:cNvPr id="2051" name="Picture 3" descr="E:\School\TDT4290 - Customer Driven Project\_repo2\report\planning\img\sphinx_logo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346399" y="3591357"/>
            <a:ext cx="2565400" cy="774700"/>
          </a:xfrm>
          <a:prstGeom prst="rect">
            <a:avLst/>
          </a:prstGeom>
          <a:noFill/>
        </p:spPr>
      </p:pic>
      <p:pic>
        <p:nvPicPr>
          <p:cNvPr id="2052" name="Picture 4" descr="E:\School\TDT4290 - Customer Driven Project\_repo2\report\planning\img\readthedocs_logo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295182" y="3773065"/>
            <a:ext cx="927100" cy="927100"/>
          </a:xfrm>
          <a:prstGeom prst="rect">
            <a:avLst/>
          </a:prstGeom>
          <a:noFill/>
        </p:spPr>
      </p:pic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8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4998798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Development Methodology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Agile development</a:t>
            </a:r>
          </a:p>
          <a:p>
            <a:r>
              <a:rPr lang="cs-CZ" dirty="0" smtClean="0"/>
              <a:t>Scrum</a:t>
            </a:r>
          </a:p>
          <a:p>
            <a:r>
              <a:rPr lang="cs-CZ" dirty="0" smtClean="0"/>
              <a:t>4 sprints</a:t>
            </a:r>
          </a:p>
          <a:p>
            <a:r>
              <a:rPr lang="cs-CZ" dirty="0" smtClean="0"/>
              <a:t>2 weeks each</a:t>
            </a:r>
          </a:p>
          <a:p>
            <a:pPr lvl="1"/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302E-A1FB-774C-8746-6FCDCFF3AEDD}" type="slidenum">
              <a:rPr lang="nb-NO" smtClean="0"/>
              <a:pPr/>
              <a:t>9</a:t>
            </a:fld>
            <a:endParaRPr lang="nb-NO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s">
  <a:themeElements>
    <a:clrScheme name="Bris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is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is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8368</TotalTime>
  <Words>580</Words>
  <Application>Microsoft Macintosh PowerPoint</Application>
  <PresentationFormat>Skjermfremvisning (4:3)</PresentationFormat>
  <Paragraphs>186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27</vt:i4>
      </vt:variant>
    </vt:vector>
  </HeadingPairs>
  <TitlesOfParts>
    <vt:vector size="28" baseType="lpstr">
      <vt:lpstr>Bris</vt:lpstr>
      <vt:lpstr>PowerPoint-presentasjon</vt:lpstr>
      <vt:lpstr>Agenda</vt:lpstr>
      <vt:lpstr>The Team</vt:lpstr>
      <vt:lpstr>PowerPoint-presentasjon</vt:lpstr>
      <vt:lpstr>The Task</vt:lpstr>
      <vt:lpstr>Dissectors</vt:lpstr>
      <vt:lpstr>The Task</vt:lpstr>
      <vt:lpstr>Preliminary Study</vt:lpstr>
      <vt:lpstr>Development Methodology</vt:lpstr>
      <vt:lpstr>Sprint #1 Goals</vt:lpstr>
      <vt:lpstr>Sprint #1 System Overview</vt:lpstr>
      <vt:lpstr>Config of Range Limit</vt:lpstr>
      <vt:lpstr>Lua Dissector</vt:lpstr>
      <vt:lpstr>Wireshark Without Dissector</vt:lpstr>
      <vt:lpstr>Wireshark With Dissector</vt:lpstr>
      <vt:lpstr>Sprint #2 Goals</vt:lpstr>
      <vt:lpstr>Sprint #2 System Overview</vt:lpstr>
      <vt:lpstr>Sprint #3 Goals</vt:lpstr>
      <vt:lpstr>Sprint #3 System Overview</vt:lpstr>
      <vt:lpstr>Platform support</vt:lpstr>
      <vt:lpstr>Status before sprint #4</vt:lpstr>
      <vt:lpstr>Sprint #4 Goals</vt:lpstr>
      <vt:lpstr>Indirect includes</vt:lpstr>
      <vt:lpstr>Sprint #4 System Overview</vt:lpstr>
      <vt:lpstr>Testing</vt:lpstr>
      <vt:lpstr>Result</vt:lpstr>
      <vt:lpstr>Demonstration</vt:lpstr>
    </vt:vector>
  </TitlesOfParts>
  <Company>NTNU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Csjark</dc:title>
  <dc:creator>Sigurd Wien</dc:creator>
  <cp:lastModifiedBy>Sigurd Wien</cp:lastModifiedBy>
  <cp:revision>233</cp:revision>
  <dcterms:created xsi:type="dcterms:W3CDTF">2011-11-18T12:31:25Z</dcterms:created>
  <dcterms:modified xsi:type="dcterms:W3CDTF">2011-11-23T16:06:56Z</dcterms:modified>
</cp:coreProperties>
</file>