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3" r:id="rId3"/>
    <p:sldId id="262" r:id="rId4"/>
    <p:sldId id="258" r:id="rId5"/>
    <p:sldId id="257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34" autoAdjust="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177E7-4247-469E-8B10-DB95ADC6B41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A06E3-0D43-471E-9FC3-97EDA8A84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6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r>
              <a:rPr lang="en-US" dirty="0" smtClean="0"/>
              <a:t>Allow a </a:t>
            </a:r>
            <a:r>
              <a:rPr lang="en-US" i="1" u="sng" dirty="0" smtClean="0"/>
              <a:t>full</a:t>
            </a:r>
            <a:r>
              <a:rPr lang="en-US" dirty="0" smtClean="0"/>
              <a:t> database script package to be deployed to any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 opposed to just deploying the </a:t>
            </a:r>
            <a:r>
              <a:rPr lang="en-US" i="1" u="sng" dirty="0" smtClean="0"/>
              <a:t>incremental</a:t>
            </a:r>
            <a:r>
              <a:rPr lang="en-US" dirty="0" smtClean="0"/>
              <a:t> package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Be flexible to fit into any client’s SDLC stack</a:t>
            </a:r>
          </a:p>
          <a:p>
            <a:r>
              <a:rPr lang="en-US" dirty="0" smtClean="0"/>
              <a:t>Execution tool would figure out the differences to apply</a:t>
            </a:r>
          </a:p>
          <a:p>
            <a:r>
              <a:rPr lang="en-US" dirty="0" smtClean="0"/>
              <a:t>This makes a database deployment akin to a regular software binary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06E3-0D43-471E-9FC3-97EDA8A843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1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does not apply for SPs/views as those are stateless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case users want to “clean up” their table DDLs, a separate functionality will be available to automate the cleanup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not in by default as we value the ability to run your </a:t>
            </a:r>
            <a:r>
              <a:rPr lang="en-US" dirty="0" err="1" smtClean="0"/>
              <a:t>db</a:t>
            </a:r>
            <a:r>
              <a:rPr lang="en-US" dirty="0" smtClean="0"/>
              <a:t> code against any target </a:t>
            </a:r>
            <a:r>
              <a:rPr lang="en-US" dirty="0" err="1" smtClean="0"/>
              <a:t>db</a:t>
            </a:r>
            <a:r>
              <a:rPr lang="en-US" dirty="0" smtClean="0"/>
              <a:t> over having the ability to clean up your files, and doing a cleanup manually (as one would typically think to do) is not</a:t>
            </a:r>
            <a:r>
              <a:rPr lang="en-US" baseline="0" dirty="0" smtClean="0"/>
              <a:t> trivial and takes time to do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06E3-0D43-471E-9FC3-97EDA8A843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5134-5994-4ADF-9CB2-AD22BACEB7C0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2B15-F3AA-41DF-865D-A134B3B8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6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5134-5994-4ADF-9CB2-AD22BACEB7C0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2B15-F3AA-41DF-865D-A134B3B8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8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5134-5994-4ADF-9CB2-AD22BACEB7C0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2B15-F3AA-41DF-865D-A134B3B8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6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5134-5994-4ADF-9CB2-AD22BACEB7C0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2B15-F3AA-41DF-865D-A134B3B8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8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5134-5994-4ADF-9CB2-AD22BACEB7C0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2B15-F3AA-41DF-865D-A134B3B8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8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5134-5994-4ADF-9CB2-AD22BACEB7C0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2B15-F3AA-41DF-865D-A134B3B8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8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5134-5994-4ADF-9CB2-AD22BACEB7C0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2B15-F3AA-41DF-865D-A134B3B8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5134-5994-4ADF-9CB2-AD22BACEB7C0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2B15-F3AA-41DF-865D-A134B3B8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6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5134-5994-4ADF-9CB2-AD22BACEB7C0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2B15-F3AA-41DF-865D-A134B3B8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1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5134-5994-4ADF-9CB2-AD22BACEB7C0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2B15-F3AA-41DF-865D-A134B3B8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9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5134-5994-4ADF-9CB2-AD22BACEB7C0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2B15-F3AA-41DF-865D-A134B3B8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5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5134-5994-4ADF-9CB2-AD22BACEB7C0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52B15-F3AA-41DF-865D-A134B3B8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3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DeployAnywhere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934200" y="3384711"/>
            <a:ext cx="14478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914400" y="3535587"/>
            <a:ext cx="990600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3657600" y="3535587"/>
            <a:ext cx="1143000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</a:p>
          <a:p>
            <a:pPr algn="ctr"/>
            <a:r>
              <a:rPr lang="en-US" dirty="0" smtClean="0"/>
              <a:t>Anywhere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6934200" y="4299111"/>
            <a:ext cx="1447800" cy="3063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Deploy Log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1905000" y="3840387"/>
            <a:ext cx="17526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9" idx="2"/>
            <a:endCxn id="6" idx="2"/>
          </p:cNvCxnSpPr>
          <p:nvPr/>
        </p:nvCxnSpPr>
        <p:spPr>
          <a:xfrm>
            <a:off x="5379244" y="2989082"/>
            <a:ext cx="1554956" cy="852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5000" y="3840387"/>
            <a:ext cx="1438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1) Read</a:t>
            </a:r>
          </a:p>
          <a:p>
            <a:pPr algn="ctr"/>
            <a:r>
              <a:rPr lang="en-US" sz="1400" dirty="0" smtClean="0"/>
              <a:t>Changes</a:t>
            </a:r>
            <a:r>
              <a:rPr lang="en-US" sz="1400" dirty="0"/>
              <a:t> f</a:t>
            </a:r>
            <a:r>
              <a:rPr lang="en-US" sz="1400" dirty="0" smtClean="0"/>
              <a:t>rom</a:t>
            </a:r>
          </a:p>
          <a:p>
            <a:pPr algn="ctr"/>
            <a:r>
              <a:rPr lang="en-US" sz="1400" dirty="0" smtClean="0"/>
              <a:t>Source Code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876800" y="4800600"/>
            <a:ext cx="137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2) Read Changes from</a:t>
            </a:r>
          </a:p>
          <a:p>
            <a:pPr algn="ctr"/>
            <a:r>
              <a:rPr lang="en-US" sz="1400" dirty="0" smtClean="0"/>
              <a:t>Deploy Log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19" idx="2"/>
            <a:endCxn id="9" idx="1"/>
          </p:cNvCxnSpPr>
          <p:nvPr/>
        </p:nvCxnSpPr>
        <p:spPr>
          <a:xfrm>
            <a:off x="5379244" y="2989082"/>
            <a:ext cx="1554956" cy="1463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95600" y="2571943"/>
            <a:ext cx="1892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3) Calculate </a:t>
            </a:r>
            <a:r>
              <a:rPr lang="en-US" sz="1400" dirty="0" err="1" smtClean="0"/>
              <a:t>Changeset</a:t>
            </a:r>
            <a:r>
              <a:rPr lang="en-US" sz="1400" dirty="0" smtClean="0"/>
              <a:t> between Source Code and Deploy Log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943600" y="2438400"/>
            <a:ext cx="1471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4) Apply </a:t>
            </a:r>
            <a:r>
              <a:rPr lang="en-US" sz="1400" dirty="0" err="1" smtClean="0"/>
              <a:t>Changeset</a:t>
            </a:r>
            <a:r>
              <a:rPr lang="en-US" sz="1400" dirty="0" smtClean="0"/>
              <a:t> to Environment and Deploy Log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9" idx="2"/>
            <a:endCxn id="8" idx="2"/>
          </p:cNvCxnSpPr>
          <p:nvPr/>
        </p:nvCxnSpPr>
        <p:spPr>
          <a:xfrm rot="5400000" flipH="1">
            <a:off x="5715000" y="2662335"/>
            <a:ext cx="457200" cy="34290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4800600" y="2630424"/>
            <a:ext cx="1157288" cy="384048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Changeset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8" idx="0"/>
            <a:endCxn id="19" idx="1"/>
          </p:cNvCxnSpPr>
          <p:nvPr/>
        </p:nvCxnSpPr>
        <p:spPr>
          <a:xfrm flipV="1">
            <a:off x="4229100" y="2822448"/>
            <a:ext cx="571500" cy="7131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9558" y="1534861"/>
            <a:ext cx="923192" cy="229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4550" y="1921723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init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1069896" y="2361338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alter1</a:t>
            </a:r>
          </a:p>
          <a:p>
            <a:pPr algn="ctr"/>
            <a:endParaRPr lang="en-US" sz="900" dirty="0"/>
          </a:p>
        </p:txBody>
      </p:sp>
      <p:sp>
        <p:nvSpPr>
          <p:cNvPr id="67" name="Rectangle 66"/>
          <p:cNvSpPr/>
          <p:nvPr/>
        </p:nvSpPr>
        <p:spPr>
          <a:xfrm>
            <a:off x="1070629" y="2838001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</a:t>
            </a:r>
          </a:p>
          <a:p>
            <a:pPr algn="ctr"/>
            <a:endParaRPr lang="en-US" sz="900" dirty="0"/>
          </a:p>
        </p:txBody>
      </p:sp>
      <p:sp>
        <p:nvSpPr>
          <p:cNvPr id="68" name="Rectangle 67"/>
          <p:cNvSpPr/>
          <p:nvPr/>
        </p:nvSpPr>
        <p:spPr>
          <a:xfrm>
            <a:off x="1070629" y="3333301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alter2</a:t>
            </a:r>
          </a:p>
          <a:p>
            <a:pPr algn="ctr"/>
            <a:endParaRPr lang="en-US" sz="900" dirty="0"/>
          </a:p>
        </p:txBody>
      </p:sp>
      <p:sp>
        <p:nvSpPr>
          <p:cNvPr id="69" name="Rectangle 68"/>
          <p:cNvSpPr/>
          <p:nvPr/>
        </p:nvSpPr>
        <p:spPr>
          <a:xfrm>
            <a:off x="2675958" y="1534861"/>
            <a:ext cx="923192" cy="130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760950" y="1921723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init</a:t>
            </a:r>
            <a:endParaRPr lang="en-US" sz="900" dirty="0"/>
          </a:p>
        </p:txBody>
      </p:sp>
      <p:sp>
        <p:nvSpPr>
          <p:cNvPr id="71" name="Rectangle 70"/>
          <p:cNvSpPr/>
          <p:nvPr/>
        </p:nvSpPr>
        <p:spPr>
          <a:xfrm>
            <a:off x="2746296" y="2361338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ind1</a:t>
            </a:r>
          </a:p>
          <a:p>
            <a:pPr algn="ctr"/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4199958" y="1557368"/>
            <a:ext cx="923192" cy="1775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284950" y="1944230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init</a:t>
            </a:r>
            <a:endParaRPr lang="en-US" sz="900" dirty="0"/>
          </a:p>
        </p:txBody>
      </p:sp>
      <p:sp>
        <p:nvSpPr>
          <p:cNvPr id="76" name="Rectangle 75"/>
          <p:cNvSpPr/>
          <p:nvPr/>
        </p:nvSpPr>
        <p:spPr>
          <a:xfrm>
            <a:off x="4270296" y="2383845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alter2</a:t>
            </a:r>
          </a:p>
          <a:p>
            <a:pPr algn="ctr"/>
            <a:endParaRPr lang="en-US" sz="900" dirty="0"/>
          </a:p>
        </p:txBody>
      </p:sp>
      <p:sp>
        <p:nvSpPr>
          <p:cNvPr id="77" name="Rectangle 76"/>
          <p:cNvSpPr/>
          <p:nvPr/>
        </p:nvSpPr>
        <p:spPr>
          <a:xfrm>
            <a:off x="4271029" y="2860508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fk1</a:t>
            </a:r>
          </a:p>
          <a:p>
            <a:pPr algn="ctr"/>
            <a:endParaRPr lang="en-US" sz="900" dirty="0"/>
          </a:p>
        </p:txBody>
      </p:sp>
      <p:sp>
        <p:nvSpPr>
          <p:cNvPr id="88" name="Rectangle 87"/>
          <p:cNvSpPr/>
          <p:nvPr/>
        </p:nvSpPr>
        <p:spPr>
          <a:xfrm>
            <a:off x="2760950" y="4185382"/>
            <a:ext cx="781050" cy="7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view1</a:t>
            </a:r>
            <a:endParaRPr lang="en-US" sz="900" dirty="0"/>
          </a:p>
        </p:txBody>
      </p:sp>
      <p:cxnSp>
        <p:nvCxnSpPr>
          <p:cNvPr id="3" name="Straight Arrow Connector 2"/>
          <p:cNvCxnSpPr>
            <a:endCxn id="4" idx="2"/>
          </p:cNvCxnSpPr>
          <p:nvPr/>
        </p:nvCxnSpPr>
        <p:spPr>
          <a:xfrm rot="10800000" flipV="1">
            <a:off x="1461154" y="3051009"/>
            <a:ext cx="2809142" cy="777592"/>
          </a:xfrm>
          <a:prstGeom prst="curvedConnector4">
            <a:avLst>
              <a:gd name="adj1" fmla="val 41784"/>
              <a:gd name="adj2" fmla="val 12939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8" idx="0"/>
            <a:endCxn id="69" idx="2"/>
          </p:cNvCxnSpPr>
          <p:nvPr/>
        </p:nvCxnSpPr>
        <p:spPr>
          <a:xfrm flipH="1" flipV="1">
            <a:off x="3137554" y="2838001"/>
            <a:ext cx="13921" cy="13473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8" idx="3"/>
            <a:endCxn id="74" idx="2"/>
          </p:cNvCxnSpPr>
          <p:nvPr/>
        </p:nvCxnSpPr>
        <p:spPr>
          <a:xfrm flipV="1">
            <a:off x="3542000" y="3333301"/>
            <a:ext cx="1119554" cy="1230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  <a:endCxn id="8" idx="3"/>
          </p:cNvCxnSpPr>
          <p:nvPr/>
        </p:nvCxnSpPr>
        <p:spPr>
          <a:xfrm flipV="1">
            <a:off x="1850946" y="2112223"/>
            <a:ext cx="14654" cy="439615"/>
          </a:xfrm>
          <a:prstGeom prst="curvedConnector3">
            <a:avLst>
              <a:gd name="adj1" fmla="val 1659984"/>
            </a:avLst>
          </a:prstGeom>
          <a:ln w="1587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38"/>
          <p:cNvCxnSpPr>
            <a:stCxn id="67" idx="3"/>
            <a:endCxn id="9" idx="3"/>
          </p:cNvCxnSpPr>
          <p:nvPr/>
        </p:nvCxnSpPr>
        <p:spPr>
          <a:xfrm flipH="1" flipV="1">
            <a:off x="1850946" y="2551838"/>
            <a:ext cx="733" cy="476663"/>
          </a:xfrm>
          <a:prstGeom prst="curvedConnector3">
            <a:avLst>
              <a:gd name="adj1" fmla="val -31186903"/>
            </a:avLst>
          </a:prstGeom>
          <a:ln w="1587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8"/>
          <p:cNvCxnSpPr>
            <a:stCxn id="68" idx="3"/>
            <a:endCxn id="67" idx="3"/>
          </p:cNvCxnSpPr>
          <p:nvPr/>
        </p:nvCxnSpPr>
        <p:spPr>
          <a:xfrm flipV="1">
            <a:off x="1851679" y="3028501"/>
            <a:ext cx="12700" cy="495300"/>
          </a:xfrm>
          <a:prstGeom prst="curvedConnector3">
            <a:avLst>
              <a:gd name="adj1" fmla="val 1800000"/>
            </a:avLst>
          </a:prstGeom>
          <a:ln w="1587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38"/>
          <p:cNvCxnSpPr>
            <a:stCxn id="77" idx="3"/>
            <a:endCxn id="76" idx="3"/>
          </p:cNvCxnSpPr>
          <p:nvPr/>
        </p:nvCxnSpPr>
        <p:spPr>
          <a:xfrm flipH="1" flipV="1">
            <a:off x="5051346" y="2574345"/>
            <a:ext cx="733" cy="476663"/>
          </a:xfrm>
          <a:prstGeom prst="curvedConnector3">
            <a:avLst>
              <a:gd name="adj1" fmla="val -31186903"/>
            </a:avLst>
          </a:prstGeom>
          <a:ln w="1587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38"/>
          <p:cNvCxnSpPr>
            <a:stCxn id="76" idx="3"/>
            <a:endCxn id="75" idx="3"/>
          </p:cNvCxnSpPr>
          <p:nvPr/>
        </p:nvCxnSpPr>
        <p:spPr>
          <a:xfrm flipV="1">
            <a:off x="5051346" y="2134730"/>
            <a:ext cx="14654" cy="439615"/>
          </a:xfrm>
          <a:prstGeom prst="curvedConnector3">
            <a:avLst>
              <a:gd name="adj1" fmla="val 1659984"/>
            </a:avLst>
          </a:prstGeom>
          <a:ln w="1587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8"/>
          <p:cNvCxnSpPr>
            <a:stCxn id="71" idx="3"/>
            <a:endCxn id="70" idx="3"/>
          </p:cNvCxnSpPr>
          <p:nvPr/>
        </p:nvCxnSpPr>
        <p:spPr>
          <a:xfrm flipV="1">
            <a:off x="3527346" y="2112223"/>
            <a:ext cx="14654" cy="439615"/>
          </a:xfrm>
          <a:prstGeom prst="curvedConnector3">
            <a:avLst>
              <a:gd name="adj1" fmla="val 1659984"/>
            </a:avLst>
          </a:prstGeom>
          <a:ln w="1587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38"/>
          <p:cNvCxnSpPr/>
          <p:nvPr/>
        </p:nvCxnSpPr>
        <p:spPr>
          <a:xfrm>
            <a:off x="1047721" y="1319953"/>
            <a:ext cx="463062" cy="12700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2"/>
          <p:cNvCxnSpPr/>
          <p:nvPr/>
        </p:nvCxnSpPr>
        <p:spPr>
          <a:xfrm>
            <a:off x="1025934" y="1038104"/>
            <a:ext cx="463062" cy="1270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456758" y="1179222"/>
            <a:ext cx="220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Implicit </a:t>
            </a:r>
            <a:r>
              <a:rPr lang="en-US" sz="1000" dirty="0" err="1" smtClean="0"/>
              <a:t>stateful</a:t>
            </a:r>
            <a:r>
              <a:rPr lang="en-US" sz="1000" dirty="0" smtClean="0"/>
              <a:t>-change dependency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456758" y="933001"/>
            <a:ext cx="220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Explicit code dependency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71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9339" y="1491020"/>
            <a:ext cx="8534400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# Option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$DEPLOYANY_HOME/bin/deploy.sh DEPLOY -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env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prod -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sourcePath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gns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/software/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mypackage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/1.0.0/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db</a:t>
            </a:r>
            <a:endParaRPr lang="en-US" altLang="en-US" dirty="0">
              <a:solidFill>
                <a:srgbClr val="333333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$DEPLOYANY_HOME/bin/deploy.sh DEPLOY -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env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prod -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sourcePath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gns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/software/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mypackage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/2.0.0/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db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Option </a:t>
            </a:r>
            <a:r>
              <a:rPr lang="en-US" altLang="en-US" dirty="0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altLang="en-US" dirty="0">
              <a:solidFill>
                <a:srgbClr val="333333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smtClean="0">
              <a:solidFill>
                <a:srgbClr val="333333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$DEPLOYANY_HOME/bin/deploy.sh DEPLOY -</a:t>
            </a:r>
            <a:r>
              <a:rPr lang="en-US" alt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alt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prod -</a:t>
            </a:r>
            <a:r>
              <a:rPr lang="en-US" alt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sourcePath</a:t>
            </a:r>
            <a:r>
              <a:rPr lang="en-US" alt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en-US" dirty="0" err="1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gns</a:t>
            </a:r>
            <a:r>
              <a:rPr lang="en-US" altLang="en-US" dirty="0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/software/</a:t>
            </a:r>
            <a:r>
              <a:rPr lang="en-US" altLang="en-US" dirty="0" err="1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mypackage</a:t>
            </a:r>
            <a:r>
              <a:rPr lang="en-US" altLang="en-US" dirty="0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/prod-current/</a:t>
            </a:r>
            <a:r>
              <a:rPr lang="en-US" altLang="en-US" dirty="0" err="1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db</a:t>
            </a:r>
            <a:endParaRPr lang="en-US" altLang="en-US" dirty="0">
              <a:solidFill>
                <a:srgbClr val="333333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smtClean="0">
              <a:solidFill>
                <a:srgbClr val="333333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# update </a:t>
            </a:r>
            <a:r>
              <a:rPr lang="en-US" alt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en-US" dirty="0" err="1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gns</a:t>
            </a:r>
            <a:r>
              <a:rPr lang="en-US" altLang="en-US" dirty="0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/software/</a:t>
            </a:r>
            <a:r>
              <a:rPr lang="en-US" altLang="en-US" dirty="0" err="1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mypackage</a:t>
            </a:r>
            <a:r>
              <a:rPr lang="en-US" altLang="en-US" dirty="0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/prod-current alias to next version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333333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$DEPLOYANY_HOME/bin/deploy.sh DEPLOY -</a:t>
            </a:r>
            <a:r>
              <a:rPr lang="en-US" alt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alt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prod -</a:t>
            </a:r>
            <a:r>
              <a:rPr lang="en-US" alt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sourcePath</a:t>
            </a:r>
            <a:r>
              <a:rPr lang="en-US" alt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en-US" alt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gns</a:t>
            </a:r>
            <a:r>
              <a:rPr lang="en-US" alt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/software/</a:t>
            </a:r>
            <a:r>
              <a:rPr lang="en-US" alt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mypackage</a:t>
            </a:r>
            <a:r>
              <a:rPr lang="en-US" alt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/prod-current/</a:t>
            </a:r>
            <a:r>
              <a:rPr lang="en-US" alt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db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Change Calculation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Stateless DB Objects: modify via drops/adds of the object SQL</a:t>
            </a:r>
          </a:p>
          <a:p>
            <a:pPr lvl="1"/>
            <a:r>
              <a:rPr lang="en-US" sz="2000" dirty="0" smtClean="0"/>
              <a:t>Views, Stored Procedures, Functions</a:t>
            </a:r>
          </a:p>
          <a:p>
            <a:r>
              <a:rPr lang="en-US" sz="2400" dirty="0" err="1" smtClean="0"/>
              <a:t>Stateful</a:t>
            </a:r>
            <a:r>
              <a:rPr lang="en-US" sz="2400" dirty="0" smtClean="0"/>
              <a:t> DB Objects: modify via alter statements; cannot drop/add due to the existing state in the object</a:t>
            </a:r>
          </a:p>
          <a:p>
            <a:pPr lvl="1"/>
            <a:r>
              <a:rPr lang="en-US" sz="2000" dirty="0" smtClean="0"/>
              <a:t>Tables (need to keep data as we do alters)</a:t>
            </a:r>
          </a:p>
          <a:p>
            <a:r>
              <a:rPr lang="en-US" sz="2400" dirty="0" smtClean="0"/>
              <a:t>Hence, the current table definition can be viewed as an accumulated set of alter statements</a:t>
            </a:r>
          </a:p>
          <a:p>
            <a:r>
              <a:rPr lang="en-US" sz="2400" dirty="0" smtClean="0"/>
              <a:t>The deployment strategy is then:</a:t>
            </a:r>
          </a:p>
          <a:p>
            <a:pPr lvl="1"/>
            <a:r>
              <a:rPr lang="en-US" sz="2000" dirty="0" smtClean="0"/>
              <a:t>When changes in DB Object files are detected, run a drop/add with that SQL</a:t>
            </a:r>
          </a:p>
          <a:p>
            <a:pPr lvl="1"/>
            <a:r>
              <a:rPr lang="en-US" sz="2000" dirty="0" smtClean="0"/>
              <a:t>Detect table changes by comparing the change list in the source vs. change list deployed in the DB already, and deploying the difference</a:t>
            </a:r>
          </a:p>
          <a:p>
            <a:r>
              <a:rPr lang="en-US" sz="2400" dirty="0" smtClean="0"/>
              <a:t>Note – the comparison is only done against the audit table; the actual SQL definitions of the DB objects are not compared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79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601860"/>
            <a:ext cx="923192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solidFill>
                  <a:schemeClr val="tx1"/>
                </a:solidFill>
              </a:rPr>
              <a:t>TableA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696" y="2068417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SP1</a:t>
            </a:r>
          </a:p>
          <a:p>
            <a:pPr algn="ctr"/>
            <a:r>
              <a:rPr lang="en-US" sz="900" dirty="0" smtClean="0"/>
              <a:t>hash: cd34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133350" y="2520806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SP2</a:t>
            </a:r>
          </a:p>
          <a:p>
            <a:pPr algn="ctr"/>
            <a:r>
              <a:rPr lang="en-US" sz="900" dirty="0" smtClean="0"/>
              <a:t>hash: ab12</a:t>
            </a:r>
            <a:endParaRPr lang="en-US" sz="900" dirty="0"/>
          </a:p>
        </p:txBody>
      </p:sp>
      <p:sp>
        <p:nvSpPr>
          <p:cNvPr id="7" name="Rectangle 6"/>
          <p:cNvSpPr/>
          <p:nvPr/>
        </p:nvSpPr>
        <p:spPr>
          <a:xfrm>
            <a:off x="1191358" y="2068417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VIEW11</a:t>
            </a:r>
          </a:p>
          <a:p>
            <a:pPr algn="ctr"/>
            <a:r>
              <a:rPr lang="en-US" sz="900" dirty="0" smtClean="0"/>
              <a:t>hash: bc23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161192" y="988722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create1</a:t>
            </a:r>
          </a:p>
          <a:p>
            <a:pPr algn="ctr"/>
            <a:r>
              <a:rPr lang="en-US" sz="900" dirty="0" smtClean="0"/>
              <a:t>hash: yz98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146538" y="1428337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alter2</a:t>
            </a:r>
          </a:p>
          <a:p>
            <a:pPr algn="ctr"/>
            <a:r>
              <a:rPr lang="en-US" sz="900" dirty="0" smtClean="0"/>
              <a:t>hash: xy87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1191358" y="579879"/>
            <a:ext cx="923192" cy="817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solidFill>
                  <a:schemeClr val="tx1"/>
                </a:solidFill>
              </a:rPr>
              <a:t>TableB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76350" y="988722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create1</a:t>
            </a:r>
          </a:p>
          <a:p>
            <a:pPr algn="ctr"/>
            <a:r>
              <a:rPr lang="en-US" sz="900" dirty="0" smtClean="0"/>
              <a:t>hash: yz98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" y="239617"/>
            <a:ext cx="65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v1.0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52392" y="1089783"/>
            <a:ext cx="132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Audit Table</a:t>
            </a:r>
            <a:endParaRPr lang="en-US" sz="16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774770"/>
              </p:ext>
            </p:extLst>
          </p:nvPr>
        </p:nvGraphicFramePr>
        <p:xfrm>
          <a:off x="6001744" y="1400353"/>
          <a:ext cx="2255203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68"/>
                <a:gridCol w="913130"/>
                <a:gridCol w="471805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ObjectName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ChangeName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endParaRPr lang="en-US" sz="1000" dirty="0"/>
                    </a:p>
                  </a:txBody>
                  <a:tcPr/>
                </a:tc>
              </a:tr>
              <a:tr h="12309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TableA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create1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yz98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TableA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alter2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xy87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TableB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create1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yz98</a:t>
                      </a:r>
                      <a:endParaRPr lang="en-US" sz="1000" dirty="0"/>
                    </a:p>
                  </a:txBody>
                  <a:tcPr/>
                </a:tc>
              </a:tr>
              <a:tr h="15357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cd34</a:t>
                      </a:r>
                      <a:endParaRPr lang="en-US" sz="1000" dirty="0"/>
                    </a:p>
                  </a:txBody>
                  <a:tcPr/>
                </a:tc>
              </a:tr>
              <a:tr h="13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ab12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VIEW11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bc23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2537" y="3962400"/>
            <a:ext cx="923192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solidFill>
                  <a:schemeClr val="tx1"/>
                </a:solidFill>
              </a:rPr>
              <a:t>TableA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7529" y="4349262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create1</a:t>
            </a:r>
          </a:p>
          <a:p>
            <a:pPr algn="ctr"/>
            <a:r>
              <a:rPr lang="en-US" sz="900" dirty="0" smtClean="0"/>
              <a:t>hash: yz98</a:t>
            </a:r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142875" y="4788877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alter2</a:t>
            </a:r>
          </a:p>
          <a:p>
            <a:pPr algn="ctr"/>
            <a:r>
              <a:rPr lang="en-US" sz="900" dirty="0" smtClean="0"/>
              <a:t>hash: xy87</a:t>
            </a:r>
            <a:endParaRPr lang="en-US" sz="900" dirty="0"/>
          </a:p>
        </p:txBody>
      </p:sp>
      <p:sp>
        <p:nvSpPr>
          <p:cNvPr id="22" name="Rectangle 21"/>
          <p:cNvSpPr/>
          <p:nvPr/>
        </p:nvSpPr>
        <p:spPr>
          <a:xfrm>
            <a:off x="1143000" y="3971192"/>
            <a:ext cx="923192" cy="1820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solidFill>
                  <a:schemeClr val="tx1"/>
                </a:solidFill>
              </a:rPr>
              <a:t>TableB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14071" y="4349262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create1</a:t>
            </a:r>
          </a:p>
          <a:p>
            <a:pPr algn="ctr"/>
            <a:r>
              <a:rPr lang="en-US" sz="900" dirty="0" smtClean="0"/>
              <a:t>hash: yz98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" y="3346919"/>
            <a:ext cx="59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v1.1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0081" y="5999285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SP1</a:t>
            </a:r>
          </a:p>
          <a:p>
            <a:pPr algn="ctr"/>
            <a:r>
              <a:rPr lang="en-US" sz="900" dirty="0" smtClean="0"/>
              <a:t>hash: cd34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72537" y="6451843"/>
            <a:ext cx="78105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SP2</a:t>
            </a:r>
          </a:p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hash: zzzz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85950" y="5999285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VIEW11</a:t>
            </a:r>
          </a:p>
          <a:p>
            <a:pPr algn="ctr"/>
            <a:r>
              <a:rPr lang="en-US" sz="900" dirty="0" smtClean="0"/>
              <a:t>hash: bc23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1876142" y="6460896"/>
            <a:ext cx="78105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VIEW12</a:t>
            </a:r>
          </a:p>
          <a:p>
            <a:pPr algn="ctr"/>
            <a:r>
              <a:rPr lang="en-US" sz="900" dirty="0" smtClean="0"/>
              <a:t>hash: bc24</a:t>
            </a:r>
            <a:endParaRPr lang="en-US" sz="900" dirty="0"/>
          </a:p>
        </p:txBody>
      </p:sp>
      <p:sp>
        <p:nvSpPr>
          <p:cNvPr id="29" name="Rectangle 28"/>
          <p:cNvSpPr/>
          <p:nvPr/>
        </p:nvSpPr>
        <p:spPr>
          <a:xfrm>
            <a:off x="986487" y="6003175"/>
            <a:ext cx="78105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SP3</a:t>
            </a:r>
          </a:p>
          <a:p>
            <a:pPr algn="ctr"/>
            <a:r>
              <a:rPr lang="en-US" sz="900" dirty="0" smtClean="0"/>
              <a:t>hash: zzzz</a:t>
            </a:r>
            <a:endParaRPr lang="en-US" sz="900" dirty="0"/>
          </a:p>
        </p:txBody>
      </p:sp>
      <p:sp>
        <p:nvSpPr>
          <p:cNvPr id="30" name="Rectangle 29"/>
          <p:cNvSpPr/>
          <p:nvPr/>
        </p:nvSpPr>
        <p:spPr>
          <a:xfrm>
            <a:off x="143608" y="5298831"/>
            <a:ext cx="78105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alter3</a:t>
            </a:r>
          </a:p>
          <a:p>
            <a:pPr algn="ctr"/>
            <a:r>
              <a:rPr lang="en-US" sz="900" dirty="0" smtClean="0"/>
              <a:t>hash: xy87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1214071" y="4788877"/>
            <a:ext cx="78105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chng2</a:t>
            </a:r>
          </a:p>
          <a:p>
            <a:pPr algn="ctr"/>
            <a:r>
              <a:rPr lang="en-US" sz="900" dirty="0" smtClean="0"/>
              <a:t>hash: 333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1214071" y="5322277"/>
            <a:ext cx="78105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chng3</a:t>
            </a:r>
          </a:p>
          <a:p>
            <a:pPr algn="ctr"/>
            <a:r>
              <a:rPr lang="en-US" sz="900" dirty="0" smtClean="0"/>
              <a:t>hash: qw56</a:t>
            </a:r>
            <a:endParaRPr lang="en-US" sz="9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1828800" y="5990493"/>
            <a:ext cx="923192" cy="389792"/>
            <a:chOff x="2043479" y="5761893"/>
            <a:chExt cx="923192" cy="389792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043479" y="5761893"/>
              <a:ext cx="923192" cy="3897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043479" y="5770685"/>
              <a:ext cx="890221" cy="3385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>
            <a:endCxn id="15" idx="1"/>
          </p:cNvCxnSpPr>
          <p:nvPr/>
        </p:nvCxnSpPr>
        <p:spPr>
          <a:xfrm flipV="1">
            <a:off x="2227751" y="2253793"/>
            <a:ext cx="3773993" cy="2165102"/>
          </a:xfrm>
          <a:prstGeom prst="straightConnector1">
            <a:avLst/>
          </a:prstGeom>
          <a:ln w="730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87291" y="3133636"/>
            <a:ext cx="15801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4a) Compare the source to the audit table; diffs will be detected</a:t>
            </a:r>
            <a:endParaRPr lang="en-US" sz="1100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56191"/>
              </p:ext>
            </p:extLst>
          </p:nvPr>
        </p:nvGraphicFramePr>
        <p:xfrm>
          <a:off x="5791200" y="3890889"/>
          <a:ext cx="260280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968"/>
                <a:gridCol w="1060704"/>
                <a:gridCol w="53213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ObjectName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ChangeName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TableA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create1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yz98</a:t>
                      </a:r>
                      <a:endParaRPr 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TableA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alter2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xy87</a:t>
                      </a:r>
                      <a:endParaRPr 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B050"/>
                          </a:solidFill>
                        </a:rPr>
                        <a:t>TableA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alter3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xy87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TableB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create1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yz98</a:t>
                      </a:r>
                      <a:endParaRPr 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B050"/>
                          </a:solidFill>
                        </a:rPr>
                        <a:t>TableB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chng2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333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B050"/>
                          </a:solidFill>
                        </a:rPr>
                        <a:t>TableB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chng3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qw56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cd34</a:t>
                      </a:r>
                      <a:endParaRPr 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SP2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ab12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SP3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zzzz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VIEW11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bc23</a:t>
                      </a:r>
                      <a:endParaRPr 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VIEW12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bc24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5715000" y="6342185"/>
            <a:ext cx="2743200" cy="249115"/>
            <a:chOff x="2043479" y="5761893"/>
            <a:chExt cx="923192" cy="389792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043479" y="5761893"/>
              <a:ext cx="923192" cy="3897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043479" y="5770685"/>
              <a:ext cx="890221" cy="3385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>
            <a:off x="0" y="3211417"/>
            <a:ext cx="9144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4654" y="304800"/>
            <a:ext cx="9144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97902" y="-7034"/>
            <a:ext cx="164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92758" y="-43348"/>
            <a:ext cx="164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983236" y="228600"/>
            <a:ext cx="132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DB Objects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6001744" y="544417"/>
            <a:ext cx="838200" cy="287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TableA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01744" y="833327"/>
            <a:ext cx="818476" cy="289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TableB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143279" y="544417"/>
            <a:ext cx="534865" cy="28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143279" y="858725"/>
            <a:ext cx="534865" cy="28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905750" y="557697"/>
            <a:ext cx="781050" cy="28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VIEW11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170910" y="858725"/>
            <a:ext cx="1371599" cy="7601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170910" y="1618837"/>
            <a:ext cx="1371600" cy="4495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2514600" y="1611217"/>
            <a:ext cx="1656310" cy="7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514600" y="1349607"/>
            <a:ext cx="1539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2) Do the deploy…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4315354" y="612721"/>
            <a:ext cx="145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2a) Execute the SQLs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4170910" y="2068417"/>
            <a:ext cx="1620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2b) Mark the audit table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793119" y="239617"/>
            <a:ext cx="1695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1) Write your source code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609600" y="3395990"/>
            <a:ext cx="2846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3) Make the modifications in your source</a:t>
            </a:r>
          </a:p>
          <a:p>
            <a:r>
              <a:rPr lang="en-US" sz="1100" dirty="0" smtClean="0"/>
              <a:t>(green: adds, orange: modify, red X: delete)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5791200" y="32004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DB Objects …</a:t>
            </a:r>
            <a:endParaRPr lang="en-US" sz="1600" dirty="0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4050589" y="3433718"/>
            <a:ext cx="1901803" cy="17437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050589" y="5177497"/>
            <a:ext cx="1371600" cy="4495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394279" y="5169877"/>
            <a:ext cx="1656310" cy="7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394279" y="4908267"/>
            <a:ext cx="1539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4) Do the deploy…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3733800" y="3971192"/>
            <a:ext cx="145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4b) Execute the SQLs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4050589" y="5627077"/>
            <a:ext cx="1620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4c) Mark the audit table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5791200" y="3623846"/>
            <a:ext cx="132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Audit Table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26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Order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Not defined by user</a:t>
            </a:r>
          </a:p>
          <a:p>
            <a:r>
              <a:rPr lang="en-US" sz="2000" dirty="0" smtClean="0"/>
              <a:t>Tables, functions, views, </a:t>
            </a:r>
            <a:r>
              <a:rPr lang="en-US" sz="2000" dirty="0" err="1" smtClean="0"/>
              <a:t>sps</a:t>
            </a:r>
            <a:r>
              <a:rPr lang="en-US" sz="2000" dirty="0" smtClean="0"/>
              <a:t>, static data, foreign keys</a:t>
            </a:r>
          </a:p>
          <a:p>
            <a:r>
              <a:rPr lang="en-US" sz="2000" dirty="0" smtClean="0"/>
              <a:t>Order within set of SPs is calculated automatically (i.e. in case one SP depends on another, </a:t>
            </a:r>
            <a:r>
              <a:rPr lang="en-US" sz="2000" dirty="0" err="1" smtClean="0"/>
              <a:t>DeployAnywhere</a:t>
            </a:r>
            <a:r>
              <a:rPr lang="en-US" sz="2000" dirty="0" smtClean="0"/>
              <a:t> will still calculate the order properly)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9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952392" y="1089783"/>
            <a:ext cx="132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Audit Table</a:t>
            </a:r>
            <a:endParaRPr lang="en-US" sz="16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35887"/>
              </p:ext>
            </p:extLst>
          </p:nvPr>
        </p:nvGraphicFramePr>
        <p:xfrm>
          <a:off x="6001744" y="1400353"/>
          <a:ext cx="2255203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68"/>
                <a:gridCol w="913130"/>
                <a:gridCol w="471805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ObjectName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ChangeName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endParaRPr lang="en-US" sz="1000" dirty="0"/>
                    </a:p>
                  </a:txBody>
                  <a:tcPr/>
                </a:tc>
              </a:tr>
              <a:tr h="12309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TableA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create1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yz98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TableA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alter2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xy87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TableB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create1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yz98</a:t>
                      </a:r>
                      <a:endParaRPr lang="en-US" sz="1000" dirty="0"/>
                    </a:p>
                  </a:txBody>
                  <a:tcPr/>
                </a:tc>
              </a:tr>
              <a:tr h="15357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cd34</a:t>
                      </a:r>
                      <a:endParaRPr lang="en-US" sz="1000" dirty="0"/>
                    </a:p>
                  </a:txBody>
                  <a:tcPr/>
                </a:tc>
              </a:tr>
              <a:tr h="13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ab12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VIEW11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bc23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2537" y="3962400"/>
            <a:ext cx="923192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solidFill>
                  <a:schemeClr val="tx1"/>
                </a:solidFill>
              </a:rPr>
              <a:t>TableA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7529" y="4349262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create1</a:t>
            </a:r>
          </a:p>
          <a:p>
            <a:pPr algn="ctr"/>
            <a:r>
              <a:rPr lang="en-US" sz="900" dirty="0" smtClean="0"/>
              <a:t>hash: yz98</a:t>
            </a:r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142875" y="4788877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alter2</a:t>
            </a:r>
          </a:p>
          <a:p>
            <a:pPr algn="ctr"/>
            <a:r>
              <a:rPr lang="en-US" sz="900" dirty="0" smtClean="0"/>
              <a:t>hash: xy87</a:t>
            </a:r>
            <a:endParaRPr lang="en-US" sz="900" dirty="0"/>
          </a:p>
        </p:txBody>
      </p:sp>
      <p:sp>
        <p:nvSpPr>
          <p:cNvPr id="22" name="Rectangle 21"/>
          <p:cNvSpPr/>
          <p:nvPr/>
        </p:nvSpPr>
        <p:spPr>
          <a:xfrm>
            <a:off x="1143000" y="3971192"/>
            <a:ext cx="923192" cy="1820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solidFill>
                  <a:schemeClr val="tx1"/>
                </a:solidFill>
              </a:rPr>
              <a:t>TableB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14071" y="4349262"/>
            <a:ext cx="78105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create1</a:t>
            </a:r>
          </a:p>
          <a:p>
            <a:pPr algn="ctr"/>
            <a:r>
              <a:rPr lang="en-US" sz="900" dirty="0" smtClean="0"/>
              <a:t>hash: chng9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" y="3657600"/>
            <a:ext cx="59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v1.1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0081" y="5999285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SP1</a:t>
            </a:r>
          </a:p>
          <a:p>
            <a:pPr algn="ctr"/>
            <a:r>
              <a:rPr lang="en-US" sz="900" dirty="0" smtClean="0"/>
              <a:t>hash: cd34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72537" y="6451843"/>
            <a:ext cx="78105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SP2</a:t>
            </a:r>
          </a:p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hash: zzzz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85950" y="5999285"/>
            <a:ext cx="7810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VIEW11</a:t>
            </a:r>
          </a:p>
          <a:p>
            <a:pPr algn="ctr"/>
            <a:r>
              <a:rPr lang="en-US" sz="900" dirty="0" smtClean="0"/>
              <a:t>hash: bc23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1876142" y="6460896"/>
            <a:ext cx="78105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VIEW12</a:t>
            </a:r>
          </a:p>
          <a:p>
            <a:pPr algn="ctr"/>
            <a:r>
              <a:rPr lang="en-US" sz="900" dirty="0" smtClean="0"/>
              <a:t>hash: bc24</a:t>
            </a:r>
            <a:endParaRPr lang="en-US" sz="900" dirty="0"/>
          </a:p>
        </p:txBody>
      </p:sp>
      <p:sp>
        <p:nvSpPr>
          <p:cNvPr id="29" name="Rectangle 28"/>
          <p:cNvSpPr/>
          <p:nvPr/>
        </p:nvSpPr>
        <p:spPr>
          <a:xfrm>
            <a:off x="986487" y="6003175"/>
            <a:ext cx="78105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SP3</a:t>
            </a:r>
          </a:p>
          <a:p>
            <a:pPr algn="ctr"/>
            <a:r>
              <a:rPr lang="en-US" sz="900" dirty="0" smtClean="0"/>
              <a:t>hash: zzzz</a:t>
            </a:r>
            <a:endParaRPr lang="en-US" sz="900" dirty="0"/>
          </a:p>
        </p:txBody>
      </p:sp>
      <p:sp>
        <p:nvSpPr>
          <p:cNvPr id="30" name="Rectangle 29"/>
          <p:cNvSpPr/>
          <p:nvPr/>
        </p:nvSpPr>
        <p:spPr>
          <a:xfrm>
            <a:off x="143608" y="5298831"/>
            <a:ext cx="78105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alter3</a:t>
            </a:r>
          </a:p>
          <a:p>
            <a:pPr algn="ctr"/>
            <a:r>
              <a:rPr lang="en-US" sz="900" dirty="0" smtClean="0"/>
              <a:t>hash: xy87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1214071" y="4788877"/>
            <a:ext cx="78105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chng2</a:t>
            </a:r>
          </a:p>
          <a:p>
            <a:pPr algn="ctr"/>
            <a:r>
              <a:rPr lang="en-US" sz="900" dirty="0" smtClean="0"/>
              <a:t>hash: 333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1214071" y="5322277"/>
            <a:ext cx="78105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chng3</a:t>
            </a:r>
          </a:p>
          <a:p>
            <a:pPr algn="ctr"/>
            <a:r>
              <a:rPr lang="en-US" sz="900" dirty="0" smtClean="0"/>
              <a:t>hash: qw56</a:t>
            </a:r>
            <a:endParaRPr lang="en-US" sz="9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1828800" y="5990493"/>
            <a:ext cx="923192" cy="389792"/>
            <a:chOff x="2043479" y="5761893"/>
            <a:chExt cx="923192" cy="389792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043479" y="5761893"/>
              <a:ext cx="923192" cy="3897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043479" y="5770685"/>
              <a:ext cx="890221" cy="3385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/>
          <p:nvPr/>
        </p:nvCxnSpPr>
        <p:spPr>
          <a:xfrm flipV="1">
            <a:off x="2227751" y="3133636"/>
            <a:ext cx="3868249" cy="1285259"/>
          </a:xfrm>
          <a:prstGeom prst="straightConnector1">
            <a:avLst/>
          </a:prstGeom>
          <a:ln w="730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Exception Cases</a:t>
            </a:r>
            <a:endParaRPr lang="en-US" sz="32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117231" y="4788877"/>
            <a:ext cx="923192" cy="389792"/>
            <a:chOff x="2043479" y="5761893"/>
            <a:chExt cx="923192" cy="389792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2043479" y="5761893"/>
              <a:ext cx="923192" cy="3897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2043479" y="5770685"/>
              <a:ext cx="890221" cy="3385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ontent Placeholder 2"/>
          <p:cNvSpPr>
            <a:spLocks noGrp="1"/>
          </p:cNvSpPr>
          <p:nvPr>
            <p:ph idx="1"/>
          </p:nvPr>
        </p:nvSpPr>
        <p:spPr>
          <a:xfrm>
            <a:off x="142875" y="643915"/>
            <a:ext cx="5724525" cy="2489722"/>
          </a:xfrm>
        </p:spPr>
        <p:txBody>
          <a:bodyPr>
            <a:noAutofit/>
          </a:bodyPr>
          <a:lstStyle/>
          <a:p>
            <a:r>
              <a:rPr lang="en-US" sz="1600" dirty="0" smtClean="0"/>
              <a:t>Due to the incremental way we apply table alters, we must enforce the rule that once a change is deployed, developers cannot edit that change again</a:t>
            </a:r>
          </a:p>
          <a:p>
            <a:pPr lvl="1"/>
            <a:r>
              <a:rPr lang="en-US" sz="1200" dirty="0" smtClean="0"/>
              <a:t>This is to guarantee that we can bring any target database up to what is provided in your source, whether the target is an empty </a:t>
            </a:r>
            <a:r>
              <a:rPr lang="en-US" sz="1200" dirty="0" err="1" smtClean="0"/>
              <a:t>db</a:t>
            </a:r>
            <a:r>
              <a:rPr lang="en-US" sz="1200" dirty="0" smtClean="0"/>
              <a:t>, or one that has the previously-released code</a:t>
            </a:r>
          </a:p>
          <a:p>
            <a:r>
              <a:rPr lang="en-US" sz="1600" dirty="0" smtClean="0"/>
              <a:t>This means that:</a:t>
            </a:r>
          </a:p>
          <a:p>
            <a:pPr lvl="1"/>
            <a:r>
              <a:rPr lang="en-US" sz="1200" dirty="0" smtClean="0"/>
              <a:t>1) Table alters cannot be deleted from a file</a:t>
            </a:r>
          </a:p>
          <a:p>
            <a:pPr lvl="1"/>
            <a:r>
              <a:rPr lang="en-US" sz="1200" dirty="0" smtClean="0"/>
              <a:t>2) Existing table alters should not be modified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97498" y="2438400"/>
            <a:ext cx="488989" cy="244279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689390" y="2057400"/>
            <a:ext cx="3244810" cy="35901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676400" y="2693377"/>
            <a:ext cx="389792" cy="195954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841790" y="2286000"/>
            <a:ext cx="4083010" cy="33486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9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821</Words>
  <Application>Microsoft Office PowerPoint</Application>
  <PresentationFormat>On-screen Show (4:3)</PresentationFormat>
  <Paragraphs>239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DeployAnywhere Basics</vt:lpstr>
      <vt:lpstr>PowerPoint Presentation</vt:lpstr>
      <vt:lpstr>Examples</vt:lpstr>
      <vt:lpstr>DB Change Calculation Overview</vt:lpstr>
      <vt:lpstr>PowerPoint Presentation</vt:lpstr>
      <vt:lpstr>Change Order Calculation</vt:lpstr>
      <vt:lpstr>Exception Cases</vt:lpstr>
    </vt:vector>
  </TitlesOfParts>
  <Company>Goldman Sachs &amp; 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Authorized User</dc:creator>
  <cp:lastModifiedBy>Authorized User</cp:lastModifiedBy>
  <cp:revision>29</cp:revision>
  <dcterms:created xsi:type="dcterms:W3CDTF">2014-03-01T04:00:01Z</dcterms:created>
  <dcterms:modified xsi:type="dcterms:W3CDTF">2016-02-21T15:54:39Z</dcterms:modified>
</cp:coreProperties>
</file>