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notesSlides/notesSlide18.xml" ContentType="application/vnd.openxmlformats-officedocument.presentationml.notes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51" r:id="rId1"/>
  </p:sldMasterIdLst>
  <p:notesMasterIdLst>
    <p:notesMasterId r:id="rId21"/>
  </p:notesMasterIdLst>
  <p:handoutMasterIdLst>
    <p:handoutMasterId r:id="rId22"/>
  </p:handoutMasterIdLst>
  <p:sldIdLst>
    <p:sldId id="572" r:id="rId2"/>
    <p:sldId id="408" r:id="rId3"/>
    <p:sldId id="411" r:id="rId4"/>
    <p:sldId id="671" r:id="rId5"/>
    <p:sldId id="651" r:id="rId6"/>
    <p:sldId id="652" r:id="rId7"/>
    <p:sldId id="653" r:id="rId8"/>
    <p:sldId id="654" r:id="rId9"/>
    <p:sldId id="664" r:id="rId10"/>
    <p:sldId id="828" r:id="rId11"/>
    <p:sldId id="665" r:id="rId12"/>
    <p:sldId id="669" r:id="rId13"/>
    <p:sldId id="666" r:id="rId14"/>
    <p:sldId id="667" r:id="rId15"/>
    <p:sldId id="668" r:id="rId16"/>
    <p:sldId id="702" r:id="rId17"/>
    <p:sldId id="703" r:id="rId18"/>
    <p:sldId id="704" r:id="rId19"/>
    <p:sldId id="560" r:id="rId2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509A3"/>
    <a:srgbClr val="002776"/>
    <a:srgbClr val="0033CC"/>
    <a:srgbClr val="CC0000"/>
    <a:srgbClr val="FFCC00"/>
    <a:srgbClr val="FFFF00"/>
    <a:srgbClr val="FF00FF"/>
    <a:srgbClr val="00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7191" autoAdjust="0"/>
    <p:restoredTop sz="60404" autoAdjust="0"/>
  </p:normalViewPr>
  <p:slideViewPr>
    <p:cSldViewPr>
      <p:cViewPr varScale="1">
        <p:scale>
          <a:sx n="75" d="100"/>
          <a:sy n="75" d="100"/>
        </p:scale>
        <p:origin x="-1768" y="-112"/>
      </p:cViewPr>
      <p:guideLst>
        <p:guide orient="horz" pos="1344"/>
        <p:guide pos="480"/>
      </p:guideLst>
    </p:cSldViewPr>
  </p:slideViewPr>
  <p:outlineViewPr>
    <p:cViewPr>
      <p:scale>
        <a:sx n="33" d="100"/>
        <a:sy n="33" d="100"/>
      </p:scale>
      <p:origin x="0" y="20256"/>
    </p:cViewPr>
  </p:outlineViewPr>
  <p:notesTextViewPr>
    <p:cViewPr>
      <p:scale>
        <a:sx n="100" d="100"/>
        <a:sy n="100" d="100"/>
      </p:scale>
      <p:origin x="0" y="0"/>
    </p:cViewPr>
  </p:notesTextViewPr>
  <p:sorterViewPr>
    <p:cViewPr>
      <p:scale>
        <a:sx n="66" d="100"/>
        <a:sy n="66" d="100"/>
      </p:scale>
      <p:origin x="0" y="1776"/>
    </p:cViewPr>
  </p:sorterViewPr>
  <p:notesViewPr>
    <p:cSldViewPr>
      <p:cViewPr>
        <p:scale>
          <a:sx n="66" d="100"/>
          <a:sy n="66" d="100"/>
        </p:scale>
        <p:origin x="-2676" y="-32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esProps" Target="presProps.xml"/><Relationship Id="rId25"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ableStyles" Target="tableStyles.xml"/><Relationship Id="rId14" Type="http://schemas.openxmlformats.org/officeDocument/2006/relationships/slide" Target="slides/slide13.xml"/><Relationship Id="rId23" Type="http://schemas.openxmlformats.org/officeDocument/2006/relationships/printerSettings" Target="printerSettings/printerSettings1.bin"/><Relationship Id="rId4" Type="http://schemas.openxmlformats.org/officeDocument/2006/relationships/slide" Target="slides/slide3.xml"/><Relationship Id="rId26" Type="http://schemas.openxmlformats.org/officeDocument/2006/relationships/theme" Target="theme/theme1.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eaLnBrk="0" hangingPunct="0">
              <a:defRPr sz="1300">
                <a:latin typeface="Tahoma" pitchFamily="34" charset="0"/>
              </a:defRPr>
            </a:lvl1pPr>
          </a:lstStyle>
          <a:p>
            <a:endParaRPr lang="en-US" dirty="0"/>
          </a:p>
        </p:txBody>
      </p:sp>
      <p:sp>
        <p:nvSpPr>
          <p:cNvPr id="593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eaLnBrk="0" hangingPunct="0">
              <a:defRPr sz="1300">
                <a:latin typeface="Tahoma" pitchFamily="34" charset="0"/>
              </a:defRPr>
            </a:lvl1pPr>
          </a:lstStyle>
          <a:p>
            <a:fld id="{19E4E5FA-AAB1-4A22-B7BB-F31146F43228}" type="datetimeFigureOut">
              <a:rPr lang="en-US"/>
              <a:pPr/>
              <a:t>10/27/10</a:t>
            </a:fld>
            <a:endParaRPr lang="en-US" dirty="0"/>
          </a:p>
        </p:txBody>
      </p:sp>
      <p:sp>
        <p:nvSpPr>
          <p:cNvPr id="593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eaLnBrk="0" hangingPunct="0">
              <a:defRPr sz="1300">
                <a:latin typeface="Tahoma" pitchFamily="34" charset="0"/>
              </a:defRPr>
            </a:lvl1pPr>
          </a:lstStyle>
          <a:p>
            <a:endParaRPr lang="en-US" dirty="0"/>
          </a:p>
        </p:txBody>
      </p:sp>
      <p:sp>
        <p:nvSpPr>
          <p:cNvPr id="593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eaLnBrk="0" hangingPunct="0">
              <a:defRPr sz="1300">
                <a:latin typeface="Tahoma" charset="0"/>
              </a:defRPr>
            </a:lvl1pPr>
          </a:lstStyle>
          <a:p>
            <a:pPr>
              <a:defRPr/>
            </a:pPr>
            <a:fld id="{28F44E49-2D64-46E9-9A5D-BB7FBD2B7453}"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560888"/>
            <a:ext cx="6096000" cy="4506912"/>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1"/>
            <a:r>
              <a:rPr lang="en-US" noProof="0" dirty="0" smtClean="0"/>
              <a:t>	Third level</a:t>
            </a:r>
          </a:p>
          <a:p>
            <a:pPr lvl="1"/>
            <a:r>
              <a:rPr lang="en-US" noProof="0" dirty="0" smtClean="0"/>
              <a:t>		Fourth level</a:t>
            </a:r>
          </a:p>
          <a:p>
            <a:pPr lvl="1"/>
            <a:r>
              <a:rPr lang="en-US" noProof="0" dirty="0" smtClean="0"/>
              <a:t>			Fifth </a:t>
            </a:r>
            <a:r>
              <a:rPr lang="en-US" noProof="0" dirty="0" err="1" smtClean="0"/>
              <a:t>levelwt</a:t>
            </a:r>
            <a:endParaRPr lang="en-US" noProof="0" dirty="0" smtClean="0"/>
          </a:p>
        </p:txBody>
      </p:sp>
      <p:sp>
        <p:nvSpPr>
          <p:cNvPr id="14340" name="Text Box 4"/>
          <p:cNvSpPr txBox="1">
            <a:spLocks noChangeArrowheads="1"/>
          </p:cNvSpPr>
          <p:nvPr/>
        </p:nvSpPr>
        <p:spPr bwMode="auto">
          <a:xfrm>
            <a:off x="3429000" y="9144000"/>
            <a:ext cx="533400" cy="274638"/>
          </a:xfrm>
          <a:prstGeom prst="rect">
            <a:avLst/>
          </a:prstGeom>
          <a:noFill/>
          <a:ln w="9525">
            <a:noFill/>
            <a:miter lim="800000"/>
            <a:headEnd/>
            <a:tailEnd/>
          </a:ln>
          <a:effectLst/>
        </p:spPr>
        <p:txBody>
          <a:bodyPr>
            <a:spAutoFit/>
          </a:bodyPr>
          <a:lstStyle/>
          <a:p>
            <a:fld id="{85EAF8E9-C9BD-4947-B0CF-51887D100532}" type="slidenum">
              <a:rPr lang="en-US" sz="1200">
                <a:latin typeface="Arial" pitchFamily="34" charset="0"/>
                <a:cs typeface="Arial" pitchFamily="34" charset="0"/>
              </a:rPr>
              <a:pPr/>
              <a:t>‹#›</a:t>
            </a:fld>
            <a:endParaRPr lang="en-US" sz="12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f hdr="0" ftr="0" dt="0"/>
  <p:notesStyle>
    <a:lvl1pPr algn="l" rtl="0" eaLnBrk="0" fontAlgn="base" hangingPunct="0">
      <a:lnSpc>
        <a:spcPts val="1350"/>
      </a:lnSpc>
      <a:spcBef>
        <a:spcPct val="0"/>
      </a:spcBef>
      <a:spcAft>
        <a:spcPct val="0"/>
      </a:spcAft>
      <a:defRPr sz="1200" kern="1200">
        <a:solidFill>
          <a:schemeClr val="tx1"/>
        </a:solidFill>
        <a:latin typeface="Times New Roman" pitchFamily="18" charset="0"/>
        <a:ea typeface="+mn-ea"/>
        <a:cs typeface="+mn-cs"/>
      </a:defRPr>
    </a:lvl1pPr>
    <a:lvl2pPr marL="577850" indent="-241300" algn="l" rtl="0" eaLnBrk="0" fontAlgn="base" hangingPunct="0">
      <a:lnSpc>
        <a:spcPts val="1350"/>
      </a:lnSpc>
      <a:spcBef>
        <a:spcPct val="0"/>
      </a:spcBef>
      <a:spcAft>
        <a:spcPct val="0"/>
      </a:spcAft>
      <a:tabLst>
        <a:tab pos="808038" algn="l"/>
        <a:tab pos="1082675" algn="l"/>
        <a:tab pos="1431925" algn="l"/>
      </a:tabLst>
      <a:defRPr sz="1200" kern="1200">
        <a:solidFill>
          <a:schemeClr val="tx1"/>
        </a:solidFill>
        <a:latin typeface="Times New Roman" pitchFamily="18" charset="0"/>
        <a:ea typeface="+mn-ea"/>
        <a:cs typeface="+mn-cs"/>
      </a:defRPr>
    </a:lvl2pPr>
    <a:lvl3pPr marL="1143000" indent="-228600" algn="l" rtl="0" eaLnBrk="0" fontAlgn="base" hangingPunct="0">
      <a:spcBef>
        <a:spcPct val="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a:tabLst>
                <a:tab pos="273050" algn="l"/>
              </a:tabLst>
            </a:pPr>
            <a:r>
              <a:rPr lang="en-US" dirty="0" smtClean="0"/>
              <a:t>This page intentionally left blank.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Less Measurable</a:t>
            </a:r>
          </a:p>
          <a:p>
            <a:endParaRPr lang="en-US" dirty="0" smtClean="0"/>
          </a:p>
          <a:p>
            <a:r>
              <a:rPr lang="en-US" sz="1200" kern="1200" dirty="0" smtClean="0">
                <a:solidFill>
                  <a:schemeClr val="tx1"/>
                </a:solidFill>
                <a:latin typeface="Times New Roman" pitchFamily="18" charset="0"/>
                <a:ea typeface="+mn-ea"/>
                <a:cs typeface="+mn-cs"/>
              </a:rPr>
              <a:t>In the policy</a:t>
            </a:r>
            <a:r>
              <a:rPr lang="en-US" sz="1200" kern="1200" baseline="0" dirty="0" smtClean="0">
                <a:solidFill>
                  <a:schemeClr val="tx1"/>
                </a:solidFill>
                <a:latin typeface="Times New Roman" pitchFamily="18" charset="0"/>
                <a:ea typeface="+mn-ea"/>
                <a:cs typeface="+mn-cs"/>
              </a:rPr>
              <a:t> fragment</a:t>
            </a:r>
            <a:r>
              <a:rPr lang="en-US" sz="1200" kern="1200" dirty="0" smtClean="0">
                <a:solidFill>
                  <a:schemeClr val="tx1"/>
                </a:solidFill>
                <a:latin typeface="Times New Roman" pitchFamily="18" charset="0"/>
                <a:ea typeface="+mn-ea"/>
                <a:cs typeface="+mn-cs"/>
              </a:rPr>
              <a:t> above we</a:t>
            </a:r>
            <a:r>
              <a:rPr lang="en-US" sz="1200" kern="1200" baseline="0" dirty="0" smtClean="0">
                <a:solidFill>
                  <a:schemeClr val="tx1"/>
                </a:solidFill>
                <a:latin typeface="Times New Roman" pitchFamily="18" charset="0"/>
                <a:ea typeface="+mn-ea"/>
                <a:cs typeface="+mn-cs"/>
              </a:rPr>
              <a:t> have a case that is less measurable. How do we prove that a password is only know to one person? Do we actually think the Provost’s executive assistant doesn’t know his or her password? Below are a few more bullet points from this policy that are less measurable.</a:t>
            </a:r>
          </a:p>
          <a:p>
            <a:endParaRPr lang="en-US" sz="1200" kern="1200" dirty="0" smtClean="0">
              <a:solidFill>
                <a:schemeClr val="tx1"/>
              </a:solidFill>
              <a:latin typeface="Times New Roman" pitchFamily="18" charset="0"/>
              <a:ea typeface="+mn-ea"/>
              <a:cs typeface="+mn-cs"/>
            </a:endParaRPr>
          </a:p>
          <a:p>
            <a:pPr marL="174625" indent="-174625">
              <a:buFont typeface="Arial" pitchFamily="34" charset="0"/>
              <a:buChar char="•"/>
            </a:pPr>
            <a:r>
              <a:rPr lang="en-US" sz="1200" kern="1200" dirty="0" smtClean="0">
                <a:solidFill>
                  <a:schemeClr val="tx1"/>
                </a:solidFill>
                <a:latin typeface="Times New Roman" pitchFamily="18" charset="0"/>
                <a:ea typeface="+mn-ea"/>
                <a:cs typeface="+mn-cs"/>
              </a:rPr>
              <a:t>Each system manager is responsible for the development of mechanisms that require a user</a:t>
            </a:r>
            <a:r>
              <a:rPr lang="en-US" sz="1200" kern="1200" baseline="0" dirty="0" smtClean="0">
                <a:solidFill>
                  <a:schemeClr val="tx1"/>
                </a:solidFill>
                <a:latin typeface="Times New Roman" pitchFamily="18" charset="0"/>
                <a:ea typeface="+mn-ea"/>
                <a:cs typeface="+mn-cs"/>
              </a:rPr>
              <a:t> </a:t>
            </a:r>
            <a:r>
              <a:rPr lang="en-US" sz="1200" kern="1200" dirty="0" smtClean="0">
                <a:solidFill>
                  <a:schemeClr val="tx1"/>
                </a:solidFill>
                <a:latin typeface="Times New Roman" pitchFamily="18" charset="0"/>
                <a:ea typeface="+mn-ea"/>
                <a:cs typeface="+mn-cs"/>
              </a:rPr>
              <a:t>to change his/her password at regular intervals if the user’s ID and password provide access to information technology resources or confidential and/or sensitive information.</a:t>
            </a:r>
          </a:p>
          <a:p>
            <a:pPr marL="174625" indent="-174625">
              <a:buFont typeface="Arial" pitchFamily="34" charset="0"/>
              <a:buChar char="•"/>
            </a:pPr>
            <a:endParaRPr lang="en-US" sz="1200" kern="1200" dirty="0" smtClean="0">
              <a:solidFill>
                <a:schemeClr val="tx1"/>
              </a:solidFill>
              <a:latin typeface="Times New Roman" pitchFamily="18" charset="0"/>
              <a:ea typeface="+mn-ea"/>
              <a:cs typeface="+mn-cs"/>
            </a:endParaRPr>
          </a:p>
          <a:p>
            <a:pPr marL="174625" indent="-174625">
              <a:buFont typeface="Arial" pitchFamily="34" charset="0"/>
              <a:buChar char="•"/>
            </a:pPr>
            <a:r>
              <a:rPr lang="en-US" sz="1200" kern="1200" dirty="0" smtClean="0">
                <a:solidFill>
                  <a:schemeClr val="tx1"/>
                </a:solidFill>
                <a:latin typeface="Times New Roman" pitchFamily="18" charset="0"/>
                <a:ea typeface="+mn-ea"/>
                <a:cs typeface="+mn-cs"/>
              </a:rPr>
              <a:t>Each access coordinator is responsible for notifying the appropriate system manager and revoking the relevant electronic identifier (ID) when a user no longer requires access to the information resources managed by the system manager.</a:t>
            </a:r>
          </a:p>
          <a:p>
            <a:pPr marL="174625" indent="-174625">
              <a:buFont typeface="Arial" pitchFamily="34" charset="0"/>
              <a:buChar char="•"/>
            </a:pPr>
            <a:endParaRPr lang="en-US" sz="1200" kern="1200" dirty="0" smtClean="0">
              <a:solidFill>
                <a:schemeClr val="tx1"/>
              </a:solidFill>
              <a:latin typeface="Times New Roman" pitchFamily="18" charset="0"/>
              <a:ea typeface="+mn-ea"/>
              <a:cs typeface="+mn-cs"/>
            </a:endParaRPr>
          </a:p>
          <a:p>
            <a:pPr marL="174625" indent="-174625">
              <a:buFont typeface="Arial" pitchFamily="34" charset="0"/>
              <a:buChar char="•"/>
            </a:pPr>
            <a:r>
              <a:rPr lang="en-US" sz="1200" kern="1200" dirty="0" smtClean="0">
                <a:solidFill>
                  <a:schemeClr val="tx1"/>
                </a:solidFill>
                <a:latin typeface="Times New Roman" pitchFamily="18" charset="0"/>
                <a:ea typeface="+mn-ea"/>
                <a:cs typeface="+mn-cs"/>
              </a:rPr>
              <a:t>System and data managers, as applicable, will conduct and document a risk analysis for each system for which he/she has responsibility and based on that risk analysis, implement any time-out mechanisms that are warranted. [1]</a:t>
            </a:r>
          </a:p>
          <a:p>
            <a:pPr>
              <a:buFont typeface="Arial" pitchFamily="34" charset="0"/>
              <a:buChar char="•"/>
            </a:pPr>
            <a:endParaRPr lang="en-US" sz="1200" kern="1200" dirty="0" smtClean="0">
              <a:solidFill>
                <a:schemeClr val="tx1"/>
              </a:solidFill>
              <a:latin typeface="Times New Roman" pitchFamily="18" charset="0"/>
              <a:ea typeface="+mn-ea"/>
              <a:cs typeface="+mn-cs"/>
            </a:endParaRPr>
          </a:p>
          <a:p>
            <a:pPr>
              <a:buFont typeface="Arial" pitchFamily="34" charset="0"/>
              <a:buNone/>
            </a:pPr>
            <a:r>
              <a:rPr lang="en-US" sz="1200" kern="1200" dirty="0" smtClean="0">
                <a:solidFill>
                  <a:schemeClr val="tx1"/>
                </a:solidFill>
                <a:latin typeface="Times New Roman" pitchFamily="18" charset="0"/>
                <a:ea typeface="+mn-ea"/>
                <a:cs typeface="+mn-cs"/>
              </a:rPr>
              <a:t>Link valid </a:t>
            </a:r>
            <a:r>
              <a:rPr lang="en-US" sz="1200" kern="1200" baseline="0" dirty="0" smtClean="0">
                <a:solidFill>
                  <a:schemeClr val="tx1"/>
                </a:solidFill>
                <a:latin typeface="Times New Roman" pitchFamily="18" charset="0"/>
                <a:ea typeface="+mn-ea"/>
                <a:cs typeface="+mn-cs"/>
              </a:rPr>
              <a:t>as of October 26, 2010</a:t>
            </a:r>
          </a:p>
          <a:p>
            <a:pPr>
              <a:buFont typeface="Arial" pitchFamily="34" charset="0"/>
              <a:buNone/>
            </a:pPr>
            <a:r>
              <a:rPr lang="en-US" sz="1200" kern="1200" dirty="0" smtClean="0">
                <a:solidFill>
                  <a:schemeClr val="tx1"/>
                </a:solidFill>
                <a:latin typeface="Times New Roman" pitchFamily="18" charset="0"/>
                <a:ea typeface="+mn-ea"/>
                <a:cs typeface="+mn-cs"/>
              </a:rPr>
              <a:t>1 http://uit.tufts.edu/?pid=443&amp;c=131</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Achievability Part 1</a:t>
            </a:r>
          </a:p>
          <a:p>
            <a:endParaRPr lang="en-US" dirty="0" smtClean="0"/>
          </a:p>
          <a:p>
            <a:r>
              <a:rPr lang="en-US" dirty="0" smtClean="0"/>
              <a:t>One</a:t>
            </a:r>
            <a:r>
              <a:rPr lang="en-US" baseline="0" dirty="0" smtClean="0"/>
              <a:t> of the real dangers in terms of policy is application security policy. It is hard to be specific and measurable while it is easy to write things in the policy that may not be achievable.</a:t>
            </a:r>
          </a:p>
          <a:p>
            <a:endParaRPr lang="en-US" baseline="0" dirty="0" smtClean="0"/>
          </a:p>
          <a:p>
            <a:r>
              <a:rPr lang="en-US" baseline="0" dirty="0" smtClean="0"/>
              <a:t>Link valid as of October 11, 2010</a:t>
            </a:r>
          </a:p>
          <a:p>
            <a:r>
              <a:rPr lang="en-US" dirty="0" smtClean="0"/>
              <a:t>http://www.comptechdoc.org/independent/security/policies/application-implementation-policy.html</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Achievability Part II</a:t>
            </a:r>
          </a:p>
          <a:p>
            <a:endParaRPr lang="en-US" dirty="0" smtClean="0"/>
          </a:p>
          <a:p>
            <a:r>
              <a:rPr lang="en-US" dirty="0" smtClean="0"/>
              <a:t>This is a follow on from</a:t>
            </a:r>
            <a:r>
              <a:rPr lang="en-US" baseline="0" dirty="0" smtClean="0"/>
              <a:t> the previous policy fragment. However, now we are focusing on a specific area, access control, where we can likely succeed.</a:t>
            </a:r>
            <a:endParaRPr lang="en-US" dirty="0" smtClean="0"/>
          </a:p>
          <a:p>
            <a:endParaRPr lang="en-US" dirty="0" smtClean="0"/>
          </a:p>
          <a:p>
            <a:r>
              <a:rPr lang="en-US" baseline="0" dirty="0" smtClean="0"/>
              <a:t>Link valid as of October 11, 2010</a:t>
            </a:r>
          </a:p>
          <a:p>
            <a:r>
              <a:rPr lang="en-US" dirty="0" smtClean="0"/>
              <a:t>http://www.comptechdoc.org/independent/security/policies/application-implementation-policy.html</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Realistic</a:t>
            </a:r>
          </a:p>
          <a:p>
            <a:endParaRPr lang="en-US" dirty="0" smtClean="0"/>
          </a:p>
          <a:p>
            <a:pPr marL="0" marR="0" indent="0" algn="l" defTabSz="914400" rtl="0" eaLnBrk="0" fontAlgn="base" latinLnBrk="0" hangingPunct="0">
              <a:lnSpc>
                <a:spcPts val="1350"/>
              </a:lnSpc>
              <a:spcBef>
                <a:spcPct val="0"/>
              </a:spcBef>
              <a:spcAft>
                <a:spcPct val="0"/>
              </a:spcAft>
              <a:buClrTx/>
              <a:buSzTx/>
              <a:buFontTx/>
              <a:buNone/>
              <a:tabLst/>
              <a:defRPr/>
            </a:pPr>
            <a:r>
              <a:rPr lang="en-US" dirty="0" smtClean="0"/>
              <a:t>When we say something</a:t>
            </a:r>
            <a:r>
              <a:rPr lang="en-US" baseline="0" dirty="0" smtClean="0"/>
              <a:t> like, </a:t>
            </a:r>
            <a:r>
              <a:rPr lang="en-US" dirty="0" smtClean="0"/>
              <a:t>“All employee use of the internet shall be for business purposes only.”</a:t>
            </a:r>
            <a:r>
              <a:rPr lang="en-US" baseline="0" dirty="0" smtClean="0"/>
              <a:t> </a:t>
            </a:r>
            <a:r>
              <a:rPr lang="en-US" dirty="0" smtClean="0"/>
              <a:t>the employees read it and, mentally,</a:t>
            </a:r>
            <a:r>
              <a:rPr lang="en-US" baseline="0" dirty="0" smtClean="0"/>
              <a:t> they think you are joking. Especially people who travel with corporate laptops, they probably have a Netflix account. (We will discuss this in greater detail when we talk about corporate culture.) The problem is that this policy fragment gives them a reason to doubt the rest of the policies. </a:t>
            </a:r>
          </a:p>
          <a:p>
            <a:pPr marL="0" marR="0" indent="0" algn="l" defTabSz="914400" rtl="0" eaLnBrk="0" fontAlgn="base" latinLnBrk="0" hangingPunct="0">
              <a:lnSpc>
                <a:spcPts val="1350"/>
              </a:lnSpc>
              <a:spcBef>
                <a:spcPct val="0"/>
              </a:spcBef>
              <a:spcAft>
                <a:spcPct val="0"/>
              </a:spcAft>
              <a:buClrTx/>
              <a:buSzTx/>
              <a:buFontTx/>
              <a:buNone/>
              <a:tabLst/>
              <a:defRPr/>
            </a:pPr>
            <a:endParaRPr lang="en-US" baseline="0" dirty="0" smtClean="0"/>
          </a:p>
          <a:p>
            <a:pPr marL="0" marR="0" indent="0" algn="l" defTabSz="914400" rtl="0" eaLnBrk="0" fontAlgn="base" latinLnBrk="0" hangingPunct="0">
              <a:lnSpc>
                <a:spcPts val="1350"/>
              </a:lnSpc>
              <a:spcBef>
                <a:spcPct val="0"/>
              </a:spcBef>
              <a:spcAft>
                <a:spcPct val="0"/>
              </a:spcAft>
              <a:buClrTx/>
              <a:buSzTx/>
              <a:buFontTx/>
              <a:buNone/>
              <a:tabLst/>
              <a:defRPr/>
            </a:pPr>
            <a:r>
              <a:rPr lang="en-US" baseline="0" dirty="0" smtClean="0"/>
              <a:t>Link valid as of October 11, 2010</a:t>
            </a:r>
          </a:p>
          <a:p>
            <a:pPr marL="0" marR="0" indent="0" algn="l" defTabSz="914400" rtl="0" eaLnBrk="0" fontAlgn="base" latinLnBrk="0" hangingPunct="0">
              <a:lnSpc>
                <a:spcPts val="1350"/>
              </a:lnSpc>
              <a:spcBef>
                <a:spcPct val="0"/>
              </a:spcBef>
              <a:spcAft>
                <a:spcPct val="0"/>
              </a:spcAft>
              <a:buClrTx/>
              <a:buSzTx/>
              <a:buFontTx/>
              <a:buNone/>
              <a:tabLst/>
              <a:defRPr/>
            </a:pPr>
            <a:r>
              <a:rPr lang="en-US" dirty="0" smtClean="0"/>
              <a:t>http://www.comptechdoc.org/independent/security/policies/internet-connection-policy.html</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Time based</a:t>
            </a:r>
          </a:p>
          <a:p>
            <a:endParaRPr lang="en-US" dirty="0" smtClean="0"/>
          </a:p>
          <a:p>
            <a:r>
              <a:rPr lang="en-US" dirty="0" smtClean="0"/>
              <a:t>This is the most common failing of the SMART</a:t>
            </a:r>
            <a:r>
              <a:rPr lang="en-US" baseline="0" dirty="0" smtClean="0"/>
              <a:t> approach to policy.  Having said that, when it is really the job of procedure so terms like “on or before” or “immediately” are fine in policy as long as they are supported by procedure.</a:t>
            </a:r>
          </a:p>
          <a:p>
            <a:endParaRPr lang="en-US" baseline="0" dirty="0" smtClean="0"/>
          </a:p>
          <a:p>
            <a:r>
              <a:rPr lang="en-US" baseline="0" dirty="0" smtClean="0"/>
              <a:t>Link valid as of October 12, 2010</a:t>
            </a:r>
            <a:endParaRPr lang="en-US" dirty="0" smtClean="0"/>
          </a:p>
          <a:p>
            <a:r>
              <a:rPr lang="en-US" dirty="0" smtClean="0"/>
              <a:t>http://www.ecu.edu/cs-itcs/policies/accttermpolicy.cfm</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Time based</a:t>
            </a:r>
          </a:p>
          <a:p>
            <a:endParaRPr lang="en-US" dirty="0" smtClean="0"/>
          </a:p>
          <a:p>
            <a:r>
              <a:rPr lang="en-US" dirty="0" smtClean="0"/>
              <a:t>This is nicely done, by</a:t>
            </a:r>
            <a:r>
              <a:rPr lang="en-US" baseline="0" dirty="0" smtClean="0"/>
              <a:t> naming dates this policy fragment is very measurable.</a:t>
            </a:r>
            <a:endParaRPr lang="en-US" dirty="0" smtClean="0"/>
          </a:p>
          <a:p>
            <a:endParaRPr lang="en-US" dirty="0" smtClean="0"/>
          </a:p>
          <a:p>
            <a:r>
              <a:rPr lang="en-US" dirty="0" smtClean="0"/>
              <a:t>Link valid</a:t>
            </a:r>
            <a:r>
              <a:rPr lang="en-US" baseline="0" dirty="0" smtClean="0"/>
              <a:t> as of October 12, 2010</a:t>
            </a:r>
            <a:endParaRPr lang="en-US" dirty="0" smtClean="0"/>
          </a:p>
          <a:p>
            <a:r>
              <a:rPr lang="en-US" dirty="0" smtClean="0"/>
              <a:t>http://www.comptechdoc.org/independent/security/policies/backup-policy.html</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SMART Exercise</a:t>
            </a:r>
          </a:p>
          <a:p>
            <a:endParaRPr lang="en-US" dirty="0" smtClean="0"/>
          </a:p>
          <a:p>
            <a:r>
              <a:rPr lang="en-US" dirty="0" smtClean="0"/>
              <a:t>Is the policy fragment appropriately “SMART”?</a:t>
            </a:r>
          </a:p>
          <a:p>
            <a:endParaRPr lang="en-US" dirty="0" smtClean="0"/>
          </a:p>
          <a:p>
            <a:r>
              <a:rPr lang="en-US" dirty="0" smtClean="0"/>
              <a:t>Link valid as of October 12, 2010</a:t>
            </a:r>
          </a:p>
          <a:p>
            <a:r>
              <a:rPr lang="en-US" dirty="0" smtClean="0"/>
              <a:t>http://www.sans.org/security-resources/policies/Audit_Policy.doc</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SMART Exercise</a:t>
            </a:r>
          </a:p>
          <a:p>
            <a:endParaRPr lang="en-US" dirty="0" smtClean="0"/>
          </a:p>
          <a:p>
            <a:r>
              <a:rPr lang="en-US" dirty="0" smtClean="0"/>
              <a:t>Is the policy fragment appropriately “SMART”?</a:t>
            </a:r>
          </a:p>
          <a:p>
            <a:endParaRPr lang="en-US" dirty="0" smtClean="0"/>
          </a:p>
          <a:p>
            <a:r>
              <a:rPr lang="en-US" dirty="0" smtClean="0"/>
              <a:t>Link valid as of October 12, 2010</a:t>
            </a:r>
          </a:p>
          <a:p>
            <a:r>
              <a:rPr lang="en-US" dirty="0" smtClean="0"/>
              <a:t>http://www.sans.org/security-resources/policies/Acceptable_Encryption_Policy.doc</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SMART Exercise</a:t>
            </a:r>
          </a:p>
          <a:p>
            <a:endParaRPr lang="en-US" dirty="0" smtClean="0"/>
          </a:p>
          <a:p>
            <a:r>
              <a:rPr lang="en-US" dirty="0" smtClean="0"/>
              <a:t>Is the policy fragment appropriately “SMART”?</a:t>
            </a:r>
          </a:p>
          <a:p>
            <a:endParaRPr lang="en-US" dirty="0" smtClean="0"/>
          </a:p>
          <a:p>
            <a:r>
              <a:rPr lang="en-US" dirty="0" smtClean="0"/>
              <a:t>Link valid as of October 12, 2010</a:t>
            </a:r>
          </a:p>
          <a:p>
            <a:r>
              <a:rPr lang="en-US" dirty="0" smtClean="0"/>
              <a:t>http://www.sans.edu/resources/student_projects/200711_002.pdf</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4609" name="Slide Image Placeholder 1"/>
          <p:cNvSpPr>
            <a:spLocks noGrp="1" noRot="1" noChangeAspect="1"/>
          </p:cNvSpPr>
          <p:nvPr>
            <p:ph type="sldImg"/>
          </p:nvPr>
        </p:nvSpPr>
        <p:spPr>
          <a:ln/>
        </p:spPr>
      </p:sp>
      <p:sp>
        <p:nvSpPr>
          <p:cNvPr id="324610" name="Notes Placeholder 2"/>
          <p:cNvSpPr>
            <a:spLocks noGrp="1"/>
          </p:cNvSpPr>
          <p:nvPr>
            <p:ph type="body" idx="1"/>
          </p:nvPr>
        </p:nvSpPr>
        <p:spPr>
          <a:noFill/>
          <a:ln/>
        </p:spPr>
        <p:txBody>
          <a:bodyPr/>
          <a:lstStyle/>
          <a:p>
            <a:r>
              <a:rPr lang="en-US" dirty="0" smtClean="0"/>
              <a:t>This page intentionally left blank.</a:t>
            </a:r>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r>
              <a:rPr lang="en-US" b="1" dirty="0" smtClean="0"/>
              <a:t>Information Security Policy</a:t>
            </a:r>
          </a:p>
          <a:p>
            <a:endParaRPr lang="en-US" dirty="0" smtClean="0"/>
          </a:p>
          <a:p>
            <a:r>
              <a:rPr lang="en-US" dirty="0" smtClean="0"/>
              <a:t>In this course you will learn how to write, implement and assess security policies by establishing a framework to work within. You will learn the techniques to make a policy work as well as how to assess when they do not. We will</a:t>
            </a:r>
            <a:r>
              <a:rPr lang="en-US" baseline="0" dirty="0" smtClean="0"/>
              <a:t> learn from hundreds of real world posted policies. </a:t>
            </a:r>
            <a:r>
              <a:rPr lang="en-US" dirty="0" smtClean="0"/>
              <a:t>Policy development and assessment is a never-ending process. Business needs change, the environment changes, new risks are always on the horizon, and critical systems are continually exposed to new vulnerabilities.</a:t>
            </a:r>
          </a:p>
          <a:p>
            <a:endParaRPr lang="en-US" dirty="0" smtClean="0"/>
          </a:p>
          <a:p>
            <a:r>
              <a:rPr lang="en-US" dirty="0" smtClean="0"/>
              <a:t>We</a:t>
            </a:r>
            <a:r>
              <a:rPr lang="en-US" baseline="0" dirty="0" smtClean="0"/>
              <a:t> are going to cover policy in a very comprehensive manner, you will get a lot more out of the course if you participate. Labs give you the opportunity to work individually, in class exercises give you the opportunity to work as a group.</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p:spPr>
        <p:txBody>
          <a:bodyPr/>
          <a:lstStyle/>
          <a:p>
            <a:r>
              <a:rPr lang="en-US" b="1" dirty="0" smtClean="0"/>
              <a:t>Preface</a:t>
            </a:r>
          </a:p>
          <a:p>
            <a:endParaRPr lang="en-US" dirty="0" smtClean="0"/>
          </a:p>
          <a:p>
            <a:r>
              <a:rPr lang="en-US" dirty="0" smtClean="0"/>
              <a:t>This page intentionally left blank.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page intentionally blank</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p:spPr>
        <p:txBody>
          <a:bodyPr/>
          <a:lstStyle/>
          <a:p>
            <a:r>
              <a:rPr lang="en-US" b="1" dirty="0" smtClean="0"/>
              <a:t>SMART Policy and Procedure</a:t>
            </a:r>
          </a:p>
          <a:p>
            <a:endParaRPr lang="en-US" dirty="0" smtClean="0"/>
          </a:p>
          <a:p>
            <a:r>
              <a:rPr lang="en-US" dirty="0" smtClean="0"/>
              <a:t>The key to good policy is specifics, not in the sense of how to do things step-by-step - that is the responsibility of procedures;</a:t>
            </a:r>
            <a:r>
              <a:rPr lang="en-US" baseline="0" dirty="0" smtClean="0"/>
              <a:t> but, </a:t>
            </a:r>
            <a:r>
              <a:rPr lang="en-US" dirty="0" smtClean="0"/>
              <a:t>rather that the policy has to be clear enough so that you can create the procedures to support it. The SMART approach</a:t>
            </a:r>
            <a:r>
              <a:rPr lang="en-US" baseline="0" dirty="0" smtClean="0"/>
              <a:t> to policy is based on a framework of being Specific, Measurable, Achievable, Reasonable, and Time Based. We will cover each of these in turn.</a:t>
            </a:r>
          </a:p>
          <a:p>
            <a:endParaRPr lang="en-US" baseline="0" dirty="0" smtClean="0"/>
          </a:p>
          <a:p>
            <a:r>
              <a:rPr lang="en-US" baseline="0" dirty="0" smtClean="0"/>
              <a:t>Before we jump into SMART it is a good idea to ask “The five Ws”.  You probably remember learning about interrogative pronouns in the journalism section of a high school or college English course. As they put in on usingenglish.com, “An interrogative pronoun is used to ask questions. </a:t>
            </a:r>
            <a:r>
              <a:rPr lang="en-US" baseline="0" dirty="0" err="1" smtClean="0"/>
              <a:t>Wh</a:t>
            </a:r>
            <a:r>
              <a:rPr lang="en-US" baseline="0" dirty="0" smtClean="0"/>
              <a:t>-questions are used to ask for information about an event or a situation. A </a:t>
            </a:r>
            <a:r>
              <a:rPr lang="en-US" baseline="0" dirty="0" err="1" smtClean="0"/>
              <a:t>wh</a:t>
            </a:r>
            <a:r>
              <a:rPr lang="en-US" baseline="0" dirty="0" smtClean="0"/>
              <a:t>-question consists of an interrogative pronoun i.e. who, what, where, when, why followed by a verb and a noun complement. Word order is subject-verb-object. For example, "What's the date? "Where are you? "Who is he?”, "When is it? "What's the time?” "[1]</a:t>
            </a:r>
            <a:br>
              <a:rPr lang="en-US" baseline="0" dirty="0" smtClean="0"/>
            </a:br>
            <a:endParaRPr lang="en-US" baseline="0" dirty="0" smtClean="0"/>
          </a:p>
          <a:p>
            <a:r>
              <a:rPr lang="en-US" baseline="0" dirty="0" smtClean="0"/>
              <a:t>Finally, “how” unfortunately doesn’t start with a “</a:t>
            </a:r>
            <a:r>
              <a:rPr lang="en-US" baseline="0" dirty="0" err="1" smtClean="0"/>
              <a:t>wh</a:t>
            </a:r>
            <a:r>
              <a:rPr lang="en-US" baseline="0" dirty="0" smtClean="0"/>
              <a:t>”, but it can be an important question to ask as well. Now let’s look into SMART.</a:t>
            </a:r>
          </a:p>
          <a:p>
            <a:endParaRPr lang="en-US" baseline="0" dirty="0" smtClean="0"/>
          </a:p>
          <a:p>
            <a:r>
              <a:rPr lang="en-US" baseline="0" dirty="0" smtClean="0"/>
              <a:t>Link valid as of October 26, 2010</a:t>
            </a:r>
          </a:p>
          <a:p>
            <a:r>
              <a:rPr lang="en-US" baseline="0" dirty="0" smtClean="0"/>
              <a:t>1 http://www.usingenglish.com/weblog/archives/000276.html </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How Specific Should Policy Be?</a:t>
            </a:r>
          </a:p>
          <a:p>
            <a:endParaRPr lang="en-US" dirty="0" smtClean="0"/>
          </a:p>
          <a:p>
            <a:r>
              <a:rPr lang="en-US" dirty="0" smtClean="0"/>
              <a:t>People make a big deal over this one. That doesn’t make a lot of sense. You can be as detailed as you want or need in a policy if it is easy</a:t>
            </a:r>
            <a:r>
              <a:rPr lang="en-US" baseline="0" dirty="0" smtClean="0"/>
              <a:t> to modify the policy. At SANS we can push out or adapt a policy in just a few days. However, I once worked for Missile Defense Agency and the policy cycle there was one year. It took a year from draft one to final approval and they did that on purpose, it was built into the process. In a case like that you want the policy to be a general as possible while still accomplishing its purpose and then write supporting procedures. In most organizations procedures are approved at a lower level than policy.</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General or specific and why?</a:t>
            </a:r>
          </a:p>
          <a:p>
            <a:endParaRPr lang="en-US" dirty="0" smtClean="0"/>
          </a:p>
          <a:p>
            <a:r>
              <a:rPr lang="en-US" dirty="0" smtClean="0"/>
              <a:t>This</a:t>
            </a:r>
            <a:r>
              <a:rPr lang="en-US" baseline="0" dirty="0" smtClean="0"/>
              <a:t> policy fragment from the US Coast Guard “original classification authority” is fairly general and it has to be in order to accomplish its intended purpose, the protection of U.S. Government sensitive information. It is supported by endless procedures and other guidance.</a:t>
            </a:r>
          </a:p>
          <a:p>
            <a:endParaRPr lang="en-US" baseline="0" dirty="0" smtClean="0"/>
          </a:p>
          <a:p>
            <a:r>
              <a:rPr lang="en-US" dirty="0" smtClean="0"/>
              <a:t>Link valid as of October 26, 2010</a:t>
            </a:r>
          </a:p>
          <a:p>
            <a:r>
              <a:rPr lang="en-US" dirty="0" smtClean="0"/>
              <a:t>http://www.uscg.mil/directives/ci/5000-5999/CI_5510_22.pdf</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General or specific and why?</a:t>
            </a:r>
          </a:p>
          <a:p>
            <a:endParaRPr lang="en-US" dirty="0" smtClean="0"/>
          </a:p>
          <a:p>
            <a:r>
              <a:rPr lang="en-US" dirty="0" smtClean="0"/>
              <a:t>This is much more specific than the previous policy. Why?</a:t>
            </a:r>
            <a:r>
              <a:rPr lang="en-US" baseline="0" dirty="0" smtClean="0"/>
              <a:t> Because letting employees buy used equipment, while a benefit, can have a number of pitfalls. Some of the risks include internal fraud, taking equipment instead of going through the policy, disagreements about someone being favored, hence the lottery. Clearly this organization has anticipated some of the potential problems (or modified their policy after problems have developed). </a:t>
            </a:r>
          </a:p>
          <a:p>
            <a:endParaRPr lang="en-US" baseline="0" dirty="0" smtClean="0"/>
          </a:p>
          <a:p>
            <a:r>
              <a:rPr lang="en-US" baseline="0" dirty="0" smtClean="0"/>
              <a:t>Link valid as of October 10, 2010</a:t>
            </a:r>
          </a:p>
          <a:p>
            <a:r>
              <a:rPr lang="en-US" dirty="0" smtClean="0"/>
              <a:t>http://www.sans.org/security-resources/policies/equipment_disposal_policy.doc</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How do we make policy measurable?</a:t>
            </a:r>
          </a:p>
          <a:p>
            <a:endParaRPr lang="en-US" dirty="0" smtClean="0"/>
          </a:p>
          <a:p>
            <a:r>
              <a:rPr lang="en-US" dirty="0" smtClean="0"/>
              <a:t>Note: This is a great example of negative voicing, “Don’t”.</a:t>
            </a:r>
          </a:p>
          <a:p>
            <a:endParaRPr lang="en-US" dirty="0" smtClean="0"/>
          </a:p>
          <a:p>
            <a:r>
              <a:rPr lang="en-US" dirty="0" smtClean="0"/>
              <a:t>The key point, however, is that a user can clearly</a:t>
            </a:r>
            <a:r>
              <a:rPr lang="en-US" baseline="0" dirty="0" smtClean="0"/>
              <a:t> tell if they are following this policy or not. This policy fragment would be considered measurable. We might need to employ a password assessment tool such as Cain &amp; Abel to measure compliance, but we could certainly do so.</a:t>
            </a:r>
          </a:p>
          <a:p>
            <a:endParaRPr lang="en-US" baseline="0" dirty="0" smtClean="0"/>
          </a:p>
          <a:p>
            <a:r>
              <a:rPr lang="en-US" baseline="0" dirty="0" smtClean="0"/>
              <a:t>Link valid as of October 11, 2010</a:t>
            </a:r>
          </a:p>
          <a:p>
            <a:r>
              <a:rPr lang="en-US" dirty="0" smtClean="0"/>
              <a:t>http://www.comptechdoc.org/independent/security/policies/password-policy.html</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gray">
          <a:xfrm>
            <a:off x="0" y="0"/>
            <a:ext cx="9144000" cy="152400"/>
          </a:xfrm>
          <a:prstGeom prst="rect">
            <a:avLst/>
          </a:prstGeom>
          <a:gradFill rotWithShape="0">
            <a:gsLst>
              <a:gs pos="0">
                <a:srgbClr val="3366FF">
                  <a:gamma/>
                  <a:shade val="46275"/>
                  <a:invGamma/>
                </a:srgbClr>
              </a:gs>
              <a:gs pos="50000">
                <a:srgbClr val="3366FF"/>
              </a:gs>
              <a:gs pos="100000">
                <a:srgbClr val="3366FF">
                  <a:gamma/>
                  <a:shade val="46275"/>
                  <a:invGamma/>
                </a:srgbClr>
              </a:gs>
            </a:gsLst>
            <a:lin ang="0" scaled="1"/>
          </a:gradFill>
          <a:ln w="9525">
            <a:solidFill>
              <a:schemeClr val="tx1"/>
            </a:solidFill>
            <a:miter lim="800000"/>
            <a:headEnd/>
            <a:tailEnd/>
          </a:ln>
          <a:effectLst/>
        </p:spPr>
        <p:txBody>
          <a:bodyPr wrap="none" anchor="ctr"/>
          <a:lstStyle/>
          <a:p>
            <a:pPr eaLnBrk="0" hangingPunct="0">
              <a:defRPr/>
            </a:pPr>
            <a:endParaRPr lang="en-US" dirty="0"/>
          </a:p>
        </p:txBody>
      </p:sp>
      <p:sp>
        <p:nvSpPr>
          <p:cNvPr id="5" name="Rectangle 7"/>
          <p:cNvSpPr>
            <a:spLocks noChangeArrowheads="1"/>
          </p:cNvSpPr>
          <p:nvPr/>
        </p:nvSpPr>
        <p:spPr bwMode="gray">
          <a:xfrm>
            <a:off x="457200" y="1676400"/>
            <a:ext cx="8229600" cy="152400"/>
          </a:xfrm>
          <a:prstGeom prst="rect">
            <a:avLst/>
          </a:prstGeom>
          <a:gradFill rotWithShape="0">
            <a:gsLst>
              <a:gs pos="0">
                <a:srgbClr val="3366FF">
                  <a:gamma/>
                  <a:shade val="46275"/>
                  <a:invGamma/>
                </a:srgbClr>
              </a:gs>
              <a:gs pos="50000">
                <a:srgbClr val="3366FF"/>
              </a:gs>
              <a:gs pos="100000">
                <a:srgbClr val="3366FF">
                  <a:gamma/>
                  <a:shade val="46275"/>
                  <a:invGamma/>
                </a:srgbClr>
              </a:gs>
            </a:gsLst>
            <a:lin ang="0" scaled="1"/>
          </a:gradFill>
          <a:ln w="9525">
            <a:solidFill>
              <a:schemeClr val="tx1"/>
            </a:solidFill>
            <a:miter lim="800000"/>
            <a:headEnd/>
            <a:tailEnd/>
          </a:ln>
          <a:effectLst/>
        </p:spPr>
        <p:txBody>
          <a:bodyPr wrap="none" anchor="ctr"/>
          <a:lstStyle/>
          <a:p>
            <a:pPr eaLnBrk="0" hangingPunct="0">
              <a:defRPr/>
            </a:pPr>
            <a:endParaRPr lang="en-US" dirty="0"/>
          </a:p>
        </p:txBody>
      </p:sp>
      <p:sp>
        <p:nvSpPr>
          <p:cNvPr id="6" name="Rectangle 8"/>
          <p:cNvSpPr>
            <a:spLocks noChangeArrowheads="1"/>
          </p:cNvSpPr>
          <p:nvPr/>
        </p:nvSpPr>
        <p:spPr bwMode="gray">
          <a:xfrm>
            <a:off x="457200" y="3505200"/>
            <a:ext cx="8229600" cy="152400"/>
          </a:xfrm>
          <a:prstGeom prst="rect">
            <a:avLst/>
          </a:prstGeom>
          <a:gradFill rotWithShape="0">
            <a:gsLst>
              <a:gs pos="0">
                <a:srgbClr val="3366FF">
                  <a:gamma/>
                  <a:shade val="46275"/>
                  <a:invGamma/>
                </a:srgbClr>
              </a:gs>
              <a:gs pos="50000">
                <a:srgbClr val="3366FF"/>
              </a:gs>
              <a:gs pos="100000">
                <a:srgbClr val="3366FF">
                  <a:gamma/>
                  <a:shade val="46275"/>
                  <a:invGamma/>
                </a:srgbClr>
              </a:gs>
            </a:gsLst>
            <a:lin ang="0" scaled="1"/>
          </a:gradFill>
          <a:ln w="9525">
            <a:solidFill>
              <a:schemeClr val="tx1"/>
            </a:solidFill>
            <a:miter lim="800000"/>
            <a:headEnd/>
            <a:tailEnd/>
          </a:ln>
          <a:effectLst/>
        </p:spPr>
        <p:txBody>
          <a:bodyPr wrap="none" anchor="ctr"/>
          <a:lstStyle/>
          <a:p>
            <a:pPr eaLnBrk="0" hangingPunct="0">
              <a:defRPr/>
            </a:pPr>
            <a:endParaRPr lang="en-US" dirty="0"/>
          </a:p>
        </p:txBody>
      </p:sp>
      <p:sp>
        <p:nvSpPr>
          <p:cNvPr id="7" name="Rectangle 12"/>
          <p:cNvSpPr>
            <a:spLocks noChangeArrowheads="1"/>
          </p:cNvSpPr>
          <p:nvPr userDrawn="1"/>
        </p:nvSpPr>
        <p:spPr bwMode="gray">
          <a:xfrm>
            <a:off x="0" y="6324600"/>
            <a:ext cx="9144000" cy="533400"/>
          </a:xfrm>
          <a:prstGeom prst="rect">
            <a:avLst/>
          </a:prstGeom>
          <a:gradFill rotWithShape="0">
            <a:gsLst>
              <a:gs pos="0">
                <a:srgbClr val="3366FF"/>
              </a:gs>
              <a:gs pos="50000">
                <a:srgbClr val="3366FF">
                  <a:gamma/>
                  <a:shade val="46275"/>
                  <a:invGamma/>
                </a:srgbClr>
              </a:gs>
              <a:gs pos="100000">
                <a:srgbClr val="3366FF"/>
              </a:gs>
            </a:gsLst>
            <a:lin ang="18900000" scaled="1"/>
          </a:gradFill>
          <a:ln w="9525">
            <a:solidFill>
              <a:schemeClr val="tx1"/>
            </a:solidFill>
            <a:miter lim="800000"/>
            <a:headEnd/>
            <a:tailEnd/>
          </a:ln>
          <a:effectLst/>
        </p:spPr>
        <p:txBody>
          <a:bodyPr wrap="none" anchor="ctr"/>
          <a:lstStyle/>
          <a:p>
            <a:pPr eaLnBrk="0" hangingPunct="0">
              <a:defRPr/>
            </a:pPr>
            <a:endParaRPr lang="en-US" dirty="0"/>
          </a:p>
        </p:txBody>
      </p:sp>
      <p:sp>
        <p:nvSpPr>
          <p:cNvPr id="209923" name="Rectangle 3"/>
          <p:cNvSpPr>
            <a:spLocks noGrp="1" noChangeArrowheads="1"/>
          </p:cNvSpPr>
          <p:nvPr>
            <p:ph type="ctrTitle"/>
          </p:nvPr>
        </p:nvSpPr>
        <p:spPr>
          <a:xfrm>
            <a:off x="685800" y="2133600"/>
            <a:ext cx="7772400" cy="1143000"/>
          </a:xfrm>
        </p:spPr>
        <p:txBody>
          <a:bodyPr/>
          <a:lstStyle>
            <a:lvl1pPr>
              <a:defRPr/>
            </a:lvl1pPr>
          </a:lstStyle>
          <a:p>
            <a:r>
              <a:rPr lang="en-US"/>
              <a:t>Click to edit Master title style</a:t>
            </a:r>
          </a:p>
        </p:txBody>
      </p:sp>
      <p:sp>
        <p:nvSpPr>
          <p:cNvPr id="20992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Text Box 10"/>
          <p:cNvSpPr txBox="1">
            <a:spLocks noChangeArrowheads="1"/>
          </p:cNvSpPr>
          <p:nvPr userDrawn="1"/>
        </p:nvSpPr>
        <p:spPr bwMode="ltGray">
          <a:xfrm>
            <a:off x="0" y="6443663"/>
            <a:ext cx="8839200" cy="338554"/>
          </a:xfrm>
          <a:prstGeom prst="rect">
            <a:avLst/>
          </a:prstGeom>
          <a:noFill/>
          <a:ln w="9525">
            <a:noFill/>
            <a:miter lim="800000"/>
            <a:headEnd/>
            <a:tailEnd/>
          </a:ln>
          <a:effectLst/>
        </p:spPr>
        <p:txBody>
          <a:bodyPr wrap="square">
            <a:spAutoFit/>
          </a:bodyPr>
          <a:lstStyle/>
          <a:p>
            <a:pPr algn="ctr" eaLnBrk="0" hangingPunct="0"/>
            <a:r>
              <a:rPr lang="en-US" sz="1600" dirty="0" smtClean="0">
                <a:solidFill>
                  <a:srgbClr val="FFCC00"/>
                </a:solidFill>
                <a:latin typeface="Garamond" pitchFamily="18" charset="0"/>
              </a:rPr>
              <a:t>MANAGEMENT 514: Information Security Policy in Depth</a:t>
            </a:r>
            <a:endParaRPr lang="en-US" sz="1600" dirty="0">
              <a:solidFill>
                <a:srgbClr val="FFCC00"/>
              </a:solidFill>
              <a:latin typeface="Garamond" pitchFamily="18" charset="0"/>
            </a:endParaRPr>
          </a:p>
        </p:txBody>
      </p:sp>
      <p:sp>
        <p:nvSpPr>
          <p:cNvPr id="10" name="Rectangle 9"/>
          <p:cNvSpPr/>
          <p:nvPr userDrawn="1"/>
        </p:nvSpPr>
        <p:spPr>
          <a:xfrm>
            <a:off x="7772400" y="6443246"/>
            <a:ext cx="1372492" cy="338554"/>
          </a:xfrm>
          <a:prstGeom prst="rect">
            <a:avLst/>
          </a:prstGeom>
        </p:spPr>
        <p:txBody>
          <a:bodyPr wrap="none">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600" dirty="0" smtClean="0">
                <a:solidFill>
                  <a:srgbClr val="FFCC00"/>
                </a:solidFill>
                <a:latin typeface="Garamond" pitchFamily="18" charset="0"/>
              </a:rPr>
              <a:t>© 2010 SANS </a:t>
            </a:r>
            <a:endParaRPr lang="en-US" sz="16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Title Only">
    <p:spTree>
      <p:nvGrpSpPr>
        <p:cNvPr id="1" name=""/>
        <p:cNvGrpSpPr/>
        <p:nvPr/>
      </p:nvGrpSpPr>
      <p:grpSpPr>
        <a:xfrm>
          <a:off x="0" y="0"/>
          <a:ext cx="0" cy="0"/>
          <a:chOff x="0" y="0"/>
          <a:chExt cx="0" cy="0"/>
        </a:xfrm>
      </p:grpSpPr>
      <p:sp>
        <p:nvSpPr>
          <p:cNvPr id="2" name="Rectangle 2"/>
          <p:cNvSpPr/>
          <p:nvPr userDrawn="1"/>
        </p:nvSpPr>
        <p:spPr bwMode="auto">
          <a:xfrm>
            <a:off x="304800" y="1447800"/>
            <a:ext cx="8534400" cy="762000"/>
          </a:xfrm>
          <a:prstGeom prst="rect">
            <a:avLst/>
          </a:prstGeom>
          <a:solidFill>
            <a:schemeClr val="bg1"/>
          </a:solidFill>
          <a:ln w="12700" cap="flat" cmpd="sng" algn="ctr">
            <a:solidFill>
              <a:schemeClr val="bg1"/>
            </a:solidFill>
            <a:prstDash val="solid"/>
            <a:round/>
            <a:headEnd type="none" w="sm" len="sm"/>
            <a:tailEnd type="none" w="sm" len="sm"/>
          </a:ln>
          <a:effectLst/>
        </p:spPr>
        <p:txBody>
          <a:bodyPr wrap="none" anchor="ctr"/>
          <a:lstStyle/>
          <a:p>
            <a:pPr eaLnBrk="0" hangingPunct="0">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Learning Objective">
    <p:spTree>
      <p:nvGrpSpPr>
        <p:cNvPr id="1" name=""/>
        <p:cNvGrpSpPr/>
        <p:nvPr/>
      </p:nvGrpSpPr>
      <p:grpSpPr>
        <a:xfrm>
          <a:off x="0" y="0"/>
          <a:ext cx="0" cy="0"/>
          <a:chOff x="0" y="0"/>
          <a:chExt cx="0" cy="0"/>
        </a:xfrm>
      </p:grpSpPr>
      <p:cxnSp>
        <p:nvCxnSpPr>
          <p:cNvPr id="2" name="Straight Connector 3"/>
          <p:cNvCxnSpPr>
            <a:cxnSpLocks noChangeShapeType="1"/>
          </p:cNvCxnSpPr>
          <p:nvPr userDrawn="1"/>
        </p:nvCxnSpPr>
        <p:spPr bwMode="auto">
          <a:xfrm>
            <a:off x="914400" y="4038600"/>
            <a:ext cx="7315200" cy="1587"/>
          </a:xfrm>
          <a:prstGeom prst="line">
            <a:avLst/>
          </a:prstGeom>
          <a:noFill/>
          <a:ln w="25400" algn="ctr">
            <a:solidFill>
              <a:srgbClr val="002776"/>
            </a:solidFill>
            <a:round/>
            <a:headEnd type="none" w="sm" len="sm"/>
            <a:tailEnd type="none" w="sm" len="sm"/>
          </a:ln>
        </p:spPr>
      </p:cxnSp>
      <p:sp>
        <p:nvSpPr>
          <p:cNvPr id="4" name="Content Placeholder 3"/>
          <p:cNvSpPr>
            <a:spLocks noGrp="1"/>
          </p:cNvSpPr>
          <p:nvPr>
            <p:ph sz="half" idx="2"/>
          </p:nvPr>
        </p:nvSpPr>
        <p:spPr>
          <a:xfrm>
            <a:off x="914400" y="2057401"/>
            <a:ext cx="7239000" cy="1905000"/>
          </a:xfrm>
        </p:spPr>
        <p:txBody>
          <a:bodyPr anchor="ctr" anchorCtr="0"/>
          <a:lstStyle>
            <a:lvl1pPr algn="ctr">
              <a:buFontTx/>
              <a:buNone/>
              <a:defRPr sz="3600">
                <a:ln w="1905" cap="rnd">
                  <a:noFill/>
                  <a:bevel/>
                </a:ln>
                <a:solidFill>
                  <a:srgbClr val="0509A3"/>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p:txBody>
      </p:sp>
      <p:sp>
        <p:nvSpPr>
          <p:cNvPr id="5"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theme" Target="../theme/theme1.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85800"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4"/>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8901" name="Rectangle 5"/>
          <p:cNvSpPr>
            <a:spLocks noChangeArrowheads="1"/>
          </p:cNvSpPr>
          <p:nvPr/>
        </p:nvSpPr>
        <p:spPr bwMode="gray">
          <a:xfrm>
            <a:off x="0" y="0"/>
            <a:ext cx="9144000" cy="152400"/>
          </a:xfrm>
          <a:prstGeom prst="rect">
            <a:avLst/>
          </a:prstGeom>
          <a:gradFill rotWithShape="0">
            <a:gsLst>
              <a:gs pos="0">
                <a:srgbClr val="3366FF">
                  <a:gamma/>
                  <a:shade val="46275"/>
                  <a:invGamma/>
                </a:srgbClr>
              </a:gs>
              <a:gs pos="50000">
                <a:srgbClr val="3366FF"/>
              </a:gs>
              <a:gs pos="100000">
                <a:srgbClr val="3366FF">
                  <a:gamma/>
                  <a:shade val="46275"/>
                  <a:invGamma/>
                </a:srgbClr>
              </a:gs>
            </a:gsLst>
            <a:lin ang="0" scaled="1"/>
          </a:gradFill>
          <a:ln w="9525">
            <a:solidFill>
              <a:schemeClr val="tx1"/>
            </a:solidFill>
            <a:miter lim="800000"/>
            <a:headEnd/>
            <a:tailEnd/>
          </a:ln>
          <a:effectLst/>
        </p:spPr>
        <p:txBody>
          <a:bodyPr wrap="none" anchor="ctr"/>
          <a:lstStyle/>
          <a:p>
            <a:pPr eaLnBrk="0" hangingPunct="0">
              <a:defRPr/>
            </a:pPr>
            <a:endParaRPr lang="en-US" dirty="0"/>
          </a:p>
        </p:txBody>
      </p:sp>
      <p:sp>
        <p:nvSpPr>
          <p:cNvPr id="208903" name="Rectangle 7"/>
          <p:cNvSpPr>
            <a:spLocks noChangeArrowheads="1"/>
          </p:cNvSpPr>
          <p:nvPr/>
        </p:nvSpPr>
        <p:spPr bwMode="gray">
          <a:xfrm>
            <a:off x="457200" y="1676400"/>
            <a:ext cx="8229600" cy="152400"/>
          </a:xfrm>
          <a:prstGeom prst="rect">
            <a:avLst/>
          </a:prstGeom>
          <a:gradFill rotWithShape="0">
            <a:gsLst>
              <a:gs pos="0">
                <a:srgbClr val="3366FF">
                  <a:gamma/>
                  <a:shade val="46275"/>
                  <a:invGamma/>
                </a:srgbClr>
              </a:gs>
              <a:gs pos="50000">
                <a:srgbClr val="3366FF"/>
              </a:gs>
              <a:gs pos="100000">
                <a:srgbClr val="3366FF">
                  <a:gamma/>
                  <a:shade val="46275"/>
                  <a:invGamma/>
                </a:srgbClr>
              </a:gs>
            </a:gsLst>
            <a:lin ang="0" scaled="1"/>
          </a:gradFill>
          <a:ln w="9525">
            <a:solidFill>
              <a:schemeClr val="tx1"/>
            </a:solidFill>
            <a:miter lim="800000"/>
            <a:headEnd/>
            <a:tailEnd/>
          </a:ln>
          <a:effectLst/>
        </p:spPr>
        <p:txBody>
          <a:bodyPr wrap="none" anchor="ctr"/>
          <a:lstStyle/>
          <a:p>
            <a:pPr eaLnBrk="0" hangingPunct="0">
              <a:defRPr/>
            </a:pPr>
            <a:endParaRPr lang="en-US" dirty="0"/>
          </a:p>
        </p:txBody>
      </p:sp>
      <p:sp>
        <p:nvSpPr>
          <p:cNvPr id="208905" name="Rectangle 9"/>
          <p:cNvSpPr>
            <a:spLocks noChangeArrowheads="1"/>
          </p:cNvSpPr>
          <p:nvPr userDrawn="1"/>
        </p:nvSpPr>
        <p:spPr bwMode="gray">
          <a:xfrm>
            <a:off x="0" y="6324600"/>
            <a:ext cx="9144000" cy="533400"/>
          </a:xfrm>
          <a:prstGeom prst="rect">
            <a:avLst/>
          </a:prstGeom>
          <a:gradFill rotWithShape="0">
            <a:gsLst>
              <a:gs pos="0">
                <a:srgbClr val="3366FF"/>
              </a:gs>
              <a:gs pos="50000">
                <a:srgbClr val="3366FF">
                  <a:gamma/>
                  <a:shade val="46275"/>
                  <a:invGamma/>
                </a:srgbClr>
              </a:gs>
              <a:gs pos="100000">
                <a:srgbClr val="3366FF"/>
              </a:gs>
            </a:gsLst>
            <a:lin ang="18900000" scaled="1"/>
          </a:gradFill>
          <a:ln w="9525">
            <a:solidFill>
              <a:schemeClr val="tx1"/>
            </a:solidFill>
            <a:miter lim="800000"/>
            <a:headEnd/>
            <a:tailEnd/>
          </a:ln>
          <a:effectLst/>
        </p:spPr>
        <p:txBody>
          <a:bodyPr wrap="none" anchor="ctr"/>
          <a:lstStyle/>
          <a:p>
            <a:pPr marL="0" marR="0" indent="0" algn="l" defTabSz="914400" rtl="0" eaLnBrk="0" fontAlgn="base" latinLnBrk="0" hangingPunct="0">
              <a:lnSpc>
                <a:spcPct val="100000"/>
              </a:lnSpc>
              <a:spcBef>
                <a:spcPct val="0"/>
              </a:spcBef>
              <a:spcAft>
                <a:spcPct val="0"/>
              </a:spcAft>
              <a:buClrTx/>
              <a:buSzTx/>
              <a:buFontTx/>
              <a:buNone/>
              <a:tabLst/>
              <a:defRPr/>
            </a:pPr>
            <a:endParaRPr lang="en-US" dirty="0"/>
          </a:p>
        </p:txBody>
      </p:sp>
      <p:sp>
        <p:nvSpPr>
          <p:cNvPr id="208906" name="Text Box 10"/>
          <p:cNvSpPr txBox="1">
            <a:spLocks noChangeArrowheads="1"/>
          </p:cNvSpPr>
          <p:nvPr userDrawn="1"/>
        </p:nvSpPr>
        <p:spPr bwMode="ltGray">
          <a:xfrm>
            <a:off x="0" y="6443663"/>
            <a:ext cx="8839200" cy="338554"/>
          </a:xfrm>
          <a:prstGeom prst="rect">
            <a:avLst/>
          </a:prstGeom>
          <a:noFill/>
          <a:ln w="9525">
            <a:noFill/>
            <a:miter lim="800000"/>
            <a:headEnd/>
            <a:tailEnd/>
          </a:ln>
          <a:effectLst/>
        </p:spPr>
        <p:txBody>
          <a:bodyPr wrap="square">
            <a:spAutoFit/>
          </a:bodyPr>
          <a:lstStyle/>
          <a:p>
            <a:pPr algn="ctr" eaLnBrk="0" hangingPunct="0"/>
            <a:r>
              <a:rPr lang="en-US" sz="1600" dirty="0" smtClean="0">
                <a:solidFill>
                  <a:srgbClr val="FFCC00"/>
                </a:solidFill>
                <a:latin typeface="Garamond" pitchFamily="18" charset="0"/>
              </a:rPr>
              <a:t>MANAGEMENT 514: Information Security Policy in Depth</a:t>
            </a:r>
            <a:endParaRPr lang="en-US" sz="1600" dirty="0">
              <a:solidFill>
                <a:srgbClr val="FFCC00"/>
              </a:solidFill>
              <a:latin typeface="Garamond" pitchFamily="18" charset="0"/>
            </a:endParaRPr>
          </a:p>
        </p:txBody>
      </p:sp>
      <p:sp>
        <p:nvSpPr>
          <p:cNvPr id="8" name="Rectangle 7"/>
          <p:cNvSpPr/>
          <p:nvPr userDrawn="1"/>
        </p:nvSpPr>
        <p:spPr>
          <a:xfrm>
            <a:off x="7772400" y="6443246"/>
            <a:ext cx="1372492" cy="338554"/>
          </a:xfrm>
          <a:prstGeom prst="rect">
            <a:avLst/>
          </a:prstGeom>
        </p:spPr>
        <p:txBody>
          <a:bodyPr wrap="none">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600" dirty="0" smtClean="0">
                <a:solidFill>
                  <a:srgbClr val="FFCC00"/>
                </a:solidFill>
                <a:latin typeface="Garamond" pitchFamily="18" charset="0"/>
              </a:rPr>
              <a:t>© 2010 SANS </a:t>
            </a:r>
            <a:endParaRPr lang="en-US" sz="1600" dirty="0"/>
          </a:p>
        </p:txBody>
      </p:sp>
    </p:spTree>
  </p:cSld>
  <p:clrMap bg1="lt1" tx1="dk1" bg2="lt2" tx2="dk2" accent1="accent1" accent2="accent2" accent3="accent3" accent4="accent4" accent5="accent5" accent6="accent6" hlink="hlink" folHlink="folHlink"/>
  <p:sldLayoutIdLst>
    <p:sldLayoutId id="2147483664" r:id="rId1"/>
    <p:sldLayoutId id="2147483654" r:id="rId2"/>
    <p:sldLayoutId id="2147483665" r:id="rId3"/>
    <p:sldLayoutId id="2147483655" r:id="rId4"/>
    <p:sldLayoutId id="2147483656" r:id="rId5"/>
    <p:sldLayoutId id="2147483657" r:id="rId6"/>
    <p:sldLayoutId id="2147483658" r:id="rId7"/>
    <p:sldLayoutId id="2147483659" r:id="rId8"/>
    <p:sldLayoutId id="2147483666" r:id="rId9"/>
    <p:sldLayoutId id="2147483660" r:id="rId10"/>
    <p:sldLayoutId id="2147483661" r:id="rId11"/>
    <p:sldLayoutId id="2147483662" r:id="rId12"/>
    <p:sldLayoutId id="2147483663"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charset="0"/>
        </a:defRPr>
      </a:lvl2pPr>
      <a:lvl3pPr algn="ctr" rtl="0" eaLnBrk="0" fontAlgn="base" hangingPunct="0">
        <a:spcBef>
          <a:spcPct val="0"/>
        </a:spcBef>
        <a:spcAft>
          <a:spcPct val="0"/>
        </a:spcAft>
        <a:defRPr sz="4400">
          <a:solidFill>
            <a:schemeClr val="tx2"/>
          </a:solidFill>
          <a:latin typeface="Tahoma" charset="0"/>
        </a:defRPr>
      </a:lvl3pPr>
      <a:lvl4pPr algn="ctr" rtl="0" eaLnBrk="0" fontAlgn="base" hangingPunct="0">
        <a:spcBef>
          <a:spcPct val="0"/>
        </a:spcBef>
        <a:spcAft>
          <a:spcPct val="0"/>
        </a:spcAft>
        <a:defRPr sz="4400">
          <a:solidFill>
            <a:schemeClr val="tx2"/>
          </a:solidFill>
          <a:latin typeface="Tahoma" charset="0"/>
        </a:defRPr>
      </a:lvl4pPr>
      <a:lvl5pPr algn="ctr" rtl="0" eaLnBrk="0" fontAlgn="base" hangingPunct="0">
        <a:spcBef>
          <a:spcPct val="0"/>
        </a:spcBef>
        <a:spcAft>
          <a:spcPct val="0"/>
        </a:spcAft>
        <a:defRPr sz="4400">
          <a:solidFill>
            <a:schemeClr val="tx2"/>
          </a:solidFill>
          <a:latin typeface="Tahoma" charset="0"/>
        </a:defRPr>
      </a:lvl5pPr>
      <a:lvl6pPr marL="457200" algn="ctr" rtl="0" eaLnBrk="0" fontAlgn="base" hangingPunct="0">
        <a:spcBef>
          <a:spcPct val="0"/>
        </a:spcBef>
        <a:spcAft>
          <a:spcPct val="0"/>
        </a:spcAft>
        <a:defRPr sz="4400">
          <a:solidFill>
            <a:schemeClr val="tx2"/>
          </a:solidFill>
          <a:latin typeface="Tahoma" charset="0"/>
        </a:defRPr>
      </a:lvl6pPr>
      <a:lvl7pPr marL="914400" algn="ctr" rtl="0" eaLnBrk="0" fontAlgn="base" hangingPunct="0">
        <a:spcBef>
          <a:spcPct val="0"/>
        </a:spcBef>
        <a:spcAft>
          <a:spcPct val="0"/>
        </a:spcAft>
        <a:defRPr sz="4400">
          <a:solidFill>
            <a:schemeClr val="tx2"/>
          </a:solidFill>
          <a:latin typeface="Tahoma" charset="0"/>
        </a:defRPr>
      </a:lvl7pPr>
      <a:lvl8pPr marL="1371600" algn="ctr" rtl="0" eaLnBrk="0" fontAlgn="base" hangingPunct="0">
        <a:spcBef>
          <a:spcPct val="0"/>
        </a:spcBef>
        <a:spcAft>
          <a:spcPct val="0"/>
        </a:spcAft>
        <a:defRPr sz="4400">
          <a:solidFill>
            <a:schemeClr val="tx2"/>
          </a:solidFill>
          <a:latin typeface="Tahoma" charset="0"/>
        </a:defRPr>
      </a:lvl8pPr>
      <a:lvl9pPr marL="1828800" algn="ctr" rtl="0" eaLnBrk="0" fontAlgn="base" hangingPunct="0">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hyperlink" Target="http://www.sans.org/info/6634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sans.org/info/66343" TargetMode="Externa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hyperlink" Target="http://www.sans.org/info/66343"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85800" y="1143000"/>
            <a:ext cx="7772400" cy="4114800"/>
          </a:xfrm>
          <a:prstGeom prst="rect">
            <a:avLst/>
          </a:prstGeom>
          <a:noFill/>
          <a:ln w="9525">
            <a:noFill/>
            <a:miter lim="800000"/>
            <a:headEnd/>
            <a:tailEnd/>
          </a:ln>
          <a:effectLst/>
        </p:spPr>
        <p:txBody>
          <a:bodyPr/>
          <a:lstStyle/>
          <a:p>
            <a:pPr marL="342900" indent="-342900" algn="ctr" eaLnBrk="0" hangingPunct="0">
              <a:spcBef>
                <a:spcPct val="20000"/>
              </a:spcBef>
              <a:defRPr/>
            </a:pPr>
            <a:endParaRPr lang="en-US" sz="4400" kern="0" dirty="0">
              <a:latin typeface="+mn-lt"/>
            </a:endParaRPr>
          </a:p>
          <a:p>
            <a:pPr marL="342900" indent="-342900" algn="ctr" eaLnBrk="0" hangingPunct="0">
              <a:spcBef>
                <a:spcPct val="20000"/>
              </a:spcBef>
              <a:defRPr/>
            </a:pPr>
            <a:r>
              <a:rPr lang="en-US" sz="4400" kern="0" dirty="0">
                <a:latin typeface="+mn-lt"/>
              </a:rPr>
              <a:t> </a:t>
            </a:r>
          </a:p>
        </p:txBody>
      </p:sp>
      <p:sp>
        <p:nvSpPr>
          <p:cNvPr id="4099" name="Title 1"/>
          <p:cNvSpPr>
            <a:spLocks noGrp="1"/>
          </p:cNvSpPr>
          <p:nvPr>
            <p:ph type="ctrTitle"/>
          </p:nvPr>
        </p:nvSpPr>
        <p:spPr/>
        <p:txBody>
          <a:bodyPr/>
          <a:lstStyle/>
          <a:p>
            <a:r>
              <a:rPr lang="en-US" dirty="0" smtClean="0"/>
              <a:t>MANAGEMENT 514</a:t>
            </a:r>
            <a:endParaRPr lang="en-US" b="1" dirty="0" smtClean="0"/>
          </a:p>
        </p:txBody>
      </p:sp>
      <p:sp>
        <p:nvSpPr>
          <p:cNvPr id="4100" name="Subtitle 6"/>
          <p:cNvSpPr>
            <a:spLocks noGrp="1"/>
          </p:cNvSpPr>
          <p:nvPr>
            <p:ph type="subTitle" idx="1"/>
          </p:nvPr>
        </p:nvSpPr>
        <p:spPr>
          <a:xfrm>
            <a:off x="1066800" y="4038600"/>
            <a:ext cx="7010400" cy="2057400"/>
          </a:xfrm>
        </p:spPr>
        <p:txBody>
          <a:bodyPr/>
          <a:lstStyle/>
          <a:p>
            <a:r>
              <a:rPr lang="en-US" sz="4400" b="1" dirty="0" smtClean="0">
                <a:hlinkClick r:id="rId3"/>
              </a:rPr>
              <a:t>Information Security Policy in Depth: Excerpt</a:t>
            </a:r>
            <a:endParaRPr lang="en-US" sz="4400" b="1" dirty="0" smtClean="0"/>
          </a:p>
          <a:p>
            <a:r>
              <a:rPr lang="en-US" sz="2400" b="1" dirty="0" smtClean="0"/>
              <a:t>http://www.sans.org/info/66343</a:t>
            </a:r>
            <a:r>
              <a:rPr lang="en-US" sz="2400"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Measurable</a:t>
            </a:r>
            <a:endParaRPr lang="en-US" dirty="0"/>
          </a:p>
        </p:txBody>
      </p:sp>
      <p:sp>
        <p:nvSpPr>
          <p:cNvPr id="3" name="Content Placeholder 2"/>
          <p:cNvSpPr>
            <a:spLocks noGrp="1"/>
          </p:cNvSpPr>
          <p:nvPr>
            <p:ph idx="1"/>
          </p:nvPr>
        </p:nvSpPr>
        <p:spPr/>
        <p:txBody>
          <a:bodyPr/>
          <a:lstStyle/>
          <a:p>
            <a:pPr marL="0" indent="0">
              <a:buNone/>
            </a:pPr>
            <a:r>
              <a:rPr lang="en-US" sz="3200" dirty="0" smtClean="0"/>
              <a:t>"Under circumstances when a password is required, each user will establish a password, known only to him/her. The individual user will be responsible for the confidentiality of the password and for any breaches of security committed via access gained through his/her password or other electronic identifier."</a:t>
            </a:r>
          </a:p>
          <a:p>
            <a:pPr marL="0" indent="0"/>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Achievability Part I</a:t>
            </a:r>
            <a:endParaRPr lang="en-US" dirty="0"/>
          </a:p>
        </p:txBody>
      </p:sp>
      <p:sp>
        <p:nvSpPr>
          <p:cNvPr id="3" name="Content Placeholder 2"/>
          <p:cNvSpPr>
            <a:spLocks noGrp="1"/>
          </p:cNvSpPr>
          <p:nvPr>
            <p:ph idx="1"/>
          </p:nvPr>
        </p:nvSpPr>
        <p:spPr/>
        <p:txBody>
          <a:bodyPr/>
          <a:lstStyle/>
          <a:p>
            <a:pPr marL="0" indent="0">
              <a:buNone/>
            </a:pPr>
            <a:r>
              <a:rPr lang="en-US" sz="2800" dirty="0" smtClean="0"/>
              <a:t>“Once the data and application requirements are established, computer security personnel can then evaluate risk and determine methods, processes, equipment, and procedures to mitigate known risks. “</a:t>
            </a:r>
          </a:p>
          <a:p>
            <a:r>
              <a:rPr lang="en-US" sz="2800" dirty="0" smtClean="0"/>
              <a:t>Application security in general is a tough policy to write. This first policy fragment is not specific, not measurable and probably not achievable.</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Achievability Part II</a:t>
            </a:r>
            <a:endParaRPr lang="en-US" dirty="0"/>
          </a:p>
        </p:txBody>
      </p:sp>
      <p:sp>
        <p:nvSpPr>
          <p:cNvPr id="3" name="Content Placeholder 2"/>
          <p:cNvSpPr>
            <a:spLocks noGrp="1"/>
          </p:cNvSpPr>
          <p:nvPr>
            <p:ph idx="1"/>
          </p:nvPr>
        </p:nvSpPr>
        <p:spPr/>
        <p:txBody>
          <a:bodyPr/>
          <a:lstStyle/>
          <a:p>
            <a:pPr marL="0" indent="0">
              <a:buNone/>
            </a:pPr>
            <a:r>
              <a:rPr lang="en-US" sz="2800" dirty="0" smtClean="0"/>
              <a:t>"The computer security personnel, customers, and application developers will work together to provide required and reasonable</a:t>
            </a:r>
            <a:r>
              <a:rPr lang="en-US" sz="2800" b="1" dirty="0" smtClean="0"/>
              <a:t> access capability</a:t>
            </a:r>
            <a:r>
              <a:rPr lang="en-US" sz="2800" dirty="0" smtClean="0"/>
              <a:t> to systems and data both during development and final project implementation while providing the best computer security possible for a reasonable cost."</a:t>
            </a:r>
          </a:p>
          <a:p>
            <a:r>
              <a:rPr lang="en-US" sz="2800" dirty="0" smtClean="0"/>
              <a:t>This part of the policy fragment, access control, is specific and probably achievable.</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a:t>
            </a:r>
            <a:endParaRPr lang="en-US" dirty="0"/>
          </a:p>
        </p:txBody>
      </p:sp>
      <p:sp>
        <p:nvSpPr>
          <p:cNvPr id="3" name="Content Placeholder 2"/>
          <p:cNvSpPr>
            <a:spLocks noGrp="1"/>
          </p:cNvSpPr>
          <p:nvPr>
            <p:ph idx="1"/>
          </p:nvPr>
        </p:nvSpPr>
        <p:spPr/>
        <p:txBody>
          <a:bodyPr/>
          <a:lstStyle/>
          <a:p>
            <a:pPr marL="0" indent="0">
              <a:buNone/>
            </a:pPr>
            <a:r>
              <a:rPr lang="en-US" sz="3200" dirty="0" smtClean="0"/>
              <a:t>“All employee use of the Internet shall be for business purposes only.” </a:t>
            </a:r>
          </a:p>
          <a:p>
            <a:r>
              <a:rPr lang="en-US" sz="3200" dirty="0" smtClean="0"/>
              <a:t>Sounds good, but not realistic. The U.S. government used to say something similar, but modified their policy.</a:t>
            </a:r>
          </a:p>
          <a:p>
            <a:r>
              <a:rPr lang="en-US" sz="3200" dirty="0" smtClean="0"/>
              <a:t>What is a more realistic policy statement?</a:t>
            </a:r>
            <a:endParaRPr lang="en-US" sz="3200" dirty="0"/>
          </a:p>
        </p:txBody>
      </p:sp>
      <p:pic>
        <p:nvPicPr>
          <p:cNvPr id="5" name="Picture 2"/>
          <p:cNvPicPr>
            <a:picLocks noChangeAspect="1" noChangeArrowheads="1"/>
          </p:cNvPicPr>
          <p:nvPr/>
        </p:nvPicPr>
        <p:blipFill>
          <a:blip r:embed="rId3" cstate="print"/>
          <a:srcRect/>
          <a:stretch>
            <a:fillRect/>
          </a:stretch>
        </p:blipFill>
        <p:spPr bwMode="auto">
          <a:xfrm>
            <a:off x="7772400" y="152400"/>
            <a:ext cx="1371600" cy="1143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based I</a:t>
            </a:r>
            <a:endParaRPr lang="en-US" dirty="0"/>
          </a:p>
        </p:txBody>
      </p:sp>
      <p:sp>
        <p:nvSpPr>
          <p:cNvPr id="3" name="Content Placeholder 2"/>
          <p:cNvSpPr>
            <a:spLocks noGrp="1"/>
          </p:cNvSpPr>
          <p:nvPr>
            <p:ph idx="1"/>
          </p:nvPr>
        </p:nvSpPr>
        <p:spPr>
          <a:xfrm>
            <a:off x="685800" y="1872345"/>
            <a:ext cx="7772400" cy="4114800"/>
          </a:xfrm>
        </p:spPr>
        <p:txBody>
          <a:bodyPr/>
          <a:lstStyle/>
          <a:p>
            <a:pPr marL="0" indent="0">
              <a:buNone/>
            </a:pPr>
            <a:r>
              <a:rPr lang="en-US" sz="2800" dirty="0" smtClean="0"/>
              <a:t>“Account termination: The supervisor of a terminated employee must notify ITCS of the separation on or before the employee’s termination date so that account access can be revoked appropriately.”</a:t>
            </a:r>
          </a:p>
          <a:p>
            <a:r>
              <a:rPr lang="en-US" sz="2800" dirty="0" smtClean="0"/>
              <a:t>You will also commonly see account termination policies that say account must be terminated ”immediately” after it is not needed, but without supporting procedure this is not achievable.</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based II</a:t>
            </a:r>
            <a:endParaRPr lang="en-US" dirty="0"/>
          </a:p>
        </p:txBody>
      </p:sp>
      <p:sp>
        <p:nvSpPr>
          <p:cNvPr id="3" name="Content Placeholder 2"/>
          <p:cNvSpPr>
            <a:spLocks noGrp="1"/>
          </p:cNvSpPr>
          <p:nvPr>
            <p:ph idx="1"/>
          </p:nvPr>
        </p:nvSpPr>
        <p:spPr>
          <a:xfrm>
            <a:off x="685800" y="1981200"/>
            <a:ext cx="7924800" cy="4114800"/>
          </a:xfrm>
        </p:spPr>
        <p:txBody>
          <a:bodyPr/>
          <a:lstStyle/>
          <a:p>
            <a:pPr marL="0" indent="0">
              <a:buNone/>
            </a:pPr>
            <a:r>
              <a:rPr lang="en-US" dirty="0" smtClean="0"/>
              <a:t>"Backup: Full backups are performed nightly on Monday, Tuesday, Wednesday, Thursday, and Friday. If for maintenance reasons, backups are not performed on Friday, they shall be done on Saturday or Sunday."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Exercise I</a:t>
            </a:r>
            <a:endParaRPr lang="en-US" dirty="0"/>
          </a:p>
        </p:txBody>
      </p:sp>
      <p:sp>
        <p:nvSpPr>
          <p:cNvPr id="3" name="Content Placeholder 2"/>
          <p:cNvSpPr>
            <a:spLocks noGrp="1"/>
          </p:cNvSpPr>
          <p:nvPr>
            <p:ph idx="1"/>
          </p:nvPr>
        </p:nvSpPr>
        <p:spPr>
          <a:xfrm>
            <a:off x="685800" y="1850574"/>
            <a:ext cx="8077200" cy="4114800"/>
          </a:xfrm>
        </p:spPr>
        <p:txBody>
          <a:bodyPr/>
          <a:lstStyle/>
          <a:p>
            <a:pPr marL="0" indent="0">
              <a:buNone/>
            </a:pPr>
            <a:r>
              <a:rPr lang="en-US" sz="2600" dirty="0" smtClean="0"/>
              <a:t>"When requested, and for the purpose of performing an audit, consent to access needed will be provided to members of audit.com. ACME hereby provides its consent to allow audit.com to access its networks and/or firewalls to the extent necessary to allow audit.com to perform the scans authorized in this agreement. </a:t>
            </a:r>
          </a:p>
          <a:p>
            <a:pPr marL="0" indent="0">
              <a:buNone/>
            </a:pPr>
            <a:r>
              <a:rPr lang="en-US" sz="2600" dirty="0" smtClean="0"/>
              <a:t>ACME  shall provide protocols, addressing information, and network connections sufficient for audit.com to utilize the software to perform network scanning."</a:t>
            </a:r>
          </a:p>
          <a:p>
            <a:pPr marL="0" indent="0">
              <a:buNone/>
            </a:pPr>
            <a:endParaRPr lang="en-US" sz="2600" dirty="0"/>
          </a:p>
        </p:txBody>
      </p:sp>
      <p:pic>
        <p:nvPicPr>
          <p:cNvPr id="4" name="Picture 2"/>
          <p:cNvPicPr>
            <a:picLocks noChangeAspect="1" noChangeArrowheads="1"/>
          </p:cNvPicPr>
          <p:nvPr/>
        </p:nvPicPr>
        <p:blipFill>
          <a:blip r:embed="rId3" cstate="print"/>
          <a:srcRect/>
          <a:stretch>
            <a:fillRect/>
          </a:stretch>
        </p:blipFill>
        <p:spPr bwMode="auto">
          <a:xfrm>
            <a:off x="7772400" y="152400"/>
            <a:ext cx="1371600" cy="1143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Exercise II</a:t>
            </a:r>
            <a:endParaRPr lang="en-US" dirty="0"/>
          </a:p>
        </p:txBody>
      </p:sp>
      <p:sp>
        <p:nvSpPr>
          <p:cNvPr id="3" name="Content Placeholder 2"/>
          <p:cNvSpPr>
            <a:spLocks noGrp="1"/>
          </p:cNvSpPr>
          <p:nvPr>
            <p:ph idx="1"/>
          </p:nvPr>
        </p:nvSpPr>
        <p:spPr>
          <a:xfrm>
            <a:off x="685800" y="1937658"/>
            <a:ext cx="7772400" cy="4114800"/>
          </a:xfrm>
        </p:spPr>
        <p:txBody>
          <a:bodyPr/>
          <a:lstStyle/>
          <a:p>
            <a:pPr marL="0" indent="0">
              <a:buNone/>
            </a:pPr>
            <a:r>
              <a:rPr lang="en-US" sz="2800" dirty="0" smtClean="0"/>
              <a:t>"All ACME encryption shall be done using NIST approved cryptographic modules. Common and recommended ciphers include AES 256, Triple DES  and RSA. Symmetric cryptosystem key lengths must be at least 128 bits. Asymmetric crypto-system keys must be of a length that yields equivalent strength. ACME’s key length requirements shall be reviewed annually as part of the yearly security review and upgraded as technology allows."</a:t>
            </a:r>
          </a:p>
          <a:p>
            <a:pPr marL="0" indent="0">
              <a:buNone/>
            </a:pPr>
            <a:endParaRPr lang="en-US" sz="2800" dirty="0"/>
          </a:p>
        </p:txBody>
      </p:sp>
      <p:pic>
        <p:nvPicPr>
          <p:cNvPr id="4" name="Picture 2"/>
          <p:cNvPicPr>
            <a:picLocks noChangeAspect="1" noChangeArrowheads="1"/>
          </p:cNvPicPr>
          <p:nvPr/>
        </p:nvPicPr>
        <p:blipFill>
          <a:blip r:embed="rId3" cstate="print"/>
          <a:srcRect/>
          <a:stretch>
            <a:fillRect/>
          </a:stretch>
        </p:blipFill>
        <p:spPr bwMode="auto">
          <a:xfrm>
            <a:off x="7772400" y="152400"/>
            <a:ext cx="1371600" cy="1143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Exercise III</a:t>
            </a:r>
            <a:endParaRPr lang="en-US" dirty="0"/>
          </a:p>
        </p:txBody>
      </p:sp>
      <p:sp>
        <p:nvSpPr>
          <p:cNvPr id="3" name="Content Placeholder 2"/>
          <p:cNvSpPr>
            <a:spLocks noGrp="1"/>
          </p:cNvSpPr>
          <p:nvPr>
            <p:ph idx="1"/>
          </p:nvPr>
        </p:nvSpPr>
        <p:spPr>
          <a:xfrm>
            <a:off x="685800" y="1905000"/>
            <a:ext cx="7772400" cy="4114800"/>
          </a:xfrm>
        </p:spPr>
        <p:txBody>
          <a:bodyPr/>
          <a:lstStyle/>
          <a:p>
            <a:pPr marL="0" indent="0">
              <a:buNone/>
            </a:pPr>
            <a:r>
              <a:rPr lang="en-US" sz="2800" dirty="0" smtClean="0"/>
              <a:t>"Employees may not install software on ACME computing devices operated within the ACME network. Software requests must first be approved by the requester’s manager and then be made to the Information Technology department or Help Desk in writing or via email. Software must be selected from an approved software list, maintained by the Information Technology department, unless no selection on the list meets the requester’s need."</a:t>
            </a:r>
            <a:endParaRPr lang="en-US" sz="2800" dirty="0"/>
          </a:p>
        </p:txBody>
      </p:sp>
      <p:pic>
        <p:nvPicPr>
          <p:cNvPr id="5" name="Picture 2"/>
          <p:cNvPicPr>
            <a:picLocks noChangeAspect="1" noChangeArrowheads="1"/>
          </p:cNvPicPr>
          <p:nvPr/>
        </p:nvPicPr>
        <p:blipFill>
          <a:blip r:embed="rId3" cstate="print"/>
          <a:srcRect/>
          <a:stretch>
            <a:fillRect/>
          </a:stretch>
        </p:blipFill>
        <p:spPr bwMode="auto">
          <a:xfrm>
            <a:off x="7772400" y="152400"/>
            <a:ext cx="1371600" cy="1143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3585" name="Title 1"/>
          <p:cNvSpPr>
            <a:spLocks noGrp="1"/>
          </p:cNvSpPr>
          <p:nvPr>
            <p:ph type="title"/>
          </p:nvPr>
        </p:nvSpPr>
        <p:spPr>
          <a:xfrm>
            <a:off x="685800" y="304800"/>
            <a:ext cx="7772400" cy="1143000"/>
          </a:xfrm>
        </p:spPr>
        <p:txBody>
          <a:bodyPr/>
          <a:lstStyle/>
          <a:p>
            <a:r>
              <a:rPr lang="en-US" sz="2600" b="1" dirty="0" smtClean="0"/>
              <a:t>MANAGEMENT 514</a:t>
            </a:r>
            <a:br>
              <a:rPr lang="en-US" sz="2600" b="1" dirty="0" smtClean="0"/>
            </a:br>
            <a:r>
              <a:rPr lang="en-US" sz="2600" b="1" dirty="0" smtClean="0">
                <a:hlinkClick r:id="rId3"/>
              </a:rPr>
              <a:t>Information Security Policy In Depth</a:t>
            </a:r>
            <a:endParaRPr lang="en-US" sz="2600" b="1" dirty="0" smtClean="0"/>
          </a:p>
        </p:txBody>
      </p:sp>
      <p:pic>
        <p:nvPicPr>
          <p:cNvPr id="27650" name="Picture 2"/>
          <p:cNvPicPr>
            <a:picLocks noChangeAspect="1" noChangeArrowheads="1"/>
          </p:cNvPicPr>
          <p:nvPr/>
        </p:nvPicPr>
        <p:blipFill>
          <a:blip r:embed="rId4" cstate="print"/>
          <a:srcRect/>
          <a:stretch>
            <a:fillRect/>
          </a:stretch>
        </p:blipFill>
        <p:spPr bwMode="auto">
          <a:xfrm>
            <a:off x="2667000" y="2514600"/>
            <a:ext cx="3705225" cy="2752725"/>
          </a:xfrm>
          <a:prstGeom prst="rect">
            <a:avLst/>
          </a:prstGeom>
          <a:noFill/>
          <a:ln w="9525">
            <a:noFill/>
            <a:miter lim="800000"/>
            <a:headEnd/>
            <a:tailEnd/>
          </a:ln>
        </p:spPr>
      </p:pic>
      <p:sp>
        <p:nvSpPr>
          <p:cNvPr id="4" name="TextBox 3"/>
          <p:cNvSpPr txBox="1"/>
          <p:nvPr/>
        </p:nvSpPr>
        <p:spPr>
          <a:xfrm>
            <a:off x="2286000" y="5562600"/>
            <a:ext cx="4572000" cy="461665"/>
          </a:xfrm>
          <a:prstGeom prst="rect">
            <a:avLst/>
          </a:prstGeom>
          <a:noFill/>
        </p:spPr>
        <p:txBody>
          <a:bodyPr wrap="square" rtlCol="0">
            <a:spAutoFit/>
          </a:bodyPr>
          <a:lstStyle/>
          <a:p>
            <a:r>
              <a:rPr lang="en-US" b="1" dirty="0" smtClean="0"/>
              <a:t>http://www.sans.org/info/66343</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85800" y="1143000"/>
            <a:ext cx="7772400" cy="4114800"/>
          </a:xfrm>
          <a:prstGeom prst="rect">
            <a:avLst/>
          </a:prstGeom>
          <a:noFill/>
          <a:ln w="9525">
            <a:noFill/>
            <a:miter lim="800000"/>
            <a:headEnd/>
            <a:tailEnd/>
          </a:ln>
          <a:effectLst/>
        </p:spPr>
        <p:txBody>
          <a:bodyPr/>
          <a:lstStyle/>
          <a:p>
            <a:pPr marL="342900" indent="-342900" algn="ctr" eaLnBrk="0" hangingPunct="0">
              <a:spcBef>
                <a:spcPct val="20000"/>
              </a:spcBef>
              <a:defRPr/>
            </a:pPr>
            <a:endParaRPr lang="en-US" sz="4400" kern="0" dirty="0">
              <a:latin typeface="+mn-lt"/>
            </a:endParaRPr>
          </a:p>
          <a:p>
            <a:pPr marL="342900" indent="-342900" algn="ctr" eaLnBrk="0" hangingPunct="0">
              <a:spcBef>
                <a:spcPct val="20000"/>
              </a:spcBef>
              <a:defRPr/>
            </a:pPr>
            <a:r>
              <a:rPr lang="en-US" sz="4400" kern="0" dirty="0">
                <a:latin typeface="+mn-lt"/>
              </a:rPr>
              <a:t> </a:t>
            </a:r>
          </a:p>
        </p:txBody>
      </p:sp>
      <p:sp>
        <p:nvSpPr>
          <p:cNvPr id="18434" name="Title 1"/>
          <p:cNvSpPr>
            <a:spLocks noGrp="1"/>
          </p:cNvSpPr>
          <p:nvPr>
            <p:ph type="ctrTitle"/>
          </p:nvPr>
        </p:nvSpPr>
        <p:spPr/>
        <p:txBody>
          <a:bodyPr/>
          <a:lstStyle/>
          <a:p>
            <a:r>
              <a:rPr lang="en-US" dirty="0" smtClean="0"/>
              <a:t>Information Security Policy</a:t>
            </a:r>
            <a:endParaRPr lang="en-US" b="1" dirty="0" smtClean="0"/>
          </a:p>
        </p:txBody>
      </p:sp>
      <p:sp>
        <p:nvSpPr>
          <p:cNvPr id="18435" name="Subtitle 6"/>
          <p:cNvSpPr>
            <a:spLocks noGrp="1"/>
          </p:cNvSpPr>
          <p:nvPr>
            <p:ph type="subTitle" idx="1"/>
          </p:nvPr>
        </p:nvSpPr>
        <p:spPr>
          <a:xfrm>
            <a:off x="381000" y="3810000"/>
            <a:ext cx="8382000" cy="1752600"/>
          </a:xfrm>
        </p:spPr>
        <p:txBody>
          <a:bodyPr/>
          <a:lstStyle/>
          <a:p>
            <a:r>
              <a:rPr lang="en-US" sz="4000" dirty="0" smtClean="0"/>
              <a:t>Learn Policy by Writing, Analyzing and Reviewing Policy Fragments With a Series of Guided Labs and Exercises</a:t>
            </a:r>
          </a:p>
        </p:txBody>
      </p:sp>
      <p:pic>
        <p:nvPicPr>
          <p:cNvPr id="2050" name="Picture 2"/>
          <p:cNvPicPr>
            <a:picLocks noChangeAspect="1" noChangeArrowheads="1"/>
          </p:cNvPicPr>
          <p:nvPr/>
        </p:nvPicPr>
        <p:blipFill>
          <a:blip r:embed="rId3" cstate="print"/>
          <a:srcRect/>
          <a:stretch>
            <a:fillRect/>
          </a:stretch>
        </p:blipFill>
        <p:spPr bwMode="auto">
          <a:xfrm>
            <a:off x="7162800" y="169379"/>
            <a:ext cx="1981200" cy="1507021"/>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76200" y="162910"/>
            <a:ext cx="1828800" cy="151349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Content Placeholder 6"/>
          <p:cNvSpPr>
            <a:spLocks noGrp="1"/>
          </p:cNvSpPr>
          <p:nvPr>
            <p:ph idx="1"/>
          </p:nvPr>
        </p:nvSpPr>
        <p:spPr>
          <a:xfrm>
            <a:off x="457200" y="1981200"/>
            <a:ext cx="8458200" cy="4114800"/>
          </a:xfrm>
        </p:spPr>
        <p:txBody>
          <a:bodyPr/>
          <a:lstStyle/>
          <a:p>
            <a:pPr marL="0" indent="0">
              <a:spcBef>
                <a:spcPts val="1200"/>
              </a:spcBef>
              <a:buFontTx/>
              <a:buNone/>
            </a:pPr>
            <a:r>
              <a:rPr lang="en-US" sz="2300" spc="-40" dirty="0" smtClean="0"/>
              <a:t>It never ceases to amaze me that you can't take a class in Information Security without being told to do this or that in accordance with "your security policy," but nobody ever explains what the policy is, let alone how to write or evaluate it. </a:t>
            </a:r>
          </a:p>
          <a:p>
            <a:pPr marL="0" indent="0">
              <a:spcBef>
                <a:spcPts val="1200"/>
              </a:spcBef>
              <a:buFontTx/>
              <a:buNone/>
            </a:pPr>
            <a:r>
              <a:rPr lang="en-US" sz="2300" spc="-40" dirty="0" smtClean="0"/>
              <a:t>That is why we undertook this research and education project on basic security policy.  We hope you will find this module useful and that you will participate in its evolution.  Consensus is a powerful tool. We need the ideas and criticisms from the information security community in order to make this, "The Roadmap," a usable and effective policy. Thank you!</a:t>
            </a:r>
          </a:p>
          <a:p>
            <a:pPr marL="0" indent="0">
              <a:spcBef>
                <a:spcPts val="1200"/>
              </a:spcBef>
              <a:buFontTx/>
              <a:buNone/>
            </a:pPr>
            <a:r>
              <a:rPr lang="en-US" sz="1800" i="1" dirty="0" smtClean="0"/>
              <a:t>Stephen Northcutt</a:t>
            </a:r>
          </a:p>
        </p:txBody>
      </p:sp>
      <p:pic>
        <p:nvPicPr>
          <p:cNvPr id="2" name="Picture 2"/>
          <p:cNvPicPr>
            <a:picLocks noChangeAspect="1" noChangeArrowheads="1"/>
          </p:cNvPicPr>
          <p:nvPr/>
        </p:nvPicPr>
        <p:blipFill>
          <a:blip r:embed="rId3" cstate="print"/>
          <a:srcRect/>
          <a:stretch>
            <a:fillRect/>
          </a:stretch>
        </p:blipFill>
        <p:spPr bwMode="auto">
          <a:xfrm>
            <a:off x="3429000" y="228600"/>
            <a:ext cx="2905125" cy="146316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SMART Approach to Policy and Procedure</a:t>
            </a:r>
            <a:endParaRPr lang="en-US" dirty="0"/>
          </a:p>
        </p:txBody>
      </p:sp>
      <p:sp>
        <p:nvSpPr>
          <p:cNvPr id="5" name="Subtitle 4"/>
          <p:cNvSpPr>
            <a:spLocks noGrp="1"/>
          </p:cNvSpPr>
          <p:nvPr>
            <p:ph type="subTitle" idx="1"/>
          </p:nvPr>
        </p:nvSpPr>
        <p:spPr>
          <a:xfrm>
            <a:off x="609600" y="3886200"/>
            <a:ext cx="8001000" cy="2438400"/>
          </a:xfrm>
        </p:spPr>
        <p:txBody>
          <a:bodyPr/>
          <a:lstStyle/>
          <a:p>
            <a:r>
              <a:rPr lang="en-US" dirty="0" smtClean="0"/>
              <a:t>This is an excerpt from the course </a:t>
            </a:r>
            <a:r>
              <a:rPr lang="en-US" b="1" dirty="0" smtClean="0">
                <a:hlinkClick r:id="rId3"/>
              </a:rPr>
              <a:t>Management 514: Information Security Policy in Depth</a:t>
            </a:r>
            <a:endParaRPr lang="en-US" b="1" u="sng"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Title 1"/>
          <p:cNvSpPr>
            <a:spLocks noGrp="1"/>
          </p:cNvSpPr>
          <p:nvPr>
            <p:ph type="title"/>
          </p:nvPr>
        </p:nvSpPr>
        <p:spPr>
          <a:xfrm>
            <a:off x="685800" y="381000"/>
            <a:ext cx="7772400" cy="1143000"/>
          </a:xfrm>
        </p:spPr>
        <p:txBody>
          <a:bodyPr/>
          <a:lstStyle/>
          <a:p>
            <a:r>
              <a:rPr lang="en-US" dirty="0" smtClean="0"/>
              <a:t>SMART Security Policy </a:t>
            </a:r>
            <a:br>
              <a:rPr lang="en-US" dirty="0" smtClean="0"/>
            </a:br>
            <a:r>
              <a:rPr lang="en-US" dirty="0" smtClean="0"/>
              <a:t>and Procedure </a:t>
            </a:r>
          </a:p>
        </p:txBody>
      </p:sp>
      <p:sp>
        <p:nvSpPr>
          <p:cNvPr id="45058" name="Content Placeholder 2"/>
          <p:cNvSpPr>
            <a:spLocks noGrp="1"/>
          </p:cNvSpPr>
          <p:nvPr>
            <p:ph idx="1"/>
          </p:nvPr>
        </p:nvSpPr>
        <p:spPr/>
        <p:txBody>
          <a:bodyPr/>
          <a:lstStyle/>
          <a:p>
            <a:r>
              <a:rPr lang="en-US" sz="3300" b="1" dirty="0" smtClean="0"/>
              <a:t>Specific, Measurable, Achievable, Reasonable, Time Based</a:t>
            </a:r>
            <a:endParaRPr lang="en-US" sz="3300" dirty="0" smtClean="0"/>
          </a:p>
          <a:p>
            <a:pPr lvl="1"/>
            <a:r>
              <a:rPr lang="en-US" dirty="0" smtClean="0"/>
              <a:t>Who does the procedure?</a:t>
            </a:r>
          </a:p>
          <a:p>
            <a:pPr lvl="1"/>
            <a:r>
              <a:rPr lang="en-US" dirty="0" smtClean="0"/>
              <a:t>What is the procedure?</a:t>
            </a:r>
          </a:p>
          <a:p>
            <a:pPr lvl="1"/>
            <a:r>
              <a:rPr lang="en-US" dirty="0" smtClean="0"/>
              <a:t>When is the procedure done?</a:t>
            </a:r>
          </a:p>
          <a:p>
            <a:pPr lvl="1"/>
            <a:r>
              <a:rPr lang="en-US" dirty="0" smtClean="0"/>
              <a:t>Where is the procedure done?</a:t>
            </a:r>
          </a:p>
          <a:p>
            <a:pPr lvl="1"/>
            <a:r>
              <a:rPr lang="en-US" dirty="0" smtClean="0"/>
              <a:t>Why is the procedure done?</a:t>
            </a:r>
          </a:p>
        </p:txBody>
      </p:sp>
      <p:pic>
        <p:nvPicPr>
          <p:cNvPr id="7170" name="Picture 2"/>
          <p:cNvPicPr>
            <a:picLocks noChangeAspect="1" noChangeArrowheads="1"/>
          </p:cNvPicPr>
          <p:nvPr/>
        </p:nvPicPr>
        <p:blipFill>
          <a:blip r:embed="rId3" cstate="print"/>
          <a:srcRect/>
          <a:stretch>
            <a:fillRect/>
          </a:stretch>
        </p:blipFill>
        <p:spPr bwMode="auto">
          <a:xfrm>
            <a:off x="8001000" y="228600"/>
            <a:ext cx="885825"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Specific Should Your Security Policy Be?</a:t>
            </a:r>
            <a:endParaRPr lang="en-US" dirty="0"/>
          </a:p>
        </p:txBody>
      </p:sp>
      <p:sp>
        <p:nvSpPr>
          <p:cNvPr id="3" name="Content Placeholder 2"/>
          <p:cNvSpPr>
            <a:spLocks noGrp="1"/>
          </p:cNvSpPr>
          <p:nvPr>
            <p:ph idx="1"/>
          </p:nvPr>
        </p:nvSpPr>
        <p:spPr>
          <a:xfrm>
            <a:off x="685800" y="1828800"/>
            <a:ext cx="8001000" cy="4114800"/>
          </a:xfrm>
        </p:spPr>
        <p:txBody>
          <a:bodyPr/>
          <a:lstStyle/>
          <a:p>
            <a:r>
              <a:rPr lang="en-US" sz="3400" dirty="0" smtClean="0"/>
              <a:t>There really is no one-size-fits-all answer</a:t>
            </a:r>
          </a:p>
          <a:p>
            <a:r>
              <a:rPr lang="en-US" sz="3400" dirty="0" smtClean="0"/>
              <a:t>Remember it is usually easier to get a procedure approved or changed</a:t>
            </a:r>
          </a:p>
          <a:p>
            <a:r>
              <a:rPr lang="en-US" sz="3400" dirty="0" smtClean="0"/>
              <a:t>Largely depends on your organization’s policy review turnaround time</a:t>
            </a:r>
            <a:endParaRPr lang="en-US" sz="34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50380" y="457200"/>
            <a:ext cx="7772400" cy="1143000"/>
          </a:xfrm>
        </p:spPr>
        <p:txBody>
          <a:bodyPr/>
          <a:lstStyle/>
          <a:p>
            <a:r>
              <a:rPr lang="en-US" dirty="0" smtClean="0"/>
              <a:t>General or specific and why?</a:t>
            </a:r>
            <a:endParaRPr lang="en-US" dirty="0"/>
          </a:p>
        </p:txBody>
      </p:sp>
      <p:sp>
        <p:nvSpPr>
          <p:cNvPr id="3" name="Content Placeholder 2"/>
          <p:cNvSpPr>
            <a:spLocks noGrp="1"/>
          </p:cNvSpPr>
          <p:nvPr>
            <p:ph idx="1"/>
          </p:nvPr>
        </p:nvSpPr>
        <p:spPr>
          <a:xfrm>
            <a:off x="685800" y="2057403"/>
            <a:ext cx="7772400" cy="4495797"/>
          </a:xfrm>
        </p:spPr>
        <p:txBody>
          <a:bodyPr/>
          <a:lstStyle/>
          <a:p>
            <a:pPr marL="0" indent="0">
              <a:buNone/>
            </a:pPr>
            <a:r>
              <a:rPr lang="en-US" dirty="0" smtClean="0"/>
              <a:t>"Secret shall be applied to information the unauthorized disclosure of which reasonably could be expected to cause serious damage to the national security that the original classification authority is able to identify or describe."</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7772400" y="152400"/>
            <a:ext cx="1371600" cy="1143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50380" y="457200"/>
            <a:ext cx="7772400" cy="1143000"/>
          </a:xfrm>
        </p:spPr>
        <p:txBody>
          <a:bodyPr/>
          <a:lstStyle/>
          <a:p>
            <a:r>
              <a:rPr lang="en-US" dirty="0" smtClean="0"/>
              <a:t>General or specific and why?</a:t>
            </a:r>
            <a:endParaRPr lang="en-US" dirty="0"/>
          </a:p>
        </p:txBody>
      </p:sp>
      <p:sp>
        <p:nvSpPr>
          <p:cNvPr id="3" name="Content Placeholder 2"/>
          <p:cNvSpPr>
            <a:spLocks noGrp="1"/>
          </p:cNvSpPr>
          <p:nvPr>
            <p:ph idx="1"/>
          </p:nvPr>
        </p:nvSpPr>
        <p:spPr>
          <a:xfrm>
            <a:off x="533400" y="1905000"/>
            <a:ext cx="8229600" cy="4114800"/>
          </a:xfrm>
        </p:spPr>
        <p:txBody>
          <a:bodyPr/>
          <a:lstStyle/>
          <a:p>
            <a:pPr>
              <a:spcBef>
                <a:spcPts val="280"/>
              </a:spcBef>
            </a:pPr>
            <a:r>
              <a:rPr lang="en-US" sz="2300" dirty="0" smtClean="0"/>
              <a:t>"Equipment which is working, but reached the end of its useful life will be made available for purchase by employees. A lottery system will be used to determine who has the opportunity to purchase available equipment.</a:t>
            </a:r>
          </a:p>
          <a:p>
            <a:pPr>
              <a:spcBef>
                <a:spcPts val="280"/>
              </a:spcBef>
            </a:pPr>
            <a:r>
              <a:rPr lang="en-US" sz="2300" dirty="0" smtClean="0"/>
              <a:t>All equipment purchases must go through the lottery process.  Employees cannot purchase their office computer directly or “reserve” a system.  This ensures that all employees have an equal chance of obtaining equipment.</a:t>
            </a:r>
          </a:p>
          <a:p>
            <a:pPr>
              <a:spcBef>
                <a:spcPts val="280"/>
              </a:spcBef>
            </a:pPr>
            <a:r>
              <a:rPr lang="en-US" sz="2300" dirty="0" smtClean="0"/>
              <a:t>Finance and Information Technology will determine an appropriate cost for each item.  </a:t>
            </a:r>
          </a:p>
          <a:p>
            <a:pPr>
              <a:spcBef>
                <a:spcPts val="280"/>
              </a:spcBef>
            </a:pPr>
            <a:r>
              <a:rPr lang="en-US" sz="2300" dirty="0" smtClean="0"/>
              <a:t>All purchases are final.  No warranty or support will be provided with any equipment sold. "</a:t>
            </a:r>
            <a:endParaRPr lang="en-US" sz="2300" dirty="0"/>
          </a:p>
        </p:txBody>
      </p:sp>
      <p:pic>
        <p:nvPicPr>
          <p:cNvPr id="4" name="Picture 2"/>
          <p:cNvPicPr>
            <a:picLocks noChangeAspect="1" noChangeArrowheads="1"/>
          </p:cNvPicPr>
          <p:nvPr/>
        </p:nvPicPr>
        <p:blipFill>
          <a:blip r:embed="rId3" cstate="print"/>
          <a:srcRect/>
          <a:stretch>
            <a:fillRect/>
          </a:stretch>
        </p:blipFill>
        <p:spPr bwMode="auto">
          <a:xfrm>
            <a:off x="7772400" y="152400"/>
            <a:ext cx="1371600" cy="1143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make policy measurable?</a:t>
            </a:r>
            <a:endParaRPr lang="en-US" dirty="0"/>
          </a:p>
        </p:txBody>
      </p:sp>
      <p:sp>
        <p:nvSpPr>
          <p:cNvPr id="3" name="Content Placeholder 2"/>
          <p:cNvSpPr>
            <a:spLocks noGrp="1"/>
          </p:cNvSpPr>
          <p:nvPr>
            <p:ph idx="1"/>
          </p:nvPr>
        </p:nvSpPr>
        <p:spPr>
          <a:xfrm>
            <a:off x="685800" y="1850574"/>
            <a:ext cx="7772400" cy="4114800"/>
          </a:xfrm>
        </p:spPr>
        <p:txBody>
          <a:bodyPr/>
          <a:lstStyle/>
          <a:p>
            <a:r>
              <a:rPr lang="en-US" sz="2400" dirty="0" smtClean="0"/>
              <a:t>Don't use common acronyms as part of your password.</a:t>
            </a:r>
          </a:p>
          <a:p>
            <a:r>
              <a:rPr lang="en-US" sz="2400" dirty="0" smtClean="0"/>
              <a:t>Don't use common words or reverse spelling of words in part of your password.</a:t>
            </a:r>
          </a:p>
          <a:p>
            <a:r>
              <a:rPr lang="en-US" sz="2400" dirty="0" smtClean="0"/>
              <a:t>Don't use names of people or places as part of your password.</a:t>
            </a:r>
          </a:p>
          <a:p>
            <a:r>
              <a:rPr lang="en-US" sz="2400" dirty="0" smtClean="0"/>
              <a:t>Don't use part of your login name in your password.</a:t>
            </a:r>
          </a:p>
          <a:p>
            <a:r>
              <a:rPr lang="en-US" sz="2400" dirty="0" smtClean="0"/>
              <a:t>Don't use parts of numbers easily remembered such as phone numbers, social security numbers, or street addresses. </a:t>
            </a:r>
          </a:p>
          <a:p>
            <a:r>
              <a:rPr lang="en-US" sz="2400" dirty="0" smtClean="0"/>
              <a:t>(Note the use of negative voicing)</a:t>
            </a:r>
            <a:endParaRPr lang="en-US" sz="2400" dirty="0"/>
          </a:p>
        </p:txBody>
      </p:sp>
    </p:spTree>
  </p:cSld>
  <p:clrMapOvr>
    <a:masterClrMapping/>
  </p:clrMapOvr>
</p:sld>
</file>

<file path=ppt/theme/theme1.xml><?xml version="1.0" encoding="utf-8"?>
<a:theme xmlns:a="http://schemas.openxmlformats.org/drawingml/2006/main" name="1_SE_template">
  <a:themeElements>
    <a:clrScheme name="1_S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E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S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52198</TotalTime>
  <Words>2738</Words>
  <Application>Microsoft Macintosh PowerPoint</Application>
  <PresentationFormat>On-screen Show (4:3)</PresentationFormat>
  <Paragraphs>168</Paragraphs>
  <Slides>19</Slides>
  <Notes>19</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1_SE_template</vt:lpstr>
      <vt:lpstr>MANAGEMENT 514</vt:lpstr>
      <vt:lpstr>Information Security Policy</vt:lpstr>
      <vt:lpstr>Slide 3</vt:lpstr>
      <vt:lpstr>The SMART Approach to Policy and Procedure</vt:lpstr>
      <vt:lpstr>SMART Security Policy  and Procedure </vt:lpstr>
      <vt:lpstr>How Specific Should Your Security Policy Be?</vt:lpstr>
      <vt:lpstr>General or specific and why?</vt:lpstr>
      <vt:lpstr>General or specific and why?</vt:lpstr>
      <vt:lpstr>How do we make policy measurable?</vt:lpstr>
      <vt:lpstr>Less Measurable</vt:lpstr>
      <vt:lpstr>Achievability Part I</vt:lpstr>
      <vt:lpstr>Achievability Part II</vt:lpstr>
      <vt:lpstr>Realistic</vt:lpstr>
      <vt:lpstr>Time based I</vt:lpstr>
      <vt:lpstr>Time based II</vt:lpstr>
      <vt:lpstr>SMART Exercise I</vt:lpstr>
      <vt:lpstr>SMART Exercise II</vt:lpstr>
      <vt:lpstr>SMART Exercise III</vt:lpstr>
      <vt:lpstr>MANAGEMENT 514 Information Security Policy In Depth</vt:lpstr>
    </vt:vector>
  </TitlesOfParts>
  <Company>The SANS Institute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Policy in Depth Excerpt</dc:title>
  <dc:subject>Security Policy</dc:subject>
  <dc:creator>Stephen Northcutt</dc:creator>
  <cp:keywords>Policy Specific Measurable Achievable Realistic Timebased</cp:keywords>
  <dc:description>http://www.sans.org/security-training/information-security-policy-in-depth-1527-mid</dc:description>
  <cp:lastModifiedBy>Dali Burgado</cp:lastModifiedBy>
  <cp:revision>1651</cp:revision>
  <cp:lastPrinted>2001-11-16T01:48:39Z</cp:lastPrinted>
  <dcterms:created xsi:type="dcterms:W3CDTF">2010-10-27T15:41:36Z</dcterms:created>
  <dcterms:modified xsi:type="dcterms:W3CDTF">2010-10-27T15:43:28Z</dcterms:modified>
  <cp:contentStatus>Draft</cp:contentStatus>
</cp:coreProperties>
</file>