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notesSlides/notesSlide22.xml" ContentType="application/vnd.openxmlformats-officedocument.presentationml.notesSlide+xml"/>
  <Override PartName="/ppt/notesSlides/notesSlide31.xml" ContentType="application/vnd.openxmlformats-officedocument.presentationml.notesSlide+xml"/>
  <Override PartName="/ppt/notesSlides/notesSlide14.xml" ContentType="application/vnd.openxmlformats-officedocument.presentationml.notesSlide+xml"/>
  <Override PartName="/ppt/notesSlides/notesSlide28.xml" ContentType="application/vnd.openxmlformats-officedocument.presentationml.notesSlide+xml"/>
  <Override PartName="/ppt/slides/slide22.xml" ContentType="application/vnd.openxmlformats-officedocument.presentationml.slide+xml"/>
  <Override PartName="/ppt/slides/slide28.xml" ContentType="application/vnd.openxmlformats-officedocument.presentationml.slide+xml"/>
  <Override PartName="/ppt/theme/theme2.xml" ContentType="application/vnd.openxmlformats-officedocument.theme+xml"/>
  <Override PartName="/ppt/slides/slide2.xml" ContentType="application/vnd.openxmlformats-officedocument.presentationml.slide+xml"/>
  <Override PartName="/ppt/notesSlides/notesSlide11.xml" ContentType="application/vnd.openxmlformats-officedocument.presentationml.notesSlide+xml"/>
  <Override PartName="/ppt/slides/slide30.xml" ContentType="application/vnd.openxmlformats-officedocument.presentationml.slide+xml"/>
  <Override PartName="/ppt/notesSlides/notesSlide9.xml" ContentType="application/vnd.openxmlformats-officedocument.presentationml.notesSlide+xml"/>
  <Override PartName="/ppt/notesSlides/notesSlide25.xml" ContentType="application/vnd.openxmlformats-officedocument.presentationml.notesSlide+xml"/>
  <Override PartName="/ppt/notesSlides/notesSlide27.xml" ContentType="application/vnd.openxmlformats-officedocument.presentationml.notesSlide+xml"/>
  <Override PartName="/docProps/app.xml" ContentType="application/vnd.openxmlformats-officedocument.extended-properties+xml"/>
  <Override PartName="/ppt/notesSlides/notesSlide32.xml" ContentType="application/vnd.openxmlformats-officedocument.presentationml.notesSlide+xml"/>
  <Override PartName="/ppt/slides/slide11.xml" ContentType="application/vnd.openxmlformats-officedocument.presentationml.slide+xml"/>
  <Override PartName="/ppt/slides/slide18.xml" ContentType="application/vnd.openxmlformats-officedocument.presentationml.slide+xml"/>
  <Override PartName="/ppt/notesSlides/notesSlide34.xml" ContentType="application/vnd.openxmlformats-officedocument.presentationml.notesSlide+xml"/>
  <Override PartName="/ppt/notesSlides/notesSlide16.xml" ContentType="application/vnd.openxmlformats-officedocument.presentationml.notesSlide+xml"/>
  <Override PartName="/ppt/notesSlides/notesSlide21.xml" ContentType="application/vnd.openxmlformats-officedocument.presentationml.notesSlide+xml"/>
  <Override PartName="/ppt/slideLayouts/slideLayout3.xml" ContentType="application/vnd.openxmlformats-officedocument.presentationml.slideLayout+xml"/>
  <Override PartName="/ppt/slides/slide21.xml" ContentType="application/vnd.openxmlformats-officedocument.presentationml.slide+xml"/>
  <Override PartName="/ppt/slideLayouts/slideLayout5.xml" ContentType="application/vnd.openxmlformats-officedocument.presentationml.slideLayout+xml"/>
  <Override PartName="/ppt/slides/slide23.xml" ContentType="application/vnd.openxmlformats-officedocument.presentationml.slid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3.xml" ContentType="application/vnd.openxmlformats-officedocument.presentationml.notesSlide+xml"/>
  <Override PartName="/ppt/notesSlides/notesSlide29.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Override PartName="/ppt/notesSlides/notesSlide7.xml" ContentType="application/vnd.openxmlformats-officedocument.presentationml.notesSlide+xml"/>
  <Override PartName="/ppt/notesSlides/notesSlide15.xml" ContentType="application/vnd.openxmlformats-officedocument.presentationml.notesSlide+xml"/>
  <Override PartName="/ppt/slides/slide25.xml" ContentType="application/vnd.openxmlformats-officedocument.presentationml.slide+xml"/>
  <Override PartName="/ppt/notesSlides/notesSlide4.xml" ContentType="application/vnd.openxmlformats-officedocument.presentationml.notesSlide+xml"/>
  <Override PartName="/ppt/notesSlides/notesSlide19.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Override PartName="/ppt/notesSlides/notesSlide17.xml" ContentType="application/vnd.openxmlformats-officedocument.presentationml.notesSlide+xml"/>
  <Override PartName="/ppt/notesSlides/notesSlide23.xml" ContentType="application/vnd.openxmlformats-officedocument.presentationml.notesSlide+xml"/>
  <Override PartName="/ppt/slides/slide34.xml" ContentType="application/vnd.openxmlformats-officedocument.presentationml.slide+xml"/>
  <Override PartName="/ppt/notesSlides/notesSlide26.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slides/slide20.xml" ContentType="application/vnd.openxmlformats-officedocument.presentationml.slide+xml"/>
  <Override PartName="/ppt/slides/slide17.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5.xml" ContentType="application/vnd.openxmlformats-officedocument.presentationml.slide+xml"/>
  <Override PartName="/ppt/slides/slide10.xml" ContentType="application/vnd.openxmlformats-officedocument.presentationml.slide+xml"/>
  <Override PartName="/ppt/slideLayouts/slideLayout7.xml" ContentType="application/vnd.openxmlformats-officedocument.presentationml.slideLayout+xml"/>
  <Override PartName="/ppt/slides/slide33.xml" ContentType="application/vnd.openxmlformats-officedocument.presentationml.slide+xml"/>
  <Override PartName="/ppt/presProps.xml" ContentType="application/vnd.openxmlformats-officedocument.presentationml.presProps+xml"/>
  <Override PartName="/ppt/notesSlides/notesSlide18.xml" ContentType="application/vnd.openxmlformats-officedocument.presentationml.notesSlide+xml"/>
  <Default Extension="jpeg" ContentType="image/jpeg"/>
  <Override PartName="/ppt/notesSlides/notesSlide33.xml" ContentType="application/vnd.openxmlformats-officedocument.presentationml.notesSlide+xml"/>
  <Default Extension="png" ContentType="image/png"/>
  <Override PartName="/ppt/slides/slide3.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Layouts/slideLayout11.xml" ContentType="application/vnd.openxmlformats-officedocument.presentationml.slideLayout+xml"/>
  <Override PartName="/ppt/notesSlides/notesSlide8.xml" ContentType="application/vnd.openxmlformats-officedocument.presentationml.notesSlide+xml"/>
  <Override PartName="/docProps/core.xml" ContentType="application/vnd.openxmlformats-package.core-properties+xml"/>
  <Override PartName="/ppt/slides/slide8.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Default Extension="bin" ContentType="application/vnd.openxmlformats-officedocument.presentationml.printerSettings"/>
  <Override PartName="/ppt/notesSlides/notesSlide10.xml" ContentType="application/vnd.openxmlformats-officedocument.presentationml.notesSlide+xml"/>
  <Default Extension="rels" ContentType="application/vnd.openxmlformats-package.relationships+xml"/>
  <Override PartName="/ppt/slides/slide9.xml" ContentType="application/vnd.openxmlformats-officedocument.presentationml.slide+xml"/>
  <Override PartName="/ppt/notesSlides/notesSlide24.xml" ContentType="application/vnd.openxmlformats-officedocument.presentationml.notesSlide+xml"/>
  <Override PartName="/ppt/slides/slide24.xml" ContentType="application/vnd.openxmlformats-officedocument.presentationml.slide+xml"/>
  <Override PartName="/ppt/slides/slide32.xml" ContentType="application/vnd.openxmlformats-officedocument.presentationml.slide+xml"/>
  <Override PartName="/ppt/notesSlides/notesSlide30.xml" ContentType="application/vnd.openxmlformats-officedocument.presentationml.notesSlide+xml"/>
  <Override PartName="/ppt/slides/slide6.xml" ContentType="application/vnd.openxmlformats-officedocument.presentationml.slide+xml"/>
  <Override PartName="/ppt/slides/slide16.xml" ContentType="application/vnd.openxmlformats-officedocument.presentationml.slide+xml"/>
  <Override PartName="/ppt/notesSlides/notesSlide20.xml" ContentType="application/vnd.openxmlformats-officedocument.presentationml.notesSlide+xml"/>
  <Override PartName="/ppt/slideLayouts/slideLayout12.xml" ContentType="application/vnd.openxmlformats-officedocument.presentationml.slideLayout+xml"/>
  <Override PartName="/ppt/slides/slide19.xml" ContentType="application/vnd.openxmlformats-officedocument.presentationml.slide+xml"/>
  <Override PartName="/ppt/slides/slide12.xml" ContentType="application/vnd.openxmlformats-officedocument.presentationml.slide+xml"/>
  <Override PartName="/ppt/slides/slide29.xml" ContentType="application/vnd.openxmlformats-officedocument.presentationml.slide+xml"/>
</Types>
</file>

<file path=_rels/.rels><?xml version="1.0" encoding="UTF-8" standalone="yes"?>
<Relationships xmlns="http://schemas.openxmlformats.org/package/2006/relationships"><Relationship Id="rId2" Type="http://schemas.openxmlformats.org/package/2006/relationships/metadata/core-properties" Target="docProps/core.xml"/><Relationship Id="rId3" Type="http://schemas.openxmlformats.org/officeDocument/2006/relationships/extended-properties" Target="docProps/app.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p:sldMasterIdLst>
    <p:sldMasterId id="2147483648" r:id="rId1"/>
  </p:sldMasterIdLst>
  <p:notesMasterIdLst>
    <p:notesMasterId r:id="rId36"/>
  </p:notesMasterIdLst>
  <p:sldIdLst>
    <p:sldId id="304" r:id="rId2"/>
    <p:sldId id="268" r:id="rId3"/>
    <p:sldId id="269" r:id="rId4"/>
    <p:sldId id="270" r:id="rId5"/>
    <p:sldId id="305" r:id="rId6"/>
    <p:sldId id="306" r:id="rId7"/>
    <p:sldId id="271" r:id="rId8"/>
    <p:sldId id="307" r:id="rId9"/>
    <p:sldId id="273" r:id="rId10"/>
    <p:sldId id="309" r:id="rId11"/>
    <p:sldId id="310" r:id="rId12"/>
    <p:sldId id="308" r:id="rId13"/>
    <p:sldId id="274" r:id="rId14"/>
    <p:sldId id="275" r:id="rId15"/>
    <p:sldId id="277" r:id="rId16"/>
    <p:sldId id="278" r:id="rId17"/>
    <p:sldId id="299" r:id="rId18"/>
    <p:sldId id="280" r:id="rId19"/>
    <p:sldId id="282" r:id="rId20"/>
    <p:sldId id="314" r:id="rId21"/>
    <p:sldId id="283" r:id="rId22"/>
    <p:sldId id="284" r:id="rId23"/>
    <p:sldId id="285" r:id="rId24"/>
    <p:sldId id="286" r:id="rId25"/>
    <p:sldId id="287" r:id="rId26"/>
    <p:sldId id="288" r:id="rId27"/>
    <p:sldId id="312" r:id="rId28"/>
    <p:sldId id="276" r:id="rId29"/>
    <p:sldId id="291" r:id="rId30"/>
    <p:sldId id="315" r:id="rId31"/>
    <p:sldId id="311" r:id="rId32"/>
    <p:sldId id="313" r:id="rId33"/>
    <p:sldId id="292" r:id="rId34"/>
    <p:sldId id="293" r:id="rId3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E265"/>
    <a:srgbClr val="FFFF66"/>
    <a:srgbClr val="A6E9F2"/>
    <a:srgbClr val="0081C6"/>
    <a:srgbClr val="0E3192"/>
    <a:srgbClr val="005E9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71574" autoAdjust="0"/>
  </p:normalViewPr>
  <p:slideViewPr>
    <p:cSldViewPr>
      <p:cViewPr varScale="1">
        <p:scale>
          <a:sx n="90" d="100"/>
          <a:sy n="90" d="100"/>
        </p:scale>
        <p:origin x="-1416"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3101" y="-86"/>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35" Type="http://schemas.openxmlformats.org/officeDocument/2006/relationships/slide" Target="slides/slide34.xml"/><Relationship Id="rId31" Type="http://schemas.openxmlformats.org/officeDocument/2006/relationships/slide" Target="slides/slide30.xml"/><Relationship Id="rId34" Type="http://schemas.openxmlformats.org/officeDocument/2006/relationships/slide" Target="slides/slide33.xml"/><Relationship Id="rId39" Type="http://schemas.openxmlformats.org/officeDocument/2006/relationships/viewProps" Target="viewProps.xml"/><Relationship Id="rId40" Type="http://schemas.openxmlformats.org/officeDocument/2006/relationships/theme" Target="theme/theme1.xml"/><Relationship Id="rId7" Type="http://schemas.openxmlformats.org/officeDocument/2006/relationships/slide" Target="slides/slide6.xml"/><Relationship Id="rId36" Type="http://schemas.openxmlformats.org/officeDocument/2006/relationships/notesMaster" Target="notesMasters/notesMaster1.xml"/><Relationship Id="rId1" Type="http://schemas.openxmlformats.org/officeDocument/2006/relationships/slideMaster" Target="slideMasters/slideMaster1.xml"/><Relationship Id="rId24" Type="http://schemas.openxmlformats.org/officeDocument/2006/relationships/slide" Target="slides/slide23.xml"/><Relationship Id="rId25" Type="http://schemas.openxmlformats.org/officeDocument/2006/relationships/slide" Target="slides/slide24.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32" Type="http://schemas.openxmlformats.org/officeDocument/2006/relationships/slide" Target="slides/slide31.xml"/><Relationship Id="rId37" Type="http://schemas.openxmlformats.org/officeDocument/2006/relationships/printerSettings" Target="printerSettings/printerSettings1.bin"/><Relationship Id="rId12" Type="http://schemas.openxmlformats.org/officeDocument/2006/relationships/slide" Target="slides/slide11.xml"/><Relationship Id="rId17" Type="http://schemas.openxmlformats.org/officeDocument/2006/relationships/slide" Target="slides/slide16.xml"/><Relationship Id="rId9" Type="http://schemas.openxmlformats.org/officeDocument/2006/relationships/slide" Target="slides/slide8.xml"/><Relationship Id="rId18" Type="http://schemas.openxmlformats.org/officeDocument/2006/relationships/slide" Target="slides/slide17.xml"/><Relationship Id="rId3" Type="http://schemas.openxmlformats.org/officeDocument/2006/relationships/slide" Target="slides/slide2.xml"/><Relationship Id="rId27" Type="http://schemas.openxmlformats.org/officeDocument/2006/relationships/slide" Target="slides/slide26.xml"/><Relationship Id="rId14" Type="http://schemas.openxmlformats.org/officeDocument/2006/relationships/slide" Target="slides/slide13.xml"/><Relationship Id="rId23" Type="http://schemas.openxmlformats.org/officeDocument/2006/relationships/slide" Target="slides/slide22.xml"/><Relationship Id="rId4" Type="http://schemas.openxmlformats.org/officeDocument/2006/relationships/slide" Target="slides/slide3.xml"/><Relationship Id="rId28" Type="http://schemas.openxmlformats.org/officeDocument/2006/relationships/slide" Target="slides/slide27.xml"/><Relationship Id="rId26" Type="http://schemas.openxmlformats.org/officeDocument/2006/relationships/slide" Target="slides/slide25.xml"/><Relationship Id="rId30" Type="http://schemas.openxmlformats.org/officeDocument/2006/relationships/slide" Target="slides/slide29.xml"/><Relationship Id="rId11" Type="http://schemas.openxmlformats.org/officeDocument/2006/relationships/slide" Target="slides/slide10.xml"/><Relationship Id="rId29" Type="http://schemas.openxmlformats.org/officeDocument/2006/relationships/slide" Target="slides/slide28.xml"/><Relationship Id="rId6" Type="http://schemas.openxmlformats.org/officeDocument/2006/relationships/slide" Target="slides/slide5.xml"/><Relationship Id="rId16" Type="http://schemas.openxmlformats.org/officeDocument/2006/relationships/slide" Target="slides/slide15.xml"/><Relationship Id="rId33" Type="http://schemas.openxmlformats.org/officeDocument/2006/relationships/slide" Target="slides/slide32.xml"/><Relationship Id="rId41"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19" Type="http://schemas.openxmlformats.org/officeDocument/2006/relationships/slide" Target="slides/slide18.xml"/><Relationship Id="rId38" Type="http://schemas.openxmlformats.org/officeDocument/2006/relationships/presProps" Target="presProps.xml"/><Relationship Id="rId20" Type="http://schemas.openxmlformats.org/officeDocument/2006/relationships/slide" Target="slides/slide19.xml"/><Relationship Id="rId22" Type="http://schemas.openxmlformats.org/officeDocument/2006/relationships/slide" Target="slides/slide21.xml"/><Relationship Id="rId21" Type="http://schemas.openxmlformats.org/officeDocument/2006/relationships/slide" Target="slides/slide20.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993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62000" y="4560888"/>
            <a:ext cx="594360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4103" name="Rectangle 7"/>
          <p:cNvSpPr>
            <a:spLocks noGrp="1" noChangeArrowheads="1"/>
          </p:cNvSpPr>
          <p:nvPr>
            <p:ph type="sldNum" sz="quarter" idx="5"/>
          </p:nvPr>
        </p:nvSpPr>
        <p:spPr bwMode="auto">
          <a:xfrm>
            <a:off x="2209800" y="90455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ctr">
              <a:defRPr sz="1200">
                <a:latin typeface="Arial" charset="0"/>
                <a:cs typeface="Arial" charset="0"/>
              </a:defRPr>
            </a:lvl1pPr>
          </a:lstStyle>
          <a:p>
            <a:pPr>
              <a:defRPr/>
            </a:pPr>
            <a:fld id="{4267CBF2-DFCA-47C4-85C7-482031EB74D3}" type="slidenum">
              <a:rPr lang="en-US" smtClean="0"/>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ts val="0"/>
      </a:spcBef>
      <a:spcAft>
        <a:spcPct val="0"/>
      </a:spcAft>
      <a:defRPr sz="1200" kern="1200">
        <a:solidFill>
          <a:schemeClr val="tx1"/>
        </a:solidFill>
        <a:latin typeface="Arial" charset="0"/>
        <a:ea typeface="+mn-ea"/>
        <a:cs typeface="Arial" charset="0"/>
      </a:defRPr>
    </a:lvl1pPr>
    <a:lvl2pPr marL="457200" algn="l" rtl="0" eaLnBrk="0" fontAlgn="base" hangingPunct="0">
      <a:spcBef>
        <a:spcPts val="0"/>
      </a:spcBef>
      <a:spcAft>
        <a:spcPct val="0"/>
      </a:spcAft>
      <a:defRPr sz="1200" kern="1200">
        <a:solidFill>
          <a:schemeClr val="tx1"/>
        </a:solidFill>
        <a:latin typeface="Arial" charset="0"/>
        <a:ea typeface="+mn-ea"/>
        <a:cs typeface="Arial" charset="0"/>
      </a:defRPr>
    </a:lvl2pPr>
    <a:lvl3pPr marL="914400" algn="l" rtl="0" eaLnBrk="0" fontAlgn="base" hangingPunct="0">
      <a:spcBef>
        <a:spcPts val="0"/>
      </a:spcBef>
      <a:spcAft>
        <a:spcPct val="0"/>
      </a:spcAft>
      <a:defRPr sz="1200" kern="1200">
        <a:solidFill>
          <a:schemeClr val="tx1"/>
        </a:solidFill>
        <a:latin typeface="Arial" charset="0"/>
        <a:ea typeface="+mn-ea"/>
        <a:cs typeface="Arial" charset="0"/>
      </a:defRPr>
    </a:lvl3pPr>
    <a:lvl4pPr marL="1371600" algn="l" rtl="0" eaLnBrk="0" fontAlgn="base" hangingPunct="0">
      <a:spcBef>
        <a:spcPts val="0"/>
      </a:spcBef>
      <a:spcAft>
        <a:spcPct val="0"/>
      </a:spcAft>
      <a:defRPr sz="1200" kern="1200">
        <a:solidFill>
          <a:schemeClr val="tx1"/>
        </a:solidFill>
        <a:latin typeface="Arial" charset="0"/>
        <a:ea typeface="+mn-ea"/>
        <a:cs typeface="Arial" charset="0"/>
      </a:defRPr>
    </a:lvl4pPr>
    <a:lvl5pPr marL="1828800" algn="l" rtl="0" eaLnBrk="0" fontAlgn="base" hangingPunct="0">
      <a:spcBef>
        <a:spcPts val="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3" Type="http://schemas.openxmlformats.org/officeDocument/2006/relationships/hyperlink" Target="http://www.microsoft.com/protect/computer/advanced/browsing.mspx" TargetMode="Externa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3" Type="http://schemas.openxmlformats.org/officeDocument/2006/relationships/hyperlink" Target="http://www.cisecurity.org/" TargetMode="Externa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4" name="Slide Number Placeholder 3"/>
          <p:cNvSpPr>
            <a:spLocks noGrp="1"/>
          </p:cNvSpPr>
          <p:nvPr>
            <p:ph type="sldNum" sz="quarter" idx="5"/>
          </p:nvPr>
        </p:nvSpPr>
        <p:spPr/>
        <p:txBody>
          <a:bodyPr/>
          <a:lstStyle/>
          <a:p>
            <a:fld id="{A93DA87A-FF79-4297-961F-B3693C4D1691}" type="slidenum">
              <a:rPr lang="en-US" smtClean="0"/>
              <a:pPr/>
              <a:t>1</a:t>
            </a:fld>
            <a:endParaRPr lang="en-US"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smtClean="0"/>
              <a:t>Last researched </a:t>
            </a:r>
            <a:br>
              <a:rPr lang="en-US" dirty="0" smtClean="0"/>
            </a:br>
            <a:r>
              <a:rPr lang="en-US" dirty="0" smtClean="0"/>
              <a:t>April 20, 2010</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tried to</a:t>
            </a:r>
            <a:r>
              <a:rPr lang="en-US" baseline="0" dirty="0" smtClean="0"/>
              <a:t> use the Medium high setting to accept 3</a:t>
            </a:r>
            <a:r>
              <a:rPr lang="en-US" baseline="30000" dirty="0" smtClean="0"/>
              <a:t>rd</a:t>
            </a:r>
            <a:r>
              <a:rPr lang="en-US" baseline="0" dirty="0" smtClean="0"/>
              <a:t> party cookies if they have a privacy policy, but complex web pages seemed to break.</a:t>
            </a:r>
            <a:endParaRPr lang="en-US" dirty="0"/>
          </a:p>
        </p:txBody>
      </p:sp>
      <p:sp>
        <p:nvSpPr>
          <p:cNvPr id="4" name="Slide Number Placeholder 3"/>
          <p:cNvSpPr>
            <a:spLocks noGrp="1"/>
          </p:cNvSpPr>
          <p:nvPr>
            <p:ph type="sldNum" sz="quarter" idx="10"/>
          </p:nvPr>
        </p:nvSpPr>
        <p:spPr/>
        <p:txBody>
          <a:bodyPr/>
          <a:lstStyle/>
          <a:p>
            <a:pPr>
              <a:defRPr/>
            </a:pPr>
            <a:fld id="{4267CBF2-DFCA-47C4-85C7-482031EB74D3}"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OK, DO</a:t>
            </a:r>
            <a:r>
              <a:rPr lang="en-US" baseline="0" dirty="0" smtClean="0"/>
              <a:t> NOT set prompt for cookies on your spouse’s computer, however you might want to do this on your own, at least for a couple weeks so that you can familiarize yourself with the marketing groups trying to put cookies on your system to track your surfing habits.</a:t>
            </a:r>
            <a:endParaRPr lang="en-US" dirty="0"/>
          </a:p>
        </p:txBody>
      </p:sp>
      <p:sp>
        <p:nvSpPr>
          <p:cNvPr id="4" name="Slide Number Placeholder 3"/>
          <p:cNvSpPr>
            <a:spLocks noGrp="1"/>
          </p:cNvSpPr>
          <p:nvPr>
            <p:ph type="sldNum" sz="quarter" idx="10"/>
          </p:nvPr>
        </p:nvSpPr>
        <p:spPr/>
        <p:txBody>
          <a:bodyPr/>
          <a:lstStyle/>
          <a:p>
            <a:pPr>
              <a:defRPr/>
            </a:pPr>
            <a:fld id="{4267CBF2-DFCA-47C4-85C7-482031EB74D3}"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r>
              <a:rPr lang="en-US" baseline="0" dirty="0" smtClean="0"/>
              <a:t> lot of people say they have nothing to hide. However</a:t>
            </a:r>
            <a:endParaRPr lang="en-US" dirty="0"/>
          </a:p>
        </p:txBody>
      </p:sp>
      <p:sp>
        <p:nvSpPr>
          <p:cNvPr id="4" name="Slide Number Placeholder 3"/>
          <p:cNvSpPr>
            <a:spLocks noGrp="1"/>
          </p:cNvSpPr>
          <p:nvPr>
            <p:ph type="sldNum" sz="quarter" idx="10"/>
          </p:nvPr>
        </p:nvSpPr>
        <p:spPr/>
        <p:txBody>
          <a:bodyPr/>
          <a:lstStyle/>
          <a:p>
            <a:pPr>
              <a:defRPr/>
            </a:pPr>
            <a:fld id="{4267CBF2-DFCA-47C4-85C7-482031EB74D3}"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3" name="Notes Placeholder 2"/>
          <p:cNvSpPr>
            <a:spLocks noGrp="1"/>
          </p:cNvSpPr>
          <p:nvPr>
            <p:ph type="body" idx="1"/>
          </p:nvPr>
        </p:nvSpPr>
        <p:spPr/>
        <p:txBody>
          <a:bodyPr>
            <a:normAutofit/>
          </a:bodyPr>
          <a:lstStyle/>
          <a:p>
            <a:r>
              <a:rPr lang="en-US" dirty="0" smtClean="0"/>
              <a:t>If the browser is one of the two most significant threat vectors, partly because we spend so much time web surfing, then we need to validate that the browser is as secure as it can be. Scanit looks for known vulnerabilities in the browser. Keep in mind that you probably want to rerun the test every time you</a:t>
            </a:r>
            <a:r>
              <a:rPr lang="en-US" baseline="0" dirty="0" smtClean="0"/>
              <a:t> update an add-on. I list Jason’s toolbox still, but it does not appear to be that up to date. For instance it gives instructions to disable 3</a:t>
            </a:r>
            <a:r>
              <a:rPr lang="en-US" baseline="30000" dirty="0" smtClean="0"/>
              <a:t>rd</a:t>
            </a:r>
            <a:r>
              <a:rPr lang="en-US" baseline="0" dirty="0" smtClean="0"/>
              <a:t> party cookies for Internet Explorer 6.</a:t>
            </a:r>
            <a:endParaRPr lang="en-US" dirty="0" smtClean="0"/>
          </a:p>
        </p:txBody>
      </p:sp>
      <p:sp>
        <p:nvSpPr>
          <p:cNvPr id="51204" name="Slide Number Placeholder 3"/>
          <p:cNvSpPr>
            <a:spLocks noGrp="1"/>
          </p:cNvSpPr>
          <p:nvPr>
            <p:ph type="sldNum" sz="quarter" idx="5"/>
          </p:nvPr>
        </p:nvSpPr>
        <p:spPr/>
        <p:txBody>
          <a:bodyPr/>
          <a:lstStyle/>
          <a:p>
            <a:fld id="{42492CB2-A619-4C75-B810-D92A3F077F69}" type="slidenum">
              <a:rPr lang="en-US" smtClean="0"/>
              <a:pPr/>
              <a:t>13</a:t>
            </a:fld>
            <a:endParaRPr lang="en-US" dirty="0" smtClean="0"/>
          </a:p>
        </p:txBody>
      </p:sp>
      <p:sp>
        <p:nvSpPr>
          <p:cNvPr id="7" name="Slide Image Placeholder 6"/>
          <p:cNvSpPr>
            <a:spLocks noGrp="1" noRot="1" noChangeAspect="1"/>
          </p:cNvSpPr>
          <p:nvPr>
            <p:ph type="sldImg"/>
          </p:nvPr>
        </p:nvSpPr>
        <p:spPr/>
      </p:sp>
      <p:sp>
        <p:nvSpPr>
          <p:cNvPr id="5" name="Rectangle 4"/>
          <p:cNvSpPr/>
          <p:nvPr/>
        </p:nvSpPr>
        <p:spPr>
          <a:xfrm>
            <a:off x="1600200" y="1295400"/>
            <a:ext cx="3048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7" name="Notes Placeholder 2"/>
          <p:cNvSpPr>
            <a:spLocks noGrp="1"/>
          </p:cNvSpPr>
          <p:nvPr>
            <p:ph type="body" idx="1"/>
          </p:nvPr>
        </p:nvSpPr>
        <p:spPr/>
        <p:txBody>
          <a:bodyPr>
            <a:normAutofit/>
          </a:bodyPr>
          <a:lstStyle/>
          <a:p>
            <a:r>
              <a:rPr lang="en-US" dirty="0" smtClean="0"/>
              <a:t>By putting a host table on the endpoint setting the loopback address to 127.0.0.1, if you did get redirected, you would have a degree of protection.  Now at least on System 7 this is a bit complicated. </a:t>
            </a:r>
            <a:r>
              <a:rPr lang="en-US" baseline="0" dirty="0" smtClean="0"/>
              <a:t> C:\Windows\System32\drivers\etc is read only. So you have to right click on the host file and make it so users can modify and write. You also want to be very careful not to do a save as or notepad will write it as hosts.txt and it has to be hosts. Finally, I ran in to the famous carriage return / linefeed Unix to Windows problem so I had to open the file in </a:t>
            </a:r>
            <a:r>
              <a:rPr lang="en-US" baseline="0" dirty="0" err="1" smtClean="0"/>
              <a:t>wordpad</a:t>
            </a:r>
            <a:r>
              <a:rPr lang="en-US" baseline="0" dirty="0" smtClean="0"/>
              <a:t> and save it. However, it is all done and my system should be much safer for it.</a:t>
            </a:r>
            <a:endParaRPr lang="en-US" dirty="0" smtClean="0"/>
          </a:p>
        </p:txBody>
      </p:sp>
      <p:sp>
        <p:nvSpPr>
          <p:cNvPr id="52228" name="Slide Number Placeholder 3"/>
          <p:cNvSpPr>
            <a:spLocks noGrp="1"/>
          </p:cNvSpPr>
          <p:nvPr>
            <p:ph type="sldNum" sz="quarter" idx="5"/>
          </p:nvPr>
        </p:nvSpPr>
        <p:spPr/>
        <p:txBody>
          <a:bodyPr/>
          <a:lstStyle/>
          <a:p>
            <a:fld id="{4E495F0A-C460-494B-9B21-EADE4D911891}" type="slidenum">
              <a:rPr lang="en-US" smtClean="0"/>
              <a:pPr/>
              <a:t>14</a:t>
            </a:fld>
            <a:endParaRPr lang="en-US" smtClean="0"/>
          </a:p>
        </p:txBody>
      </p:sp>
      <p:sp>
        <p:nvSpPr>
          <p:cNvPr id="7" name="Slide Image Placeholder 6"/>
          <p:cNvSpPr>
            <a:spLocks noGrp="1" noRot="1" noChangeAspect="1"/>
          </p:cNvSpPr>
          <p:nvPr>
            <p:ph type="sldImg"/>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5" name="Notes Placeholder 2"/>
          <p:cNvSpPr>
            <a:spLocks noGrp="1"/>
          </p:cNvSpPr>
          <p:nvPr>
            <p:ph type="body" idx="1"/>
          </p:nvPr>
        </p:nvSpPr>
        <p:spPr/>
        <p:txBody>
          <a:bodyPr>
            <a:normAutofit/>
          </a:bodyPr>
          <a:lstStyle/>
          <a:p>
            <a:r>
              <a:rPr lang="en-US" dirty="0" smtClean="0"/>
              <a:t>To</a:t>
            </a:r>
            <a:r>
              <a:rPr lang="en-US" baseline="0" dirty="0" smtClean="0"/>
              <a:t> continue the previous discussion about Google, I have made the decision to limit the Google toolbar. I still have search in the upper right hand quadrant of the browser.</a:t>
            </a:r>
            <a:endParaRPr lang="en-US" dirty="0" smtClean="0"/>
          </a:p>
        </p:txBody>
      </p:sp>
      <p:sp>
        <p:nvSpPr>
          <p:cNvPr id="54276" name="Slide Number Placeholder 3"/>
          <p:cNvSpPr>
            <a:spLocks noGrp="1"/>
          </p:cNvSpPr>
          <p:nvPr>
            <p:ph type="sldNum" sz="quarter" idx="5"/>
          </p:nvPr>
        </p:nvSpPr>
        <p:spPr/>
        <p:txBody>
          <a:bodyPr/>
          <a:lstStyle/>
          <a:p>
            <a:fld id="{6AAC4977-0461-406A-89AC-DD358CF8290F}" type="slidenum">
              <a:rPr lang="en-US" smtClean="0"/>
              <a:pPr/>
              <a:t>15</a:t>
            </a:fld>
            <a:endParaRPr lang="en-US" smtClean="0"/>
          </a:p>
        </p:txBody>
      </p:sp>
      <p:sp>
        <p:nvSpPr>
          <p:cNvPr id="7" name="Slide Image Placeholder 6"/>
          <p:cNvSpPr>
            <a:spLocks noGrp="1" noRot="1" noChangeAspect="1"/>
          </p:cNvSpPr>
          <p:nvPr>
            <p:ph type="sldImg"/>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9" name="Notes Placeholder 2"/>
          <p:cNvSpPr>
            <a:spLocks noGrp="1"/>
          </p:cNvSpPr>
          <p:nvPr>
            <p:ph type="body" idx="1"/>
          </p:nvPr>
        </p:nvSpPr>
        <p:spPr/>
        <p:txBody>
          <a:bodyPr>
            <a:normAutofit/>
          </a:bodyPr>
          <a:lstStyle/>
          <a:p>
            <a:r>
              <a:rPr lang="en-US" dirty="0" smtClean="0"/>
              <a:t>For the purpose of this talk we want to avoid a discussion about whether Internet Explorer is better than Firefox or vice versa. I think we can all agree that they are the two top browsers in use and so we want to know as much about them as possible.</a:t>
            </a:r>
          </a:p>
          <a:p>
            <a:endParaRPr lang="en-US" dirty="0" smtClean="0"/>
          </a:p>
          <a:p>
            <a:r>
              <a:rPr lang="en-US" dirty="0" err="1" smtClean="0"/>
              <a:t>NoScript</a:t>
            </a:r>
            <a:r>
              <a:rPr lang="en-US" dirty="0" smtClean="0"/>
              <a:t> is my primary line of defense for Firefox. </a:t>
            </a:r>
          </a:p>
        </p:txBody>
      </p:sp>
      <p:sp>
        <p:nvSpPr>
          <p:cNvPr id="55300" name="Slide Number Placeholder 3"/>
          <p:cNvSpPr>
            <a:spLocks noGrp="1"/>
          </p:cNvSpPr>
          <p:nvPr>
            <p:ph type="sldNum" sz="quarter" idx="5"/>
          </p:nvPr>
        </p:nvSpPr>
        <p:spPr/>
        <p:txBody>
          <a:bodyPr/>
          <a:lstStyle/>
          <a:p>
            <a:fld id="{D9A31482-606D-46AE-A23F-E9703E777CE1}" type="slidenum">
              <a:rPr lang="en-US" smtClean="0"/>
              <a:pPr/>
              <a:t>16</a:t>
            </a:fld>
            <a:endParaRPr lang="en-US" smtClean="0"/>
          </a:p>
        </p:txBody>
      </p:sp>
      <p:sp>
        <p:nvSpPr>
          <p:cNvPr id="7" name="Slide Image Placeholder 6"/>
          <p:cNvSpPr>
            <a:spLocks noGrp="1" noRot="1" noChangeAspect="1"/>
          </p:cNvSpPr>
          <p:nvPr>
            <p:ph type="sldImg"/>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4" name="Slide Number Placeholder 3"/>
          <p:cNvSpPr>
            <a:spLocks noGrp="1"/>
          </p:cNvSpPr>
          <p:nvPr>
            <p:ph type="sldNum" sz="quarter" idx="5"/>
          </p:nvPr>
        </p:nvSpPr>
        <p:spPr/>
        <p:txBody>
          <a:bodyPr/>
          <a:lstStyle/>
          <a:p>
            <a:fld id="{7D6C364F-FA3E-4DF0-9CB3-FFE82F8D18F1}" type="slidenum">
              <a:rPr lang="en-US" smtClean="0"/>
              <a:pPr/>
              <a:t>17</a:t>
            </a:fld>
            <a:endParaRPr lang="en-US"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7" name="Notes Placeholder 2"/>
          <p:cNvSpPr>
            <a:spLocks noGrp="1"/>
          </p:cNvSpPr>
          <p:nvPr>
            <p:ph type="body" idx="1"/>
          </p:nvPr>
        </p:nvSpPr>
        <p:spPr/>
        <p:txBody>
          <a:bodyPr>
            <a:normAutofit/>
          </a:bodyPr>
          <a:lstStyle/>
          <a:p>
            <a:r>
              <a:rPr lang="en-US" dirty="0" smtClean="0"/>
              <a:t>The classic every Friday weekly scan with Symantec is just not that effective anymore. Stand-alone AV is not enough. You really want a suite such as Norton Internet Security or Trend Micro. Specifically, components for behavioral-based detection, anti-</a:t>
            </a:r>
            <a:r>
              <a:rPr lang="en-US" dirty="0" err="1" smtClean="0"/>
              <a:t>rootkit</a:t>
            </a:r>
            <a:r>
              <a:rPr lang="en-US" dirty="0" smtClean="0"/>
              <a:t>, and a strong web traffic analysis component.  Also, you may want a tool that maintains scan history for enterprise compliance needs.</a:t>
            </a:r>
          </a:p>
          <a:p>
            <a:endParaRPr lang="en-US" dirty="0" smtClean="0"/>
          </a:p>
          <a:p>
            <a:r>
              <a:rPr lang="en-US" dirty="0" smtClean="0"/>
              <a:t>As is illustrated by the Google paper "All your </a:t>
            </a:r>
            <a:r>
              <a:rPr lang="en-US" dirty="0" err="1" smtClean="0"/>
              <a:t>iFrames</a:t>
            </a:r>
            <a:r>
              <a:rPr lang="en-US" dirty="0" smtClean="0"/>
              <a:t> belong to us",[1] malicious browser scripts are a popular attack vector, but these scripts are often polymorphic. The scanner cannot rely on signatures; to be effective it needs to have some JavaScript emulator that is fast—a difficult problem to solve. </a:t>
            </a:r>
            <a:r>
              <a:rPr lang="en-US" dirty="0" err="1" smtClean="0"/>
              <a:t>NoScript</a:t>
            </a:r>
            <a:r>
              <a:rPr lang="en-US" dirty="0" smtClean="0"/>
              <a:t> is useful for the present, but hopefully in the future we will be able to purchase more full-featured “browser firewall/scanner” functionality with security suites.</a:t>
            </a:r>
          </a:p>
          <a:p>
            <a:endParaRPr lang="en-US" dirty="0" smtClean="0"/>
          </a:p>
          <a:p>
            <a:r>
              <a:rPr lang="en-US" dirty="0" smtClean="0"/>
              <a:t>The biggest anti-virus issue is the </a:t>
            </a:r>
            <a:r>
              <a:rPr lang="en-US" dirty="0" err="1" smtClean="0"/>
              <a:t>rootkit</a:t>
            </a:r>
            <a:r>
              <a:rPr lang="en-US" dirty="0" smtClean="0"/>
              <a:t> problem: if the malware can get lower in the stack than the scanning tool, it can evade detection.</a:t>
            </a:r>
          </a:p>
          <a:p>
            <a:endParaRPr lang="en-US" dirty="0" smtClean="0"/>
          </a:p>
          <a:p>
            <a:r>
              <a:rPr lang="en-US" dirty="0" smtClean="0"/>
              <a:t>1 http://research.google.com/archive/provos-2008a.pdf</a:t>
            </a:r>
          </a:p>
        </p:txBody>
      </p:sp>
      <p:sp>
        <p:nvSpPr>
          <p:cNvPr id="57348" name="Slide Number Placeholder 3"/>
          <p:cNvSpPr>
            <a:spLocks noGrp="1"/>
          </p:cNvSpPr>
          <p:nvPr>
            <p:ph type="sldNum" sz="quarter" idx="5"/>
          </p:nvPr>
        </p:nvSpPr>
        <p:spPr/>
        <p:txBody>
          <a:bodyPr/>
          <a:lstStyle/>
          <a:p>
            <a:fld id="{877B9225-4AA5-4908-9B51-FA4678740E6A}" type="slidenum">
              <a:rPr lang="en-US" smtClean="0"/>
              <a:pPr/>
              <a:t>18</a:t>
            </a:fld>
            <a:endParaRPr lang="en-US" smtClean="0"/>
          </a:p>
        </p:txBody>
      </p:sp>
      <p:sp>
        <p:nvSpPr>
          <p:cNvPr id="7" name="Slide Image Placeholder 6"/>
          <p:cNvSpPr>
            <a:spLocks noGrp="1" noRot="1" noChangeAspect="1"/>
          </p:cNvSpPr>
          <p:nvPr>
            <p:ph type="sldImg"/>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5" name="Notes Placeholder 2"/>
          <p:cNvSpPr>
            <a:spLocks noGrp="1"/>
          </p:cNvSpPr>
          <p:nvPr>
            <p:ph type="body" idx="1"/>
          </p:nvPr>
        </p:nvSpPr>
        <p:spPr/>
        <p:txBody>
          <a:bodyPr>
            <a:normAutofit/>
          </a:bodyPr>
          <a:lstStyle/>
          <a:p>
            <a:r>
              <a:rPr lang="en-US" dirty="0" smtClean="0"/>
              <a:t>I wasn’t able to get the Microsoft scanner to work initially on either my XP or Vista. I do have my browser settings for high security and that was probably part of the problem. I was safe, but nothing was working. After I restored default settings, I was able to run the scanner. The document I used to increase security for Internet Explorer is: http://www.microsoft.com/protect/computer/advanced/browsing.mspx</a:t>
            </a:r>
          </a:p>
          <a:p>
            <a:endParaRPr lang="en-US" dirty="0" smtClean="0"/>
          </a:p>
          <a:p>
            <a:r>
              <a:rPr lang="en-US" dirty="0" smtClean="0"/>
              <a:t>Their new tool, Safety Scanner does more than clean up loose ends in the registry, it also checks to see if your disk needs defragmenting. Since this is a Vista box, it does not typically need defragmenting as Vista schedules a weekly defragmentation session.</a:t>
            </a:r>
          </a:p>
          <a:p>
            <a:endParaRPr lang="en-US" dirty="0" smtClean="0"/>
          </a:p>
        </p:txBody>
      </p:sp>
      <p:sp>
        <p:nvSpPr>
          <p:cNvPr id="59396" name="Slide Number Placeholder 3"/>
          <p:cNvSpPr>
            <a:spLocks noGrp="1"/>
          </p:cNvSpPr>
          <p:nvPr>
            <p:ph type="sldNum" sz="quarter" idx="5"/>
          </p:nvPr>
        </p:nvSpPr>
        <p:spPr/>
        <p:txBody>
          <a:bodyPr/>
          <a:lstStyle/>
          <a:p>
            <a:fld id="{96DC0562-30AF-415D-9E0D-B583EFAFFC68}" type="slidenum">
              <a:rPr lang="en-US" smtClean="0"/>
              <a:pPr/>
              <a:t>19</a:t>
            </a:fld>
            <a:endParaRPr lang="en-US" smtClean="0"/>
          </a:p>
        </p:txBody>
      </p:sp>
      <p:sp>
        <p:nvSpPr>
          <p:cNvPr id="7" name="Slide Image Placeholder 6"/>
          <p:cNvSpPr>
            <a:spLocks noGrp="1" noRot="1" noChangeAspect="1"/>
          </p:cNvSpPr>
          <p:nvPr>
            <p:ph type="sldImg"/>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60" name="Slide Number Placeholder 3"/>
          <p:cNvSpPr>
            <a:spLocks noGrp="1"/>
          </p:cNvSpPr>
          <p:nvPr>
            <p:ph type="sldNum" sz="quarter" idx="5"/>
          </p:nvPr>
        </p:nvSpPr>
        <p:spPr/>
        <p:txBody>
          <a:bodyPr/>
          <a:lstStyle/>
          <a:p>
            <a:fld id="{3BD1F085-501E-4710-A2C5-FA501F427043}" type="slidenum">
              <a:rPr lang="en-US" smtClean="0"/>
              <a:pPr/>
              <a:t>2</a:t>
            </a:fld>
            <a:endParaRPr lang="en-US" smtClean="0"/>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p:txBody>
          <a:bodyPr>
            <a:normAutofit/>
          </a:bodyPr>
          <a:lstStyle/>
          <a:p>
            <a:r>
              <a:rPr lang="en-US" dirty="0" smtClean="0"/>
              <a:t>When we browse the web, we see the displayable content</a:t>
            </a:r>
            <a:r>
              <a:rPr lang="en-US" baseline="0" dirty="0" smtClean="0"/>
              <a:t> and our natural assumption is that it is all being displayed by a single web server. However, we know that it is more common to have a </a:t>
            </a:r>
            <a:r>
              <a:rPr lang="en-US" baseline="0" dirty="0" err="1" smtClean="0"/>
              <a:t>mashup</a:t>
            </a:r>
            <a:r>
              <a:rPr lang="en-US" baseline="0" dirty="0" smtClean="0"/>
              <a:t> of multiple servers and in addition to the content, there is also scripting.</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SteadyState will lock your configuration down pretty well and it is a free tool from Microsoft. You create a new user,</a:t>
            </a:r>
            <a:r>
              <a:rPr lang="en-US" baseline="0" dirty="0" smtClean="0"/>
              <a:t> in my case SafeStephen. And then that user runs with a lot more restrictions, no access to control panel, registry editors, that sort of thing. It is all configurable from a GUI control panel. I turned most of the controls off, but kept the one denying programs that try to execute other than from the Programs folder. This should keep a web page from being able to execute a program.</a:t>
            </a:r>
            <a:endParaRPr lang="en-US" dirty="0"/>
          </a:p>
        </p:txBody>
      </p:sp>
      <p:sp>
        <p:nvSpPr>
          <p:cNvPr id="4" name="Slide Number Placeholder 3"/>
          <p:cNvSpPr>
            <a:spLocks noGrp="1"/>
          </p:cNvSpPr>
          <p:nvPr>
            <p:ph type="sldNum" sz="quarter" idx="10"/>
          </p:nvPr>
        </p:nvSpPr>
        <p:spPr/>
        <p:txBody>
          <a:bodyPr/>
          <a:lstStyle/>
          <a:p>
            <a:pPr>
              <a:defRPr/>
            </a:pPr>
            <a:fld id="{4267CBF2-DFCA-47C4-85C7-482031EB74D3}"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9" name="Notes Placeholder 2"/>
          <p:cNvSpPr>
            <a:spLocks noGrp="1"/>
          </p:cNvSpPr>
          <p:nvPr>
            <p:ph type="body" idx="1"/>
          </p:nvPr>
        </p:nvSpPr>
        <p:spPr/>
        <p:txBody>
          <a:bodyPr>
            <a:normAutofit/>
          </a:bodyPr>
          <a:lstStyle/>
          <a:p>
            <a:r>
              <a:rPr lang="en-US" dirty="0" smtClean="0"/>
              <a:t>NOTE: When you read </a:t>
            </a:r>
            <a:r>
              <a:rPr lang="en-US" dirty="0" err="1" smtClean="0"/>
              <a:t>whitelist</a:t>
            </a:r>
            <a:r>
              <a:rPr lang="en-US" dirty="0" smtClean="0"/>
              <a:t> blacklist, there is a chance of significant confusion. Much of the use of blacklists is related to email – spam management. We are focused on the use of lists of known bad software, known bad sites.</a:t>
            </a:r>
          </a:p>
          <a:p>
            <a:endParaRPr lang="en-US" dirty="0" smtClean="0"/>
          </a:p>
          <a:p>
            <a:r>
              <a:rPr lang="en-US" dirty="0" smtClean="0"/>
              <a:t>In a sense this is low hanging fruit, you collect the IP addresses associated with known bad actors like RBN or the Internet Storm Center top ten, and if any of your internal systems connect to them it is worth investigating.</a:t>
            </a:r>
          </a:p>
          <a:p>
            <a:endParaRPr lang="en-US" dirty="0" smtClean="0"/>
          </a:p>
          <a:p>
            <a:r>
              <a:rPr lang="en-US" dirty="0" smtClean="0"/>
              <a:t>Detection is really important. We can’t clean a system till we know it has a problem. One thing to consider is managed outsource providers such as </a:t>
            </a:r>
            <a:r>
              <a:rPr lang="en-US" dirty="0" err="1" smtClean="0"/>
              <a:t>SecureWorks</a:t>
            </a:r>
            <a:r>
              <a:rPr lang="en-US" dirty="0" smtClean="0"/>
              <a:t>. If you let them manage your IPS and Firewall log infrastructure, or even your internal logs, they can often find problems. One of the researchers on this project noted that *all* of the vendor systems they allowed to connect to their network were infected. Of course the ancient nemesis of detection, false positives is still a problem, you find your self responding to packets created by browser toolbars all too often.</a:t>
            </a:r>
          </a:p>
        </p:txBody>
      </p:sp>
      <p:sp>
        <p:nvSpPr>
          <p:cNvPr id="60420" name="Slide Number Placeholder 3"/>
          <p:cNvSpPr>
            <a:spLocks noGrp="1"/>
          </p:cNvSpPr>
          <p:nvPr>
            <p:ph type="sldNum" sz="quarter" idx="5"/>
          </p:nvPr>
        </p:nvSpPr>
        <p:spPr/>
        <p:txBody>
          <a:bodyPr/>
          <a:lstStyle/>
          <a:p>
            <a:fld id="{3AFE0349-1226-44C6-965B-FFF2E5D8AD13}" type="slidenum">
              <a:rPr lang="en-US" smtClean="0"/>
              <a:pPr/>
              <a:t>21</a:t>
            </a:fld>
            <a:endParaRPr lang="en-US" smtClean="0"/>
          </a:p>
        </p:txBody>
      </p:sp>
      <p:sp>
        <p:nvSpPr>
          <p:cNvPr id="7" name="Slide Image Placeholder 6"/>
          <p:cNvSpPr>
            <a:spLocks noGrp="1" noRot="1" noChangeAspect="1"/>
          </p:cNvSpPr>
          <p:nvPr>
            <p:ph type="sldImg"/>
          </p:nvPr>
        </p:nvSpPr>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sz="1100" dirty="0" smtClean="0"/>
              <a:t>Quoted from http://mirror.sweon.net/madchat/vxdevl/vdat/epheurs1.htm</a:t>
            </a:r>
          </a:p>
          <a:p>
            <a:r>
              <a:rPr lang="en-US" sz="1000" dirty="0" smtClean="0"/>
              <a:t>F = Suspicious file access. Might be able to infect a file. </a:t>
            </a:r>
            <a:br>
              <a:rPr lang="en-US" sz="1000" dirty="0" smtClean="0"/>
            </a:br>
            <a:r>
              <a:rPr lang="en-US" sz="1000" dirty="0" smtClean="0"/>
              <a:t>R = Relocator. Program code will be relocated in a suspicious way. </a:t>
            </a:r>
            <a:br>
              <a:rPr lang="en-US" sz="1000" dirty="0" smtClean="0"/>
            </a:br>
            <a:r>
              <a:rPr lang="en-US" sz="1000" dirty="0" smtClean="0"/>
              <a:t>A = Suspicious Memory Allocation. The program uses a non-standard way to search for, and/or allocate memory. </a:t>
            </a:r>
            <a:br>
              <a:rPr lang="en-US" sz="1000" dirty="0" smtClean="0"/>
            </a:br>
            <a:r>
              <a:rPr lang="en-US" sz="1000" dirty="0" smtClean="0"/>
              <a:t>N = Wrong name extension. Extension conflicts with program structure. </a:t>
            </a:r>
            <a:br>
              <a:rPr lang="en-US" sz="1000" dirty="0" smtClean="0"/>
            </a:br>
            <a:r>
              <a:rPr lang="en-US" sz="1000" dirty="0" smtClean="0"/>
              <a:t>S = Contains a routine to search for executable (.COM or .EXE) files. </a:t>
            </a:r>
            <a:br>
              <a:rPr lang="en-US" sz="1000" dirty="0" smtClean="0"/>
            </a:br>
            <a:r>
              <a:rPr lang="en-US" sz="1000" dirty="0" smtClean="0"/>
              <a:t># = Found an instruction decryption routine. This is common for viruses but also for some protected software. </a:t>
            </a:r>
            <a:br>
              <a:rPr lang="en-US" sz="1000" dirty="0" smtClean="0"/>
            </a:br>
            <a:r>
              <a:rPr lang="en-US" sz="1000" dirty="0" smtClean="0"/>
              <a:t>E = Flexible Entry-point. The code seems to be designed to be linked on any location within an executable file. Common for viruses. </a:t>
            </a:r>
            <a:br>
              <a:rPr lang="en-US" sz="1000" dirty="0" smtClean="0"/>
            </a:br>
            <a:r>
              <a:rPr lang="en-US" sz="1000" dirty="0" smtClean="0"/>
              <a:t>L = The program traps the loading of software. Might be a virus that intercepts program load to infect the software. </a:t>
            </a:r>
            <a:br>
              <a:rPr lang="en-US" sz="1000" dirty="0" smtClean="0"/>
            </a:br>
            <a:r>
              <a:rPr lang="en-US" sz="1000" dirty="0" smtClean="0"/>
              <a:t>D = Disk write access. The program writes to disk without using DOS. </a:t>
            </a:r>
            <a:br>
              <a:rPr lang="en-US" sz="1000" dirty="0" smtClean="0"/>
            </a:br>
            <a:r>
              <a:rPr lang="en-US" sz="1000" dirty="0" smtClean="0"/>
              <a:t>M = Memory resident code. This program is designed to stay in memory. </a:t>
            </a:r>
            <a:br>
              <a:rPr lang="en-US" sz="1000" dirty="0" smtClean="0"/>
            </a:br>
            <a:r>
              <a:rPr lang="en-US" sz="1000" dirty="0" smtClean="0"/>
              <a:t>! = Invalid opcode (non-8088 instructions) or out-of-range branch. </a:t>
            </a:r>
            <a:br>
              <a:rPr lang="en-US" sz="1000" dirty="0" smtClean="0"/>
            </a:br>
            <a:r>
              <a:rPr lang="en-US" sz="1000" dirty="0" smtClean="0"/>
              <a:t>T = Incorrect timestamp. Some viruses use this to mark infected files. </a:t>
            </a:r>
            <a:br>
              <a:rPr lang="en-US" sz="1000" dirty="0" smtClean="0"/>
            </a:br>
            <a:r>
              <a:rPr lang="en-US" sz="1000" dirty="0" smtClean="0"/>
              <a:t>J = Suspicious jump construct. Entry point via chained or indirect jumps. This is unusual for normal software but common for viruses. </a:t>
            </a:r>
            <a:br>
              <a:rPr lang="en-US" sz="1000" dirty="0" smtClean="0"/>
            </a:br>
            <a:r>
              <a:rPr lang="en-US" sz="1000" dirty="0" smtClean="0"/>
              <a:t>? = Inconsistent exe-header. Might be a virus but can also be a bug. </a:t>
            </a:r>
            <a:br>
              <a:rPr lang="en-US" sz="1000" dirty="0" smtClean="0"/>
            </a:br>
            <a:r>
              <a:rPr lang="en-US" sz="1000" dirty="0" smtClean="0"/>
              <a:t>G = Garbage instructions. Contains code that seems to have no purpose other than encryption or avoiding recognition by virus scanners. </a:t>
            </a:r>
            <a:br>
              <a:rPr lang="en-US" sz="1000" dirty="0" smtClean="0"/>
            </a:br>
            <a:r>
              <a:rPr lang="en-US" sz="1000" dirty="0" smtClean="0"/>
              <a:t>U = Undocumented interrupt/DOS call. The program might be just tricky but can also be a virus using a non-standard way to detect itself. </a:t>
            </a:r>
            <a:br>
              <a:rPr lang="en-US" sz="1000" dirty="0" smtClean="0"/>
            </a:br>
            <a:r>
              <a:rPr lang="en-US" sz="1000" dirty="0" smtClean="0"/>
              <a:t>Z = EXE/COM determination. The program tries to check whether a file is a COM or EXE file. Viruses need to do this to infect a program. </a:t>
            </a:r>
            <a:br>
              <a:rPr lang="en-US" sz="1000" dirty="0" smtClean="0"/>
            </a:br>
            <a:r>
              <a:rPr lang="en-US" sz="1000" dirty="0" smtClean="0"/>
              <a:t>O = Found code that can be used to overwrite/move a program in memory. </a:t>
            </a:r>
            <a:br>
              <a:rPr lang="en-US" sz="1000" dirty="0" smtClean="0"/>
            </a:br>
            <a:r>
              <a:rPr lang="en-US" sz="1000" dirty="0" smtClean="0"/>
              <a:t>B = Back to entry point. Contains code to re-start the program after modifications at the entry-point are made. Very usual for viruses. </a:t>
            </a:r>
            <a:br>
              <a:rPr lang="en-US" sz="1000" dirty="0" smtClean="0"/>
            </a:br>
            <a:r>
              <a:rPr lang="en-US" sz="1000" dirty="0" smtClean="0"/>
              <a:t>K = Unusual stack. The program has a suspicious stack or an odd stack.</a:t>
            </a:r>
          </a:p>
          <a:p>
            <a:endParaRPr lang="en-US" sz="1050" dirty="0"/>
          </a:p>
        </p:txBody>
      </p:sp>
      <p:sp>
        <p:nvSpPr>
          <p:cNvPr id="61444" name="Slide Number Placeholder 3"/>
          <p:cNvSpPr>
            <a:spLocks noGrp="1"/>
          </p:cNvSpPr>
          <p:nvPr>
            <p:ph type="sldNum" sz="quarter" idx="5"/>
          </p:nvPr>
        </p:nvSpPr>
        <p:spPr/>
        <p:txBody>
          <a:bodyPr/>
          <a:lstStyle/>
          <a:p>
            <a:fld id="{CAFCE6B8-93F3-4C82-A024-D4C4F9DF8DF0}" type="slidenum">
              <a:rPr lang="en-US" smtClean="0"/>
              <a:pPr/>
              <a:t>22</a:t>
            </a:fld>
            <a:endParaRPr lang="en-US" dirty="0" smtClean="0"/>
          </a:p>
        </p:txBody>
      </p:sp>
      <p:sp>
        <p:nvSpPr>
          <p:cNvPr id="7" name="Slide Image Placeholder 6"/>
          <p:cNvSpPr>
            <a:spLocks noGrp="1" noRot="1" noChangeAspect="1"/>
          </p:cNvSpPr>
          <p:nvPr>
            <p:ph type="sldImg"/>
          </p:nvPr>
        </p:nvSpPr>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7" name="Rectangle 3"/>
          <p:cNvSpPr>
            <a:spLocks noGrp="1"/>
          </p:cNvSpPr>
          <p:nvPr>
            <p:ph type="body" idx="1"/>
          </p:nvPr>
        </p:nvSpPr>
        <p:spPr/>
        <p:txBody>
          <a:bodyPr>
            <a:normAutofit/>
          </a:bodyPr>
          <a:lstStyle/>
          <a:p>
            <a:r>
              <a:rPr lang="en-US" dirty="0" smtClean="0"/>
              <a:t>Since most of the attacks are targeting the human element (user interaction) the concept of </a:t>
            </a:r>
            <a:r>
              <a:rPr lang="en-US" dirty="0" err="1" smtClean="0"/>
              <a:t>whitelisting</a:t>
            </a:r>
            <a:r>
              <a:rPr lang="en-US" dirty="0" smtClean="0"/>
              <a:t> is being discussed again.  This would work well for corporations that have common computing platforms.  Once the "gold" image has been built, a </a:t>
            </a:r>
            <a:r>
              <a:rPr lang="en-US" dirty="0" err="1" smtClean="0"/>
              <a:t>whitelist</a:t>
            </a:r>
            <a:r>
              <a:rPr lang="en-US" dirty="0" smtClean="0"/>
              <a:t> of all the processes can be added to the </a:t>
            </a:r>
            <a:r>
              <a:rPr lang="en-US" dirty="0" err="1" smtClean="0"/>
              <a:t>whitelist</a:t>
            </a:r>
            <a:r>
              <a:rPr lang="en-US" dirty="0" smtClean="0"/>
              <a:t>.  No process would be allowed to operate unless authorized.  Basically this is the firewalling concept on a host (although most people still don't correctly configure firewalls for restricting outbound communication).  The many variables will make this concept difficult to implement; however, it may offer another layer of protection at the end point.  This is going to be a lot of work, it will have to be maintained, but it offers a lot of promise.</a:t>
            </a:r>
            <a:br>
              <a:rPr lang="en-US" dirty="0" smtClean="0"/>
            </a:br>
            <a:endParaRPr lang="en-US" dirty="0" smtClean="0"/>
          </a:p>
          <a:p>
            <a:r>
              <a:rPr lang="en-US" dirty="0" smtClean="0"/>
              <a:t>Policy-based </a:t>
            </a:r>
            <a:r>
              <a:rPr lang="en-US" dirty="0" err="1" smtClean="0"/>
              <a:t>Whitelist</a:t>
            </a:r>
            <a:r>
              <a:rPr lang="en-US" dirty="0" smtClean="0"/>
              <a:t> vendors include: McAfee, </a:t>
            </a:r>
            <a:r>
              <a:rPr lang="en-US" dirty="0" err="1" smtClean="0"/>
              <a:t>Lumension</a:t>
            </a:r>
            <a:r>
              <a:rPr lang="en-US" dirty="0" smtClean="0"/>
              <a:t>. Signature Database: </a:t>
            </a:r>
            <a:r>
              <a:rPr lang="en-US" dirty="0" err="1" smtClean="0"/>
              <a:t>Appsense</a:t>
            </a:r>
            <a:r>
              <a:rPr lang="en-US" dirty="0" smtClean="0"/>
              <a:t>, Bit9. Decentralized Execution Control:  </a:t>
            </a:r>
            <a:r>
              <a:rPr lang="en-US" dirty="0" err="1" smtClean="0"/>
              <a:t>CoreTrace</a:t>
            </a:r>
            <a:r>
              <a:rPr lang="en-US" dirty="0" smtClean="0"/>
              <a:t>, Savant.</a:t>
            </a:r>
          </a:p>
          <a:p>
            <a:r>
              <a:rPr lang="en-US" dirty="0" err="1" smtClean="0"/>
              <a:t>Whitelisting</a:t>
            </a:r>
            <a:r>
              <a:rPr lang="en-US" dirty="0" smtClean="0"/>
              <a:t> tools  are really attractive, but some large organizations may find they don't have the political will to manage this. Imagine the remote sales guy who can't connect to Salesforce.com at the end of the quarter. All it takes is one MINOR hiccup with these tools and you have a MAJOR political issue. You can experiment with the concept with the free tool trust-no-exe:</a:t>
            </a:r>
          </a:p>
          <a:p>
            <a:r>
              <a:rPr lang="en-US" dirty="0" smtClean="0"/>
              <a:t>http://www.beyondlogic.org/solutions/trust-no-exe/trust-no-exe.htm</a:t>
            </a:r>
          </a:p>
          <a:p>
            <a:endParaRPr lang="en-US" dirty="0" smtClean="0"/>
          </a:p>
        </p:txBody>
      </p:sp>
      <p:sp>
        <p:nvSpPr>
          <p:cNvPr id="5" name="Slide Image Placeholder 4"/>
          <p:cNvSpPr>
            <a:spLocks noGrp="1" noRot="1" noChangeAspect="1"/>
          </p:cNvSpPr>
          <p:nvPr>
            <p:ph type="sldImg"/>
          </p:nvPr>
        </p:nvSpPr>
        <p:spPr/>
      </p:sp>
      <p:sp>
        <p:nvSpPr>
          <p:cNvPr id="6" name="Slide Number Placeholder 3"/>
          <p:cNvSpPr>
            <a:spLocks noGrp="1"/>
          </p:cNvSpPr>
          <p:nvPr>
            <p:ph type="sldNum" sz="quarter" idx="5"/>
          </p:nvPr>
        </p:nvSpPr>
        <p:spPr>
          <a:xfrm>
            <a:off x="2209800" y="9045575"/>
            <a:ext cx="3170238" cy="479425"/>
          </a:xfrm>
        </p:spPr>
        <p:txBody>
          <a:bodyPr/>
          <a:lstStyle/>
          <a:p>
            <a:fld id="{CAFCE6B8-93F3-4C82-A024-D4C4F9DF8DF0}" type="slidenum">
              <a:rPr lang="en-US" smtClean="0"/>
              <a:pPr/>
              <a:t>23</a:t>
            </a:fld>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1" name="Notes Placeholder 2"/>
          <p:cNvSpPr>
            <a:spLocks noGrp="1"/>
          </p:cNvSpPr>
          <p:nvPr>
            <p:ph type="body" idx="1"/>
          </p:nvPr>
        </p:nvSpPr>
        <p:spPr/>
        <p:txBody>
          <a:bodyPr>
            <a:normAutofit/>
          </a:bodyPr>
          <a:lstStyle/>
          <a:p>
            <a:r>
              <a:rPr lang="en-US" dirty="0" smtClean="0"/>
              <a:t>Bit9 centrally controls which applications and devices are allowed to operate, thereby preventing malicious software and data leakage. There are two other key points that could be made:</a:t>
            </a:r>
          </a:p>
          <a:p>
            <a:pPr lvl="1">
              <a:spcBef>
                <a:spcPts val="432"/>
              </a:spcBef>
            </a:pPr>
            <a:r>
              <a:rPr lang="en-US" dirty="0" smtClean="0"/>
              <a:t>Whitelisting is more than an endpoint security play, it also provides compliance and operational benefits with its ability to eliminate unauthorized software</a:t>
            </a:r>
          </a:p>
          <a:p>
            <a:endParaRPr lang="en-US" dirty="0" smtClean="0"/>
          </a:p>
          <a:p>
            <a:r>
              <a:rPr lang="en-US" dirty="0" smtClean="0"/>
              <a:t>As is true in most emerging markets, there are varying definitions of whitelisting. The incumbent AV vendors frame whitelisting more as what not to scan to shore up the inefficiencies of a blacklisting approach. By not scanning known goods, AV vendors try to make their engines faster. But that does not address our view of whitelisting – what not to run. So, what not to scan versus what not to run. Fundamentally different approach.</a:t>
            </a:r>
          </a:p>
          <a:p>
            <a:endParaRPr lang="en-US" dirty="0" smtClean="0"/>
          </a:p>
          <a:p>
            <a:r>
              <a:rPr lang="en-US" dirty="0" smtClean="0"/>
              <a:t>http://www.bit9.com/</a:t>
            </a:r>
          </a:p>
        </p:txBody>
      </p:sp>
      <p:sp>
        <p:nvSpPr>
          <p:cNvPr id="63492" name="Slide Number Placeholder 3"/>
          <p:cNvSpPr>
            <a:spLocks noGrp="1"/>
          </p:cNvSpPr>
          <p:nvPr>
            <p:ph type="sldNum" sz="quarter" idx="5"/>
          </p:nvPr>
        </p:nvSpPr>
        <p:spPr/>
        <p:txBody>
          <a:bodyPr/>
          <a:lstStyle/>
          <a:p>
            <a:fld id="{A934D131-AC3C-4BF0-9CD8-1D305F459933}" type="slidenum">
              <a:rPr lang="en-US" smtClean="0"/>
              <a:pPr/>
              <a:t>24</a:t>
            </a:fld>
            <a:endParaRPr lang="en-US" smtClean="0"/>
          </a:p>
        </p:txBody>
      </p:sp>
      <p:sp>
        <p:nvSpPr>
          <p:cNvPr id="7" name="Slide Image Placeholder 6"/>
          <p:cNvSpPr>
            <a:spLocks noGrp="1" noRot="1" noChangeAspect="1"/>
          </p:cNvSpPr>
          <p:nvPr>
            <p:ph type="sldImg"/>
          </p:nvPr>
        </p:nvSpPr>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39938" name="Notes Placeholder 2"/>
          <p:cNvSpPr>
            <a:spLocks noGrp="1"/>
          </p:cNvSpPr>
          <p:nvPr>
            <p:ph type="body" idx="1"/>
          </p:nvPr>
        </p:nvSpPr>
        <p:spPr/>
        <p:txBody>
          <a:bodyPr/>
          <a:lstStyle/>
          <a:p>
            <a:pPr>
              <a:defRPr/>
            </a:pPr>
            <a:r>
              <a:rPr lang="en-US" dirty="0" smtClean="0"/>
              <a:t>From their webpage: http://www.coretrace.com/products/default.aspx :  </a:t>
            </a:r>
          </a:p>
          <a:p>
            <a:pPr indent="-483263">
              <a:defRPr/>
            </a:pPr>
            <a:r>
              <a:rPr lang="en-US" dirty="0" smtClean="0"/>
              <a:t>    * No malware running rampant compromising security, availability and performance</a:t>
            </a:r>
          </a:p>
          <a:p>
            <a:pPr indent="-483263">
              <a:defRPr/>
            </a:pPr>
            <a:r>
              <a:rPr lang="en-US" dirty="0" smtClean="0"/>
              <a:t>    * Fewer security patches consuming all your IT staff time</a:t>
            </a:r>
          </a:p>
          <a:p>
            <a:pPr indent="-483263">
              <a:defRPr/>
            </a:pPr>
            <a:r>
              <a:rPr lang="en-US" dirty="0" smtClean="0"/>
              <a:t>    * No unmanaged or unauthorized configuration changes</a:t>
            </a:r>
          </a:p>
          <a:p>
            <a:pPr indent="-483263">
              <a:defRPr/>
            </a:pPr>
            <a:r>
              <a:rPr lang="en-US" dirty="0" smtClean="0"/>
              <a:t>    * Improved regulatory compliance through increased security and visibility</a:t>
            </a:r>
          </a:p>
          <a:p>
            <a:pPr indent="-483263">
              <a:defRPr/>
            </a:pPr>
            <a:r>
              <a:rPr lang="en-US" dirty="0" smtClean="0"/>
              <a:t>    * A more secure, more available and lower cost endpoint infrastructure by employing auto-generated and custom-tailored application whitelists</a:t>
            </a:r>
          </a:p>
          <a:p>
            <a:pPr indent="-483263">
              <a:defRPr/>
            </a:pPr>
            <a:r>
              <a:rPr lang="en-US" dirty="0" smtClean="0"/>
              <a:t>    * Higher employee productivity due to NEW “Trusted Change” (patent pending) that allows users to install and upgrade applications from trusted sources without involving IT staff each time</a:t>
            </a:r>
          </a:p>
          <a:p>
            <a:pPr indent="-483263">
              <a:defRPr/>
            </a:pPr>
            <a:r>
              <a:rPr lang="en-US" dirty="0" smtClean="0"/>
              <a:t>    * A turnkey, low impact and tamper-proof solution rooted in a patented network that operates at the lowest levels of the operating system</a:t>
            </a:r>
          </a:p>
          <a:p>
            <a:pPr indent="-483263">
              <a:defRPr/>
            </a:pPr>
            <a:r>
              <a:rPr lang="en-US" dirty="0" smtClean="0"/>
              <a:t>    * Security beyond simple application whitelisting, including protection from memory buffer overflow exploits (even if they’re using approved applications) and network filtering</a:t>
            </a:r>
          </a:p>
          <a:p>
            <a:pPr indent="-483263">
              <a:defRPr/>
            </a:pPr>
            <a:r>
              <a:rPr lang="en-US" dirty="0" smtClean="0"/>
              <a:t>    * Visibility into endpoint configurations and security</a:t>
            </a:r>
          </a:p>
        </p:txBody>
      </p:sp>
      <p:sp>
        <p:nvSpPr>
          <p:cNvPr id="64516" name="Slide Number Placeholder 3"/>
          <p:cNvSpPr>
            <a:spLocks noGrp="1"/>
          </p:cNvSpPr>
          <p:nvPr>
            <p:ph type="sldNum" sz="quarter" idx="5"/>
          </p:nvPr>
        </p:nvSpPr>
        <p:spPr>
          <a:noFill/>
        </p:spPr>
        <p:txBody>
          <a:bodyPr/>
          <a:lstStyle/>
          <a:p>
            <a:fld id="{848603BB-5BA5-4CF4-BDC4-79657980BFC8}" type="slidenum">
              <a:rPr lang="en-US" smtClean="0"/>
              <a:pPr/>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9" name="Notes Placeholder 2"/>
          <p:cNvSpPr>
            <a:spLocks noGrp="1"/>
          </p:cNvSpPr>
          <p:nvPr>
            <p:ph type="body" idx="1"/>
          </p:nvPr>
        </p:nvSpPr>
        <p:spPr/>
        <p:txBody>
          <a:bodyPr>
            <a:normAutofit/>
          </a:bodyPr>
          <a:lstStyle/>
          <a:p>
            <a:r>
              <a:rPr lang="en-US" dirty="0" smtClean="0"/>
              <a:t>Savant gives you a "come as you are" approach. If there is already malware on the system, it will add the signature of the malware to its list. However, it will not allow the system to get in worse shape by adding more malware nor will it allow the existing malware to update.</a:t>
            </a:r>
          </a:p>
        </p:txBody>
      </p:sp>
      <p:sp>
        <p:nvSpPr>
          <p:cNvPr id="65540" name="Slide Number Placeholder 3"/>
          <p:cNvSpPr>
            <a:spLocks noGrp="1"/>
          </p:cNvSpPr>
          <p:nvPr>
            <p:ph type="sldNum" sz="quarter" idx="5"/>
          </p:nvPr>
        </p:nvSpPr>
        <p:spPr/>
        <p:txBody>
          <a:bodyPr/>
          <a:lstStyle/>
          <a:p>
            <a:fld id="{EC1C11E1-1EED-4719-A85E-11E4F1DE077B}" type="slidenum">
              <a:rPr lang="en-US" smtClean="0"/>
              <a:pPr/>
              <a:t>26</a:t>
            </a:fld>
            <a:endParaRPr lang="en-US" smtClean="0"/>
          </a:p>
        </p:txBody>
      </p:sp>
      <p:sp>
        <p:nvSpPr>
          <p:cNvPr id="7" name="Slide Image Placeholder 6"/>
          <p:cNvSpPr>
            <a:spLocks noGrp="1" noRot="1" noChangeAspect="1"/>
          </p:cNvSpPr>
          <p:nvPr>
            <p:ph type="sldImg"/>
          </p:nvPr>
        </p:nvSpPr>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267CBF2-DFCA-47C4-85C7-482031EB74D3}"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pPr>
              <a:spcBef>
                <a:spcPts val="0"/>
              </a:spcBef>
            </a:pPr>
            <a:r>
              <a:rPr lang="en-US" dirty="0" smtClean="0"/>
              <a:t>Under Tools -&gt; Internet Options -&gt; Security you can increase the slider bar to High Security. The minimum you should run is Medium High.  However, you will break some functionality on High.  For example, even after adding the Marriott San Diego Marina to my trusted sites, I could not buy Internet access, the box did not pop up (probably because it came from a different source). However, with Firefox and NoScript, this was not a problem. If you know the sites that you need to work with are trustworthy, you can add them. At a minimum, you need MS Update listed here.</a:t>
            </a:r>
          </a:p>
          <a:p>
            <a:pPr>
              <a:spcBef>
                <a:spcPts val="0"/>
              </a:spcBef>
            </a:pPr>
            <a:endParaRPr lang="en-US" dirty="0" smtClean="0"/>
          </a:p>
          <a:p>
            <a:pPr>
              <a:spcBef>
                <a:spcPts val="0"/>
              </a:spcBef>
            </a:pPr>
            <a:r>
              <a:rPr lang="en-US" dirty="0" smtClean="0"/>
              <a:t>Sandboxie, has a lifetime fee of 30.00 US and runs IE virtually. If you want to surf around, this is recommended.</a:t>
            </a:r>
          </a:p>
          <a:p>
            <a:pPr>
              <a:spcBef>
                <a:spcPts val="0"/>
              </a:spcBef>
            </a:pPr>
            <a:endParaRPr lang="en-US" dirty="0" smtClean="0"/>
          </a:p>
          <a:p>
            <a:pPr>
              <a:spcBef>
                <a:spcPts val="0"/>
              </a:spcBef>
            </a:pPr>
            <a:r>
              <a:rPr lang="en-US" dirty="0" smtClean="0"/>
              <a:t>If you must be local administrator and surf the web, you probably want DropMyRights. It launches the browser as a regular user.</a:t>
            </a:r>
          </a:p>
          <a:p>
            <a:pPr>
              <a:spcBef>
                <a:spcPts val="0"/>
              </a:spcBef>
            </a:pPr>
            <a:endParaRPr lang="en-US" dirty="0" smtClean="0"/>
          </a:p>
          <a:p>
            <a:pPr>
              <a:spcBef>
                <a:spcPts val="0"/>
              </a:spcBef>
            </a:pPr>
            <a:r>
              <a:rPr lang="en-US" dirty="0" smtClean="0"/>
              <a:t>Install and keep up to date a host table.</a:t>
            </a:r>
          </a:p>
          <a:p>
            <a:pPr>
              <a:spcBef>
                <a:spcPts val="0"/>
              </a:spcBef>
            </a:pPr>
            <a:endParaRPr lang="en-US" dirty="0" smtClean="0"/>
          </a:p>
          <a:p>
            <a:pPr>
              <a:spcBef>
                <a:spcPts val="0"/>
              </a:spcBef>
            </a:pPr>
            <a:r>
              <a:rPr lang="en-US" dirty="0" smtClean="0"/>
              <a:t>If you are at risk of clicking on links in Outlook before you have your first cup of coffee, you may want to render messages as text. </a:t>
            </a:r>
            <a:r>
              <a:rPr lang="en-US" dirty="0" smtClean="0">
                <a:hlinkClick r:id="rId3"/>
              </a:rPr>
              <a:t>http://www.microsoft.com/protect/computer/advanced/browsing.mspx</a:t>
            </a:r>
            <a:r>
              <a:rPr lang="en-US" dirty="0" smtClean="0"/>
              <a:t> suggests consider setting, Read All Messages as Plain Text. For Office 2007 Tools -&gt; Trust Center -&gt; Email Security, but it makes messages harder to read and you can still click on links, so I do not do that. </a:t>
            </a:r>
          </a:p>
          <a:p>
            <a:pPr>
              <a:spcBef>
                <a:spcPts val="0"/>
              </a:spcBef>
            </a:pPr>
            <a:endParaRPr lang="en-US" dirty="0"/>
          </a:p>
        </p:txBody>
      </p:sp>
      <p:sp>
        <p:nvSpPr>
          <p:cNvPr id="53252" name="Slide Number Placeholder 3"/>
          <p:cNvSpPr>
            <a:spLocks noGrp="1"/>
          </p:cNvSpPr>
          <p:nvPr>
            <p:ph type="sldNum" sz="quarter" idx="5"/>
          </p:nvPr>
        </p:nvSpPr>
        <p:spPr/>
        <p:txBody>
          <a:bodyPr/>
          <a:lstStyle/>
          <a:p>
            <a:fld id="{E2D1BF62-C5D2-4AEE-9AF6-BCF5713DD35A}" type="slidenum">
              <a:rPr lang="en-US" smtClean="0"/>
              <a:pPr/>
              <a:t>28</a:t>
            </a:fld>
            <a:endParaRPr lang="en-US" smtClean="0"/>
          </a:p>
        </p:txBody>
      </p:sp>
      <p:sp>
        <p:nvSpPr>
          <p:cNvPr id="7" name="Slide Image Placeholder 6"/>
          <p:cNvSpPr>
            <a:spLocks noGrp="1" noRot="1" noChangeAspect="1"/>
          </p:cNvSpPr>
          <p:nvPr>
            <p:ph type="sldImg"/>
          </p:nvPr>
        </p:nvSpPr>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7" name="Notes Placeholder 2"/>
          <p:cNvSpPr>
            <a:spLocks noGrp="1"/>
          </p:cNvSpPr>
          <p:nvPr>
            <p:ph type="body" idx="1"/>
          </p:nvPr>
        </p:nvSpPr>
        <p:spPr/>
        <p:txBody>
          <a:bodyPr>
            <a:normAutofit/>
          </a:bodyPr>
          <a:lstStyle/>
          <a:p>
            <a:r>
              <a:rPr lang="en-US" dirty="0" smtClean="0"/>
              <a:t>Secunia Personal Software Inspector can help you identify software that needs to be updated and they give you a nice interface, but it still may not be possible to fix things. Many of the manufacturers, including Microsoft, have flawed update systems. </a:t>
            </a:r>
          </a:p>
          <a:p>
            <a:endParaRPr lang="en-US" dirty="0" smtClean="0"/>
          </a:p>
          <a:p>
            <a:endParaRPr lang="en-US" dirty="0" smtClean="0"/>
          </a:p>
        </p:txBody>
      </p:sp>
      <p:sp>
        <p:nvSpPr>
          <p:cNvPr id="67588" name="Slide Number Placeholder 3"/>
          <p:cNvSpPr>
            <a:spLocks noGrp="1"/>
          </p:cNvSpPr>
          <p:nvPr>
            <p:ph type="sldNum" sz="quarter" idx="5"/>
          </p:nvPr>
        </p:nvSpPr>
        <p:spPr/>
        <p:txBody>
          <a:bodyPr/>
          <a:lstStyle/>
          <a:p>
            <a:fld id="{82174E52-AFA4-43AE-A89B-E1B34AB16703}" type="slidenum">
              <a:rPr lang="en-US" smtClean="0"/>
              <a:pPr/>
              <a:t>29</a:t>
            </a:fld>
            <a:endParaRPr lang="en-US" dirty="0" smtClean="0"/>
          </a:p>
        </p:txBody>
      </p:sp>
      <p:sp>
        <p:nvSpPr>
          <p:cNvPr id="7" name="Slide Image Placeholder 6"/>
          <p:cNvSpPr>
            <a:spLocks noGrp="1" noRot="1" noChangeAspect="1"/>
          </p:cNvSpPr>
          <p:nvPr>
            <p:ph type="sldImg"/>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3" name="Notes Placeholder 2"/>
          <p:cNvSpPr>
            <a:spLocks noGrp="1"/>
          </p:cNvSpPr>
          <p:nvPr>
            <p:ph type="body" idx="1"/>
          </p:nvPr>
        </p:nvSpPr>
        <p:spPr/>
        <p:txBody>
          <a:bodyPr>
            <a:normAutofit/>
          </a:bodyPr>
          <a:lstStyle/>
          <a:p>
            <a:r>
              <a:rPr lang="en-US" dirty="0" smtClean="0"/>
              <a:t>This is a collapsed view from Paros: http://www.parosproxy.org/index.shtml and we can look at the traffic in more detail. We see that when you go to CNN.COM you retrieve data from multiple web sites, much of it is non-viewable. You also potentially let Google know you have gone there. If you are using the Google Toolbar tons of information is being sent</a:t>
            </a:r>
            <a:r>
              <a:rPr lang="en-US" baseline="0" dirty="0" smtClean="0"/>
              <a:t> to Google including URLs and possibly even your </a:t>
            </a:r>
            <a:r>
              <a:rPr lang="en-US" baseline="0" smtClean="0"/>
              <a:t>physical location.</a:t>
            </a:r>
            <a:endParaRPr lang="en-US" smtClean="0"/>
          </a:p>
        </p:txBody>
      </p:sp>
      <p:sp>
        <p:nvSpPr>
          <p:cNvPr id="46084" name="Slide Number Placeholder 3"/>
          <p:cNvSpPr>
            <a:spLocks noGrp="1"/>
          </p:cNvSpPr>
          <p:nvPr>
            <p:ph type="sldNum" sz="quarter" idx="5"/>
          </p:nvPr>
        </p:nvSpPr>
        <p:spPr/>
        <p:txBody>
          <a:bodyPr/>
          <a:lstStyle/>
          <a:p>
            <a:fld id="{4B6E2C87-C255-42F6-A0EE-0293A99FA987}" type="slidenum">
              <a:rPr lang="en-US" smtClean="0"/>
              <a:pPr/>
              <a:t>3</a:t>
            </a:fld>
            <a:endParaRPr lang="en-US" smtClean="0"/>
          </a:p>
        </p:txBody>
      </p:sp>
      <p:sp>
        <p:nvSpPr>
          <p:cNvPr id="7" name="Slide Image Placeholder 6"/>
          <p:cNvSpPr>
            <a:spLocks noGrp="1" noRot="1" noChangeAspect="1"/>
          </p:cNvSpPr>
          <p:nvPr>
            <p:ph type="sldImg"/>
          </p:nvPr>
        </p:nvSpPr>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ts val="0"/>
              </a:spcBef>
              <a:spcAft>
                <a:spcPct val="0"/>
              </a:spcAft>
              <a:buClrTx/>
              <a:buSzTx/>
              <a:buFontTx/>
              <a:buNone/>
              <a:tabLst/>
              <a:defRPr/>
            </a:pPr>
            <a:r>
              <a:rPr lang="en-US" dirty="0" smtClean="0"/>
              <a:t>Also consider F-Secure Health Check. F-Secure is web-based. I was not able to get it to run on my Vista box during the research phase for this presentation, it requires Internet Explorer and something that I have done with the security settings to protect my browser seems to be interfering with their software. I was able to run it on my XP box and System 7; on XP, I had to install the ActiveX control and authorize a registry change with </a:t>
            </a:r>
            <a:r>
              <a:rPr lang="en-US" dirty="0" err="1" smtClean="0"/>
              <a:t>TeaTimer</a:t>
            </a:r>
            <a:r>
              <a:rPr lang="en-US" dirty="0" smtClean="0"/>
              <a:t>. Of the two programs, I think </a:t>
            </a:r>
            <a:r>
              <a:rPr lang="en-US" dirty="0" err="1" smtClean="0"/>
              <a:t>Secunia</a:t>
            </a:r>
            <a:r>
              <a:rPr lang="en-US" dirty="0" smtClean="0"/>
              <a:t> is better, but I would love your feedback. </a:t>
            </a:r>
          </a:p>
          <a:p>
            <a:pPr marL="0" marR="0" indent="0" algn="l" defTabSz="914400" rtl="0" eaLnBrk="0" fontAlgn="base" latinLnBrk="0" hangingPunct="0">
              <a:lnSpc>
                <a:spcPct val="100000"/>
              </a:lnSpc>
              <a:spcBef>
                <a:spcPts val="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ts val="0"/>
              </a:spcBef>
              <a:spcAft>
                <a:spcPct val="0"/>
              </a:spcAft>
              <a:buClrTx/>
              <a:buSzTx/>
              <a:buFontTx/>
              <a:buNone/>
              <a:tabLst/>
              <a:defRPr/>
            </a:pPr>
            <a:r>
              <a:rPr lang="en-US" dirty="0" smtClean="0"/>
              <a:t>System 7 had zero issues on the install. However, when I tried to update</a:t>
            </a:r>
            <a:r>
              <a:rPr lang="en-US" baseline="0" dirty="0" smtClean="0"/>
              <a:t> the programs, they do a URL redirect and Internet Explorer 9 default setting does not like that. Also, the Sun Java message you see on the slide is in error, I have the latest Java.</a:t>
            </a:r>
            <a:r>
              <a:rPr lang="en-US" dirty="0" smtClean="0"/>
              <a:t> The issue of how to distribute non-Microsoft client-side patches is a big one: products to accomplish this are expensive and smaller companies don’t know what to do.</a:t>
            </a:r>
          </a:p>
          <a:p>
            <a:endParaRPr lang="en-US" dirty="0"/>
          </a:p>
        </p:txBody>
      </p:sp>
      <p:sp>
        <p:nvSpPr>
          <p:cNvPr id="4" name="Slide Number Placeholder 3"/>
          <p:cNvSpPr>
            <a:spLocks noGrp="1"/>
          </p:cNvSpPr>
          <p:nvPr>
            <p:ph type="sldNum" sz="quarter" idx="10"/>
          </p:nvPr>
        </p:nvSpPr>
        <p:spPr/>
        <p:txBody>
          <a:bodyPr/>
          <a:lstStyle/>
          <a:p>
            <a:pPr>
              <a:defRPr/>
            </a:pPr>
            <a:fld id="{4267CBF2-DFCA-47C4-85C7-482031EB74D3}"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ts val="0"/>
              </a:spcBef>
              <a:spcAft>
                <a:spcPct val="0"/>
              </a:spcAft>
              <a:buClrTx/>
              <a:buSzTx/>
              <a:buFontTx/>
              <a:buNone/>
              <a:tabLst/>
              <a:defRPr/>
            </a:pPr>
            <a:r>
              <a:rPr lang="en-US" dirty="0" smtClean="0"/>
              <a:t>Finally, there is the </a:t>
            </a:r>
            <a:r>
              <a:rPr lang="en-US" dirty="0" err="1" smtClean="0"/>
              <a:t>Belarc</a:t>
            </a:r>
            <a:r>
              <a:rPr lang="en-US" dirty="0" smtClean="0"/>
              <a:t> Advisor (http://www.belarc.com/free_download.html), also free for personal use. It is unique in that it compares your configurations against the Center for Internet Security (</a:t>
            </a:r>
            <a:r>
              <a:rPr lang="en-US" dirty="0" smtClean="0">
                <a:hlinkClick r:id="rId3"/>
              </a:rPr>
              <a:t>www.cisecurity.org</a:t>
            </a:r>
            <a:r>
              <a:rPr lang="en-US" dirty="0" smtClean="0"/>
              <a:t>) benchmarks</a:t>
            </a:r>
            <a:r>
              <a:rPr lang="en-US" baseline="0" dirty="0" smtClean="0"/>
              <a:t> though they do not have a benchmark for Vista as of Jan 2010.</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267CBF2-DFCA-47C4-85C7-482031EB74D3}"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Failed to</a:t>
            </a:r>
            <a:r>
              <a:rPr lang="en-US" baseline="0" dirty="0" smtClean="0"/>
              <a:t> install on my Vista box. I was able to get 2.1.1 running on my XP without any problems. The report is much bigger than the piece I harvested with the Snipping Tool.</a:t>
            </a:r>
            <a:endParaRPr lang="en-US" dirty="0"/>
          </a:p>
        </p:txBody>
      </p:sp>
      <p:sp>
        <p:nvSpPr>
          <p:cNvPr id="4" name="Slide Number Placeholder 3"/>
          <p:cNvSpPr>
            <a:spLocks noGrp="1"/>
          </p:cNvSpPr>
          <p:nvPr>
            <p:ph type="sldNum" sz="quarter" idx="10"/>
          </p:nvPr>
        </p:nvSpPr>
        <p:spPr/>
        <p:txBody>
          <a:bodyPr/>
          <a:lstStyle/>
          <a:p>
            <a:pPr>
              <a:defRPr/>
            </a:pPr>
            <a:fld id="{4267CBF2-DFCA-47C4-85C7-482031EB74D3}"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1" name="Notes Placeholder 2"/>
          <p:cNvSpPr>
            <a:spLocks noGrp="1"/>
          </p:cNvSpPr>
          <p:nvPr>
            <p:ph type="body" idx="1"/>
          </p:nvPr>
        </p:nvSpPr>
        <p:spPr/>
        <p:txBody>
          <a:bodyPr>
            <a:normAutofit/>
          </a:bodyPr>
          <a:lstStyle/>
          <a:p>
            <a:r>
              <a:rPr lang="en-US" dirty="0" smtClean="0"/>
              <a:t>Here we see that a Microsoft patch is not installing on my Microsoft Vista system.  That is amazing  because just about everything else installs just fine, including malware. The standard client/server model consists of three parts: the server system, the client system and the network. In the old days, hackers attacked the server because that’s where the access was. Good </a:t>
            </a:r>
            <a:r>
              <a:rPr lang="en-US" dirty="0" err="1" smtClean="0"/>
              <a:t>sysadmin</a:t>
            </a:r>
            <a:r>
              <a:rPr lang="en-US" dirty="0" smtClean="0"/>
              <a:t> practices, such as patch maintenance, detection tools, logging tools, etc., helped reduce the threat to the server system. The hacker then shifted their attacks to the network by installing sniffers. This was an attempt to capture the cleartext traffic and hopefully grab userid and password information. The sysadmins countered this threat by installing encryption tools such as Kerberos, SSH or PGP. The hackers are now shifting their attacks to the client systems. If the client is a Unix variant then the same server defense mechanisms could be applied to the client system. However, if the client is a PC or Mac, there is no effective defense because the OS design allows anyone who can access the machine to install a program on it. Viruses are the classic example of this scenario.</a:t>
            </a:r>
          </a:p>
          <a:p>
            <a:endParaRPr lang="en-US" dirty="0" smtClean="0"/>
          </a:p>
          <a:p>
            <a:r>
              <a:rPr lang="en-US" dirty="0" smtClean="0"/>
              <a:t>It’s quite easy to install a trojan program on a PC/Mac client via email attachments. The FBI installed a keystroke recorder on an organized crime figure’s laptop recently. The suspect was using PGP to encrypt his files and the keystroke recorder captured his personal/private key. The files could be decrypted since the private key was no longer “private”. There is no effective security until this basic security flaw in client OS is corrected.</a:t>
            </a:r>
          </a:p>
        </p:txBody>
      </p:sp>
      <p:sp>
        <p:nvSpPr>
          <p:cNvPr id="68612" name="Slide Number Placeholder 3"/>
          <p:cNvSpPr>
            <a:spLocks noGrp="1"/>
          </p:cNvSpPr>
          <p:nvPr>
            <p:ph type="sldNum" sz="quarter" idx="5"/>
          </p:nvPr>
        </p:nvSpPr>
        <p:spPr/>
        <p:txBody>
          <a:bodyPr/>
          <a:lstStyle/>
          <a:p>
            <a:fld id="{56EEF486-6424-4C31-9DC7-D3F582F9700C}" type="slidenum">
              <a:rPr lang="en-US" smtClean="0"/>
              <a:pPr/>
              <a:t>33</a:t>
            </a:fld>
            <a:endParaRPr lang="en-US" smtClean="0"/>
          </a:p>
        </p:txBody>
      </p:sp>
      <p:sp>
        <p:nvSpPr>
          <p:cNvPr id="7" name="Slide Image Placeholder 6"/>
          <p:cNvSpPr>
            <a:spLocks noGrp="1" noRot="1" noChangeAspect="1"/>
          </p:cNvSpPr>
          <p:nvPr>
            <p:ph type="sldImg"/>
          </p:nvPr>
        </p:nvSpPr>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5" name="Notes Placeholder 2"/>
          <p:cNvSpPr>
            <a:spLocks noGrp="1"/>
          </p:cNvSpPr>
          <p:nvPr>
            <p:ph type="body" idx="1"/>
          </p:nvPr>
        </p:nvSpPr>
        <p:spPr/>
        <p:txBody>
          <a:bodyPr>
            <a:normAutofit/>
          </a:bodyPr>
          <a:lstStyle/>
          <a:p>
            <a:r>
              <a:rPr lang="en-US" dirty="0" smtClean="0"/>
              <a:t>This project helped me see just how dicey it is for home and small office systems. Also, the major software vendors for the PC market need to really improve the ability to patch their systems, especially Adobe.</a:t>
            </a:r>
          </a:p>
          <a:p>
            <a:endParaRPr lang="en-US" dirty="0" smtClean="0"/>
          </a:p>
          <a:p>
            <a:r>
              <a:rPr lang="en-US" dirty="0" smtClean="0"/>
              <a:t>It should be noted that if we cannot secure the endpoint, the problem may be that the Internet is broken. Here is an interesting paper by Roger Grimes who helped me with the research for this section. http://weblog.infoworld.com/securityadviser/archives/Fixing_the_Internet_Final.pdf</a:t>
            </a:r>
          </a:p>
          <a:p>
            <a:endParaRPr lang="en-US" dirty="0" smtClean="0"/>
          </a:p>
          <a:p>
            <a:r>
              <a:rPr lang="en-US" dirty="0" smtClean="0"/>
              <a:t>I am not sure I believe that the average home user can download and run </a:t>
            </a:r>
            <a:r>
              <a:rPr lang="en-US" dirty="0" err="1" smtClean="0"/>
              <a:t>Ubuntu</a:t>
            </a:r>
            <a:r>
              <a:rPr lang="en-US" dirty="0" smtClean="0"/>
              <a:t>/Open Office as an alternative to Microsoft/Microsoft Office, but I am willing to give it a go. </a:t>
            </a:r>
          </a:p>
        </p:txBody>
      </p:sp>
      <p:sp>
        <p:nvSpPr>
          <p:cNvPr id="69636" name="Slide Number Placeholder 3"/>
          <p:cNvSpPr>
            <a:spLocks noGrp="1"/>
          </p:cNvSpPr>
          <p:nvPr>
            <p:ph type="sldNum" sz="quarter" idx="5"/>
          </p:nvPr>
        </p:nvSpPr>
        <p:spPr/>
        <p:txBody>
          <a:bodyPr/>
          <a:lstStyle/>
          <a:p>
            <a:fld id="{746EB9E2-866A-42E2-BDAA-409CD05EB212}" type="slidenum">
              <a:rPr lang="en-US" smtClean="0"/>
              <a:pPr/>
              <a:t>34</a:t>
            </a:fld>
            <a:endParaRPr lang="en-US" smtClean="0"/>
          </a:p>
        </p:txBody>
      </p:sp>
      <p:sp>
        <p:nvSpPr>
          <p:cNvPr id="7" name="Slide Image Placeholder 6"/>
          <p:cNvSpPr>
            <a:spLocks noGrp="1" noRot="1" noChangeAspect="1"/>
          </p:cNvSpPr>
          <p:nvPr>
            <p:ph type="sldImg"/>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7" name="Notes Placeholder 2"/>
          <p:cNvSpPr>
            <a:spLocks noGrp="1"/>
          </p:cNvSpPr>
          <p:nvPr>
            <p:ph type="body" idx="1"/>
          </p:nvPr>
        </p:nvSpPr>
        <p:spPr/>
        <p:txBody>
          <a:bodyPr>
            <a:normAutofit/>
          </a:bodyPr>
          <a:lstStyle/>
          <a:p>
            <a:r>
              <a:rPr lang="en-US" dirty="0" smtClean="0"/>
              <a:t>A growing number of compromises are based on attacks against browser extensions. Therefore, to have more plugins is not better.</a:t>
            </a:r>
          </a:p>
          <a:p>
            <a:endParaRPr lang="en-US" dirty="0" smtClean="0"/>
          </a:p>
          <a:p>
            <a:r>
              <a:rPr lang="en-US" dirty="0" smtClean="0"/>
              <a:t>Keep in mind there have been cross browser exploits, where one browser downloads a file and another executes it. Consider using only one browser. If you must use </a:t>
            </a:r>
            <a:r>
              <a:rPr lang="en-US" smtClean="0"/>
              <a:t>two  (and </a:t>
            </a:r>
            <a:r>
              <a:rPr lang="en-US" dirty="0" smtClean="0"/>
              <a:t>I must), consider doing all of your downloads with one. Jeremiah Grossman, who is far more knowledgeable than I, suggests using one browser for general purpose surfing and one for Internet banking only.</a:t>
            </a:r>
          </a:p>
          <a:p>
            <a:endParaRPr lang="en-US" dirty="0" smtClean="0"/>
          </a:p>
          <a:p>
            <a:endParaRPr lang="en-US" dirty="0" smtClean="0"/>
          </a:p>
          <a:p>
            <a:endParaRPr lang="en-US" dirty="0" smtClean="0"/>
          </a:p>
          <a:p>
            <a:endParaRPr lang="en-US" dirty="0" smtClean="0"/>
          </a:p>
        </p:txBody>
      </p:sp>
      <p:sp>
        <p:nvSpPr>
          <p:cNvPr id="47108" name="Slide Number Placeholder 3"/>
          <p:cNvSpPr>
            <a:spLocks noGrp="1"/>
          </p:cNvSpPr>
          <p:nvPr>
            <p:ph type="sldNum" sz="quarter" idx="5"/>
          </p:nvPr>
        </p:nvSpPr>
        <p:spPr/>
        <p:txBody>
          <a:bodyPr/>
          <a:lstStyle/>
          <a:p>
            <a:fld id="{612F7BAC-8A20-42A9-A563-C63998211BC2}" type="slidenum">
              <a:rPr lang="en-US" smtClean="0"/>
              <a:pPr/>
              <a:t>4</a:t>
            </a:fld>
            <a:endParaRPr lang="en-US" smtClean="0"/>
          </a:p>
        </p:txBody>
      </p:sp>
      <p:sp>
        <p:nvSpPr>
          <p:cNvPr id="7" name="Slide Image Placeholder 6"/>
          <p:cNvSpPr>
            <a:spLocks noGrp="1" noRot="1" noChangeAspect="1"/>
          </p:cNvSpPr>
          <p:nvPr>
            <p:ph type="sldImg"/>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Cookies are used</a:t>
            </a:r>
            <a:r>
              <a:rPr lang="en-US" baseline="0" dirty="0" smtClean="0"/>
              <a:t> to keep state. No sane person would try to surf the web without them, however it does not hurt to clean them out from time to time. In addition, you might want to intentionally delete your Google cookie. Not that there is only one of them, if you use Google checkout you will have that and Google Translate or Finance and they will not all be together since Google names them Translate.google.com etc.</a:t>
            </a:r>
            <a:endParaRPr lang="en-US" dirty="0"/>
          </a:p>
        </p:txBody>
      </p:sp>
      <p:sp>
        <p:nvSpPr>
          <p:cNvPr id="4" name="Slide Number Placeholder 3"/>
          <p:cNvSpPr>
            <a:spLocks noGrp="1"/>
          </p:cNvSpPr>
          <p:nvPr>
            <p:ph type="sldNum" sz="quarter" idx="10"/>
          </p:nvPr>
        </p:nvSpPr>
        <p:spPr/>
        <p:txBody>
          <a:bodyPr/>
          <a:lstStyle/>
          <a:p>
            <a:pPr>
              <a:defRPr/>
            </a:pPr>
            <a:fld id="{4267CBF2-DFCA-47C4-85C7-482031EB74D3}"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I updated Firefox 3.5.6 (currently running 3.6.3), this message popped up, this was</a:t>
            </a:r>
            <a:r>
              <a:rPr lang="en-US" baseline="0" dirty="0" smtClean="0"/>
              <a:t> late December 2009. </a:t>
            </a:r>
            <a:r>
              <a:rPr lang="en-US" dirty="0" smtClean="0"/>
              <a:t>At this point I disabled the Google Toolbar. Nothing against Google, I think</a:t>
            </a:r>
            <a:r>
              <a:rPr lang="en-US" baseline="0" dirty="0" smtClean="0"/>
              <a:t> the world of their products, but I want some privacy about what I do, especially with my research.</a:t>
            </a:r>
            <a:endParaRPr lang="en-US" dirty="0"/>
          </a:p>
        </p:txBody>
      </p:sp>
      <p:sp>
        <p:nvSpPr>
          <p:cNvPr id="4" name="Slide Number Placeholder 3"/>
          <p:cNvSpPr>
            <a:spLocks noGrp="1"/>
          </p:cNvSpPr>
          <p:nvPr>
            <p:ph type="sldNum" sz="quarter" idx="10"/>
          </p:nvPr>
        </p:nvSpPr>
        <p:spPr/>
        <p:txBody>
          <a:bodyPr/>
          <a:lstStyle/>
          <a:p>
            <a:pPr>
              <a:defRPr/>
            </a:pPr>
            <a:fld id="{4267CBF2-DFCA-47C4-85C7-482031EB74D3}"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1" name="Notes Placeholder 2"/>
          <p:cNvSpPr>
            <a:spLocks noGrp="1"/>
          </p:cNvSpPr>
          <p:nvPr>
            <p:ph type="body" idx="1"/>
          </p:nvPr>
        </p:nvSpPr>
        <p:spPr/>
        <p:txBody>
          <a:bodyPr>
            <a:normAutofit/>
          </a:bodyPr>
          <a:lstStyle/>
          <a:p>
            <a:r>
              <a:rPr lang="en-US" dirty="0" smtClean="0"/>
              <a:t>Once again, we see browser linkage issue illustrated. Only this is a totally different type of linkage. Instead of IE and Firefox, this has to do with the configuration files in a running browser overwriting configuration files </a:t>
            </a:r>
            <a:r>
              <a:rPr lang="en-US" dirty="0" err="1" smtClean="0"/>
              <a:t>Spybot</a:t>
            </a:r>
            <a:r>
              <a:rPr lang="en-US" dirty="0" smtClean="0"/>
              <a:t> writes while trying to “Immunize” the browser. </a:t>
            </a:r>
            <a:r>
              <a:rPr lang="en-US" dirty="0" err="1" smtClean="0"/>
              <a:t>Spybot</a:t>
            </a:r>
            <a:r>
              <a:rPr lang="en-US" dirty="0" smtClean="0"/>
              <a:t> Search and Destroy Immunize is a memory resident function to prevent tracking cookies from being added to your system. However, when you close a browser, its settings can overwrite the settings that allow Immunize to work. This is a classic problem in software to be aware of as the world becomes ever more browser and clicking centric. </a:t>
            </a:r>
          </a:p>
          <a:p>
            <a:endParaRPr lang="en-US" dirty="0" smtClean="0"/>
          </a:p>
          <a:p>
            <a:r>
              <a:rPr lang="en-US" dirty="0" err="1" smtClean="0"/>
              <a:t>Spybot</a:t>
            </a:r>
            <a:r>
              <a:rPr lang="en-US" dirty="0" smtClean="0"/>
              <a:t> is available</a:t>
            </a:r>
            <a:r>
              <a:rPr lang="en-US" baseline="0" dirty="0" smtClean="0"/>
              <a:t> in a corporate version and versions are available for Windows mobile and </a:t>
            </a:r>
            <a:r>
              <a:rPr lang="en-US" baseline="0" dirty="0" err="1" smtClean="0"/>
              <a:t>Symbian</a:t>
            </a:r>
            <a:r>
              <a:rPr lang="en-US" baseline="0" dirty="0" smtClean="0"/>
              <a:t> phones as well. They are working on </a:t>
            </a:r>
            <a:r>
              <a:rPr lang="en-US" baseline="0" dirty="0" err="1" smtClean="0"/>
              <a:t>Spybot</a:t>
            </a:r>
            <a:r>
              <a:rPr lang="en-US" baseline="0" dirty="0" smtClean="0"/>
              <a:t> 2.0 and it should be available in a few more months.</a:t>
            </a:r>
            <a:endParaRPr lang="en-US" dirty="0" smtClean="0"/>
          </a:p>
        </p:txBody>
      </p:sp>
      <p:sp>
        <p:nvSpPr>
          <p:cNvPr id="48132" name="Slide Number Placeholder 3"/>
          <p:cNvSpPr>
            <a:spLocks noGrp="1"/>
          </p:cNvSpPr>
          <p:nvPr>
            <p:ph type="sldNum" sz="quarter" idx="5"/>
          </p:nvPr>
        </p:nvSpPr>
        <p:spPr/>
        <p:txBody>
          <a:bodyPr/>
          <a:lstStyle/>
          <a:p>
            <a:fld id="{EAE3173D-9CCD-46C8-B692-7F4C14FA9D3F}" type="slidenum">
              <a:rPr lang="en-US" smtClean="0"/>
              <a:pPr/>
              <a:t>7</a:t>
            </a:fld>
            <a:endParaRPr lang="en-US" smtClean="0"/>
          </a:p>
        </p:txBody>
      </p:sp>
      <p:sp>
        <p:nvSpPr>
          <p:cNvPr id="7" name="Slide Image Placeholder 6"/>
          <p:cNvSpPr>
            <a:spLocks noGrp="1" noRot="1" noChangeAspect="1"/>
          </p:cNvSpPr>
          <p:nvPr>
            <p:ph type="sldImg"/>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Even</a:t>
            </a:r>
            <a:r>
              <a:rPr lang="en-US" baseline="0" dirty="0" smtClean="0"/>
              <a:t> with an Immunized system, you will still collect some tracking cookies over time.</a:t>
            </a:r>
            <a:endParaRPr lang="en-US" dirty="0"/>
          </a:p>
        </p:txBody>
      </p:sp>
      <p:sp>
        <p:nvSpPr>
          <p:cNvPr id="4" name="Slide Number Placeholder 3"/>
          <p:cNvSpPr>
            <a:spLocks noGrp="1"/>
          </p:cNvSpPr>
          <p:nvPr>
            <p:ph type="sldNum" sz="quarter" idx="10"/>
          </p:nvPr>
        </p:nvSpPr>
        <p:spPr/>
        <p:txBody>
          <a:bodyPr/>
          <a:lstStyle/>
          <a:p>
            <a:pPr>
              <a:defRPr/>
            </a:pPr>
            <a:fld id="{4267CBF2-DFCA-47C4-85C7-482031EB74D3}"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9" name="Notes Placeholder 2"/>
          <p:cNvSpPr>
            <a:spLocks noGrp="1"/>
          </p:cNvSpPr>
          <p:nvPr>
            <p:ph type="body" idx="1"/>
          </p:nvPr>
        </p:nvSpPr>
        <p:spPr/>
        <p:txBody>
          <a:bodyPr>
            <a:normAutofit/>
          </a:bodyPr>
          <a:lstStyle/>
          <a:p>
            <a:r>
              <a:rPr lang="en-US" dirty="0" smtClean="0"/>
              <a:t>Here</a:t>
            </a:r>
            <a:r>
              <a:rPr lang="en-US" baseline="0" dirty="0" smtClean="0"/>
              <a:t> we see the Firefox setting to not accept third party cookies. This will increase your privacy, but may impact some functionality with some web sites.</a:t>
            </a:r>
            <a:endParaRPr lang="en-US" dirty="0" smtClean="0"/>
          </a:p>
        </p:txBody>
      </p:sp>
      <p:sp>
        <p:nvSpPr>
          <p:cNvPr id="50180" name="Slide Number Placeholder 3"/>
          <p:cNvSpPr>
            <a:spLocks noGrp="1"/>
          </p:cNvSpPr>
          <p:nvPr>
            <p:ph type="sldNum" sz="quarter" idx="5"/>
          </p:nvPr>
        </p:nvSpPr>
        <p:spPr/>
        <p:txBody>
          <a:bodyPr/>
          <a:lstStyle/>
          <a:p>
            <a:fld id="{DF608F2D-A3AF-476D-9944-07A44E571A9C}" type="slidenum">
              <a:rPr lang="en-US" smtClean="0"/>
              <a:pPr/>
              <a:t>9</a:t>
            </a:fld>
            <a:endParaRPr lang="en-US" smtClean="0"/>
          </a:p>
        </p:txBody>
      </p:sp>
      <p:sp>
        <p:nvSpPr>
          <p:cNvPr id="7" name="Slide Image Placeholder 6"/>
          <p:cNvSpPr>
            <a:spLocks noGrp="1" noRot="1" noChangeAspec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spTree>
      <p:nvGrpSpPr>
        <p:cNvPr id="1" name=""/>
        <p:cNvGrpSpPr/>
        <p:nvPr/>
      </p:nvGrpSpPr>
      <p:grpSpPr>
        <a:xfrm>
          <a:off x="0" y="0"/>
          <a:ext cx="0" cy="0"/>
          <a:chOff x="0" y="0"/>
          <a:chExt cx="0" cy="0"/>
        </a:xfrm>
      </p:grpSpPr>
      <p:sp>
        <p:nvSpPr>
          <p:cNvPr id="4" name="Rectangle 12"/>
          <p:cNvSpPr>
            <a:spLocks noChangeArrowheads="1"/>
          </p:cNvSpPr>
          <p:nvPr userDrawn="1"/>
        </p:nvSpPr>
        <p:spPr bwMode="gray">
          <a:xfrm>
            <a:off x="0" y="6324600"/>
            <a:ext cx="9144000" cy="533400"/>
          </a:xfrm>
          <a:prstGeom prst="rect">
            <a:avLst/>
          </a:prstGeom>
          <a:gradFill rotWithShape="0">
            <a:gsLst>
              <a:gs pos="0">
                <a:srgbClr val="3366FF"/>
              </a:gs>
              <a:gs pos="50000">
                <a:srgbClr val="3366FF">
                  <a:gamma/>
                  <a:shade val="46275"/>
                  <a:invGamma/>
                </a:srgbClr>
              </a:gs>
              <a:gs pos="100000">
                <a:srgbClr val="3366FF"/>
              </a:gs>
            </a:gsLst>
            <a:lin ang="18900000" scaled="1"/>
          </a:gradFill>
          <a:ln w="9525">
            <a:solidFill>
              <a:schemeClr val="tx1"/>
            </a:solidFill>
            <a:miter lim="800000"/>
            <a:headEnd/>
            <a:tailEnd/>
          </a:ln>
          <a:effectLst/>
        </p:spPr>
        <p:txBody>
          <a:bodyPr wrap="none" anchor="ctr"/>
          <a:lstStyle/>
          <a:p>
            <a:pPr eaLnBrk="0" hangingPunct="0">
              <a:defRPr/>
            </a:pPr>
            <a:endParaRPr lang="en-US" dirty="0"/>
          </a:p>
        </p:txBody>
      </p:sp>
      <p:sp>
        <p:nvSpPr>
          <p:cNvPr id="5" name="Text Box 13"/>
          <p:cNvSpPr txBox="1">
            <a:spLocks noChangeArrowheads="1"/>
          </p:cNvSpPr>
          <p:nvPr userDrawn="1"/>
        </p:nvSpPr>
        <p:spPr bwMode="ltGray">
          <a:xfrm>
            <a:off x="0" y="6400800"/>
            <a:ext cx="9144000" cy="400110"/>
          </a:xfrm>
          <a:prstGeom prst="rect">
            <a:avLst/>
          </a:prstGeom>
          <a:noFill/>
          <a:ln w="9525">
            <a:noFill/>
            <a:miter lim="800000"/>
            <a:headEnd/>
            <a:tailEnd/>
          </a:ln>
          <a:effectLst/>
        </p:spPr>
        <p:txBody>
          <a:bodyPr>
            <a:spAutoFit/>
          </a:bodyPr>
          <a:lstStyle/>
          <a:p>
            <a:pPr algn="l" eaLnBrk="0" hangingPunct="0">
              <a:defRPr/>
            </a:pPr>
            <a:r>
              <a:rPr lang="en-US" sz="2000" dirty="0" smtClean="0">
                <a:solidFill>
                  <a:srgbClr val="FFCC00"/>
                </a:solidFill>
                <a:latin typeface="Garamond" pitchFamily="18" charset="0"/>
              </a:rPr>
              <a:t>         SANS Security East  						</a:t>
            </a:r>
            <a:r>
              <a:rPr lang="en-US" sz="1600" dirty="0" smtClean="0">
                <a:solidFill>
                  <a:srgbClr val="FFCC00"/>
                </a:solidFill>
                <a:latin typeface="Garamond" pitchFamily="18" charset="0"/>
              </a:rPr>
              <a:t>© 2010 </a:t>
            </a:r>
            <a:r>
              <a:rPr lang="en-US" sz="1600" dirty="0">
                <a:solidFill>
                  <a:srgbClr val="FFCC00"/>
                </a:solidFill>
                <a:latin typeface="Garamond" pitchFamily="18" charset="0"/>
              </a:rPr>
              <a:t>SANS</a:t>
            </a:r>
            <a:endParaRPr lang="en-US" sz="1600" dirty="0">
              <a:solidFill>
                <a:srgbClr val="FFFF00"/>
              </a:solidFill>
              <a:latin typeface="Garamond" pitchFamily="18" charset="0"/>
            </a:endParaRPr>
          </a:p>
        </p:txBody>
      </p:sp>
      <p:sp>
        <p:nvSpPr>
          <p:cNvPr id="10243" name="Rectangle 3"/>
          <p:cNvSpPr>
            <a:spLocks noGrp="1" noChangeArrowheads="1"/>
          </p:cNvSpPr>
          <p:nvPr>
            <p:ph type="ctrTitle"/>
          </p:nvPr>
        </p:nvSpPr>
        <p:spPr>
          <a:xfrm>
            <a:off x="685800" y="1676400"/>
            <a:ext cx="6019800" cy="1470025"/>
          </a:xfrm>
        </p:spPr>
        <p:txBody>
          <a:bodyPr anchor="t"/>
          <a:lstStyle>
            <a:lvl1pPr algn="l">
              <a:lnSpc>
                <a:spcPct val="85000"/>
              </a:lnSpc>
              <a:defRPr b="1">
                <a:latin typeface="Tahoma" pitchFamily="34" charset="0"/>
                <a:cs typeface="Tahoma" pitchFamily="34" charset="0"/>
              </a:defRPr>
            </a:lvl1pPr>
          </a:lstStyle>
          <a:p>
            <a:r>
              <a:rPr lang="en-US" dirty="0" smtClean="0"/>
              <a:t>Click to edit Master title style</a:t>
            </a:r>
            <a:endParaRPr lang="en-US" dirty="0"/>
          </a:p>
        </p:txBody>
      </p:sp>
      <p:sp>
        <p:nvSpPr>
          <p:cNvPr id="10244" name="Rectangle 4"/>
          <p:cNvSpPr>
            <a:spLocks noGrp="1" noChangeArrowheads="1"/>
          </p:cNvSpPr>
          <p:nvPr>
            <p:ph type="subTitle" idx="1"/>
          </p:nvPr>
        </p:nvSpPr>
        <p:spPr>
          <a:xfrm>
            <a:off x="685800" y="3886200"/>
            <a:ext cx="6019800" cy="1981200"/>
          </a:xfrm>
        </p:spPr>
        <p:txBody>
          <a:bodyPr/>
          <a:lstStyle>
            <a:lvl1pPr marL="0" indent="0">
              <a:lnSpc>
                <a:spcPct val="110000"/>
              </a:lnSpc>
              <a:spcBef>
                <a:spcPct val="80000"/>
              </a:spcBef>
              <a:buFontTx/>
              <a:buNone/>
              <a:defRPr sz="2200">
                <a:latin typeface="Tahoma" pitchFamily="34" charset="0"/>
                <a:cs typeface="Tahoma" pitchFamily="34" charset="0"/>
              </a:defRPr>
            </a:lvl1pPr>
          </a:lstStyle>
          <a:p>
            <a:r>
              <a:rPr lang="en-US" dirty="0" smtClean="0"/>
              <a:t>Click to edit Master subtitle style</a:t>
            </a:r>
            <a:endParaRPr lang="en-US" dirty="0"/>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chemeClr val="accent1"/>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1B05474-C8CE-4D03-8B53-388D00413106}" type="slidenum">
              <a:rPr lang="en-US"/>
              <a:pPr>
                <a:defRPr/>
              </a:pPr>
              <a:t>‹#›</a:t>
            </a:fld>
            <a:endParaRPr lang="en-US" dirty="0"/>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3BCC2A9C-3DB7-410B-9EBF-0464CD3896D3}" type="slidenum">
              <a:rPr lang="en-US"/>
              <a:pPr>
                <a:defRPr/>
              </a:pPr>
              <a:t>‹#›</a:t>
            </a:fld>
            <a:endParaRPr lang="en-US" dirty="0"/>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5592763"/>
          </a:xfrm>
        </p:spPr>
        <p:txBody>
          <a:bodyPr vert="eaVert"/>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28600"/>
            <a:ext cx="6019800" cy="5592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6DC0B506-3315-4F9B-9025-3051181E4F84}" type="slidenum">
              <a:rPr lang="en-US"/>
              <a:pPr>
                <a:defRPr/>
              </a:pPr>
              <a:t>‹#›</a:t>
            </a:fld>
            <a:endParaRPr lang="en-US" dirty="0"/>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ahoma" pitchFamily="34" charset="0"/>
                <a:cs typeface="Tahom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Tahoma" pitchFamily="34" charset="0"/>
                <a:cs typeface="Tahoma" pitchFamily="34" charset="0"/>
              </a:defRPr>
            </a:lvl1pPr>
            <a:lvl2pPr>
              <a:defRPr sz="2600">
                <a:latin typeface="Tahoma" pitchFamily="34" charset="0"/>
                <a:cs typeface="Tahoma" pitchFamily="34" charset="0"/>
              </a:defRPr>
            </a:lvl2pPr>
            <a:lvl3pPr>
              <a:defRPr>
                <a:latin typeface="Tahoma" pitchFamily="34" charset="0"/>
                <a:cs typeface="Tahoma" pitchFamily="34" charset="0"/>
              </a:defRPr>
            </a:lvl3pPr>
            <a:lvl4pPr>
              <a:defRPr>
                <a:latin typeface="Tahoma" pitchFamily="34" charset="0"/>
                <a:cs typeface="Tahoma" pitchFamily="34" charset="0"/>
              </a:defRPr>
            </a:lvl4pPr>
            <a:lvl5pPr>
              <a:defRPr>
                <a:latin typeface="Tahoma" pitchFamily="34" charset="0"/>
                <a:cs typeface="Tahom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solidFill>
                  <a:srgbClr val="FFFF00"/>
                </a:solidFill>
              </a:defRPr>
            </a:lvl1pPr>
          </a:lstStyle>
          <a:p>
            <a:pPr>
              <a:defRPr/>
            </a:pPr>
            <a:fld id="{5F36541F-5C5D-46E8-A764-78D48270399E}" type="slidenum">
              <a:rPr lang="en-US" smtClean="0"/>
              <a:pPr>
                <a:defRPr/>
              </a:pPr>
              <a:t>‹#›</a:t>
            </a:fld>
            <a:endParaRPr lang="en-US" dirty="0"/>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3D9D5DE0-99D3-4FDE-B682-DACFEBD4D56F}" type="slidenum">
              <a:rPr lang="en-US"/>
              <a:pPr>
                <a:defRPr/>
              </a:pPr>
              <a:t>‹#›</a:t>
            </a:fld>
            <a:endParaRPr lang="en-US" dirty="0"/>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userDrawn="1">
  <p:cSld name="1_Blank with title">
    <p:spTree>
      <p:nvGrpSpPr>
        <p:cNvPr id="1" name=""/>
        <p:cNvGrpSpPr/>
        <p:nvPr/>
      </p:nvGrpSpPr>
      <p:grpSpPr>
        <a:xfrm>
          <a:off x="0" y="0"/>
          <a:ext cx="0" cy="0"/>
          <a:chOff x="0" y="0"/>
          <a:chExt cx="0" cy="0"/>
        </a:xfrm>
      </p:grpSpPr>
      <p:sp>
        <p:nvSpPr>
          <p:cNvPr id="3" name="Rectangle 2"/>
          <p:cNvSpPr/>
          <p:nvPr userDrawn="1"/>
        </p:nvSpPr>
        <p:spPr>
          <a:xfrm>
            <a:off x="533400" y="762000"/>
            <a:ext cx="78486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2"/>
          <p:cNvSpPr>
            <a:spLocks noGrp="1" noChangeArrowheads="1"/>
          </p:cNvSpPr>
          <p:nvPr>
            <p:ph type="title"/>
          </p:nvPr>
        </p:nvSpPr>
        <p:spPr bwMode="auto">
          <a:xfrm>
            <a:off x="457200" y="228600"/>
            <a:ext cx="8229600" cy="595313"/>
          </a:xfrm>
          <a:prstGeom prst="rect">
            <a:avLst/>
          </a:prstGeom>
          <a:noFill/>
          <a:ln w="9525">
            <a:noFill/>
            <a:miter lim="800000"/>
            <a:headEnd/>
            <a:tailEnd/>
          </a:ln>
        </p:spPr>
        <p:txBody>
          <a:bodyPr/>
          <a:lstStyle>
            <a:lvl1pPr>
              <a:defRPr baseline="0"/>
            </a:lvl1pPr>
          </a:lstStyle>
          <a:p>
            <a:pPr lvl="0"/>
            <a:r>
              <a:rPr lang="en-US" smtClean="0"/>
              <a:t>Click to edit Master title style</a:t>
            </a:r>
            <a:endParaRPr lang="en-US" dirty="0" smtClean="0"/>
          </a:p>
        </p:txBody>
      </p:sp>
      <p:sp>
        <p:nvSpPr>
          <p:cNvPr id="4" name="Rectangle 6"/>
          <p:cNvSpPr>
            <a:spLocks noGrp="1" noChangeArrowheads="1"/>
          </p:cNvSpPr>
          <p:nvPr>
            <p:ph type="sldNum" sz="quarter" idx="10"/>
          </p:nvPr>
        </p:nvSpPr>
        <p:spPr/>
        <p:txBody>
          <a:bodyPr/>
          <a:lstStyle>
            <a:lvl1pPr>
              <a:defRPr/>
            </a:lvl1pPr>
          </a:lstStyle>
          <a:p>
            <a:pPr>
              <a:defRPr/>
            </a:pPr>
            <a:fld id="{2F8ED24B-67E7-46E8-AD76-16DD32C52C66}" type="slidenum">
              <a:rPr lang="en-US"/>
              <a:pPr>
                <a:defRPr/>
              </a:pPr>
              <a:t>‹#›</a:t>
            </a:fld>
            <a:endParaRPr lang="en-US" dirty="0"/>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2954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54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BE56243E-755A-49D8-BD3D-B6A87AA2F0FB}" type="slidenum">
              <a:rPr lang="en-US"/>
              <a:pPr>
                <a:defRPr/>
              </a:pPr>
              <a:t>‹#›</a:t>
            </a:fld>
            <a:endParaRPr lang="en-US" dirty="0"/>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973FD279-B839-4863-B7AF-A242D6743BCD}" type="slidenum">
              <a:rPr lang="en-US"/>
              <a:pPr>
                <a:defRPr/>
              </a:pPr>
              <a:t>‹#›</a:t>
            </a:fld>
            <a:endParaRPr lang="en-US" dirty="0"/>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38430DBA-9517-4165-A6C8-1F1209C05B55}" type="slidenum">
              <a:rPr lang="en-US"/>
              <a:pPr>
                <a:defRPr/>
              </a:pPr>
              <a:t>‹#›</a:t>
            </a:fld>
            <a:endParaRPr lang="en-US" dirty="0"/>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72B1A1C5-6891-4407-83BE-BC707FE49885}" type="slidenum">
              <a:rPr lang="en-US"/>
              <a:pPr>
                <a:defRPr/>
              </a:pPr>
              <a:t>‹#›</a:t>
            </a:fld>
            <a:endParaRPr lang="en-US" dirty="0"/>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chemeClr val="accent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Clr>
                <a:srgbClr val="0E3192"/>
              </a:buClr>
              <a:defRPr sz="3200">
                <a:solidFill>
                  <a:schemeClr val="accent1"/>
                </a:solidFill>
              </a:defRPr>
            </a:lvl1pPr>
            <a:lvl2pPr>
              <a:buClr>
                <a:srgbClr val="0E3192"/>
              </a:buClr>
              <a:defRPr sz="2800">
                <a:solidFill>
                  <a:schemeClr val="accent1"/>
                </a:solidFill>
              </a:defRPr>
            </a:lvl2pPr>
            <a:lvl3pPr>
              <a:buClr>
                <a:srgbClr val="0E3192"/>
              </a:buClr>
              <a:defRPr sz="2400">
                <a:solidFill>
                  <a:schemeClr val="accent1"/>
                </a:solidFill>
              </a:defRPr>
            </a:lvl3pPr>
            <a:lvl4pPr>
              <a:buClr>
                <a:srgbClr val="0E3192"/>
              </a:buClr>
              <a:defRPr sz="2000">
                <a:solidFill>
                  <a:schemeClr val="accent1"/>
                </a:solidFill>
              </a:defRPr>
            </a:lvl4pPr>
            <a:lvl5pPr>
              <a:buClr>
                <a:srgbClr val="0E3192"/>
              </a:buClr>
              <a:defRPr sz="2000">
                <a:solidFill>
                  <a:schemeClr val="accent1"/>
                </a:solidFill>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81137"/>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8790C85-A43F-47EF-BFB2-D576FE44E6F9}" type="slidenum">
              <a:rPr lang="en-US"/>
              <a:pPr>
                <a:defRPr/>
              </a:pPr>
              <a:t>‹#›</a:t>
            </a:fld>
            <a:endParaRPr lang="en-US" dirty="0"/>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4" Type="http://schemas.openxmlformats.org/officeDocument/2006/relationships/slideLayout" Target="../slideLayouts/slideLayout4.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 Type="http://schemas.openxmlformats.org/officeDocument/2006/relationships/slideLayout" Target="../slideLayouts/slideLayout1.xml"/><Relationship Id="rId6" Type="http://schemas.openxmlformats.org/officeDocument/2006/relationships/slideLayout" Target="../slideLayouts/slideLayout6.xml"/><Relationship Id="rId8" Type="http://schemas.openxmlformats.org/officeDocument/2006/relationships/slideLayout" Target="../slideLayouts/slideLayout8.xml"/><Relationship Id="rId13" Type="http://schemas.openxmlformats.org/officeDocument/2006/relationships/theme" Target="../theme/theme1.xml"/><Relationship Id="rId10" Type="http://schemas.openxmlformats.org/officeDocument/2006/relationships/slideLayout" Target="../slideLayouts/slideLayout10.xml"/><Relationship Id="rId5" Type="http://schemas.openxmlformats.org/officeDocument/2006/relationships/slideLayout" Target="../slideLayouts/slideLayout5.xml"/><Relationship Id="rId12" Type="http://schemas.openxmlformats.org/officeDocument/2006/relationships/slideLayout" Target="../slideLayouts/slideLayout12.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7" name="Rectangle 12"/>
          <p:cNvSpPr>
            <a:spLocks noChangeArrowheads="1"/>
          </p:cNvSpPr>
          <p:nvPr/>
        </p:nvSpPr>
        <p:spPr bwMode="gray">
          <a:xfrm>
            <a:off x="0" y="6324600"/>
            <a:ext cx="9144000" cy="533400"/>
          </a:xfrm>
          <a:prstGeom prst="rect">
            <a:avLst/>
          </a:prstGeom>
          <a:gradFill rotWithShape="0">
            <a:gsLst>
              <a:gs pos="0">
                <a:srgbClr val="3366FF"/>
              </a:gs>
              <a:gs pos="50000">
                <a:srgbClr val="3366FF">
                  <a:gamma/>
                  <a:shade val="46275"/>
                  <a:invGamma/>
                </a:srgbClr>
              </a:gs>
              <a:gs pos="100000">
                <a:srgbClr val="3366FF"/>
              </a:gs>
            </a:gsLst>
            <a:lin ang="18900000" scaled="1"/>
          </a:gradFill>
          <a:ln w="9525">
            <a:solidFill>
              <a:schemeClr val="tx1"/>
            </a:solidFill>
            <a:miter lim="800000"/>
            <a:headEnd/>
            <a:tailEnd/>
          </a:ln>
          <a:effectLst/>
        </p:spPr>
        <p:txBody>
          <a:bodyPr wrap="none" anchor="ctr"/>
          <a:lstStyle/>
          <a:p>
            <a:pPr eaLnBrk="0" hangingPunct="0">
              <a:defRPr/>
            </a:pPr>
            <a:endParaRPr lang="en-US" dirty="0"/>
          </a:p>
        </p:txBody>
      </p:sp>
      <p:sp>
        <p:nvSpPr>
          <p:cNvPr id="1027" name="Rectangle 2"/>
          <p:cNvSpPr>
            <a:spLocks noGrp="1" noChangeArrowheads="1"/>
          </p:cNvSpPr>
          <p:nvPr>
            <p:ph type="title"/>
          </p:nvPr>
        </p:nvSpPr>
        <p:spPr bwMode="auto">
          <a:xfrm>
            <a:off x="457200" y="228600"/>
            <a:ext cx="8229600" cy="5953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Your Headline Here</a:t>
            </a:r>
          </a:p>
        </p:txBody>
      </p:sp>
      <p:sp>
        <p:nvSpPr>
          <p:cNvPr id="1028" name="Rectangle 3"/>
          <p:cNvSpPr>
            <a:spLocks noGrp="1" noChangeArrowheads="1"/>
          </p:cNvSpPr>
          <p:nvPr>
            <p:ph type="body" idx="1"/>
          </p:nvPr>
        </p:nvSpPr>
        <p:spPr bwMode="auto">
          <a:xfrm>
            <a:off x="457200" y="12954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Your bullet point text here</a:t>
            </a:r>
          </a:p>
          <a:p>
            <a:pPr lvl="1"/>
            <a:r>
              <a:rPr lang="en-US" dirty="0" smtClean="0"/>
              <a:t>Second level</a:t>
            </a:r>
          </a:p>
          <a:p>
            <a:pPr lvl="2"/>
            <a:r>
              <a:rPr lang="en-US" dirty="0" smtClean="0"/>
              <a:t>Third level</a:t>
            </a:r>
          </a:p>
        </p:txBody>
      </p:sp>
      <p:sp>
        <p:nvSpPr>
          <p:cNvPr id="1030" name="Rectangle 6"/>
          <p:cNvSpPr>
            <a:spLocks noGrp="1" noChangeArrowheads="1"/>
          </p:cNvSpPr>
          <p:nvPr>
            <p:ph type="sldNum" sz="quarter" idx="4"/>
          </p:nvPr>
        </p:nvSpPr>
        <p:spPr bwMode="auto">
          <a:xfrm>
            <a:off x="3505200" y="64579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00"/>
                </a:solidFill>
                <a:latin typeface="Garamond" pitchFamily="18" charset="0"/>
                <a:cs typeface="Arial" charset="0"/>
              </a:defRPr>
            </a:lvl1pPr>
          </a:lstStyle>
          <a:p>
            <a:pPr>
              <a:defRPr/>
            </a:pPr>
            <a:fld id="{BBF30572-D13A-4BFC-8817-0214B697EF52}" type="slidenum">
              <a:rPr lang="en-US" smtClean="0"/>
              <a:pPr>
                <a:defRPr/>
              </a:pPr>
              <a:t>‹#›</a:t>
            </a:fld>
            <a:endParaRPr lang="en-US" dirty="0"/>
          </a:p>
        </p:txBody>
      </p:sp>
      <p:sp>
        <p:nvSpPr>
          <p:cNvPr id="8" name="Text Box 13"/>
          <p:cNvSpPr txBox="1">
            <a:spLocks noChangeArrowheads="1"/>
          </p:cNvSpPr>
          <p:nvPr/>
        </p:nvSpPr>
        <p:spPr bwMode="ltGray">
          <a:xfrm>
            <a:off x="0" y="6400800"/>
            <a:ext cx="9144000" cy="400110"/>
          </a:xfrm>
          <a:prstGeom prst="rect">
            <a:avLst/>
          </a:prstGeom>
          <a:noFill/>
          <a:ln w="9525">
            <a:noFill/>
            <a:miter lim="800000"/>
            <a:headEnd/>
            <a:tailEnd/>
          </a:ln>
          <a:effectLst/>
        </p:spPr>
        <p:txBody>
          <a:bodyPr>
            <a:spAutoFit/>
          </a:bodyPr>
          <a:lstStyle/>
          <a:p>
            <a:pPr algn="l" eaLnBrk="0" hangingPunct="0">
              <a:defRPr/>
            </a:pPr>
            <a:r>
              <a:rPr lang="en-US" sz="2000" dirty="0" smtClean="0">
                <a:solidFill>
                  <a:srgbClr val="FFCC00"/>
                </a:solidFill>
                <a:latin typeface="Garamond" pitchFamily="18" charset="0"/>
              </a:rPr>
              <a:t>       SANS Security East                                                                         	    </a:t>
            </a:r>
            <a:r>
              <a:rPr lang="en-US" sz="1600" dirty="0" smtClean="0">
                <a:solidFill>
                  <a:srgbClr val="FFCC00"/>
                </a:solidFill>
                <a:latin typeface="Garamond" pitchFamily="18" charset="0"/>
              </a:rPr>
              <a:t>© 2010 </a:t>
            </a:r>
            <a:r>
              <a:rPr lang="en-US" sz="1600" dirty="0">
                <a:solidFill>
                  <a:srgbClr val="FFCC00"/>
                </a:solidFill>
                <a:latin typeface="Garamond" pitchFamily="18" charset="0"/>
              </a:rPr>
              <a:t>SANS</a:t>
            </a:r>
            <a:endParaRPr lang="en-US" sz="1600" dirty="0">
              <a:solidFill>
                <a:srgbClr val="FFFF00"/>
              </a:solidFill>
              <a:latin typeface="Garamond" pitchFamily="18" charset="0"/>
            </a:endParaRPr>
          </a:p>
        </p:txBody>
      </p:sp>
      <p:sp>
        <p:nvSpPr>
          <p:cNvPr id="9" name="Rectangle 12"/>
          <p:cNvSpPr>
            <a:spLocks noChangeArrowheads="1"/>
          </p:cNvSpPr>
          <p:nvPr/>
        </p:nvSpPr>
        <p:spPr bwMode="gray">
          <a:xfrm>
            <a:off x="838200" y="914400"/>
            <a:ext cx="7239000" cy="152400"/>
          </a:xfrm>
          <a:prstGeom prst="rect">
            <a:avLst/>
          </a:prstGeom>
          <a:gradFill rotWithShape="0">
            <a:gsLst>
              <a:gs pos="0">
                <a:srgbClr val="3366FF"/>
              </a:gs>
              <a:gs pos="50000">
                <a:srgbClr val="3366FF">
                  <a:gamma/>
                  <a:shade val="46275"/>
                  <a:invGamma/>
                </a:srgbClr>
              </a:gs>
              <a:gs pos="100000">
                <a:srgbClr val="3366FF"/>
              </a:gs>
            </a:gsLst>
            <a:lin ang="18900000" scaled="1"/>
          </a:gradFill>
          <a:ln w="9525">
            <a:solidFill>
              <a:schemeClr val="tx1"/>
            </a:solidFill>
            <a:miter lim="800000"/>
            <a:headEnd/>
            <a:tailEnd/>
          </a:ln>
          <a:effectLst/>
        </p:spPr>
        <p:txBody>
          <a:bodyPr wrap="none" anchor="ctr"/>
          <a:lstStyle/>
          <a:p>
            <a:pPr eaLnBrk="0" hangingPunct="0">
              <a:defRPr/>
            </a:pPr>
            <a:endParaRPr lang="en-US" dirty="0"/>
          </a:p>
        </p:txBody>
      </p:sp>
    </p:spTree>
  </p:cSld>
  <p:clrMap bg1="lt1" tx1="dk1" bg2="lt2" tx2="dk2" accent1="accent1" accent2="accent2" accent3="accent3" accent4="accent4" accent5="accent5" accent6="accent6" hlink="hlink" folHlink="folHlink"/>
  <p:sldLayoutIdLst>
    <p:sldLayoutId id="2147483807" r:id="rId1"/>
    <p:sldLayoutId id="2147483797" r:id="rId2"/>
    <p:sldLayoutId id="2147483798" r:id="rId3"/>
    <p:sldLayoutId id="214748380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Lst>
  <p:transition spd="med">
    <p:fade/>
  </p:transition>
  <p:hf hdr="0" ftr="0" dt="0"/>
  <p:txStyles>
    <p:titleStyle>
      <a:lvl1pPr algn="ctr" rtl="0" eaLnBrk="0" fontAlgn="base" hangingPunct="0">
        <a:lnSpc>
          <a:spcPct val="80000"/>
        </a:lnSpc>
        <a:spcBef>
          <a:spcPct val="0"/>
        </a:spcBef>
        <a:spcAft>
          <a:spcPct val="0"/>
        </a:spcAft>
        <a:defRPr sz="3600">
          <a:solidFill>
            <a:schemeClr val="accent1"/>
          </a:solidFill>
          <a:latin typeface="Tahoma" pitchFamily="34" charset="0"/>
          <a:ea typeface="+mj-ea"/>
          <a:cs typeface="Tahoma" pitchFamily="34" charset="0"/>
        </a:defRPr>
      </a:lvl1pPr>
      <a:lvl2pPr algn="ctr" rtl="0" eaLnBrk="0" fontAlgn="base" hangingPunct="0">
        <a:lnSpc>
          <a:spcPct val="80000"/>
        </a:lnSpc>
        <a:spcBef>
          <a:spcPct val="0"/>
        </a:spcBef>
        <a:spcAft>
          <a:spcPct val="0"/>
        </a:spcAft>
        <a:defRPr sz="3600">
          <a:solidFill>
            <a:schemeClr val="accent1"/>
          </a:solidFill>
          <a:latin typeface="Tahoma" pitchFamily="34" charset="0"/>
          <a:cs typeface="Tahoma" pitchFamily="34" charset="0"/>
        </a:defRPr>
      </a:lvl2pPr>
      <a:lvl3pPr algn="ctr" rtl="0" eaLnBrk="0" fontAlgn="base" hangingPunct="0">
        <a:lnSpc>
          <a:spcPct val="80000"/>
        </a:lnSpc>
        <a:spcBef>
          <a:spcPct val="0"/>
        </a:spcBef>
        <a:spcAft>
          <a:spcPct val="0"/>
        </a:spcAft>
        <a:defRPr sz="3600">
          <a:solidFill>
            <a:schemeClr val="accent1"/>
          </a:solidFill>
          <a:latin typeface="Tahoma" pitchFamily="34" charset="0"/>
          <a:cs typeface="Tahoma" pitchFamily="34" charset="0"/>
        </a:defRPr>
      </a:lvl3pPr>
      <a:lvl4pPr algn="ctr" rtl="0" eaLnBrk="0" fontAlgn="base" hangingPunct="0">
        <a:lnSpc>
          <a:spcPct val="80000"/>
        </a:lnSpc>
        <a:spcBef>
          <a:spcPct val="0"/>
        </a:spcBef>
        <a:spcAft>
          <a:spcPct val="0"/>
        </a:spcAft>
        <a:defRPr sz="3600">
          <a:solidFill>
            <a:schemeClr val="accent1"/>
          </a:solidFill>
          <a:latin typeface="Tahoma" pitchFamily="34" charset="0"/>
          <a:cs typeface="Tahoma" pitchFamily="34" charset="0"/>
        </a:defRPr>
      </a:lvl4pPr>
      <a:lvl5pPr algn="ctr" rtl="0" eaLnBrk="0" fontAlgn="base" hangingPunct="0">
        <a:lnSpc>
          <a:spcPct val="80000"/>
        </a:lnSpc>
        <a:spcBef>
          <a:spcPct val="0"/>
        </a:spcBef>
        <a:spcAft>
          <a:spcPct val="0"/>
        </a:spcAft>
        <a:defRPr sz="3600">
          <a:solidFill>
            <a:schemeClr val="accent1"/>
          </a:solidFill>
          <a:latin typeface="Tahoma" pitchFamily="34" charset="0"/>
          <a:cs typeface="Tahoma" pitchFamily="34" charset="0"/>
        </a:defRPr>
      </a:lvl5pPr>
      <a:lvl6pPr marL="457200" algn="ctr" rtl="0" eaLnBrk="1" fontAlgn="base" hangingPunct="1">
        <a:lnSpc>
          <a:spcPct val="80000"/>
        </a:lnSpc>
        <a:spcBef>
          <a:spcPct val="0"/>
        </a:spcBef>
        <a:spcAft>
          <a:spcPct val="0"/>
        </a:spcAft>
        <a:defRPr sz="3600">
          <a:solidFill>
            <a:srgbClr val="0081C6"/>
          </a:solidFill>
          <a:latin typeface="Arial" charset="0"/>
          <a:cs typeface="Arial" charset="0"/>
        </a:defRPr>
      </a:lvl6pPr>
      <a:lvl7pPr marL="914400" algn="ctr" rtl="0" eaLnBrk="1" fontAlgn="base" hangingPunct="1">
        <a:lnSpc>
          <a:spcPct val="80000"/>
        </a:lnSpc>
        <a:spcBef>
          <a:spcPct val="0"/>
        </a:spcBef>
        <a:spcAft>
          <a:spcPct val="0"/>
        </a:spcAft>
        <a:defRPr sz="3600">
          <a:solidFill>
            <a:srgbClr val="0081C6"/>
          </a:solidFill>
          <a:latin typeface="Arial" charset="0"/>
          <a:cs typeface="Arial" charset="0"/>
        </a:defRPr>
      </a:lvl7pPr>
      <a:lvl8pPr marL="1371600" algn="ctr" rtl="0" eaLnBrk="1" fontAlgn="base" hangingPunct="1">
        <a:lnSpc>
          <a:spcPct val="80000"/>
        </a:lnSpc>
        <a:spcBef>
          <a:spcPct val="0"/>
        </a:spcBef>
        <a:spcAft>
          <a:spcPct val="0"/>
        </a:spcAft>
        <a:defRPr sz="3600">
          <a:solidFill>
            <a:srgbClr val="0081C6"/>
          </a:solidFill>
          <a:latin typeface="Arial" charset="0"/>
          <a:cs typeface="Arial" charset="0"/>
        </a:defRPr>
      </a:lvl8pPr>
      <a:lvl9pPr marL="1828800" algn="ctr" rtl="0" eaLnBrk="1" fontAlgn="base" hangingPunct="1">
        <a:lnSpc>
          <a:spcPct val="80000"/>
        </a:lnSpc>
        <a:spcBef>
          <a:spcPct val="0"/>
        </a:spcBef>
        <a:spcAft>
          <a:spcPct val="0"/>
        </a:spcAft>
        <a:defRPr sz="3600">
          <a:solidFill>
            <a:srgbClr val="0081C6"/>
          </a:solidFill>
          <a:latin typeface="Arial" charset="0"/>
          <a:cs typeface="Arial" charset="0"/>
        </a:defRPr>
      </a:lvl9pPr>
    </p:titleStyle>
    <p:bodyStyle>
      <a:lvl1pPr marL="342900" indent="-342900" algn="l" rtl="0" eaLnBrk="0" fontAlgn="base" hangingPunct="0">
        <a:lnSpc>
          <a:spcPct val="90000"/>
        </a:lnSpc>
        <a:spcBef>
          <a:spcPct val="50000"/>
        </a:spcBef>
        <a:spcAft>
          <a:spcPct val="0"/>
        </a:spcAft>
        <a:buClr>
          <a:schemeClr val="accent1"/>
        </a:buClr>
        <a:buChar char="•"/>
        <a:defRPr sz="2800">
          <a:solidFill>
            <a:schemeClr val="tx1"/>
          </a:solidFill>
          <a:latin typeface="Tahoma" pitchFamily="34" charset="0"/>
          <a:ea typeface="+mn-ea"/>
          <a:cs typeface="Tahoma" pitchFamily="34" charset="0"/>
        </a:defRPr>
      </a:lvl1pPr>
      <a:lvl2pPr marL="742950" indent="-285750" algn="l" rtl="0" eaLnBrk="0" fontAlgn="base" hangingPunct="0">
        <a:lnSpc>
          <a:spcPct val="90000"/>
        </a:lnSpc>
        <a:spcBef>
          <a:spcPct val="50000"/>
        </a:spcBef>
        <a:spcAft>
          <a:spcPct val="0"/>
        </a:spcAft>
        <a:buClr>
          <a:schemeClr val="accent1"/>
        </a:buClr>
        <a:buChar char="–"/>
        <a:defRPr sz="2600">
          <a:solidFill>
            <a:schemeClr val="tx1"/>
          </a:solidFill>
          <a:latin typeface="Tahoma" pitchFamily="34" charset="0"/>
          <a:cs typeface="Tahoma" pitchFamily="34" charset="0"/>
        </a:defRPr>
      </a:lvl2pPr>
      <a:lvl3pPr marL="1143000" indent="-228600" algn="l" rtl="0" eaLnBrk="0" fontAlgn="base" hangingPunct="0">
        <a:lnSpc>
          <a:spcPct val="90000"/>
        </a:lnSpc>
        <a:spcBef>
          <a:spcPct val="50000"/>
        </a:spcBef>
        <a:spcAft>
          <a:spcPct val="0"/>
        </a:spcAft>
        <a:buClr>
          <a:schemeClr val="accent1"/>
        </a:buClr>
        <a:buChar char="•"/>
        <a:defRPr sz="2400">
          <a:solidFill>
            <a:schemeClr val="tx1"/>
          </a:solidFill>
          <a:latin typeface="Tahoma" pitchFamily="34" charset="0"/>
          <a:cs typeface="Tahoma" pitchFamily="34" charset="0"/>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image" Target="../media/image8.png"/><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3"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3"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3"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3" Type="http://schemas.openxmlformats.org/officeDocument/2006/relationships/image" Target="../media/image1.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3"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3" Type="http://schemas.openxmlformats.org/officeDocument/2006/relationships/image" Target="../media/image1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3"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3"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3"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3" Type="http://schemas.openxmlformats.org/officeDocument/2006/relationships/image" Target="../media/image1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www.sandboxie.com/"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3"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3" Type="http://schemas.openxmlformats.org/officeDocument/2006/relationships/image" Target="../media/image2.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3" Type="http://schemas.openxmlformats.org/officeDocument/2006/relationships/image" Target="../media/image2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3"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3"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3" Type="http://schemas.openxmlformats.org/officeDocument/2006/relationships/image" Target="../media/image25.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3"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3"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3"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3"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a:noFill/>
        </p:spPr>
        <p:txBody>
          <a:bodyPr/>
          <a:lstStyle/>
          <a:p>
            <a:pPr eaLnBrk="1" hangingPunct="1"/>
            <a:r>
              <a:rPr lang="en-US" dirty="0" smtClean="0"/>
              <a:t>MS Endpoint Privacy and Security – </a:t>
            </a:r>
            <a:br>
              <a:rPr lang="en-US" dirty="0" smtClean="0"/>
            </a:br>
            <a:r>
              <a:rPr lang="en-US" dirty="0" smtClean="0"/>
              <a:t>What Works and What Does Not</a:t>
            </a:r>
          </a:p>
        </p:txBody>
      </p:sp>
      <p:sp>
        <p:nvSpPr>
          <p:cNvPr id="4099" name="Rectangle 5"/>
          <p:cNvSpPr>
            <a:spLocks noGrp="1" noChangeArrowheads="1"/>
          </p:cNvSpPr>
          <p:nvPr>
            <p:ph type="subTitle" idx="1"/>
          </p:nvPr>
        </p:nvSpPr>
        <p:spPr>
          <a:noFill/>
        </p:spPr>
        <p:txBody>
          <a:bodyPr/>
          <a:lstStyle/>
          <a:p>
            <a:pPr eaLnBrk="1" hangingPunct="1"/>
            <a:r>
              <a:rPr lang="en-US" dirty="0" smtClean="0"/>
              <a:t>Stephen Northcutt</a:t>
            </a:r>
            <a:br>
              <a:rPr lang="en-US" dirty="0" smtClean="0"/>
            </a:br>
            <a:r>
              <a:rPr lang="en-US" dirty="0" smtClean="0"/>
              <a:t>SANS Technology Institute www.sans.edu</a:t>
            </a:r>
            <a:br>
              <a:rPr lang="en-US" dirty="0" smtClean="0"/>
            </a:br>
            <a:endParaRPr lang="en-US" dirty="0" smtClean="0"/>
          </a:p>
        </p:txBody>
      </p:sp>
      <p:sp>
        <p:nvSpPr>
          <p:cNvPr id="4" name="TextBox 3"/>
          <p:cNvSpPr txBox="1"/>
          <p:nvPr/>
        </p:nvSpPr>
        <p:spPr>
          <a:xfrm>
            <a:off x="533400" y="4876800"/>
            <a:ext cx="8077200" cy="923330"/>
          </a:xfrm>
          <a:prstGeom prst="rect">
            <a:avLst/>
          </a:prstGeom>
          <a:noFill/>
          <a:ln>
            <a:solidFill>
              <a:schemeClr val="accent1"/>
            </a:solidFill>
          </a:ln>
        </p:spPr>
        <p:txBody>
          <a:bodyPr wrap="square" rtlCol="0">
            <a:spAutoFit/>
          </a:bodyPr>
          <a:lstStyle/>
          <a:p>
            <a:r>
              <a:rPr lang="en-US" dirty="0" smtClean="0"/>
              <a:t>You probably know much of this already, but it is amazing how we quit doing what we know we ought to do. So, we will go quickly and then you can follow up, all of this is pretty easy to do.</a:t>
            </a:r>
            <a:endParaRPr lang="en-US" dirty="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 Cookies IE 9</a:t>
            </a:r>
            <a:endParaRPr lang="en-US" dirty="0"/>
          </a:p>
        </p:txBody>
      </p:sp>
      <p:sp>
        <p:nvSpPr>
          <p:cNvPr id="3" name="Slide Number Placeholder 2"/>
          <p:cNvSpPr>
            <a:spLocks noGrp="1"/>
          </p:cNvSpPr>
          <p:nvPr>
            <p:ph type="sldNum" sz="quarter" idx="10"/>
          </p:nvPr>
        </p:nvSpPr>
        <p:spPr/>
        <p:txBody>
          <a:bodyPr/>
          <a:lstStyle/>
          <a:p>
            <a:pPr>
              <a:defRPr/>
            </a:pPr>
            <a:fld id="{2F8ED24B-67E7-46E8-AD76-16DD32C52C66}" type="slidenum">
              <a:rPr lang="en-US" smtClean="0"/>
              <a:pPr>
                <a:defRPr/>
              </a:pPr>
              <a:t>10</a:t>
            </a:fld>
            <a:endParaRPr lang="en-US" dirty="0"/>
          </a:p>
        </p:txBody>
      </p:sp>
      <p:pic>
        <p:nvPicPr>
          <p:cNvPr id="7170" name="Picture 2"/>
          <p:cNvPicPr>
            <a:picLocks noChangeAspect="1" noChangeArrowheads="1"/>
          </p:cNvPicPr>
          <p:nvPr/>
        </p:nvPicPr>
        <p:blipFill>
          <a:blip r:embed="rId3" cstate="print"/>
          <a:srcRect/>
          <a:stretch>
            <a:fillRect/>
          </a:stretch>
        </p:blipFill>
        <p:spPr bwMode="auto">
          <a:xfrm>
            <a:off x="228600" y="838200"/>
            <a:ext cx="4207597" cy="5379203"/>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4800600" y="1066800"/>
            <a:ext cx="4100852" cy="3200400"/>
          </a:xfrm>
          <a:prstGeom prst="rect">
            <a:avLst/>
          </a:prstGeom>
          <a:noFill/>
          <a:ln w="9525">
            <a:noFill/>
            <a:miter lim="800000"/>
            <a:headEnd/>
            <a:tailEnd/>
          </a:ln>
        </p:spPr>
      </p:pic>
      <p:sp>
        <p:nvSpPr>
          <p:cNvPr id="6" name="Oval 5"/>
          <p:cNvSpPr/>
          <p:nvPr/>
        </p:nvSpPr>
        <p:spPr>
          <a:xfrm>
            <a:off x="2209800" y="3124200"/>
            <a:ext cx="1066800" cy="762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Arrow 6"/>
          <p:cNvSpPr/>
          <p:nvPr/>
        </p:nvSpPr>
        <p:spPr>
          <a:xfrm rot="10800000">
            <a:off x="7739402" y="3048000"/>
            <a:ext cx="1143000" cy="48418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1447800"/>
          </a:xfrm>
        </p:spPr>
        <p:txBody>
          <a:bodyPr/>
          <a:lstStyle/>
          <a:p>
            <a:r>
              <a:rPr lang="en-US" dirty="0" smtClean="0"/>
              <a:t>Now we trade off knowledge for time and effort</a:t>
            </a:r>
            <a:endParaRPr lang="en-US" dirty="0"/>
          </a:p>
        </p:txBody>
      </p:sp>
      <p:sp>
        <p:nvSpPr>
          <p:cNvPr id="3" name="Slide Number Placeholder 2"/>
          <p:cNvSpPr>
            <a:spLocks noGrp="1"/>
          </p:cNvSpPr>
          <p:nvPr>
            <p:ph type="sldNum" sz="quarter" idx="10"/>
          </p:nvPr>
        </p:nvSpPr>
        <p:spPr/>
        <p:txBody>
          <a:bodyPr/>
          <a:lstStyle/>
          <a:p>
            <a:pPr>
              <a:defRPr/>
            </a:pPr>
            <a:fld id="{2F8ED24B-67E7-46E8-AD76-16DD32C52C66}" type="slidenum">
              <a:rPr lang="en-US" smtClean="0"/>
              <a:pPr>
                <a:defRPr/>
              </a:pPr>
              <a:t>11</a:t>
            </a:fld>
            <a:endParaRPr lang="en-US" dirty="0"/>
          </a:p>
        </p:txBody>
      </p:sp>
      <p:pic>
        <p:nvPicPr>
          <p:cNvPr id="8194" name="Picture 2"/>
          <p:cNvPicPr>
            <a:picLocks noChangeAspect="1" noChangeArrowheads="1"/>
          </p:cNvPicPr>
          <p:nvPr/>
        </p:nvPicPr>
        <p:blipFill>
          <a:blip r:embed="rId3" cstate="print"/>
          <a:srcRect/>
          <a:stretch>
            <a:fillRect/>
          </a:stretch>
        </p:blipFill>
        <p:spPr bwMode="auto">
          <a:xfrm>
            <a:off x="1828800" y="2209800"/>
            <a:ext cx="5869269" cy="23622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Browsing Mode</a:t>
            </a:r>
            <a:endParaRPr lang="en-US" dirty="0"/>
          </a:p>
        </p:txBody>
      </p:sp>
      <p:sp>
        <p:nvSpPr>
          <p:cNvPr id="5" name="Content Placeholder 4"/>
          <p:cNvSpPr>
            <a:spLocks noGrp="1"/>
          </p:cNvSpPr>
          <p:nvPr>
            <p:ph idx="1"/>
          </p:nvPr>
        </p:nvSpPr>
        <p:spPr/>
        <p:txBody>
          <a:bodyPr/>
          <a:lstStyle/>
          <a:p>
            <a:r>
              <a:rPr lang="en-US" dirty="0" smtClean="0"/>
              <a:t>Both Firefox 3.6 and Internet Explorer 9 support Private or InPrivate Browsing mode. When does it make sense to use it?</a:t>
            </a:r>
          </a:p>
          <a:p>
            <a:pPr lvl="1"/>
            <a:r>
              <a:rPr lang="en-US" dirty="0" smtClean="0"/>
              <a:t>Anytime you are going anywhere your mother might not approve of AND</a:t>
            </a:r>
          </a:p>
          <a:p>
            <a:pPr lvl="1"/>
            <a:r>
              <a:rPr lang="en-US" dirty="0" smtClean="0"/>
              <a:t>Anytime you are doing any kind of ecommerce, online banking or similar, what is done at Amazon needs to stay at Amazon</a:t>
            </a:r>
          </a:p>
          <a:p>
            <a:pPr lvl="1"/>
            <a:r>
              <a:rPr lang="en-US" dirty="0" smtClean="0"/>
              <a:t>Anytime you are accessing your work portal</a:t>
            </a:r>
            <a:endParaRPr lang="en-US" dirty="0"/>
          </a:p>
        </p:txBody>
      </p:sp>
      <p:sp>
        <p:nvSpPr>
          <p:cNvPr id="3" name="Slide Number Placeholder 2"/>
          <p:cNvSpPr>
            <a:spLocks noGrp="1"/>
          </p:cNvSpPr>
          <p:nvPr>
            <p:ph type="sldNum" sz="quarter" idx="10"/>
          </p:nvPr>
        </p:nvSpPr>
        <p:spPr/>
        <p:txBody>
          <a:bodyPr/>
          <a:lstStyle/>
          <a:p>
            <a:pPr>
              <a:defRPr/>
            </a:pPr>
            <a:fld id="{2F8ED24B-67E7-46E8-AD76-16DD32C52C66}" type="slidenum">
              <a:rPr lang="en-US" smtClean="0"/>
              <a:pPr>
                <a:defRPr/>
              </a:pPr>
              <a:t>12</a:t>
            </a:fld>
            <a:endParaRPr lang="en-US" dirty="0"/>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9" name="Rectangle 6"/>
          <p:cNvSpPr>
            <a:spLocks noGrp="1" noChangeArrowheads="1"/>
          </p:cNvSpPr>
          <p:nvPr>
            <p:ph type="sldNum" sz="quarter" idx="10"/>
          </p:nvPr>
        </p:nvSpPr>
        <p:spPr>
          <a:noFill/>
        </p:spPr>
        <p:txBody>
          <a:bodyPr/>
          <a:lstStyle/>
          <a:p>
            <a:fld id="{B76BE20B-E96F-4139-A601-1220CBCA7D7A}" type="slidenum">
              <a:rPr lang="en-US" smtClean="0"/>
              <a:pPr/>
              <a:t>13</a:t>
            </a:fld>
            <a:endParaRPr lang="en-US" dirty="0" smtClean="0"/>
          </a:p>
        </p:txBody>
      </p:sp>
      <p:sp>
        <p:nvSpPr>
          <p:cNvPr id="14338" name="Title 1"/>
          <p:cNvSpPr>
            <a:spLocks noGrp="1"/>
          </p:cNvSpPr>
          <p:nvPr>
            <p:ph type="title"/>
          </p:nvPr>
        </p:nvSpPr>
        <p:spPr>
          <a:xfrm>
            <a:off x="-152400" y="228600"/>
            <a:ext cx="9372600" cy="595313"/>
          </a:xfrm>
        </p:spPr>
        <p:txBody>
          <a:bodyPr/>
          <a:lstStyle/>
          <a:p>
            <a:pPr eaLnBrk="1" hangingPunct="1"/>
            <a:r>
              <a:rPr lang="en-US" sz="3400" dirty="0" smtClean="0"/>
              <a:t>Browser Vulnerability  http://bcheck.scanit.be/</a:t>
            </a:r>
          </a:p>
        </p:txBody>
      </p:sp>
      <p:sp>
        <p:nvSpPr>
          <p:cNvPr id="14347" name="Text Box 25"/>
          <p:cNvSpPr txBox="1">
            <a:spLocks noChangeArrowheads="1"/>
          </p:cNvSpPr>
          <p:nvPr/>
        </p:nvSpPr>
        <p:spPr bwMode="auto">
          <a:xfrm>
            <a:off x="457200" y="5757446"/>
            <a:ext cx="8154488" cy="338554"/>
          </a:xfrm>
          <a:prstGeom prst="rect">
            <a:avLst/>
          </a:prstGeom>
          <a:solidFill>
            <a:schemeClr val="accent2">
              <a:lumMod val="60000"/>
              <a:lumOff val="40000"/>
            </a:schemeClr>
          </a:solidFill>
          <a:ln w="9525">
            <a:noFill/>
            <a:miter lim="800000"/>
            <a:headEnd/>
            <a:tailEnd/>
          </a:ln>
          <a:effectLst>
            <a:innerShdw blurRad="114300">
              <a:prstClr val="black"/>
            </a:innerShdw>
          </a:effectLst>
        </p:spPr>
        <p:txBody>
          <a:bodyPr wrap="square" anchor="ctr">
            <a:spAutoFit/>
          </a:bodyPr>
          <a:lstStyle/>
          <a:p>
            <a:pPr algn="ctr"/>
            <a:r>
              <a:rPr lang="en-US" sz="1600" b="1" dirty="0">
                <a:solidFill>
                  <a:schemeClr val="accent1">
                    <a:lumMod val="50000"/>
                  </a:schemeClr>
                </a:solidFill>
              </a:rPr>
              <a:t>An alternative to bcheck, http://www.jasons-toolbox.com/BrowserSecurity/</a:t>
            </a:r>
          </a:p>
        </p:txBody>
      </p:sp>
      <p:pic>
        <p:nvPicPr>
          <p:cNvPr id="2050" name="Picture 2"/>
          <p:cNvPicPr>
            <a:picLocks noChangeAspect="1" noChangeArrowheads="1"/>
          </p:cNvPicPr>
          <p:nvPr/>
        </p:nvPicPr>
        <p:blipFill>
          <a:blip r:embed="rId3" cstate="print"/>
          <a:srcRect l="7098" t="17442" r="61551" b="20930"/>
          <a:stretch>
            <a:fillRect/>
          </a:stretch>
        </p:blipFill>
        <p:spPr bwMode="auto">
          <a:xfrm>
            <a:off x="228600" y="1295400"/>
            <a:ext cx="4038600" cy="426720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l="6875" t="18605" r="62500" b="38372"/>
          <a:stretch>
            <a:fillRect/>
          </a:stretch>
        </p:blipFill>
        <p:spPr bwMode="auto">
          <a:xfrm>
            <a:off x="4876800" y="1408671"/>
            <a:ext cx="3733800" cy="28194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dirty="0" smtClean="0"/>
              <a:t> Host Table</a:t>
            </a:r>
          </a:p>
        </p:txBody>
      </p:sp>
      <p:sp>
        <p:nvSpPr>
          <p:cNvPr id="15363" name="TextBox 3"/>
          <p:cNvSpPr txBox="1">
            <a:spLocks noChangeArrowheads="1"/>
          </p:cNvSpPr>
          <p:nvPr/>
        </p:nvSpPr>
        <p:spPr bwMode="auto">
          <a:xfrm>
            <a:off x="228600" y="1371600"/>
            <a:ext cx="9144000" cy="3986213"/>
          </a:xfrm>
          <a:prstGeom prst="rect">
            <a:avLst/>
          </a:prstGeom>
          <a:noFill/>
          <a:ln w="9525">
            <a:noFill/>
            <a:miter lim="800000"/>
            <a:headEnd/>
            <a:tailEnd/>
          </a:ln>
        </p:spPr>
        <p:txBody>
          <a:bodyPr>
            <a:spAutoFit/>
          </a:bodyPr>
          <a:lstStyle/>
          <a:p>
            <a:r>
              <a:rPr lang="en-US" sz="2300" dirty="0"/>
              <a:t># This hosts file is brought to you by Dan Pollock</a:t>
            </a:r>
          </a:p>
          <a:p>
            <a:r>
              <a:rPr lang="en-US" sz="2300" dirty="0"/>
              <a:t># http://someonewhocares.org/hosts/ </a:t>
            </a:r>
          </a:p>
          <a:p>
            <a:r>
              <a:rPr lang="en-US" sz="2300" dirty="0"/>
              <a:t># Please forward any additions, corrections or comments by email </a:t>
            </a:r>
          </a:p>
          <a:p>
            <a:r>
              <a:rPr lang="en-US" sz="2300" dirty="0"/>
              <a:t># hosts@someonewhocares.org </a:t>
            </a:r>
          </a:p>
          <a:p>
            <a:endParaRPr lang="en-US" sz="2300" dirty="0"/>
          </a:p>
          <a:p>
            <a:r>
              <a:rPr lang="en-US" sz="2300" dirty="0"/>
              <a:t># The sites ads234.com and ads345.com</a:t>
            </a:r>
          </a:p>
          <a:p>
            <a:r>
              <a:rPr lang="en-US" sz="2300" dirty="0"/>
              <a:t>#hijack internet explorer, redirect requests through their servers. </a:t>
            </a:r>
          </a:p>
          <a:p>
            <a:r>
              <a:rPr lang="en-US" sz="2300" dirty="0"/>
              <a:t>127.0.0.1 ads234.com </a:t>
            </a:r>
          </a:p>
          <a:p>
            <a:r>
              <a:rPr lang="en-US" sz="2300" dirty="0"/>
              <a:t>127.0.0.1 ads345.com </a:t>
            </a:r>
          </a:p>
          <a:p>
            <a:r>
              <a:rPr lang="en-US" sz="2300" dirty="0"/>
              <a:t>127.0.0.1 www.ads234.com </a:t>
            </a:r>
          </a:p>
          <a:p>
            <a:r>
              <a:rPr lang="en-US" sz="2300" dirty="0"/>
              <a:t>127.0.0.1 www.ads345.com </a:t>
            </a:r>
          </a:p>
        </p:txBody>
      </p:sp>
      <p:sp>
        <p:nvSpPr>
          <p:cNvPr id="15364" name="Rectangle 6"/>
          <p:cNvSpPr>
            <a:spLocks noGrp="1" noChangeArrowheads="1"/>
          </p:cNvSpPr>
          <p:nvPr>
            <p:ph type="sldNum" sz="quarter" idx="10"/>
          </p:nvPr>
        </p:nvSpPr>
        <p:spPr>
          <a:noFill/>
        </p:spPr>
        <p:txBody>
          <a:bodyPr/>
          <a:lstStyle/>
          <a:p>
            <a:fld id="{4E39AE3E-8CF2-4692-89B7-DCCDFB82C901}" type="slidenum">
              <a:rPr lang="en-US" smtClean="0"/>
              <a:pPr/>
              <a:t>14</a:t>
            </a:fld>
            <a:endParaRPr lang="en-US" smtClean="0"/>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6"/>
          <p:cNvSpPr>
            <a:spLocks noGrp="1" noChangeArrowheads="1"/>
          </p:cNvSpPr>
          <p:nvPr>
            <p:ph type="sldNum" sz="quarter" idx="10"/>
          </p:nvPr>
        </p:nvSpPr>
        <p:spPr>
          <a:noFill/>
        </p:spPr>
        <p:txBody>
          <a:bodyPr/>
          <a:lstStyle/>
          <a:p>
            <a:fld id="{48EAF304-3E47-4F93-B059-D76BCD69B6E1}" type="slidenum">
              <a:rPr lang="en-US" smtClean="0"/>
              <a:pPr/>
              <a:t>15</a:t>
            </a:fld>
            <a:endParaRPr lang="en-US" dirty="0" smtClean="0"/>
          </a:p>
        </p:txBody>
      </p:sp>
      <p:sp>
        <p:nvSpPr>
          <p:cNvPr id="9" name="Title 1"/>
          <p:cNvSpPr txBox="1">
            <a:spLocks/>
          </p:cNvSpPr>
          <p:nvPr/>
        </p:nvSpPr>
        <p:spPr bwMode="auto">
          <a:xfrm>
            <a:off x="609600" y="166688"/>
            <a:ext cx="7848600" cy="595312"/>
          </a:xfrm>
          <a:prstGeom prst="rect">
            <a:avLst/>
          </a:prstGeom>
          <a:noFill/>
          <a:ln w="9525">
            <a:noFill/>
            <a:miter lim="800000"/>
            <a:headEnd/>
            <a:tailEnd/>
          </a:ln>
        </p:spPr>
        <p:txBody>
          <a:bodyPr/>
          <a:lstStyle/>
          <a:p>
            <a:pPr>
              <a:lnSpc>
                <a:spcPct val="85000"/>
              </a:lnSpc>
              <a:defRPr/>
            </a:pPr>
            <a:r>
              <a:rPr lang="en-US" sz="3600" kern="0" dirty="0" smtClean="0">
                <a:solidFill>
                  <a:schemeClr val="accent1"/>
                </a:solidFill>
                <a:latin typeface="Tahoma" pitchFamily="34" charset="0"/>
                <a:ea typeface="+mj-ea"/>
                <a:cs typeface="Tahoma" pitchFamily="34" charset="0"/>
              </a:rPr>
              <a:t>Internet Explorer 9 Manage Add-Ons</a:t>
            </a:r>
            <a:endParaRPr lang="en-US" sz="3600" kern="0" dirty="0">
              <a:solidFill>
                <a:schemeClr val="accent1"/>
              </a:solidFill>
              <a:latin typeface="Tahoma" pitchFamily="34" charset="0"/>
              <a:ea typeface="+mj-ea"/>
              <a:cs typeface="Tahoma" pitchFamily="34" charset="0"/>
            </a:endParaRPr>
          </a:p>
        </p:txBody>
      </p:sp>
      <p:pic>
        <p:nvPicPr>
          <p:cNvPr id="5122" name="Picture 2"/>
          <p:cNvPicPr>
            <a:picLocks noChangeAspect="1" noChangeArrowheads="1"/>
          </p:cNvPicPr>
          <p:nvPr/>
        </p:nvPicPr>
        <p:blipFill>
          <a:blip r:embed="rId3" cstate="print"/>
          <a:srcRect/>
          <a:stretch>
            <a:fillRect/>
          </a:stretch>
        </p:blipFill>
        <p:spPr bwMode="auto">
          <a:xfrm>
            <a:off x="0" y="914400"/>
            <a:ext cx="9144000" cy="55626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dirty="0" smtClean="0"/>
              <a:t>Firefox Specific Tips</a:t>
            </a:r>
          </a:p>
        </p:txBody>
      </p:sp>
      <p:sp>
        <p:nvSpPr>
          <p:cNvPr id="18435" name="Content Placeholder 2"/>
          <p:cNvSpPr>
            <a:spLocks noGrp="1"/>
          </p:cNvSpPr>
          <p:nvPr>
            <p:ph idx="1"/>
          </p:nvPr>
        </p:nvSpPr>
        <p:spPr/>
        <p:txBody>
          <a:bodyPr/>
          <a:lstStyle/>
          <a:p>
            <a:pPr eaLnBrk="1" hangingPunct="1"/>
            <a:r>
              <a:rPr lang="en-US" dirty="0" smtClean="0"/>
              <a:t>Minimize the use of plug-ins, even security   plug-ins can be exploited</a:t>
            </a:r>
          </a:p>
          <a:p>
            <a:pPr eaLnBrk="1" hangingPunct="1"/>
            <a:r>
              <a:rPr lang="en-US" dirty="0" smtClean="0"/>
              <a:t>NoScript if you are </a:t>
            </a:r>
            <a:r>
              <a:rPr lang="en-US" b="1" dirty="0" smtClean="0"/>
              <a:t>serious</a:t>
            </a:r>
            <a:r>
              <a:rPr lang="en-US" dirty="0" smtClean="0"/>
              <a:t> about safe surfing</a:t>
            </a:r>
          </a:p>
          <a:p>
            <a:pPr eaLnBrk="1" hangingPunct="1"/>
            <a:r>
              <a:rPr lang="en-US" dirty="0" smtClean="0"/>
              <a:t>Finjan Foxfire plug-in, warns about bad sites, however it slows the system down</a:t>
            </a:r>
          </a:p>
          <a:p>
            <a:pPr eaLnBrk="1" hangingPunct="1"/>
            <a:r>
              <a:rPr lang="en-US" dirty="0" smtClean="0"/>
              <a:t>Stay up to date!</a:t>
            </a:r>
          </a:p>
          <a:p>
            <a:pPr eaLnBrk="1" hangingPunct="1"/>
            <a:endParaRPr lang="en-US" dirty="0" smtClean="0"/>
          </a:p>
        </p:txBody>
      </p:sp>
      <p:sp>
        <p:nvSpPr>
          <p:cNvPr id="18436" name="Rectangle 6"/>
          <p:cNvSpPr>
            <a:spLocks noGrp="1" noChangeArrowheads="1"/>
          </p:cNvSpPr>
          <p:nvPr>
            <p:ph type="sldNum" sz="quarter" idx="10"/>
          </p:nvPr>
        </p:nvSpPr>
        <p:spPr>
          <a:noFill/>
        </p:spPr>
        <p:txBody>
          <a:bodyPr/>
          <a:lstStyle/>
          <a:p>
            <a:fld id="{493529B9-5A6A-4859-8A7C-163340205414}" type="slidenum">
              <a:rPr lang="en-US" smtClean="0"/>
              <a:pPr/>
              <a:t>16</a:t>
            </a:fld>
            <a:endParaRPr lang="en-US" dirty="0" smtClean="0"/>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652463" y="2362200"/>
            <a:ext cx="6434137" cy="2994025"/>
          </a:xfrm>
          <a:noFill/>
        </p:spPr>
        <p:txBody>
          <a:bodyPr/>
          <a:lstStyle/>
          <a:p>
            <a:pPr eaLnBrk="1" hangingPunct="1"/>
            <a:r>
              <a:rPr lang="en-US" sz="5400" smtClean="0"/>
              <a:t>White and Black Listing</a:t>
            </a:r>
          </a:p>
        </p:txBody>
      </p:sp>
      <p:sp>
        <p:nvSpPr>
          <p:cNvPr id="19459" name="Rectangle 5"/>
          <p:cNvSpPr>
            <a:spLocks noChangeArrowheads="1"/>
          </p:cNvSpPr>
          <p:nvPr/>
        </p:nvSpPr>
        <p:spPr bwMode="auto">
          <a:xfrm>
            <a:off x="0" y="0"/>
            <a:ext cx="6629400" cy="1143000"/>
          </a:xfrm>
          <a:prstGeom prst="rect">
            <a:avLst/>
          </a:prstGeom>
          <a:solidFill>
            <a:schemeClr val="bg1"/>
          </a:solidFill>
          <a:ln w="9525">
            <a:noFill/>
            <a:miter lim="800000"/>
            <a:headEnd/>
            <a:tailEnd/>
          </a:ln>
        </p:spPr>
        <p:txBody>
          <a:bodyPr wrap="none" anchor="ctr"/>
          <a:lstStyle/>
          <a:p>
            <a:endParaRPr lang="en-US"/>
          </a:p>
        </p:txBody>
      </p:sp>
      <p:sp>
        <p:nvSpPr>
          <p:cNvPr id="4" name="TextBox 3"/>
          <p:cNvSpPr txBox="1"/>
          <p:nvPr/>
        </p:nvSpPr>
        <p:spPr>
          <a:xfrm>
            <a:off x="762000" y="4114800"/>
            <a:ext cx="7467600" cy="1384995"/>
          </a:xfrm>
          <a:prstGeom prst="rect">
            <a:avLst/>
          </a:prstGeom>
          <a:noFill/>
        </p:spPr>
        <p:txBody>
          <a:bodyPr wrap="square" rtlCol="0">
            <a:spAutoFit/>
          </a:bodyPr>
          <a:lstStyle/>
          <a:p>
            <a:r>
              <a:rPr lang="en-US" sz="2800" dirty="0" smtClean="0"/>
              <a:t>Warning: The White List  technology we are going to discuss does work, but trying to uninstall it can be a real bear.</a:t>
            </a:r>
            <a:endParaRPr lang="en-US" sz="2800" dirty="0"/>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dirty="0" smtClean="0"/>
              <a:t>Anti-Virus </a:t>
            </a:r>
            <a:r>
              <a:rPr lang="en-US" i="1" dirty="0" smtClean="0"/>
              <a:t>Has</a:t>
            </a:r>
            <a:r>
              <a:rPr lang="en-US" dirty="0" smtClean="0"/>
              <a:t> Reached a Limit </a:t>
            </a:r>
          </a:p>
        </p:txBody>
      </p:sp>
      <p:sp>
        <p:nvSpPr>
          <p:cNvPr id="20483" name="Content Placeholder 2"/>
          <p:cNvSpPr>
            <a:spLocks noGrp="1"/>
          </p:cNvSpPr>
          <p:nvPr>
            <p:ph idx="1"/>
          </p:nvPr>
        </p:nvSpPr>
        <p:spPr/>
        <p:txBody>
          <a:bodyPr/>
          <a:lstStyle/>
          <a:p>
            <a:pPr eaLnBrk="1" hangingPunct="1"/>
            <a:r>
              <a:rPr lang="en-US" sz="2400" dirty="0" smtClean="0"/>
              <a:t>Scanning, scheduled, manual, as a new file is accessed, email attachments</a:t>
            </a:r>
          </a:p>
          <a:p>
            <a:pPr eaLnBrk="1" hangingPunct="1"/>
            <a:r>
              <a:rPr lang="en-US" sz="2400" dirty="0" smtClean="0"/>
              <a:t>Scanning compressed files, at least .zip</a:t>
            </a:r>
          </a:p>
          <a:p>
            <a:pPr eaLnBrk="1" hangingPunct="1"/>
            <a:r>
              <a:rPr lang="en-US" sz="2400" dirty="0" smtClean="0"/>
              <a:t>Autoclean files, quarantine ones that cannot be cleaned, tools to empty the quarantine periodically</a:t>
            </a:r>
          </a:p>
          <a:p>
            <a:pPr eaLnBrk="1" hangingPunct="1"/>
            <a:r>
              <a:rPr lang="en-US" sz="2400" dirty="0" smtClean="0"/>
              <a:t>Web-based malicious code is a hard problem because you are pulling the info from the web server which can make it appear any way</a:t>
            </a:r>
          </a:p>
          <a:p>
            <a:pPr eaLnBrk="1" hangingPunct="1"/>
            <a:r>
              <a:rPr lang="en-US" sz="2400" dirty="0" smtClean="0"/>
              <a:t>Google research show 3 AV vendors, one detected 90%, one 60%, one 35% web-based attacks, so use a second product from time to time.</a:t>
            </a:r>
          </a:p>
        </p:txBody>
      </p:sp>
      <p:sp>
        <p:nvSpPr>
          <p:cNvPr id="20484" name="Rectangle 6"/>
          <p:cNvSpPr>
            <a:spLocks noGrp="1" noChangeArrowheads="1"/>
          </p:cNvSpPr>
          <p:nvPr>
            <p:ph type="sldNum" sz="quarter" idx="10"/>
          </p:nvPr>
        </p:nvSpPr>
        <p:spPr>
          <a:noFill/>
        </p:spPr>
        <p:txBody>
          <a:bodyPr/>
          <a:lstStyle/>
          <a:p>
            <a:fld id="{29D366C3-1CFA-48F2-802F-453705DD5635}" type="slidenum">
              <a:rPr lang="en-US" smtClean="0"/>
              <a:pPr/>
              <a:t>18</a:t>
            </a:fld>
            <a:endParaRPr lang="en-US" dirty="0" smtClean="0"/>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6"/>
          <p:cNvSpPr>
            <a:spLocks noGrp="1" noChangeArrowheads="1"/>
          </p:cNvSpPr>
          <p:nvPr>
            <p:ph type="sldNum" sz="quarter" idx="10"/>
          </p:nvPr>
        </p:nvSpPr>
        <p:spPr>
          <a:noFill/>
        </p:spPr>
        <p:txBody>
          <a:bodyPr/>
          <a:lstStyle/>
          <a:p>
            <a:fld id="{BB5B6EF3-F282-4F03-97C5-71B4098B2FE4}" type="slidenum">
              <a:rPr lang="en-US" smtClean="0"/>
              <a:pPr/>
              <a:t>19</a:t>
            </a:fld>
            <a:endParaRPr lang="en-US" dirty="0" smtClean="0"/>
          </a:p>
        </p:txBody>
      </p:sp>
      <p:sp>
        <p:nvSpPr>
          <p:cNvPr id="22531" name="Title 7"/>
          <p:cNvSpPr>
            <a:spLocks noGrp="1"/>
          </p:cNvSpPr>
          <p:nvPr>
            <p:ph type="title"/>
          </p:nvPr>
        </p:nvSpPr>
        <p:spPr/>
        <p:txBody>
          <a:bodyPr/>
          <a:lstStyle/>
          <a:p>
            <a:r>
              <a:rPr lang="en-US" dirty="0" smtClean="0"/>
              <a:t>Microsoft is Working on a Next Generation of Regclean</a:t>
            </a:r>
          </a:p>
        </p:txBody>
      </p:sp>
      <p:pic>
        <p:nvPicPr>
          <p:cNvPr id="22532" name="Picture 6"/>
          <p:cNvPicPr>
            <a:picLocks noGrp="1" noChangeAspect="1" noChangeArrowheads="1"/>
          </p:cNvPicPr>
          <p:nvPr>
            <p:ph idx="4294967295"/>
          </p:nvPr>
        </p:nvPicPr>
        <p:blipFill>
          <a:blip r:embed="rId3" cstate="print"/>
          <a:srcRect/>
          <a:stretch>
            <a:fillRect/>
          </a:stretch>
        </p:blipFill>
        <p:spPr>
          <a:xfrm>
            <a:off x="1668463" y="1066800"/>
            <a:ext cx="4122737" cy="5091113"/>
          </a:xfrm>
        </p:spPr>
      </p:pic>
      <p:grpSp>
        <p:nvGrpSpPr>
          <p:cNvPr id="22533" name="Group 10"/>
          <p:cNvGrpSpPr>
            <a:grpSpLocks/>
          </p:cNvGrpSpPr>
          <p:nvPr/>
        </p:nvGrpSpPr>
        <p:grpSpPr bwMode="auto">
          <a:xfrm>
            <a:off x="5943600" y="1066800"/>
            <a:ext cx="2514600" cy="1752600"/>
            <a:chOff x="6324600" y="1752600"/>
            <a:chExt cx="2514600" cy="1752600"/>
          </a:xfrm>
        </p:grpSpPr>
        <p:sp>
          <p:nvSpPr>
            <p:cNvPr id="9" name="Rounded Rectangle 8"/>
            <p:cNvSpPr/>
            <p:nvPr/>
          </p:nvSpPr>
          <p:spPr>
            <a:xfrm>
              <a:off x="6324600" y="1752600"/>
              <a:ext cx="2514600" cy="1752600"/>
            </a:xfrm>
            <a:prstGeom prst="roundRect">
              <a:avLst/>
            </a:prstGeom>
            <a:gradFill>
              <a:gsLst>
                <a:gs pos="15000">
                  <a:schemeClr val="accent1">
                    <a:lumMod val="60000"/>
                    <a:lumOff val="40000"/>
                    <a:alpha val="89000"/>
                  </a:schemeClr>
                </a:gs>
                <a:gs pos="100000">
                  <a:schemeClr val="accent1">
                    <a:lumMod val="75000"/>
                    <a:shade val="67500"/>
                    <a:satMod val="115000"/>
                    <a:alpha val="87000"/>
                  </a:schemeClr>
                </a:gs>
                <a:gs pos="76000">
                  <a:schemeClr val="accent1">
                    <a:lumMod val="75000"/>
                    <a:shade val="67500"/>
                    <a:satMod val="115000"/>
                    <a:alpha val="74000"/>
                  </a:schemeClr>
                </a:gs>
                <a:gs pos="100000">
                  <a:schemeClr val="accent1">
                    <a:lumMod val="75000"/>
                    <a:shade val="100000"/>
                    <a:satMod val="115000"/>
                  </a:schemeClr>
                </a:gs>
              </a:gsLst>
              <a:path path="circle">
                <a:fillToRect l="100000" b="100000"/>
              </a:path>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2537" name="Text Box 12"/>
            <p:cNvSpPr txBox="1">
              <a:spLocks noChangeArrowheads="1"/>
            </p:cNvSpPr>
            <p:nvPr/>
          </p:nvSpPr>
          <p:spPr bwMode="auto">
            <a:xfrm>
              <a:off x="6553200" y="2286000"/>
              <a:ext cx="2137694" cy="645528"/>
            </a:xfrm>
            <a:prstGeom prst="rect">
              <a:avLst/>
            </a:prstGeom>
            <a:solidFill>
              <a:srgbClr val="FFE265"/>
            </a:solidFill>
            <a:ln w="9525">
              <a:noFill/>
              <a:miter lim="800000"/>
              <a:headEnd/>
              <a:tailEnd/>
            </a:ln>
          </p:spPr>
          <p:txBody>
            <a:bodyPr>
              <a:spAutoFit/>
            </a:bodyPr>
            <a:lstStyle/>
            <a:p>
              <a:r>
                <a:rPr lang="en-US" dirty="0"/>
                <a:t>I still run TeaTimer on my XP system.</a:t>
              </a:r>
            </a:p>
          </p:txBody>
        </p:sp>
      </p:grpSp>
      <p:grpSp>
        <p:nvGrpSpPr>
          <p:cNvPr id="10" name="Group 10"/>
          <p:cNvGrpSpPr>
            <a:grpSpLocks/>
          </p:cNvGrpSpPr>
          <p:nvPr/>
        </p:nvGrpSpPr>
        <p:grpSpPr bwMode="auto">
          <a:xfrm>
            <a:off x="5867400" y="3962400"/>
            <a:ext cx="2514600" cy="1752600"/>
            <a:chOff x="6324600" y="1752600"/>
            <a:chExt cx="2514600" cy="1752600"/>
          </a:xfrm>
        </p:grpSpPr>
        <p:sp>
          <p:nvSpPr>
            <p:cNvPr id="11" name="Rounded Rectangle 10"/>
            <p:cNvSpPr/>
            <p:nvPr/>
          </p:nvSpPr>
          <p:spPr>
            <a:xfrm>
              <a:off x="6324600" y="1752600"/>
              <a:ext cx="2514600" cy="1752600"/>
            </a:xfrm>
            <a:prstGeom prst="roundRect">
              <a:avLst/>
            </a:prstGeom>
            <a:gradFill>
              <a:gsLst>
                <a:gs pos="15000">
                  <a:schemeClr val="accent1">
                    <a:lumMod val="60000"/>
                    <a:lumOff val="40000"/>
                    <a:alpha val="89000"/>
                  </a:schemeClr>
                </a:gs>
                <a:gs pos="100000">
                  <a:schemeClr val="accent1">
                    <a:lumMod val="75000"/>
                    <a:shade val="67500"/>
                    <a:satMod val="115000"/>
                    <a:alpha val="87000"/>
                  </a:schemeClr>
                </a:gs>
                <a:gs pos="76000">
                  <a:schemeClr val="accent1">
                    <a:lumMod val="75000"/>
                    <a:shade val="67500"/>
                    <a:satMod val="115000"/>
                    <a:alpha val="74000"/>
                  </a:schemeClr>
                </a:gs>
                <a:gs pos="100000">
                  <a:schemeClr val="accent1">
                    <a:lumMod val="75000"/>
                    <a:shade val="100000"/>
                    <a:satMod val="115000"/>
                  </a:schemeClr>
                </a:gs>
              </a:gsLst>
              <a:path path="circle">
                <a:fillToRect l="100000" b="100000"/>
              </a:path>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2" name="Text Box 12"/>
            <p:cNvSpPr txBox="1">
              <a:spLocks noChangeArrowheads="1"/>
            </p:cNvSpPr>
            <p:nvPr/>
          </p:nvSpPr>
          <p:spPr bwMode="auto">
            <a:xfrm>
              <a:off x="6528486" y="1892643"/>
              <a:ext cx="2137694" cy="1477328"/>
            </a:xfrm>
            <a:prstGeom prst="rect">
              <a:avLst/>
            </a:prstGeom>
            <a:solidFill>
              <a:srgbClr val="FFE265"/>
            </a:solidFill>
            <a:ln w="9525">
              <a:noFill/>
              <a:miter lim="800000"/>
              <a:headEnd/>
              <a:tailEnd/>
            </a:ln>
          </p:spPr>
          <p:txBody>
            <a:bodyPr>
              <a:spAutoFit/>
            </a:bodyPr>
            <a:lstStyle/>
            <a:p>
              <a:r>
                <a:rPr lang="en-US" dirty="0"/>
                <a:t>I </a:t>
              </a:r>
              <a:r>
                <a:rPr lang="en-US" dirty="0" smtClean="0"/>
                <a:t>have not succeeded with System 7 version. Error code 0x0C600C03</a:t>
              </a:r>
              <a:endParaRPr lang="en-US" dirty="0"/>
            </a:p>
          </p:txBody>
        </p:sp>
      </p:gr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Title 1"/>
          <p:cNvSpPr>
            <a:spLocks noGrp="1"/>
          </p:cNvSpPr>
          <p:nvPr>
            <p:ph type="title" idx="4294967295"/>
          </p:nvPr>
        </p:nvSpPr>
        <p:spPr>
          <a:xfrm>
            <a:off x="0" y="6174"/>
            <a:ext cx="9144000" cy="914400"/>
          </a:xfrm>
        </p:spPr>
        <p:txBody>
          <a:bodyPr/>
          <a:lstStyle/>
          <a:p>
            <a:pPr eaLnBrk="1" hangingPunct="1"/>
            <a:r>
              <a:rPr lang="en-US" dirty="0" smtClean="0"/>
              <a:t>When we browse, we don’t really know what we are getting: CNN</a:t>
            </a:r>
          </a:p>
        </p:txBody>
      </p:sp>
      <p:pic>
        <p:nvPicPr>
          <p:cNvPr id="8195" name="Picture 2"/>
          <p:cNvPicPr>
            <a:picLocks noChangeAspect="1" noChangeArrowheads="1"/>
          </p:cNvPicPr>
          <p:nvPr/>
        </p:nvPicPr>
        <p:blipFill>
          <a:blip r:embed="rId3" cstate="print"/>
          <a:srcRect l="20000" t="26511" r="22858" b="15788"/>
          <a:stretch>
            <a:fillRect/>
          </a:stretch>
        </p:blipFill>
        <p:spPr bwMode="auto">
          <a:xfrm>
            <a:off x="0" y="1219200"/>
            <a:ext cx="9144000" cy="56388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SteadyState</a:t>
            </a:r>
            <a:endParaRPr lang="en-US" dirty="0"/>
          </a:p>
        </p:txBody>
      </p:sp>
      <p:sp>
        <p:nvSpPr>
          <p:cNvPr id="3" name="Slide Number Placeholder 2"/>
          <p:cNvSpPr>
            <a:spLocks noGrp="1"/>
          </p:cNvSpPr>
          <p:nvPr>
            <p:ph type="sldNum" sz="quarter" idx="10"/>
          </p:nvPr>
        </p:nvSpPr>
        <p:spPr/>
        <p:txBody>
          <a:bodyPr/>
          <a:lstStyle/>
          <a:p>
            <a:pPr>
              <a:defRPr/>
            </a:pPr>
            <a:fld id="{2F8ED24B-67E7-46E8-AD76-16DD32C52C66}" type="slidenum">
              <a:rPr lang="en-US" smtClean="0"/>
              <a:pPr>
                <a:defRPr/>
              </a:pPr>
              <a:t>20</a:t>
            </a:fld>
            <a:endParaRPr lang="en-US" dirty="0"/>
          </a:p>
        </p:txBody>
      </p:sp>
      <p:pic>
        <p:nvPicPr>
          <p:cNvPr id="1026" name="Picture 1" descr="image001"/>
          <p:cNvPicPr>
            <a:picLocks noChangeAspect="1" noChangeArrowheads="1"/>
          </p:cNvPicPr>
          <p:nvPr/>
        </p:nvPicPr>
        <p:blipFill>
          <a:blip r:embed="rId3" cstate="print"/>
          <a:srcRect/>
          <a:stretch>
            <a:fillRect/>
          </a:stretch>
        </p:blipFill>
        <p:spPr bwMode="auto">
          <a:xfrm>
            <a:off x="-9896" y="860272"/>
            <a:ext cx="9153896" cy="5463953"/>
          </a:xfrm>
          <a:prstGeom prst="rect">
            <a:avLst/>
          </a:prstGeom>
          <a:noFill/>
          <a:ln w="9525">
            <a:noFill/>
            <a:miter lim="800000"/>
            <a:headEnd/>
            <a:tailEnd/>
          </a:ln>
        </p:spPr>
      </p:pic>
      <p:sp>
        <p:nvSpPr>
          <p:cNvPr id="6" name="TextBox 5"/>
          <p:cNvSpPr txBox="1"/>
          <p:nvPr/>
        </p:nvSpPr>
        <p:spPr>
          <a:xfrm>
            <a:off x="228600" y="3505200"/>
            <a:ext cx="6934200" cy="2031325"/>
          </a:xfrm>
          <a:prstGeom prst="rect">
            <a:avLst/>
          </a:prstGeom>
          <a:noFill/>
          <a:ln>
            <a:solidFill>
              <a:srgbClr val="002060"/>
            </a:solidFill>
          </a:ln>
        </p:spPr>
        <p:txBody>
          <a:bodyPr wrap="square" rtlCol="0">
            <a:spAutoFit/>
          </a:bodyPr>
          <a:lstStyle/>
          <a:p>
            <a:r>
              <a:rPr lang="en-US" dirty="0" smtClean="0"/>
              <a:t>SteadyState is primarily for shared users, but I use it on my personal non-shared laptop and simply turn almost everything off and rely primarily on the command to only allow programs in the program files to execute.</a:t>
            </a:r>
          </a:p>
          <a:p>
            <a:endParaRPr lang="en-US" dirty="0" smtClean="0"/>
          </a:p>
          <a:p>
            <a:r>
              <a:rPr lang="en-US" dirty="0" smtClean="0"/>
              <a:t>WARNING make a full backup of your system before installing SteadyState, there are many tales of woe.</a:t>
            </a:r>
            <a:endParaRPr lang="en-US" dirty="0"/>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3554" name="Content Placeholder 3" descr="blacklist-rbn.png"/>
          <p:cNvPicPr>
            <a:picLocks noGrp="1" noChangeAspect="1"/>
          </p:cNvPicPr>
          <p:nvPr>
            <p:ph sz="quarter" idx="4294967295"/>
          </p:nvPr>
        </p:nvPicPr>
        <p:blipFill>
          <a:blip r:embed="rId3" cstate="print"/>
          <a:srcRect/>
          <a:stretch>
            <a:fillRect/>
          </a:stretch>
        </p:blipFill>
        <p:spPr>
          <a:xfrm>
            <a:off x="228600" y="1600200"/>
            <a:ext cx="8646769" cy="1447800"/>
          </a:xfrm>
        </p:spPr>
      </p:pic>
      <p:sp>
        <p:nvSpPr>
          <p:cNvPr id="23555" name="Title 1"/>
          <p:cNvSpPr>
            <a:spLocks noGrp="1"/>
          </p:cNvSpPr>
          <p:nvPr>
            <p:ph type="title" idx="4294967295"/>
          </p:nvPr>
        </p:nvSpPr>
        <p:spPr>
          <a:xfrm>
            <a:off x="0" y="76200"/>
            <a:ext cx="9144000" cy="990600"/>
          </a:xfrm>
        </p:spPr>
        <p:txBody>
          <a:bodyPr/>
          <a:lstStyle/>
          <a:p>
            <a:pPr eaLnBrk="1" hangingPunct="1"/>
            <a:r>
              <a:rPr lang="en-US" dirty="0" smtClean="0"/>
              <a:t>Blacklisting Is Still Useful!</a:t>
            </a:r>
          </a:p>
        </p:txBody>
      </p:sp>
      <p:sp>
        <p:nvSpPr>
          <p:cNvPr id="17412" name="TextBox 4"/>
          <p:cNvSpPr txBox="1">
            <a:spLocks noChangeArrowheads="1"/>
          </p:cNvSpPr>
          <p:nvPr/>
        </p:nvSpPr>
        <p:spPr bwMode="auto">
          <a:xfrm>
            <a:off x="457200" y="3429000"/>
            <a:ext cx="8153400" cy="1938338"/>
          </a:xfrm>
          <a:prstGeom prst="rect">
            <a:avLst/>
          </a:prstGeom>
          <a:noFill/>
          <a:ln w="9525">
            <a:noFill/>
            <a:miter lim="800000"/>
            <a:headEnd/>
            <a:tailEnd/>
          </a:ln>
        </p:spPr>
        <p:txBody>
          <a:bodyPr>
            <a:spAutoFit/>
          </a:bodyPr>
          <a:lstStyle/>
          <a:p>
            <a:pPr>
              <a:defRPr/>
            </a:pPr>
            <a:r>
              <a:rPr lang="en-US" sz="2400" dirty="0">
                <a:latin typeface="+mn-lt"/>
                <a:cs typeface="Arial" pitchFamily="34" charset="0"/>
              </a:rPr>
              <a:t>Network Behavior Analysis Detection (NBAD) is really just a buzzword for some classic fundamentals, here we see hits from the Russian Business Network on a Tenable Security Center console. This is much easier to implement for endpoints within a corporate environment.</a:t>
            </a:r>
          </a:p>
        </p:txBody>
      </p:sp>
      <p:sp>
        <p:nvSpPr>
          <p:cNvPr id="23557" name="Rectangle 6"/>
          <p:cNvSpPr>
            <a:spLocks noGrp="1" noChangeArrowheads="1"/>
          </p:cNvSpPr>
          <p:nvPr>
            <p:ph type="sldNum" sz="quarter" idx="10"/>
          </p:nvPr>
        </p:nvSpPr>
        <p:spPr>
          <a:noFill/>
        </p:spPr>
        <p:txBody>
          <a:bodyPr/>
          <a:lstStyle/>
          <a:p>
            <a:fld id="{5CE04774-231D-4F1E-87A3-1D13710596FA}" type="slidenum">
              <a:rPr lang="en-US" smtClean="0"/>
              <a:pPr/>
              <a:t>21</a:t>
            </a:fld>
            <a:endParaRPr lang="en-US" dirty="0" smtClean="0"/>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304800"/>
            <a:ext cx="8229600" cy="595313"/>
          </a:xfrm>
        </p:spPr>
        <p:txBody>
          <a:bodyPr/>
          <a:lstStyle/>
          <a:p>
            <a:pPr eaLnBrk="1" hangingPunct="1"/>
            <a:r>
              <a:rPr lang="en-US" dirty="0" smtClean="0">
                <a:solidFill>
                  <a:srgbClr val="0E3192"/>
                </a:solidFill>
              </a:rPr>
              <a:t>Heuristics, Still Trying After 20 Years</a:t>
            </a:r>
          </a:p>
        </p:txBody>
      </p:sp>
      <p:sp>
        <p:nvSpPr>
          <p:cNvPr id="24579" name="Content Placeholder 2"/>
          <p:cNvSpPr>
            <a:spLocks noGrp="1"/>
          </p:cNvSpPr>
          <p:nvPr>
            <p:ph idx="1"/>
          </p:nvPr>
        </p:nvSpPr>
        <p:spPr>
          <a:xfrm>
            <a:off x="457200" y="1219200"/>
            <a:ext cx="8229600" cy="4525963"/>
          </a:xfrm>
        </p:spPr>
        <p:txBody>
          <a:bodyPr/>
          <a:lstStyle/>
          <a:p>
            <a:pPr marL="273050" indent="-273050" eaLnBrk="1" hangingPunct="1"/>
            <a:r>
              <a:rPr lang="en-US" sz="2500" dirty="0" smtClean="0"/>
              <a:t>Looking for the characteristics of malware</a:t>
            </a:r>
          </a:p>
          <a:p>
            <a:pPr marL="273050" indent="-273050" eaLnBrk="1" hangingPunct="1"/>
            <a:r>
              <a:rPr lang="en-US" sz="2500" dirty="0" smtClean="0"/>
              <a:t>Not available in all anti-virus/anti-malware, hard to do well</a:t>
            </a:r>
          </a:p>
          <a:p>
            <a:pPr marL="273050" indent="-273050" eaLnBrk="1" hangingPunct="1"/>
            <a:r>
              <a:rPr lang="en-US" sz="2500" dirty="0" smtClean="0"/>
              <a:t>Like signatures, typically reacting to advances by the attackers</a:t>
            </a:r>
          </a:p>
          <a:p>
            <a:pPr marL="273050" indent="-273050" eaLnBrk="1" hangingPunct="1"/>
            <a:r>
              <a:rPr lang="en-US" sz="2500" dirty="0" smtClean="0"/>
              <a:t>Sophos’ heuristic detection is moving in the right direction. They have executable packer detection. The false positive rate is pretty low and authorizing a new program is quick and easy. The suspicious behavior detection is more prone to issues. With some testing you can find the right combo of different features to match your network.</a:t>
            </a:r>
          </a:p>
          <a:p>
            <a:pPr marL="273050" indent="-273050" eaLnBrk="1" hangingPunct="1"/>
            <a:endParaRPr lang="en-US" sz="2500" dirty="0" smtClean="0"/>
          </a:p>
        </p:txBody>
      </p:sp>
      <p:sp>
        <p:nvSpPr>
          <p:cNvPr id="24580" name="Rectangle 6"/>
          <p:cNvSpPr>
            <a:spLocks noGrp="1" noChangeArrowheads="1"/>
          </p:cNvSpPr>
          <p:nvPr>
            <p:ph type="sldNum" sz="quarter" idx="10"/>
          </p:nvPr>
        </p:nvSpPr>
        <p:spPr>
          <a:noFill/>
        </p:spPr>
        <p:txBody>
          <a:bodyPr/>
          <a:lstStyle/>
          <a:p>
            <a:fld id="{EDDF9D76-3DA8-4A56-A9BB-E8B692BA0F5B}" type="slidenum">
              <a:rPr lang="en-US" smtClean="0"/>
              <a:pPr/>
              <a:t>22</a:t>
            </a:fld>
            <a:endParaRPr lang="en-US" dirty="0" smtClean="0"/>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2"/>
          <p:cNvSpPr>
            <a:spLocks noGrp="1"/>
          </p:cNvSpPr>
          <p:nvPr>
            <p:ph type="title"/>
          </p:nvPr>
        </p:nvSpPr>
        <p:spPr/>
        <p:txBody>
          <a:bodyPr/>
          <a:lstStyle/>
          <a:p>
            <a:pPr eaLnBrk="1" hangingPunct="1"/>
            <a:r>
              <a:rPr lang="en-US" dirty="0" smtClean="0">
                <a:solidFill>
                  <a:srgbClr val="0E3192"/>
                </a:solidFill>
              </a:rPr>
              <a:t>Industry Tipping Point – White Listing</a:t>
            </a:r>
          </a:p>
        </p:txBody>
      </p:sp>
      <p:sp>
        <p:nvSpPr>
          <p:cNvPr id="25603" name="Rectangle 3"/>
          <p:cNvSpPr>
            <a:spLocks noGrp="1"/>
          </p:cNvSpPr>
          <p:nvPr>
            <p:ph idx="1"/>
          </p:nvPr>
        </p:nvSpPr>
        <p:spPr>
          <a:xfrm>
            <a:off x="457200" y="1295400"/>
            <a:ext cx="8229600" cy="4876800"/>
          </a:xfrm>
        </p:spPr>
        <p:txBody>
          <a:bodyPr/>
          <a:lstStyle/>
          <a:p>
            <a:pPr eaLnBrk="1" hangingPunct="1"/>
            <a:r>
              <a:rPr lang="en-US" sz="2500" dirty="0" smtClean="0"/>
              <a:t>Industry reversal from leading with black lists, signature, file names, known subject lines, file sizes, extensions</a:t>
            </a:r>
          </a:p>
          <a:p>
            <a:pPr eaLnBrk="1" hangingPunct="1"/>
            <a:r>
              <a:rPr lang="en-US" sz="2500" dirty="0" smtClean="0"/>
              <a:t>Now, much of the focus is on white listing/whiteware</a:t>
            </a:r>
          </a:p>
          <a:p>
            <a:pPr eaLnBrk="1" hangingPunct="1"/>
            <a:r>
              <a:rPr lang="en-US" sz="2500" dirty="0" smtClean="0"/>
              <a:t>Better interception rate with hybrid capacity to analyze malware out-of-band</a:t>
            </a:r>
          </a:p>
          <a:p>
            <a:pPr eaLnBrk="1" hangingPunct="1"/>
            <a:r>
              <a:rPr lang="en-US" sz="2500" dirty="0" smtClean="0"/>
              <a:t>Whiteware technical approaches</a:t>
            </a:r>
          </a:p>
          <a:p>
            <a:pPr lvl="1" eaLnBrk="1" hangingPunct="1">
              <a:spcBef>
                <a:spcPts val="1200"/>
              </a:spcBef>
              <a:buFont typeface="Tahoma" pitchFamily="34" charset="0"/>
              <a:buChar char="-"/>
            </a:pPr>
            <a:r>
              <a:rPr lang="en-US" sz="1800" dirty="0" smtClean="0"/>
              <a:t>Policy-Based: Management intensive and capable of false positives </a:t>
            </a:r>
          </a:p>
          <a:p>
            <a:pPr lvl="1" eaLnBrk="1" hangingPunct="1">
              <a:spcBef>
                <a:spcPts val="1800"/>
              </a:spcBef>
              <a:buFont typeface="Tahoma" pitchFamily="34" charset="0"/>
              <a:buChar char="-"/>
            </a:pPr>
            <a:r>
              <a:rPr lang="en-US" sz="1800" dirty="0" smtClean="0"/>
              <a:t>Signature Databases: Large databases of application signatures.  Can present a single point of failure/injection.</a:t>
            </a:r>
          </a:p>
          <a:p>
            <a:pPr lvl="1" eaLnBrk="1" hangingPunct="1">
              <a:spcBef>
                <a:spcPts val="1800"/>
              </a:spcBef>
              <a:buFont typeface="Tahoma" pitchFamily="34" charset="0"/>
              <a:buChar char="-"/>
            </a:pPr>
            <a:r>
              <a:rPr lang="en-US" sz="1800" dirty="0" smtClean="0"/>
              <a:t>Decentralized Execution Control: Low overhead without the vendor reliance.  Added bonus of end user error tolerance.</a:t>
            </a:r>
            <a:endParaRPr lang="en-US" dirty="0" smtClean="0"/>
          </a:p>
        </p:txBody>
      </p:sp>
      <p:sp>
        <p:nvSpPr>
          <p:cNvPr id="25604" name="Rectangle 6"/>
          <p:cNvSpPr>
            <a:spLocks noGrp="1" noChangeArrowheads="1"/>
          </p:cNvSpPr>
          <p:nvPr>
            <p:ph type="sldNum" sz="quarter" idx="10"/>
          </p:nvPr>
        </p:nvSpPr>
        <p:spPr>
          <a:noFill/>
        </p:spPr>
        <p:txBody>
          <a:bodyPr/>
          <a:lstStyle/>
          <a:p>
            <a:fld id="{DB1F54DB-E712-4249-B6D4-71E0A49F4010}" type="slidenum">
              <a:rPr lang="en-US" smtClean="0"/>
              <a:pPr/>
              <a:t>23</a:t>
            </a:fld>
            <a:endParaRPr lang="en-US" dirty="0" smtClean="0"/>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dirty="0" smtClean="0">
                <a:solidFill>
                  <a:srgbClr val="0E3192"/>
                </a:solidFill>
              </a:rPr>
              <a:t>Bit9 Parity and </a:t>
            </a:r>
            <a:br>
              <a:rPr lang="en-US" dirty="0" smtClean="0">
                <a:solidFill>
                  <a:srgbClr val="0E3192"/>
                </a:solidFill>
              </a:rPr>
            </a:br>
            <a:r>
              <a:rPr lang="en-US" dirty="0" smtClean="0">
                <a:solidFill>
                  <a:srgbClr val="0E3192"/>
                </a:solidFill>
              </a:rPr>
              <a:t>The Global Software Registry</a:t>
            </a:r>
          </a:p>
        </p:txBody>
      </p:sp>
      <p:sp>
        <p:nvSpPr>
          <p:cNvPr id="26627" name="Content Placeholder 2"/>
          <p:cNvSpPr>
            <a:spLocks noGrp="1"/>
          </p:cNvSpPr>
          <p:nvPr>
            <p:ph idx="1"/>
          </p:nvPr>
        </p:nvSpPr>
        <p:spPr>
          <a:xfrm>
            <a:off x="533400" y="1112838"/>
            <a:ext cx="8458200" cy="4525962"/>
          </a:xfrm>
        </p:spPr>
        <p:txBody>
          <a:bodyPr/>
          <a:lstStyle/>
          <a:p>
            <a:pPr eaLnBrk="1" hangingPunct="1"/>
            <a:r>
              <a:rPr lang="en-US" sz="2400" dirty="0" smtClean="0"/>
              <a:t>Elimination of unauthorized software for security, compliance, and operational benefits via trust-based whitelisting</a:t>
            </a:r>
          </a:p>
          <a:p>
            <a:pPr eaLnBrk="1" hangingPunct="1"/>
            <a:r>
              <a:rPr lang="en-US" sz="2400" dirty="0" smtClean="0"/>
              <a:t>Comprehensive approach:</a:t>
            </a:r>
          </a:p>
          <a:p>
            <a:pPr lvl="1" eaLnBrk="1" hangingPunct="1">
              <a:spcBef>
                <a:spcPts val="600"/>
              </a:spcBef>
            </a:pPr>
            <a:r>
              <a:rPr lang="en-US" sz="1800" dirty="0" smtClean="0"/>
              <a:t>Adaptive Application Whitelisting simplifies the creation and updating of the whitelisting of </a:t>
            </a:r>
            <a:r>
              <a:rPr lang="en-US" sz="2200" i="1" dirty="0" smtClean="0"/>
              <a:t>known</a:t>
            </a:r>
            <a:r>
              <a:rPr lang="en-US" sz="2200" dirty="0" smtClean="0"/>
              <a:t> </a:t>
            </a:r>
            <a:r>
              <a:rPr lang="en-US" sz="1800" dirty="0" smtClean="0"/>
              <a:t>trusted entities</a:t>
            </a:r>
          </a:p>
          <a:p>
            <a:pPr lvl="1" eaLnBrk="1" hangingPunct="1">
              <a:spcBef>
                <a:spcPts val="600"/>
              </a:spcBef>
            </a:pPr>
            <a:r>
              <a:rPr lang="en-US" sz="1800" dirty="0" smtClean="0"/>
              <a:t>Software identification for the approval or banning of </a:t>
            </a:r>
            <a:r>
              <a:rPr lang="en-US" sz="2200" i="1" dirty="0" smtClean="0"/>
              <a:t>unknown</a:t>
            </a:r>
            <a:r>
              <a:rPr lang="en-US" sz="2200" dirty="0" smtClean="0"/>
              <a:t> </a:t>
            </a:r>
            <a:r>
              <a:rPr lang="en-US" sz="1800" dirty="0" smtClean="0"/>
              <a:t>applications</a:t>
            </a:r>
          </a:p>
          <a:p>
            <a:pPr eaLnBrk="1" hangingPunct="1"/>
            <a:r>
              <a:rPr lang="en-US" sz="2400" dirty="0" smtClean="0"/>
              <a:t>Only vendor with both approaches</a:t>
            </a:r>
          </a:p>
          <a:p>
            <a:pPr lvl="1" eaLnBrk="1" hangingPunct="1">
              <a:spcBef>
                <a:spcPts val="600"/>
              </a:spcBef>
            </a:pPr>
            <a:r>
              <a:rPr lang="en-US" sz="1800" dirty="0" smtClean="0"/>
              <a:t>Automation for trusting authorized update</a:t>
            </a:r>
          </a:p>
          <a:p>
            <a:pPr lvl="1" eaLnBrk="1" hangingPunct="1">
              <a:spcBef>
                <a:spcPts val="600"/>
              </a:spcBef>
            </a:pPr>
            <a:r>
              <a:rPr lang="en-US" sz="1800" dirty="0" smtClean="0"/>
              <a:t>Massive application catalog (GSR) for determining trust for new and unknown applications</a:t>
            </a:r>
          </a:p>
          <a:p>
            <a:pPr eaLnBrk="1" hangingPunct="1"/>
            <a:r>
              <a:rPr lang="en-US" sz="2400" dirty="0" smtClean="0"/>
              <a:t>Testimonials of the company’s leadership from customers, eWeek product review, Gartner coverage</a:t>
            </a:r>
          </a:p>
          <a:p>
            <a:pPr eaLnBrk="1" hangingPunct="1"/>
            <a:endParaRPr lang="en-US" dirty="0" smtClean="0"/>
          </a:p>
        </p:txBody>
      </p:sp>
      <p:pic>
        <p:nvPicPr>
          <p:cNvPr id="26628" name="Picture 3" descr="Bit9_Logo_for_Web.jpg"/>
          <p:cNvPicPr>
            <a:picLocks noChangeAspect="1"/>
          </p:cNvPicPr>
          <p:nvPr/>
        </p:nvPicPr>
        <p:blipFill>
          <a:blip r:embed="rId3" cstate="print"/>
          <a:srcRect/>
          <a:stretch>
            <a:fillRect/>
          </a:stretch>
        </p:blipFill>
        <p:spPr bwMode="auto">
          <a:xfrm>
            <a:off x="7745413" y="227013"/>
            <a:ext cx="1068387" cy="458787"/>
          </a:xfrm>
          <a:prstGeom prst="rect">
            <a:avLst/>
          </a:prstGeom>
          <a:noFill/>
          <a:ln w="9525">
            <a:noFill/>
            <a:miter lim="800000"/>
            <a:headEnd/>
            <a:tailEnd/>
          </a:ln>
        </p:spPr>
      </p:pic>
      <p:sp>
        <p:nvSpPr>
          <p:cNvPr id="26629" name="Rectangle 6"/>
          <p:cNvSpPr>
            <a:spLocks noGrp="1" noChangeArrowheads="1"/>
          </p:cNvSpPr>
          <p:nvPr>
            <p:ph type="sldNum" sz="quarter" idx="10"/>
          </p:nvPr>
        </p:nvSpPr>
        <p:spPr>
          <a:noFill/>
        </p:spPr>
        <p:txBody>
          <a:bodyPr/>
          <a:lstStyle/>
          <a:p>
            <a:fld id="{0D17F94D-58AD-45B0-88AB-3AEEA63DA8ED}" type="slidenum">
              <a:rPr lang="en-US" smtClean="0"/>
              <a:pPr/>
              <a:t>24</a:t>
            </a:fld>
            <a:endParaRPr lang="en-US" dirty="0" smtClean="0"/>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3" cstate="print"/>
          <a:srcRect/>
          <a:stretch>
            <a:fillRect/>
          </a:stretch>
        </p:blipFill>
        <p:spPr bwMode="auto">
          <a:xfrm>
            <a:off x="7162800" y="-228600"/>
            <a:ext cx="1676400" cy="1066800"/>
          </a:xfrm>
          <a:prstGeom prst="rect">
            <a:avLst/>
          </a:prstGeom>
          <a:noFill/>
          <a:ln w="9525">
            <a:noFill/>
            <a:miter lim="800000"/>
            <a:headEnd/>
            <a:tailEnd/>
          </a:ln>
        </p:spPr>
      </p:pic>
      <p:sp>
        <p:nvSpPr>
          <p:cNvPr id="27651" name="Title 1"/>
          <p:cNvSpPr>
            <a:spLocks noGrp="1"/>
          </p:cNvSpPr>
          <p:nvPr>
            <p:ph type="title"/>
          </p:nvPr>
        </p:nvSpPr>
        <p:spPr/>
        <p:txBody>
          <a:bodyPr/>
          <a:lstStyle/>
          <a:p>
            <a:pPr eaLnBrk="1" hangingPunct="1"/>
            <a:r>
              <a:rPr lang="en-US" smtClean="0">
                <a:solidFill>
                  <a:srgbClr val="0E3192"/>
                </a:solidFill>
              </a:rPr>
              <a:t>CoreTrace</a:t>
            </a:r>
          </a:p>
        </p:txBody>
      </p:sp>
      <p:sp>
        <p:nvSpPr>
          <p:cNvPr id="38914" name="Content Placeholder 2"/>
          <p:cNvSpPr>
            <a:spLocks noGrp="1"/>
          </p:cNvSpPr>
          <p:nvPr>
            <p:ph idx="1"/>
          </p:nvPr>
        </p:nvSpPr>
        <p:spPr>
          <a:xfrm>
            <a:off x="457200" y="1219200"/>
            <a:ext cx="8229600" cy="4525963"/>
          </a:xfrm>
        </p:spPr>
        <p:txBody>
          <a:bodyPr/>
          <a:lstStyle/>
          <a:p>
            <a:pPr eaLnBrk="1" hangingPunct="1">
              <a:defRPr/>
            </a:pPr>
            <a:r>
              <a:rPr lang="en-US" sz="2700" dirty="0" smtClean="0"/>
              <a:t>CoreTrace Bouncer does more than just whitelisting, it provides full platform coverage</a:t>
            </a:r>
          </a:p>
          <a:p>
            <a:pPr lvl="1" eaLnBrk="1" hangingPunct="1">
              <a:defRPr/>
            </a:pPr>
            <a:r>
              <a:rPr lang="en-US" sz="1950" dirty="0" smtClean="0"/>
              <a:t>Autogenerated File Policies mean rapid deployment and protection against all threats – including zero-day and targeted attacks</a:t>
            </a:r>
          </a:p>
          <a:p>
            <a:pPr lvl="1" eaLnBrk="1" hangingPunct="1">
              <a:defRPr/>
            </a:pPr>
            <a:r>
              <a:rPr lang="en-US" sz="1950" dirty="0" smtClean="0"/>
              <a:t>Network Policies protect against DDoS attacks or malformed packets</a:t>
            </a:r>
          </a:p>
          <a:p>
            <a:pPr lvl="1" eaLnBrk="1" hangingPunct="1">
              <a:defRPr/>
            </a:pPr>
            <a:r>
              <a:rPr lang="en-US" sz="1950" dirty="0" smtClean="0"/>
              <a:t>Buffer overflow protection prevents known-good content from being exploited</a:t>
            </a:r>
          </a:p>
          <a:p>
            <a:pPr eaLnBrk="1" hangingPunct="1">
              <a:defRPr/>
            </a:pPr>
            <a:r>
              <a:rPr lang="en-US" sz="2700" dirty="0" smtClean="0"/>
              <a:t>Trusted Change allows for secure, automatic updates to the whitelist from Trusted Sources (Trusted Updaters, Applications, Network Shares), and via Trusted Users</a:t>
            </a:r>
          </a:p>
        </p:txBody>
      </p:sp>
      <p:sp>
        <p:nvSpPr>
          <p:cNvPr id="27653" name="Rectangle 6"/>
          <p:cNvSpPr>
            <a:spLocks noGrp="1" noChangeArrowheads="1"/>
          </p:cNvSpPr>
          <p:nvPr>
            <p:ph type="sldNum" sz="quarter" idx="10"/>
          </p:nvPr>
        </p:nvSpPr>
        <p:spPr>
          <a:noFill/>
        </p:spPr>
        <p:txBody>
          <a:bodyPr/>
          <a:lstStyle/>
          <a:p>
            <a:fld id="{28A8F1CA-7A77-4251-9FB3-D9705B84AE6B}" type="slidenum">
              <a:rPr lang="en-US" smtClean="0"/>
              <a:pPr/>
              <a:t>25</a:t>
            </a:fld>
            <a:endParaRPr lang="en-US" smtClean="0"/>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t>Savant Protection</a:t>
            </a:r>
          </a:p>
        </p:txBody>
      </p:sp>
      <p:sp>
        <p:nvSpPr>
          <p:cNvPr id="28675" name="Content Placeholder 2"/>
          <p:cNvSpPr>
            <a:spLocks noGrp="1"/>
          </p:cNvSpPr>
          <p:nvPr>
            <p:ph idx="1"/>
          </p:nvPr>
        </p:nvSpPr>
        <p:spPr/>
        <p:txBody>
          <a:bodyPr/>
          <a:lstStyle/>
          <a:p>
            <a:pPr eaLnBrk="1" hangingPunct="1"/>
            <a:r>
              <a:rPr lang="en-US" dirty="0" smtClean="0"/>
              <a:t>Distributed, differential </a:t>
            </a:r>
            <a:r>
              <a:rPr lang="en-US" dirty="0" err="1" smtClean="0"/>
              <a:t>whitelisting</a:t>
            </a:r>
            <a:r>
              <a:rPr lang="en-US" dirty="0" smtClean="0"/>
              <a:t> engine</a:t>
            </a:r>
          </a:p>
          <a:p>
            <a:pPr eaLnBrk="1" hangingPunct="1"/>
            <a:r>
              <a:rPr lang="en-US" dirty="0" smtClean="0"/>
              <a:t>Designed to provide several key security enhancements</a:t>
            </a:r>
          </a:p>
          <a:p>
            <a:pPr lvl="1" eaLnBrk="1" hangingPunct="1"/>
            <a:r>
              <a:rPr lang="en-US" sz="2200" dirty="0" smtClean="0"/>
              <a:t>Malware spread elimination</a:t>
            </a:r>
          </a:p>
          <a:p>
            <a:pPr lvl="1" eaLnBrk="1" hangingPunct="1"/>
            <a:r>
              <a:rPr lang="en-US" sz="2200" dirty="0" smtClean="0"/>
              <a:t>System lockdown regardless of mgmt state</a:t>
            </a:r>
          </a:p>
          <a:p>
            <a:pPr lvl="1" eaLnBrk="1" hangingPunct="1"/>
            <a:r>
              <a:rPr lang="en-US" sz="2200" dirty="0" smtClean="0"/>
              <a:t>Extremely lightweight runs on my Atom processor</a:t>
            </a:r>
          </a:p>
          <a:p>
            <a:pPr eaLnBrk="1" hangingPunct="1"/>
            <a:r>
              <a:rPr lang="en-US" dirty="0" smtClean="0"/>
              <a:t>Use a </a:t>
            </a:r>
            <a:r>
              <a:rPr lang="en-US" dirty="0" err="1" smtClean="0"/>
              <a:t>whitelist</a:t>
            </a:r>
            <a:r>
              <a:rPr lang="en-US" dirty="0" smtClean="0"/>
              <a:t> derivation technique which creates unique keys for every object</a:t>
            </a:r>
          </a:p>
          <a:p>
            <a:pPr lvl="1" eaLnBrk="1" hangingPunct="1"/>
            <a:r>
              <a:rPr lang="en-US" sz="2200" dirty="0" smtClean="0"/>
              <a:t>Very hard for hackers to derive</a:t>
            </a:r>
          </a:p>
          <a:p>
            <a:pPr lvl="1" eaLnBrk="1" hangingPunct="1"/>
            <a:r>
              <a:rPr lang="en-US" sz="2200" dirty="0" smtClean="0"/>
              <a:t>Inherent tolerance for human error</a:t>
            </a:r>
          </a:p>
        </p:txBody>
      </p:sp>
      <p:pic>
        <p:nvPicPr>
          <p:cNvPr id="28676" name="Picture 2"/>
          <p:cNvPicPr>
            <a:picLocks noChangeAspect="1" noChangeArrowheads="1"/>
          </p:cNvPicPr>
          <p:nvPr/>
        </p:nvPicPr>
        <p:blipFill>
          <a:blip r:embed="rId3" cstate="print"/>
          <a:srcRect/>
          <a:stretch>
            <a:fillRect/>
          </a:stretch>
        </p:blipFill>
        <p:spPr bwMode="auto">
          <a:xfrm>
            <a:off x="6781800" y="304800"/>
            <a:ext cx="1836738" cy="533400"/>
          </a:xfrm>
          <a:prstGeom prst="rect">
            <a:avLst/>
          </a:prstGeom>
          <a:noFill/>
          <a:ln w="9525">
            <a:noFill/>
            <a:miter lim="800000"/>
            <a:headEnd/>
            <a:tailEnd/>
          </a:ln>
        </p:spPr>
      </p:pic>
      <p:sp>
        <p:nvSpPr>
          <p:cNvPr id="28677" name="Rectangle 6"/>
          <p:cNvSpPr>
            <a:spLocks noGrp="1" noChangeArrowheads="1"/>
          </p:cNvSpPr>
          <p:nvPr>
            <p:ph type="sldNum" sz="quarter" idx="10"/>
          </p:nvPr>
        </p:nvSpPr>
        <p:spPr>
          <a:noFill/>
        </p:spPr>
        <p:txBody>
          <a:bodyPr/>
          <a:lstStyle/>
          <a:p>
            <a:fld id="{5EDD65AA-9EB3-4CB0-A8C1-F7E6E3494788}" type="slidenum">
              <a:rPr lang="en-US" smtClean="0"/>
              <a:pPr/>
              <a:t>26</a:t>
            </a:fld>
            <a:endParaRPr lang="en-US" smtClean="0"/>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5F36541F-5C5D-46E8-A764-78D48270399E}" type="slidenum">
              <a:rPr lang="en-US" smtClean="0"/>
              <a:pPr>
                <a:defRPr/>
              </a:pPr>
              <a:t>27</a:t>
            </a:fld>
            <a:endParaRPr lang="en-US" dirty="0"/>
          </a:p>
        </p:txBody>
      </p:sp>
      <p:pic>
        <p:nvPicPr>
          <p:cNvPr id="12290" name="Picture 2"/>
          <p:cNvPicPr>
            <a:picLocks noChangeAspect="1" noChangeArrowheads="1"/>
          </p:cNvPicPr>
          <p:nvPr/>
        </p:nvPicPr>
        <p:blipFill>
          <a:blip r:embed="rId3" cstate="print"/>
          <a:srcRect/>
          <a:stretch>
            <a:fillRect/>
          </a:stretch>
        </p:blipFill>
        <p:spPr bwMode="auto">
          <a:xfrm>
            <a:off x="0" y="0"/>
            <a:ext cx="9144000" cy="6477000"/>
          </a:xfrm>
          <a:prstGeom prst="rect">
            <a:avLst/>
          </a:prstGeom>
          <a:noFill/>
          <a:ln w="9525">
            <a:noFill/>
            <a:miter lim="800000"/>
            <a:headEnd/>
            <a:tailEnd/>
          </a:ln>
        </p:spPr>
      </p:pic>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smtClean="0"/>
              <a:t>Sandboxie</a:t>
            </a:r>
          </a:p>
        </p:txBody>
      </p:sp>
      <p:sp>
        <p:nvSpPr>
          <p:cNvPr id="16387" name="Content Placeholder 2"/>
          <p:cNvSpPr>
            <a:spLocks noGrp="1"/>
          </p:cNvSpPr>
          <p:nvPr>
            <p:ph idx="1"/>
          </p:nvPr>
        </p:nvSpPr>
        <p:spPr>
          <a:xfrm>
            <a:off x="457200" y="1219200"/>
            <a:ext cx="4191000" cy="4953000"/>
          </a:xfrm>
        </p:spPr>
        <p:txBody>
          <a:bodyPr/>
          <a:lstStyle/>
          <a:p>
            <a:pPr eaLnBrk="1" hangingPunct="1">
              <a:spcBef>
                <a:spcPts val="400"/>
              </a:spcBef>
            </a:pPr>
            <a:r>
              <a:rPr lang="en-US" dirty="0" smtClean="0"/>
              <a:t>Sandboxie, puts a wrapper around Internet Explorer, Firefox, Outlook applications</a:t>
            </a:r>
          </a:p>
          <a:p>
            <a:pPr eaLnBrk="1" hangingPunct="1">
              <a:spcBef>
                <a:spcPts val="400"/>
              </a:spcBef>
            </a:pPr>
            <a:endParaRPr lang="en-US" dirty="0" smtClean="0">
              <a:hlinkClick r:id="rId3"/>
            </a:endParaRPr>
          </a:p>
          <a:p>
            <a:pPr eaLnBrk="1" hangingPunct="1">
              <a:spcBef>
                <a:spcPts val="400"/>
              </a:spcBef>
            </a:pPr>
            <a:r>
              <a:rPr lang="en-US" dirty="0" smtClean="0">
                <a:hlinkClick r:id="rId3"/>
              </a:rPr>
              <a:t>http://www.sandboxie.com/</a:t>
            </a:r>
            <a:r>
              <a:rPr lang="en-US" dirty="0" smtClean="0"/>
              <a:t> at the time of this update </a:t>
            </a:r>
            <a:r>
              <a:rPr lang="en-US" dirty="0" err="1" smtClean="0"/>
              <a:t>Sandboxie</a:t>
            </a:r>
            <a:r>
              <a:rPr lang="en-US" dirty="0" smtClean="0"/>
              <a:t> does support 64 bit systems and Windows 7</a:t>
            </a:r>
          </a:p>
          <a:p>
            <a:pPr eaLnBrk="1" hangingPunct="1">
              <a:spcBef>
                <a:spcPct val="0"/>
              </a:spcBef>
              <a:buNone/>
            </a:pPr>
            <a:endParaRPr lang="en-US" sz="2600" dirty="0" smtClean="0"/>
          </a:p>
          <a:p>
            <a:pPr eaLnBrk="1" hangingPunct="1">
              <a:spcBef>
                <a:spcPct val="0"/>
              </a:spcBef>
              <a:buNone/>
            </a:pPr>
            <a:endParaRPr lang="en-US" sz="2600" dirty="0" smtClean="0"/>
          </a:p>
          <a:p>
            <a:pPr eaLnBrk="1" hangingPunct="1">
              <a:buFontTx/>
              <a:buNone/>
            </a:pPr>
            <a:endParaRPr lang="en-US" dirty="0" smtClean="0"/>
          </a:p>
          <a:p>
            <a:pPr eaLnBrk="1" hangingPunct="1"/>
            <a:endParaRPr lang="en-US" dirty="0" smtClean="0"/>
          </a:p>
          <a:p>
            <a:pPr eaLnBrk="1" hangingPunct="1"/>
            <a:endParaRPr lang="en-US" dirty="0" smtClean="0"/>
          </a:p>
        </p:txBody>
      </p:sp>
      <p:sp>
        <p:nvSpPr>
          <p:cNvPr id="16388" name="Rectangle 6"/>
          <p:cNvSpPr>
            <a:spLocks noGrp="1" noChangeArrowheads="1"/>
          </p:cNvSpPr>
          <p:nvPr>
            <p:ph type="sldNum" sz="quarter" idx="10"/>
          </p:nvPr>
        </p:nvSpPr>
        <p:spPr>
          <a:noFill/>
        </p:spPr>
        <p:txBody>
          <a:bodyPr/>
          <a:lstStyle/>
          <a:p>
            <a:fld id="{17074833-7B25-407E-AABD-54D39CD71B28}" type="slidenum">
              <a:rPr lang="en-US" smtClean="0"/>
              <a:pPr/>
              <a:t>28</a:t>
            </a:fld>
            <a:endParaRPr lang="en-US" dirty="0" smtClean="0"/>
          </a:p>
        </p:txBody>
      </p:sp>
      <p:pic>
        <p:nvPicPr>
          <p:cNvPr id="9219" name="Picture 3"/>
          <p:cNvPicPr>
            <a:picLocks noChangeAspect="1" noChangeArrowheads="1"/>
          </p:cNvPicPr>
          <p:nvPr/>
        </p:nvPicPr>
        <p:blipFill>
          <a:blip r:embed="rId4" cstate="print"/>
          <a:srcRect l="21428" t="41326" r="51429" b="22807"/>
          <a:stretch>
            <a:fillRect/>
          </a:stretch>
        </p:blipFill>
        <p:spPr bwMode="auto">
          <a:xfrm>
            <a:off x="4572000" y="1828800"/>
            <a:ext cx="4343400" cy="35052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Title 1"/>
          <p:cNvSpPr>
            <a:spLocks noGrp="1"/>
          </p:cNvSpPr>
          <p:nvPr>
            <p:ph type="title"/>
          </p:nvPr>
        </p:nvSpPr>
        <p:spPr>
          <a:xfrm>
            <a:off x="0" y="228600"/>
            <a:ext cx="9144000" cy="595313"/>
          </a:xfrm>
        </p:spPr>
        <p:txBody>
          <a:bodyPr/>
          <a:lstStyle/>
          <a:p>
            <a:pPr eaLnBrk="1" hangingPunct="1"/>
            <a:r>
              <a:rPr lang="en-US" dirty="0" err="1" smtClean="0"/>
              <a:t>Secunia</a:t>
            </a:r>
            <a:r>
              <a:rPr lang="en-US" dirty="0" smtClean="0"/>
              <a:t> PSI</a:t>
            </a:r>
          </a:p>
        </p:txBody>
      </p:sp>
      <p:sp>
        <p:nvSpPr>
          <p:cNvPr id="30724" name="Rectangle 6"/>
          <p:cNvSpPr>
            <a:spLocks noGrp="1" noChangeArrowheads="1"/>
          </p:cNvSpPr>
          <p:nvPr>
            <p:ph type="sldNum" sz="quarter" idx="10"/>
          </p:nvPr>
        </p:nvSpPr>
        <p:spPr>
          <a:noFill/>
        </p:spPr>
        <p:txBody>
          <a:bodyPr/>
          <a:lstStyle/>
          <a:p>
            <a:fld id="{79168C5E-701A-4E55-BA6E-346983CC2A84}" type="slidenum">
              <a:rPr lang="en-US" smtClean="0"/>
              <a:pPr/>
              <a:t>29</a:t>
            </a:fld>
            <a:endParaRPr lang="en-US" dirty="0" smtClean="0"/>
          </a:p>
        </p:txBody>
      </p:sp>
      <p:sp>
        <p:nvSpPr>
          <p:cNvPr id="8" name="Text Box 25"/>
          <p:cNvSpPr txBox="1">
            <a:spLocks noChangeArrowheads="1"/>
          </p:cNvSpPr>
          <p:nvPr/>
        </p:nvSpPr>
        <p:spPr bwMode="auto">
          <a:xfrm>
            <a:off x="1676400" y="5867400"/>
            <a:ext cx="5952776" cy="338554"/>
          </a:xfrm>
          <a:prstGeom prst="rect">
            <a:avLst/>
          </a:prstGeom>
          <a:solidFill>
            <a:schemeClr val="accent2">
              <a:lumMod val="60000"/>
              <a:lumOff val="40000"/>
            </a:schemeClr>
          </a:solidFill>
          <a:ln w="9525">
            <a:noFill/>
            <a:miter lim="800000"/>
            <a:headEnd/>
            <a:tailEnd/>
          </a:ln>
          <a:effectLst>
            <a:innerShdw blurRad="114300">
              <a:prstClr val="black"/>
            </a:innerShdw>
          </a:effectLst>
        </p:spPr>
        <p:txBody>
          <a:bodyPr wrap="square" anchor="ctr">
            <a:spAutoFit/>
          </a:bodyPr>
          <a:lstStyle/>
          <a:p>
            <a:pPr algn="ctr"/>
            <a:r>
              <a:rPr lang="en-US" sz="1600" b="1" dirty="0" smtClean="0">
                <a:solidFill>
                  <a:schemeClr val="accent1">
                    <a:lumMod val="50000"/>
                  </a:schemeClr>
                </a:solidFill>
              </a:rPr>
              <a:t>Also consider F-Secure Health Check</a:t>
            </a:r>
            <a:endParaRPr lang="en-US" sz="1600" b="1" dirty="0">
              <a:solidFill>
                <a:schemeClr val="accent1">
                  <a:lumMod val="50000"/>
                </a:schemeClr>
              </a:solidFill>
            </a:endParaRPr>
          </a:p>
        </p:txBody>
      </p:sp>
      <p:pic>
        <p:nvPicPr>
          <p:cNvPr id="11266" name="Picture 2"/>
          <p:cNvPicPr>
            <a:picLocks noChangeAspect="1" noChangeArrowheads="1"/>
          </p:cNvPicPr>
          <p:nvPr/>
        </p:nvPicPr>
        <p:blipFill>
          <a:blip r:embed="rId3" cstate="print"/>
          <a:srcRect/>
          <a:stretch>
            <a:fillRect/>
          </a:stretch>
        </p:blipFill>
        <p:spPr bwMode="auto">
          <a:xfrm>
            <a:off x="152400" y="914400"/>
            <a:ext cx="8839200" cy="52578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Slide Number Placeholder 2"/>
          <p:cNvSpPr>
            <a:spLocks noGrp="1"/>
          </p:cNvSpPr>
          <p:nvPr>
            <p:ph type="sldNum" sz="quarter" idx="10"/>
          </p:nvPr>
        </p:nvSpPr>
        <p:spPr>
          <a:noFill/>
        </p:spPr>
        <p:txBody>
          <a:bodyPr/>
          <a:lstStyle/>
          <a:p>
            <a:fld id="{9354FE26-6E8C-45FB-B68A-B4FC2BED1216}" type="slidenum">
              <a:rPr lang="en-US" smtClean="0"/>
              <a:pPr/>
              <a:t>3</a:t>
            </a:fld>
            <a:endParaRPr lang="en-US" smtClean="0"/>
          </a:p>
        </p:txBody>
      </p:sp>
      <p:sp>
        <p:nvSpPr>
          <p:cNvPr id="9219" name="Title 1"/>
          <p:cNvSpPr>
            <a:spLocks noGrp="1"/>
          </p:cNvSpPr>
          <p:nvPr>
            <p:ph type="title" idx="4294967295"/>
          </p:nvPr>
        </p:nvSpPr>
        <p:spPr>
          <a:xfrm>
            <a:off x="0" y="228600"/>
            <a:ext cx="9144000" cy="914400"/>
          </a:xfrm>
        </p:spPr>
        <p:txBody>
          <a:bodyPr/>
          <a:lstStyle/>
          <a:p>
            <a:pPr eaLnBrk="1" hangingPunct="1"/>
            <a:r>
              <a:rPr lang="en-US" smtClean="0"/>
              <a:t>The Beginning of the Rest of the Story</a:t>
            </a:r>
          </a:p>
        </p:txBody>
      </p:sp>
      <p:pic>
        <p:nvPicPr>
          <p:cNvPr id="9220" name="Picture 3"/>
          <p:cNvPicPr>
            <a:picLocks noChangeAspect="1" noChangeArrowheads="1"/>
          </p:cNvPicPr>
          <p:nvPr/>
        </p:nvPicPr>
        <p:blipFill>
          <a:blip r:embed="rId3" cstate="print"/>
          <a:srcRect/>
          <a:stretch>
            <a:fillRect/>
          </a:stretch>
        </p:blipFill>
        <p:spPr bwMode="auto">
          <a:xfrm>
            <a:off x="0" y="1143000"/>
            <a:ext cx="9144000" cy="57150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F-Secure Health Check</a:t>
            </a:r>
            <a:endParaRPr lang="en-US" dirty="0"/>
          </a:p>
        </p:txBody>
      </p:sp>
      <p:sp>
        <p:nvSpPr>
          <p:cNvPr id="4" name="Slide Number Placeholder 3"/>
          <p:cNvSpPr>
            <a:spLocks noGrp="1"/>
          </p:cNvSpPr>
          <p:nvPr>
            <p:ph type="sldNum" sz="quarter" idx="10"/>
          </p:nvPr>
        </p:nvSpPr>
        <p:spPr/>
        <p:txBody>
          <a:bodyPr/>
          <a:lstStyle/>
          <a:p>
            <a:pPr>
              <a:defRPr/>
            </a:pPr>
            <a:fld id="{5F36541F-5C5D-46E8-A764-78D48270399E}" type="slidenum">
              <a:rPr lang="en-US" smtClean="0"/>
              <a:pPr>
                <a:defRPr/>
              </a:pPr>
              <a:t>30</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762000" y="990600"/>
            <a:ext cx="7600950" cy="5334000"/>
          </a:xfrm>
          <a:prstGeom prst="rect">
            <a:avLst/>
          </a:prstGeom>
          <a:noFill/>
          <a:ln w="9525">
            <a:noFill/>
            <a:miter lim="800000"/>
            <a:headEnd/>
            <a:tailEnd/>
          </a:ln>
        </p:spPr>
      </p:pic>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Belarc Security Advisor</a:t>
            </a:r>
            <a:endParaRPr lang="en-US" dirty="0"/>
          </a:p>
        </p:txBody>
      </p:sp>
      <p:sp>
        <p:nvSpPr>
          <p:cNvPr id="4" name="Slide Number Placeholder 3"/>
          <p:cNvSpPr>
            <a:spLocks noGrp="1"/>
          </p:cNvSpPr>
          <p:nvPr>
            <p:ph type="sldNum" sz="quarter" idx="10"/>
          </p:nvPr>
        </p:nvSpPr>
        <p:spPr/>
        <p:txBody>
          <a:bodyPr/>
          <a:lstStyle/>
          <a:p>
            <a:pPr>
              <a:defRPr/>
            </a:pPr>
            <a:fld id="{5F36541F-5C5D-46E8-A764-78D48270399E}" type="slidenum">
              <a:rPr lang="en-US" smtClean="0"/>
              <a:pPr>
                <a:defRPr/>
              </a:pPr>
              <a:t>31</a:t>
            </a:fld>
            <a:endParaRPr lang="en-US" dirty="0"/>
          </a:p>
        </p:txBody>
      </p:sp>
      <p:pic>
        <p:nvPicPr>
          <p:cNvPr id="10242" name="Picture 2"/>
          <p:cNvPicPr>
            <a:picLocks noChangeAspect="1" noChangeArrowheads="1"/>
          </p:cNvPicPr>
          <p:nvPr/>
        </p:nvPicPr>
        <p:blipFill>
          <a:blip r:embed="rId3" cstate="print"/>
          <a:srcRect l="13333" t="13255" r="17143" b="15010"/>
          <a:stretch>
            <a:fillRect/>
          </a:stretch>
        </p:blipFill>
        <p:spPr bwMode="auto">
          <a:xfrm>
            <a:off x="152401" y="1295400"/>
            <a:ext cx="8839200" cy="4724400"/>
          </a:xfrm>
          <a:prstGeom prst="rect">
            <a:avLst/>
          </a:prstGeom>
          <a:noFill/>
          <a:ln w="9525">
            <a:noFill/>
            <a:miter lim="800000"/>
            <a:headEnd/>
            <a:tailEnd/>
          </a:ln>
        </p:spPr>
      </p:pic>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595313"/>
          </a:xfrm>
        </p:spPr>
        <p:txBody>
          <a:bodyPr/>
          <a:lstStyle/>
          <a:p>
            <a:r>
              <a:rPr lang="en-US" dirty="0" smtClean="0"/>
              <a:t>Microsoft Baseline Security Analyzer 2.1.1</a:t>
            </a:r>
            <a:endParaRPr lang="en-US" dirty="0"/>
          </a:p>
        </p:txBody>
      </p:sp>
      <p:sp>
        <p:nvSpPr>
          <p:cNvPr id="4" name="Slide Number Placeholder 3"/>
          <p:cNvSpPr>
            <a:spLocks noGrp="1"/>
          </p:cNvSpPr>
          <p:nvPr>
            <p:ph type="sldNum" sz="quarter" idx="10"/>
          </p:nvPr>
        </p:nvSpPr>
        <p:spPr/>
        <p:txBody>
          <a:bodyPr/>
          <a:lstStyle/>
          <a:p>
            <a:pPr>
              <a:defRPr/>
            </a:pPr>
            <a:fld id="{5F36541F-5C5D-46E8-A764-78D48270399E}" type="slidenum">
              <a:rPr lang="en-US" smtClean="0"/>
              <a:pPr>
                <a:defRPr/>
              </a:pPr>
              <a:t>32</a:t>
            </a:fld>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803275" y="1425575"/>
            <a:ext cx="7537450" cy="4006850"/>
          </a:xfrm>
          <a:prstGeom prst="rect">
            <a:avLst/>
          </a:prstGeom>
          <a:noFill/>
          <a:ln w="9525">
            <a:noFill/>
            <a:miter lim="800000"/>
            <a:headEnd/>
            <a:tailEnd/>
          </a:ln>
        </p:spPr>
      </p:pic>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Title 1"/>
          <p:cNvSpPr>
            <a:spLocks noGrp="1"/>
          </p:cNvSpPr>
          <p:nvPr>
            <p:ph type="title" idx="4294967295"/>
          </p:nvPr>
        </p:nvSpPr>
        <p:spPr>
          <a:xfrm>
            <a:off x="0" y="76200"/>
            <a:ext cx="9144000" cy="990600"/>
          </a:xfrm>
        </p:spPr>
        <p:txBody>
          <a:bodyPr/>
          <a:lstStyle/>
          <a:p>
            <a:pPr eaLnBrk="1" hangingPunct="1"/>
            <a:r>
              <a:rPr lang="en-US" dirty="0" smtClean="0"/>
              <a:t>Run Windows Update To See History</a:t>
            </a:r>
          </a:p>
        </p:txBody>
      </p:sp>
      <p:pic>
        <p:nvPicPr>
          <p:cNvPr id="31747" name="Picture 2"/>
          <p:cNvPicPr>
            <a:picLocks noGrp="1" noChangeAspect="1" noChangeArrowheads="1"/>
          </p:cNvPicPr>
          <p:nvPr>
            <p:ph sz="quarter" idx="4294967295"/>
          </p:nvPr>
        </p:nvPicPr>
        <p:blipFill>
          <a:blip r:embed="rId3" cstate="print"/>
          <a:srcRect/>
          <a:stretch>
            <a:fillRect/>
          </a:stretch>
        </p:blipFill>
        <p:spPr>
          <a:xfrm>
            <a:off x="1190625" y="1235075"/>
            <a:ext cx="6581775" cy="4937125"/>
          </a:xfrm>
        </p:spPr>
      </p:pic>
      <p:sp>
        <p:nvSpPr>
          <p:cNvPr id="31748" name="Rectangle 6"/>
          <p:cNvSpPr>
            <a:spLocks noGrp="1" noChangeArrowheads="1"/>
          </p:cNvSpPr>
          <p:nvPr>
            <p:ph type="sldNum" sz="quarter" idx="10"/>
          </p:nvPr>
        </p:nvSpPr>
        <p:spPr>
          <a:noFill/>
        </p:spPr>
        <p:txBody>
          <a:bodyPr/>
          <a:lstStyle/>
          <a:p>
            <a:fld id="{0FC54E8F-9A92-4EAC-8C7F-3201056F6CD7}" type="slidenum">
              <a:rPr lang="en-US" smtClean="0"/>
              <a:pPr/>
              <a:t>33</a:t>
            </a:fld>
            <a:endParaRPr lang="en-US" dirty="0" smtClean="0"/>
          </a:p>
        </p:txBody>
      </p:sp>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Conclusion</a:t>
            </a:r>
          </a:p>
        </p:txBody>
      </p:sp>
      <p:sp>
        <p:nvSpPr>
          <p:cNvPr id="32771" name="Content Placeholder 2"/>
          <p:cNvSpPr>
            <a:spLocks noGrp="1"/>
          </p:cNvSpPr>
          <p:nvPr>
            <p:ph idx="1"/>
          </p:nvPr>
        </p:nvSpPr>
        <p:spPr/>
        <p:txBody>
          <a:bodyPr/>
          <a:lstStyle/>
          <a:p>
            <a:pPr eaLnBrk="1" hangingPunct="1"/>
            <a:r>
              <a:rPr lang="en-US" sz="2500" dirty="0" smtClean="0"/>
              <a:t>Average user may not have a chance!</a:t>
            </a:r>
          </a:p>
          <a:p>
            <a:pPr eaLnBrk="1" hangingPunct="1"/>
            <a:r>
              <a:rPr lang="en-US" sz="2500" dirty="0" smtClean="0"/>
              <a:t>No single vendor fully supports endpoint security to the extent I would like to see.</a:t>
            </a:r>
          </a:p>
          <a:p>
            <a:pPr eaLnBrk="1" hangingPunct="1"/>
            <a:r>
              <a:rPr lang="en-US" sz="2500" dirty="0" smtClean="0"/>
              <a:t>As for me, I watch where I surf, open as few attachments as possible, stay updated, pray a lot and am starting to use </a:t>
            </a:r>
            <a:r>
              <a:rPr lang="en-US" sz="2500" dirty="0" err="1" smtClean="0"/>
              <a:t>Ubuntu</a:t>
            </a:r>
            <a:r>
              <a:rPr lang="en-US" sz="2500" dirty="0" smtClean="0"/>
              <a:t> Linux. Here is what I am currently using:</a:t>
            </a:r>
          </a:p>
          <a:p>
            <a:pPr lvl="1" eaLnBrk="1" hangingPunct="1"/>
            <a:r>
              <a:rPr lang="en-US" sz="1800" dirty="0" smtClean="0"/>
              <a:t>System 7, </a:t>
            </a:r>
            <a:r>
              <a:rPr lang="en-US" sz="1800" dirty="0" err="1" smtClean="0"/>
              <a:t>McAffe</a:t>
            </a:r>
            <a:r>
              <a:rPr lang="en-US" sz="1800" dirty="0" smtClean="0"/>
              <a:t>, Bit 9, </a:t>
            </a:r>
            <a:r>
              <a:rPr lang="en-US" sz="1800" dirty="0" err="1" smtClean="0"/>
              <a:t>Spybot</a:t>
            </a:r>
            <a:r>
              <a:rPr lang="en-US" sz="1800" dirty="0" smtClean="0"/>
              <a:t>, </a:t>
            </a:r>
            <a:r>
              <a:rPr lang="en-US" sz="1800" dirty="0" err="1" smtClean="0"/>
              <a:t>NoScript</a:t>
            </a:r>
            <a:r>
              <a:rPr lang="en-US" sz="1800" dirty="0" smtClean="0"/>
              <a:t>, </a:t>
            </a:r>
            <a:r>
              <a:rPr lang="en-US" sz="1800" dirty="0" err="1" smtClean="0"/>
              <a:t>Sandboxie</a:t>
            </a:r>
            <a:r>
              <a:rPr lang="en-US" sz="1800" dirty="0" smtClean="0"/>
              <a:t>, </a:t>
            </a:r>
            <a:r>
              <a:rPr lang="en-US" sz="1800" dirty="0" err="1" smtClean="0"/>
              <a:t>Secunia</a:t>
            </a:r>
            <a:r>
              <a:rPr lang="en-US" sz="1800" dirty="0" smtClean="0"/>
              <a:t> PSI</a:t>
            </a:r>
          </a:p>
          <a:p>
            <a:pPr lvl="1" eaLnBrk="1" hangingPunct="1"/>
            <a:r>
              <a:rPr lang="en-US" sz="1800" dirty="0" smtClean="0"/>
              <a:t>Vista Premium: MS Security Essentials, Bit 9, Spybot, NoScript, </a:t>
            </a:r>
            <a:r>
              <a:rPr lang="en-US" sz="1800" dirty="0" err="1" smtClean="0"/>
              <a:t>Sandboxie</a:t>
            </a:r>
            <a:r>
              <a:rPr lang="en-US" sz="1800" dirty="0" smtClean="0"/>
              <a:t>, </a:t>
            </a:r>
            <a:r>
              <a:rPr lang="en-US" sz="1800" dirty="0" err="1" smtClean="0"/>
              <a:t>Secunia</a:t>
            </a:r>
            <a:r>
              <a:rPr lang="en-US" sz="1800" dirty="0" smtClean="0"/>
              <a:t> PSI</a:t>
            </a:r>
          </a:p>
          <a:p>
            <a:pPr lvl="1" eaLnBrk="1" hangingPunct="1"/>
            <a:r>
              <a:rPr lang="en-US" sz="1800" dirty="0" smtClean="0"/>
              <a:t>XP: Microsoft Security Essentials, Spybot, TeaTimer, NoScript, </a:t>
            </a:r>
          </a:p>
          <a:p>
            <a:pPr lvl="1" eaLnBrk="1" hangingPunct="1">
              <a:lnSpc>
                <a:spcPct val="50000"/>
              </a:lnSpc>
              <a:buFontTx/>
              <a:buNone/>
            </a:pPr>
            <a:r>
              <a:rPr lang="en-US" sz="1800" dirty="0" smtClean="0"/>
              <a:t>     Sandboxie, Savant Protection, </a:t>
            </a:r>
            <a:r>
              <a:rPr lang="en-US" sz="1800" dirty="0" err="1" smtClean="0"/>
              <a:t>Secunia</a:t>
            </a:r>
            <a:r>
              <a:rPr lang="en-US" sz="1800" dirty="0" smtClean="0"/>
              <a:t> PSI</a:t>
            </a:r>
          </a:p>
          <a:p>
            <a:pPr eaLnBrk="1" hangingPunct="1"/>
            <a:endParaRPr lang="en-US" dirty="0" smtClean="0"/>
          </a:p>
        </p:txBody>
      </p:sp>
      <p:sp>
        <p:nvSpPr>
          <p:cNvPr id="32772" name="Rectangle 6"/>
          <p:cNvSpPr>
            <a:spLocks noGrp="1" noChangeArrowheads="1"/>
          </p:cNvSpPr>
          <p:nvPr>
            <p:ph type="sldNum" sz="quarter" idx="10"/>
          </p:nvPr>
        </p:nvSpPr>
        <p:spPr>
          <a:noFill/>
        </p:spPr>
        <p:txBody>
          <a:bodyPr/>
          <a:lstStyle/>
          <a:p>
            <a:fld id="{E2DFCF06-4650-4652-A54C-12095E3C42BA}" type="slidenum">
              <a:rPr lang="en-US" smtClean="0"/>
              <a:pPr/>
              <a:t>34</a:t>
            </a:fld>
            <a:endParaRPr lang="en-US" dirty="0" smtClean="0"/>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smtClean="0"/>
              <a:t>Managing the Browser</a:t>
            </a:r>
          </a:p>
        </p:txBody>
      </p:sp>
      <p:sp>
        <p:nvSpPr>
          <p:cNvPr id="10243" name="Content Placeholder 2"/>
          <p:cNvSpPr>
            <a:spLocks noGrp="1"/>
          </p:cNvSpPr>
          <p:nvPr>
            <p:ph idx="4294967295"/>
          </p:nvPr>
        </p:nvSpPr>
        <p:spPr>
          <a:xfrm>
            <a:off x="609600" y="1295400"/>
            <a:ext cx="8229600" cy="4525963"/>
          </a:xfrm>
        </p:spPr>
        <p:txBody>
          <a:bodyPr/>
          <a:lstStyle/>
          <a:p>
            <a:pPr eaLnBrk="1" hangingPunct="1"/>
            <a:r>
              <a:rPr lang="en-US" sz="2600" dirty="0" smtClean="0"/>
              <a:t>Never do online banking with multiple tabs open. Best to close and reopen browser. </a:t>
            </a:r>
          </a:p>
          <a:p>
            <a:pPr eaLnBrk="1" hangingPunct="1"/>
            <a:r>
              <a:rPr lang="en-US" sz="2600" dirty="0" smtClean="0"/>
              <a:t>Use two browsers AT MOST; if you use two, do all your downloads with one of them and keep the other as vanilla as possible. With that strategy u</a:t>
            </a:r>
            <a:r>
              <a:rPr lang="en-US" dirty="0" smtClean="0"/>
              <a:t>se one browser ONLY for electronic banking.</a:t>
            </a:r>
          </a:p>
          <a:p>
            <a:pPr eaLnBrk="1" hangingPunct="1"/>
            <a:r>
              <a:rPr lang="en-US" sz="2600" dirty="0" smtClean="0"/>
              <a:t>Don’t click on a link in a pop up window, they are often opened by malicious or spyware oriented sites</a:t>
            </a:r>
          </a:p>
          <a:p>
            <a:pPr eaLnBrk="1" hangingPunct="1"/>
            <a:r>
              <a:rPr lang="en-US" sz="2600" dirty="0" smtClean="0"/>
              <a:t>Don’t click on a link in a mail message, copy paste the link in your browser</a:t>
            </a:r>
          </a:p>
        </p:txBody>
      </p:sp>
      <p:sp>
        <p:nvSpPr>
          <p:cNvPr id="10244" name="Rectangle 6"/>
          <p:cNvSpPr>
            <a:spLocks noGrp="1" noChangeArrowheads="1"/>
          </p:cNvSpPr>
          <p:nvPr>
            <p:ph type="sldNum" sz="quarter" idx="10"/>
          </p:nvPr>
        </p:nvSpPr>
        <p:spPr>
          <a:noFill/>
        </p:spPr>
        <p:txBody>
          <a:bodyPr/>
          <a:lstStyle/>
          <a:p>
            <a:fld id="{83A2D514-7905-41ED-95F0-CC5AD1A550BE}" type="slidenum">
              <a:rPr lang="en-US" smtClean="0"/>
              <a:pPr/>
              <a:t>4</a:t>
            </a:fld>
            <a:endParaRPr lang="en-US" smtClean="0"/>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Cookies a problem?</a:t>
            </a:r>
            <a:endParaRPr lang="en-US" dirty="0"/>
          </a:p>
        </p:txBody>
      </p:sp>
      <p:sp>
        <p:nvSpPr>
          <p:cNvPr id="4" name="Content Placeholder 3"/>
          <p:cNvSpPr>
            <a:spLocks noGrp="1"/>
          </p:cNvSpPr>
          <p:nvPr>
            <p:ph idx="1"/>
          </p:nvPr>
        </p:nvSpPr>
        <p:spPr/>
        <p:txBody>
          <a:bodyPr/>
          <a:lstStyle/>
          <a:p>
            <a:r>
              <a:rPr lang="en-US" dirty="0" smtClean="0"/>
              <a:t>Cookies personalize your web experience and are more beneficial than not. However . . .</a:t>
            </a:r>
          </a:p>
          <a:p>
            <a:r>
              <a:rPr lang="en-US" dirty="0" smtClean="0"/>
              <a:t>Tracking cookies record your browsing experience.</a:t>
            </a:r>
          </a:p>
          <a:p>
            <a:r>
              <a:rPr lang="en-US" dirty="0" smtClean="0"/>
              <a:t>3</a:t>
            </a:r>
            <a:r>
              <a:rPr lang="en-US" baseline="30000" dirty="0" smtClean="0"/>
              <a:t>rd</a:t>
            </a:r>
            <a:r>
              <a:rPr lang="en-US" dirty="0" smtClean="0"/>
              <a:t> party cookies are cookies that happen from mash ups like the CNN example. A marketing firm might serve many web sites.</a:t>
            </a:r>
          </a:p>
          <a:p>
            <a:r>
              <a:rPr lang="en-US" dirty="0" smtClean="0"/>
              <a:t>The Google cookie puts a unique ID on what you do, they also own Doubleclick and . . .</a:t>
            </a:r>
            <a:endParaRPr lang="en-US" dirty="0"/>
          </a:p>
        </p:txBody>
      </p:sp>
      <p:sp>
        <p:nvSpPr>
          <p:cNvPr id="3" name="Slide Number Placeholder 2"/>
          <p:cNvSpPr>
            <a:spLocks noGrp="1"/>
          </p:cNvSpPr>
          <p:nvPr>
            <p:ph type="sldNum" sz="quarter" idx="10"/>
          </p:nvPr>
        </p:nvSpPr>
        <p:spPr/>
        <p:txBody>
          <a:bodyPr/>
          <a:lstStyle/>
          <a:p>
            <a:pPr>
              <a:defRPr/>
            </a:pPr>
            <a:fld id="{38430DBA-9517-4165-A6C8-1F1209C05B55}" type="slidenum">
              <a:rPr lang="en-US" smtClean="0"/>
              <a:pPr>
                <a:defRPr/>
              </a:pPr>
              <a:t>5</a:t>
            </a:fld>
            <a:endParaRPr lang="en-US" dirty="0"/>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knows a lot about you</a:t>
            </a:r>
            <a:endParaRPr lang="en-US" dirty="0"/>
          </a:p>
        </p:txBody>
      </p:sp>
      <p:sp>
        <p:nvSpPr>
          <p:cNvPr id="4" name="Slide Number Placeholder 3"/>
          <p:cNvSpPr>
            <a:spLocks noGrp="1"/>
          </p:cNvSpPr>
          <p:nvPr>
            <p:ph type="sldNum" sz="quarter" idx="10"/>
          </p:nvPr>
        </p:nvSpPr>
        <p:spPr/>
        <p:txBody>
          <a:bodyPr/>
          <a:lstStyle/>
          <a:p>
            <a:pPr>
              <a:defRPr/>
            </a:pPr>
            <a:fld id="{5F36541F-5C5D-46E8-A764-78D48270399E}" type="slidenum">
              <a:rPr lang="en-US" smtClean="0"/>
              <a:pPr>
                <a:defRPr/>
              </a:pPr>
              <a:t>6</a:t>
            </a:fld>
            <a:endParaRPr lang="en-US" dirty="0"/>
          </a:p>
        </p:txBody>
      </p:sp>
      <p:pic>
        <p:nvPicPr>
          <p:cNvPr id="1026" name="Picture 2"/>
          <p:cNvPicPr>
            <a:picLocks noChangeAspect="1" noChangeArrowheads="1"/>
          </p:cNvPicPr>
          <p:nvPr/>
        </p:nvPicPr>
        <p:blipFill>
          <a:blip r:embed="rId3" cstate="print"/>
          <a:srcRect r="74286" b="61793"/>
          <a:stretch>
            <a:fillRect/>
          </a:stretch>
        </p:blipFill>
        <p:spPr bwMode="auto">
          <a:xfrm>
            <a:off x="838200" y="1143000"/>
            <a:ext cx="7239000" cy="48006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Title 3"/>
          <p:cNvSpPr>
            <a:spLocks noGrp="1"/>
          </p:cNvSpPr>
          <p:nvPr>
            <p:ph type="title"/>
          </p:nvPr>
        </p:nvSpPr>
        <p:spPr/>
        <p:txBody>
          <a:bodyPr/>
          <a:lstStyle/>
          <a:p>
            <a:pPr eaLnBrk="1" hangingPunct="1"/>
            <a:r>
              <a:rPr lang="en-US" dirty="0" err="1" smtClean="0"/>
              <a:t>Spybot</a:t>
            </a:r>
            <a:r>
              <a:rPr lang="en-US" dirty="0" smtClean="0"/>
              <a:t> Immunize and Browsers</a:t>
            </a:r>
          </a:p>
        </p:txBody>
      </p:sp>
      <p:sp>
        <p:nvSpPr>
          <p:cNvPr id="11269" name="Rectangle 6"/>
          <p:cNvSpPr>
            <a:spLocks noGrp="1" noChangeArrowheads="1"/>
          </p:cNvSpPr>
          <p:nvPr>
            <p:ph type="sldNum" sz="quarter" idx="10"/>
          </p:nvPr>
        </p:nvSpPr>
        <p:spPr>
          <a:noFill/>
        </p:spPr>
        <p:txBody>
          <a:bodyPr/>
          <a:lstStyle/>
          <a:p>
            <a:fld id="{370A75D6-14D5-48D2-B7A8-F37C75B2AE31}" type="slidenum">
              <a:rPr lang="en-US" smtClean="0"/>
              <a:pPr/>
              <a:t>7</a:t>
            </a:fld>
            <a:endParaRPr lang="en-US" smtClean="0"/>
          </a:p>
        </p:txBody>
      </p:sp>
      <p:sp>
        <p:nvSpPr>
          <p:cNvPr id="7" name="TextBox 6"/>
          <p:cNvSpPr txBox="1"/>
          <p:nvPr/>
        </p:nvSpPr>
        <p:spPr>
          <a:xfrm>
            <a:off x="300684" y="5867400"/>
            <a:ext cx="8458200" cy="369332"/>
          </a:xfrm>
          <a:prstGeom prst="rect">
            <a:avLst/>
          </a:prstGeom>
          <a:noFill/>
        </p:spPr>
        <p:txBody>
          <a:bodyPr wrap="square" rtlCol="0">
            <a:spAutoFit/>
          </a:bodyPr>
          <a:lstStyle/>
          <a:p>
            <a:r>
              <a:rPr lang="en-US" dirty="0" smtClean="0"/>
              <a:t>If you haven’t visited their web page in a while you should, they are still working.</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143001" y="1138238"/>
            <a:ext cx="6624638" cy="4748809"/>
          </a:xfrm>
          <a:prstGeom prst="rect">
            <a:avLst/>
          </a:prstGeom>
          <a:noFill/>
          <a:ln w="9525">
            <a:noFill/>
            <a:miter lim="800000"/>
            <a:headEnd/>
            <a:tailEnd/>
          </a:ln>
        </p:spPr>
      </p:pic>
      <p:sp>
        <p:nvSpPr>
          <p:cNvPr id="6" name="Right Arrow 5"/>
          <p:cNvSpPr/>
          <p:nvPr/>
        </p:nvSpPr>
        <p:spPr>
          <a:xfrm rot="10800000">
            <a:off x="7315200" y="2514600"/>
            <a:ext cx="1219200" cy="5334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Immunize is not perfect</a:t>
            </a:r>
            <a:endParaRPr lang="en-US" dirty="0"/>
          </a:p>
        </p:txBody>
      </p:sp>
      <p:sp>
        <p:nvSpPr>
          <p:cNvPr id="4" name="Slide Number Placeholder 3"/>
          <p:cNvSpPr>
            <a:spLocks noGrp="1"/>
          </p:cNvSpPr>
          <p:nvPr>
            <p:ph type="sldNum" sz="quarter" idx="10"/>
          </p:nvPr>
        </p:nvSpPr>
        <p:spPr/>
        <p:txBody>
          <a:bodyPr/>
          <a:lstStyle/>
          <a:p>
            <a:pPr>
              <a:defRPr/>
            </a:pPr>
            <a:fld id="{5F36541F-5C5D-46E8-A764-78D48270399E}" type="slidenum">
              <a:rPr lang="en-US" smtClean="0"/>
              <a:pPr>
                <a:defRPr/>
              </a:pPr>
              <a:t>8</a:t>
            </a:fld>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838200" y="1066800"/>
            <a:ext cx="7239000" cy="5257800"/>
          </a:xfrm>
          <a:prstGeom prst="rect">
            <a:avLst/>
          </a:prstGeom>
          <a:noFill/>
          <a:ln w="9525">
            <a:noFill/>
            <a:miter lim="800000"/>
            <a:headEnd/>
            <a:tailEnd/>
          </a:ln>
        </p:spPr>
      </p:pic>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dirty="0" smtClean="0"/>
              <a:t>Tracking Cookies Firefox</a:t>
            </a:r>
          </a:p>
        </p:txBody>
      </p:sp>
      <p:sp>
        <p:nvSpPr>
          <p:cNvPr id="13315" name="Slide Number Placeholder 2"/>
          <p:cNvSpPr>
            <a:spLocks noGrp="1"/>
          </p:cNvSpPr>
          <p:nvPr>
            <p:ph type="sldNum" sz="quarter" idx="10"/>
          </p:nvPr>
        </p:nvSpPr>
        <p:spPr>
          <a:noFill/>
        </p:spPr>
        <p:txBody>
          <a:bodyPr/>
          <a:lstStyle/>
          <a:p>
            <a:fld id="{473FE8E8-4405-4CD0-ABBA-E403CB837B07}" type="slidenum">
              <a:rPr lang="en-US" smtClean="0"/>
              <a:pPr/>
              <a:t>9</a:t>
            </a:fld>
            <a:endParaRPr lang="en-US" dirty="0" smtClean="0"/>
          </a:p>
        </p:txBody>
      </p:sp>
      <p:pic>
        <p:nvPicPr>
          <p:cNvPr id="4098" name="Picture 2"/>
          <p:cNvPicPr>
            <a:picLocks noChangeAspect="1" noChangeArrowheads="1"/>
          </p:cNvPicPr>
          <p:nvPr/>
        </p:nvPicPr>
        <p:blipFill>
          <a:blip r:embed="rId3" cstate="print"/>
          <a:srcRect/>
          <a:stretch>
            <a:fillRect/>
          </a:stretch>
        </p:blipFill>
        <p:spPr bwMode="auto">
          <a:xfrm>
            <a:off x="2057399" y="1143000"/>
            <a:ext cx="5221961" cy="4876800"/>
          </a:xfrm>
          <a:prstGeom prst="rect">
            <a:avLst/>
          </a:prstGeom>
          <a:noFill/>
          <a:ln w="9525">
            <a:noFill/>
            <a:miter lim="800000"/>
            <a:headEnd/>
            <a:tailEnd/>
          </a:ln>
        </p:spPr>
      </p:pic>
      <p:sp>
        <p:nvSpPr>
          <p:cNvPr id="5" name="Right Arrow 4"/>
          <p:cNvSpPr/>
          <p:nvPr/>
        </p:nvSpPr>
        <p:spPr>
          <a:xfrm>
            <a:off x="1600200" y="3859212"/>
            <a:ext cx="1143000" cy="48418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Right Arrow 7"/>
          <p:cNvSpPr/>
          <p:nvPr/>
        </p:nvSpPr>
        <p:spPr>
          <a:xfrm>
            <a:off x="990600" y="2209800"/>
            <a:ext cx="1143000" cy="48418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RSA US09 Template 2">
  <a:themeElements>
    <a:clrScheme name="Default Design 14">
      <a:dk1>
        <a:srgbClr val="000000"/>
      </a:dk1>
      <a:lt1>
        <a:srgbClr val="FFFFFF"/>
      </a:lt1>
      <a:dk2>
        <a:srgbClr val="0081C6"/>
      </a:dk2>
      <a:lt2>
        <a:srgbClr val="808080"/>
      </a:lt2>
      <a:accent1>
        <a:srgbClr val="0E3192"/>
      </a:accent1>
      <a:accent2>
        <a:srgbClr val="FFCC11"/>
      </a:accent2>
      <a:accent3>
        <a:srgbClr val="FFFFFF"/>
      </a:accent3>
      <a:accent4>
        <a:srgbClr val="000000"/>
      </a:accent4>
      <a:accent5>
        <a:srgbClr val="AAADC7"/>
      </a:accent5>
      <a:accent6>
        <a:srgbClr val="E7B90E"/>
      </a:accent6>
      <a:hlink>
        <a:srgbClr val="517BB8"/>
      </a:hlink>
      <a:folHlink>
        <a:srgbClr val="9E9E9E"/>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81C6"/>
        </a:dk2>
        <a:lt2>
          <a:srgbClr val="808080"/>
        </a:lt2>
        <a:accent1>
          <a:srgbClr val="0E3192"/>
        </a:accent1>
        <a:accent2>
          <a:srgbClr val="FFCC11"/>
        </a:accent2>
        <a:accent3>
          <a:srgbClr val="FFFFFF"/>
        </a:accent3>
        <a:accent4>
          <a:srgbClr val="000000"/>
        </a:accent4>
        <a:accent5>
          <a:srgbClr val="AAADC7"/>
        </a:accent5>
        <a:accent6>
          <a:srgbClr val="E7B90E"/>
        </a:accent6>
        <a:hlink>
          <a:srgbClr val="517BB8"/>
        </a:hlink>
        <a:folHlink>
          <a:srgbClr val="517BB8"/>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81C6"/>
        </a:dk2>
        <a:lt2>
          <a:srgbClr val="808080"/>
        </a:lt2>
        <a:accent1>
          <a:srgbClr val="0E3192"/>
        </a:accent1>
        <a:accent2>
          <a:srgbClr val="FFCC11"/>
        </a:accent2>
        <a:accent3>
          <a:srgbClr val="FFFFFF"/>
        </a:accent3>
        <a:accent4>
          <a:srgbClr val="000000"/>
        </a:accent4>
        <a:accent5>
          <a:srgbClr val="AAADC7"/>
        </a:accent5>
        <a:accent6>
          <a:srgbClr val="E7B90E"/>
        </a:accent6>
        <a:hlink>
          <a:srgbClr val="517BB8"/>
        </a:hlink>
        <a:folHlink>
          <a:srgbClr val="9E9E9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RSA US09 Template 2</Template>
  <TotalTime>11190</TotalTime>
  <Words>5372</Words>
  <Application>Microsoft Macintosh PowerPoint</Application>
  <PresentationFormat>On-screen Show (4:3)</PresentationFormat>
  <Paragraphs>273</Paragraphs>
  <Slides>34</Slides>
  <Notes>34</Notes>
  <HiddenSlides>0</HiddenSlides>
  <MMClips>0</MMClips>
  <ScaleCrop>false</ScaleCrop>
  <HeadingPairs>
    <vt:vector size="4" baseType="variant">
      <vt:variant>
        <vt:lpstr>Design Template</vt:lpstr>
      </vt:variant>
      <vt:variant>
        <vt:i4>1</vt:i4>
      </vt:variant>
      <vt:variant>
        <vt:lpstr>Slide Titles</vt:lpstr>
      </vt:variant>
      <vt:variant>
        <vt:i4>34</vt:i4>
      </vt:variant>
    </vt:vector>
  </HeadingPairs>
  <TitlesOfParts>
    <vt:vector size="35" baseType="lpstr">
      <vt:lpstr>RSA US09 Template 2</vt:lpstr>
      <vt:lpstr>MS Endpoint Privacy and Security –  What Works and What Does Not</vt:lpstr>
      <vt:lpstr>When we browse, we don’t really know what we are getting: CNN</vt:lpstr>
      <vt:lpstr>The Beginning of the Rest of the Story</vt:lpstr>
      <vt:lpstr>Managing the Browser</vt:lpstr>
      <vt:lpstr>Are Cookies a problem?</vt:lpstr>
      <vt:lpstr>Google knows a lot about you</vt:lpstr>
      <vt:lpstr>Spybot Immunize and Browsers</vt:lpstr>
      <vt:lpstr>Immunize is not perfect</vt:lpstr>
      <vt:lpstr>Tracking Cookies Firefox</vt:lpstr>
      <vt:lpstr>Tracking Cookies IE 9</vt:lpstr>
      <vt:lpstr>Now we trade off knowledge for time and effort</vt:lpstr>
      <vt:lpstr>Private Browsing Mode</vt:lpstr>
      <vt:lpstr>Browser Vulnerability  http://bcheck.scanit.be/</vt:lpstr>
      <vt:lpstr> Host Table</vt:lpstr>
      <vt:lpstr>Slide 15</vt:lpstr>
      <vt:lpstr>Firefox Specific Tips</vt:lpstr>
      <vt:lpstr>White and Black Listing</vt:lpstr>
      <vt:lpstr>Anti-Virus Has Reached a Limit </vt:lpstr>
      <vt:lpstr>Microsoft is Working on a Next Generation of Regclean</vt:lpstr>
      <vt:lpstr>Windows SteadyState</vt:lpstr>
      <vt:lpstr>Blacklisting Is Still Useful!</vt:lpstr>
      <vt:lpstr>Heuristics, Still Trying After 20 Years</vt:lpstr>
      <vt:lpstr>Industry Tipping Point – White Listing</vt:lpstr>
      <vt:lpstr>Bit9 Parity and  The Global Software Registry</vt:lpstr>
      <vt:lpstr>CoreTrace</vt:lpstr>
      <vt:lpstr>Savant Protection</vt:lpstr>
      <vt:lpstr>Slide 27</vt:lpstr>
      <vt:lpstr>Sandboxie</vt:lpstr>
      <vt:lpstr>Secunia PSI</vt:lpstr>
      <vt:lpstr>F-Secure Health Check</vt:lpstr>
      <vt:lpstr>Belarc Security Advisor</vt:lpstr>
      <vt:lpstr>Microsoft Baseline Security Analyzer 2.1.1</vt:lpstr>
      <vt:lpstr>Run Windows Update To See History</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Works - Endpoint Security Tokyo Visions 2009</dc:title>
  <dc:creator>DSardi</dc:creator>
  <cp:lastModifiedBy>Dali Burgado</cp:lastModifiedBy>
  <cp:revision>98</cp:revision>
  <dcterms:created xsi:type="dcterms:W3CDTF">2010-10-29T22:00:36Z</dcterms:created>
  <dcterms:modified xsi:type="dcterms:W3CDTF">2010-10-29T22:01:52Z</dcterms:modified>
</cp:coreProperties>
</file>