
<file path=[Content_Types].xml><?xml version="1.0" encoding="utf-8"?>
<Types xmlns="http://schemas.openxmlformats.org/package/2006/content-types">
  <Override PartName="/ppt/notesSlides/notesSlide4.xml" ContentType="application/vnd.openxmlformats-officedocument.presentationml.notesSlide+xml"/>
  <Override PartName="/ppt/slides/slide9.xml" ContentType="application/vnd.openxmlformats-officedocument.presentationml.slide+xml"/>
  <Override PartName="/ppt/slideLayouts/slideLayout9.xml" ContentType="application/vnd.openxmlformats-officedocument.presentationml.slideLayout+xml"/>
  <Override PartName="/ppt/notesSlides/notesSlide9.xml" ContentType="application/vnd.openxmlformats-officedocument.presentationml.notesSlide+xml"/>
  <Override PartName="/ppt/slides/slide5.xml" ContentType="application/vnd.openxmlformats-officedocument.presentationml.slide+xml"/>
  <Override PartName="/ppt/diagrams/colors1.xml" ContentType="application/vnd.openxmlformats-officedocument.drawingml.diagramColors+xml"/>
  <Override PartName="/ppt/slideLayouts/slideLayout11.xml" ContentType="application/vnd.openxmlformats-officedocument.presentationml.slideLayout+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handoutMasters/handoutMaster1.xml" ContentType="application/vnd.openxmlformats-officedocument.presentationml.handoutMaster+xml"/>
  <Override PartName="/docProps/app.xml" ContentType="application/vnd.openxmlformats-officedocument.extended-properties+xml"/>
  <Override PartName="/ppt/slideLayouts/slideLayout5.xml" ContentType="application/vnd.openxmlformats-officedocument.presentationml.slideLayout+xml"/>
  <Override PartName="/ppt/theme/theme2.xml" ContentType="application/vnd.openxmlformats-officedocument.theme+xml"/>
  <Override PartName="/ppt/slideLayouts/slideLayout1.xml" ContentType="application/vnd.openxmlformats-officedocument.presentationml.slideLayout+xml"/>
  <Default Extension="xml" ContentType="application/xml"/>
  <Override PartName="/ppt/notesSlides/notesSlide5.xml" ContentType="application/vnd.openxmlformats-officedocument.presentationml.notesSlide+xml"/>
  <Override PartName="/ppt/tableStyles.xml" ContentType="application/vnd.openxmlformats-officedocument.presentationml.tableStyles+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Layouts/slideLayout6.xml" ContentType="application/vnd.openxmlformats-officedocument.presentationml.slideLayout+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diagrams/quickStyle1.xml" ContentType="application/vnd.openxmlformats-officedocument.drawingml.diagramStyle+xml"/>
  <Override PartName="/ppt/theme/theme3.xml" ContentType="application/vnd.openxmlformats-officedocument.them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s/slide3.xml" ContentType="application/vnd.openxmlformats-officedocument.presentationml.slide+xml"/>
  <Override PartName="/ppt/slideLayouts/slideLayout3.xml" ContentType="application/vnd.openxmlformats-officedocument.presentationml.slide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diagrams/drawing1.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presProps.xml" ContentType="application/vnd.openxmlformats-officedocument.presentationml.presProps+xml"/>
  <Override PartName="/ppt/slideLayouts/slideLayout8.xml" ContentType="application/vnd.openxmlformats-officedocument.presentationml.slideLayout+xml"/>
  <Override PartName="/ppt/notesSlides/notesSlide8.xml" ContentType="application/vnd.openxmlformats-officedocument.presentationml.notesSlide+xml"/>
  <Override PartName="/ppt/slideLayouts/slideLayout10.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p:sldMasterIdLst>
    <p:sldMasterId id="2147483649" r:id="rId1"/>
  </p:sldMasterIdLst>
  <p:notesMasterIdLst>
    <p:notesMasterId r:id="rId12"/>
  </p:notesMasterIdLst>
  <p:handoutMasterIdLst>
    <p:handoutMasterId r:id="rId13"/>
  </p:handoutMasterIdLst>
  <p:sldIdLst>
    <p:sldId id="308" r:id="rId2"/>
    <p:sldId id="352" r:id="rId3"/>
    <p:sldId id="365" r:id="rId4"/>
    <p:sldId id="364" r:id="rId5"/>
    <p:sldId id="366" r:id="rId6"/>
    <p:sldId id="367" r:id="rId7"/>
    <p:sldId id="369" r:id="rId8"/>
    <p:sldId id="353" r:id="rId9"/>
    <p:sldId id="368" r:id="rId10"/>
    <p:sldId id="363" r:id="rId11"/>
  </p:sldIdLst>
  <p:sldSz cx="9144000" cy="6858000" type="screen4x3"/>
  <p:notesSz cx="6858000" cy="90678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FF3300"/>
    <a:srgbClr val="CC3300"/>
    <a:srgbClr val="FFCC00"/>
    <a:srgbClr val="FFFF00"/>
    <a:srgbClr val="FF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notesView">
  <p:normalViewPr>
    <p:restoredLeft sz="25316" autoAdjust="0"/>
    <p:restoredTop sz="80341" autoAdjust="0"/>
  </p:normalViewPr>
  <p:slideViewPr>
    <p:cSldViewPr>
      <p:cViewPr varScale="1">
        <p:scale>
          <a:sx n="50" d="100"/>
          <a:sy n="50" d="100"/>
        </p:scale>
        <p:origin x="-102" y="-570"/>
      </p:cViewPr>
      <p:guideLst>
        <p:guide orient="horz" pos="2160"/>
        <p:guide pos="2880"/>
      </p:guideLst>
    </p:cSldViewPr>
  </p:slideViewPr>
  <p:outlineViewPr>
    <p:cViewPr>
      <p:scale>
        <a:sx n="33" d="100"/>
        <a:sy n="33" d="100"/>
      </p:scale>
      <p:origin x="24"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98" d="100"/>
          <a:sy n="98" d="100"/>
        </p:scale>
        <p:origin x="-2688" y="-104"/>
      </p:cViewPr>
      <p:guideLst>
        <p:guide orient="horz" pos="2856"/>
        <p:guide pos="2160"/>
      </p:guideLst>
    </p:cSldViewPr>
  </p:notes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3270E9-7159-4A7F-A1EB-13ABD57AE8BC}" type="doc">
      <dgm:prSet loTypeId="urn:microsoft.com/office/officeart/2005/8/layout/arrow2" loCatId="process" qsTypeId="urn:microsoft.com/office/officeart/2005/8/quickstyle/simple5" qsCatId="simple" csTypeId="urn:microsoft.com/office/officeart/2005/8/colors/colorful5" csCatId="colorful" phldr="1"/>
      <dgm:spPr/>
    </dgm:pt>
    <dgm:pt modelId="{D2ECA143-F1F0-410D-B23C-14CAEC4BBD24}">
      <dgm:prSet phldrT="[Text]"/>
      <dgm:spPr/>
      <dgm:t>
        <a:bodyP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n-US" b="1" cap="none" spc="0" dirty="0" smtClean="0">
              <a:ln>
                <a:prstDash val="solid"/>
              </a:ln>
              <a:solidFill>
                <a:srgbClr val="FF3300"/>
              </a:solidFill>
              <a:effectLst>
                <a:outerShdw blurRad="88000" dist="50800" dir="5040000" algn="tl">
                  <a:schemeClr val="accent4">
                    <a:tint val="80000"/>
                    <a:satMod val="250000"/>
                    <a:alpha val="45000"/>
                  </a:schemeClr>
                </a:outerShdw>
              </a:effectLst>
            </a:rPr>
            <a:t>Save gas</a:t>
          </a:r>
          <a:endParaRPr lang="en-US" b="1" cap="none" spc="0" dirty="0">
            <a:ln>
              <a:prstDash val="solid"/>
            </a:ln>
            <a:solidFill>
              <a:srgbClr val="FF3300"/>
            </a:solidFill>
            <a:effectLst>
              <a:outerShdw blurRad="88000" dist="50800" dir="5040000" algn="tl">
                <a:schemeClr val="accent4">
                  <a:tint val="80000"/>
                  <a:satMod val="250000"/>
                  <a:alpha val="45000"/>
                </a:schemeClr>
              </a:outerShdw>
            </a:effectLst>
          </a:endParaRPr>
        </a:p>
      </dgm:t>
    </dgm:pt>
    <dgm:pt modelId="{78FFB102-AA27-4D7B-90DE-D78958BE64E1}" type="parTrans" cxnId="{4DF06FC5-2700-4282-A455-0961E52FBC2A}">
      <dgm:prSet/>
      <dgm:spPr/>
      <dgm:t>
        <a:bodyPr/>
        <a:lstStyle/>
        <a:p>
          <a:endParaRPr lang="en-US"/>
        </a:p>
      </dgm:t>
    </dgm:pt>
    <dgm:pt modelId="{F7B38328-8CBE-4B9C-AF09-DE848FCB0A0E}" type="sibTrans" cxnId="{4DF06FC5-2700-4282-A455-0961E52FBC2A}">
      <dgm:prSet/>
      <dgm:spPr/>
      <dgm:t>
        <a:bodyPr/>
        <a:lstStyle/>
        <a:p>
          <a:endParaRPr lang="en-US"/>
        </a:p>
      </dgm:t>
    </dgm:pt>
    <dgm:pt modelId="{52520481-B07F-467F-95FF-2F759AA337B2}">
      <dgm:prSet phldrT="[Text]"/>
      <dgm:spPr/>
      <dgm:t>
        <a:bodyP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n-US" b="1" cap="none" spc="0" dirty="0" smtClean="0">
              <a:ln>
                <a:prstDash val="solid"/>
              </a:ln>
              <a:solidFill>
                <a:srgbClr val="FF3300"/>
              </a:solidFill>
              <a:effectLst>
                <a:outerShdw blurRad="88000" dist="50800" dir="5040000" algn="tl">
                  <a:schemeClr val="accent4">
                    <a:tint val="80000"/>
                    <a:satMod val="250000"/>
                    <a:alpha val="45000"/>
                  </a:schemeClr>
                </a:outerShdw>
              </a:effectLst>
            </a:rPr>
            <a:t>Save time</a:t>
          </a:r>
          <a:endParaRPr lang="en-US" b="1" cap="none" spc="0" dirty="0">
            <a:ln>
              <a:prstDash val="solid"/>
            </a:ln>
            <a:solidFill>
              <a:srgbClr val="FF3300"/>
            </a:solidFill>
            <a:effectLst>
              <a:outerShdw blurRad="88000" dist="50800" dir="5040000" algn="tl">
                <a:schemeClr val="accent4">
                  <a:tint val="80000"/>
                  <a:satMod val="250000"/>
                  <a:alpha val="45000"/>
                </a:schemeClr>
              </a:outerShdw>
            </a:effectLst>
          </a:endParaRPr>
        </a:p>
      </dgm:t>
    </dgm:pt>
    <dgm:pt modelId="{12B9BAC0-CC7F-41D4-B253-13F8A8C13718}" type="parTrans" cxnId="{BEA125FE-2F9C-4C36-BA94-E0E0282D815E}">
      <dgm:prSet/>
      <dgm:spPr/>
      <dgm:t>
        <a:bodyPr/>
        <a:lstStyle/>
        <a:p>
          <a:endParaRPr lang="en-US"/>
        </a:p>
      </dgm:t>
    </dgm:pt>
    <dgm:pt modelId="{AA24A293-0449-42DA-9D6E-7A524269ED95}" type="sibTrans" cxnId="{BEA125FE-2F9C-4C36-BA94-E0E0282D815E}">
      <dgm:prSet/>
      <dgm:spPr/>
      <dgm:t>
        <a:bodyPr/>
        <a:lstStyle/>
        <a:p>
          <a:endParaRPr lang="en-US"/>
        </a:p>
      </dgm:t>
    </dgm:pt>
    <dgm:pt modelId="{074E442D-4691-4029-92ED-7CBDF21E4E3C}">
      <dgm:prSet phldrT="[Text]"/>
      <dgm:spPr/>
      <dgm:t>
        <a:bodyP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n-US" b="1" cap="none" spc="0" dirty="0" smtClean="0">
              <a:ln>
                <a:prstDash val="solid"/>
              </a:ln>
              <a:solidFill>
                <a:srgbClr val="FF3300"/>
              </a:solidFill>
              <a:effectLst>
                <a:outerShdw blurRad="88000" dist="50800" dir="5040000" algn="tl">
                  <a:schemeClr val="accent4">
                    <a:tint val="80000"/>
                    <a:satMod val="250000"/>
                    <a:alpha val="45000"/>
                  </a:schemeClr>
                </a:outerShdw>
              </a:effectLst>
            </a:rPr>
            <a:t>Save money</a:t>
          </a:r>
          <a:endParaRPr lang="en-US" b="1" cap="none" spc="0" dirty="0">
            <a:ln>
              <a:prstDash val="solid"/>
            </a:ln>
            <a:solidFill>
              <a:srgbClr val="FF3300"/>
            </a:solidFill>
            <a:effectLst>
              <a:outerShdw blurRad="88000" dist="50800" dir="5040000" algn="tl">
                <a:schemeClr val="accent4">
                  <a:tint val="80000"/>
                  <a:satMod val="250000"/>
                  <a:alpha val="45000"/>
                </a:schemeClr>
              </a:outerShdw>
            </a:effectLst>
          </a:endParaRPr>
        </a:p>
      </dgm:t>
    </dgm:pt>
    <dgm:pt modelId="{7B6724FA-1ADC-428B-BA52-1E418DE40B8F}" type="parTrans" cxnId="{8B1BFEF8-62EC-4ECC-92FE-76DF4D91D38D}">
      <dgm:prSet/>
      <dgm:spPr/>
      <dgm:t>
        <a:bodyPr/>
        <a:lstStyle/>
        <a:p>
          <a:endParaRPr lang="en-US"/>
        </a:p>
      </dgm:t>
    </dgm:pt>
    <dgm:pt modelId="{F52F01A2-6A8D-4227-8F0C-4D97B79A059E}" type="sibTrans" cxnId="{8B1BFEF8-62EC-4ECC-92FE-76DF4D91D38D}">
      <dgm:prSet/>
      <dgm:spPr/>
      <dgm:t>
        <a:bodyPr/>
        <a:lstStyle/>
        <a:p>
          <a:endParaRPr lang="en-US"/>
        </a:p>
      </dgm:t>
    </dgm:pt>
    <dgm:pt modelId="{2353695F-2B2D-4B6F-AE13-63DCE2FCC813}" type="pres">
      <dgm:prSet presAssocID="{933270E9-7159-4A7F-A1EB-13ABD57AE8BC}" presName="arrowDiagram" presStyleCnt="0">
        <dgm:presLayoutVars>
          <dgm:chMax val="5"/>
          <dgm:dir/>
          <dgm:resizeHandles val="exact"/>
        </dgm:presLayoutVars>
      </dgm:prSet>
      <dgm:spPr/>
    </dgm:pt>
    <dgm:pt modelId="{DBE2B656-7141-4214-9806-508E2E47CA29}" type="pres">
      <dgm:prSet presAssocID="{933270E9-7159-4A7F-A1EB-13ABD57AE8BC}" presName="arrow" presStyleLbl="bgShp" presStyleIdx="0" presStyleCnt="1" custLinFactNeighborX="-2176"/>
      <dgm:spPr>
        <a:gradFill rotWithShape="0">
          <a:gsLst>
            <a:gs pos="0">
              <a:srgbClr val="5E9EFF"/>
            </a:gs>
            <a:gs pos="39999">
              <a:srgbClr val="85C2FF"/>
            </a:gs>
            <a:gs pos="70000">
              <a:srgbClr val="C4D6EB"/>
            </a:gs>
            <a:gs pos="100000">
              <a:srgbClr val="FFEBFA"/>
            </a:gs>
          </a:gsLst>
          <a:lin ang="5400000" scaled="0"/>
        </a:gradFill>
      </dgm:spPr>
    </dgm:pt>
    <dgm:pt modelId="{9344773B-5C2B-47FB-A32D-30FD608327DE}" type="pres">
      <dgm:prSet presAssocID="{933270E9-7159-4A7F-A1EB-13ABD57AE8BC}" presName="arrowDiagram3" presStyleCnt="0"/>
      <dgm:spPr/>
    </dgm:pt>
    <dgm:pt modelId="{10A31E75-CA85-4782-BAB1-2DEF02208105}" type="pres">
      <dgm:prSet presAssocID="{D2ECA143-F1F0-410D-B23C-14CAEC4BBD24}" presName="bullet3a" presStyleLbl="node1" presStyleIdx="0" presStyleCnt="3"/>
      <dgm:spPr/>
    </dgm:pt>
    <dgm:pt modelId="{F90175D1-B96B-4DBF-8440-2ADF95EAEB16}" type="pres">
      <dgm:prSet presAssocID="{D2ECA143-F1F0-410D-B23C-14CAEC4BBD24}" presName="textBox3a" presStyleLbl="revTx" presStyleIdx="0" presStyleCnt="3">
        <dgm:presLayoutVars>
          <dgm:bulletEnabled val="1"/>
        </dgm:presLayoutVars>
      </dgm:prSet>
      <dgm:spPr/>
      <dgm:t>
        <a:bodyPr/>
        <a:lstStyle/>
        <a:p>
          <a:endParaRPr lang="en-US"/>
        </a:p>
      </dgm:t>
    </dgm:pt>
    <dgm:pt modelId="{8D70854B-BB22-4DAD-9AEB-EF67ED9C2D7B}" type="pres">
      <dgm:prSet presAssocID="{52520481-B07F-467F-95FF-2F759AA337B2}" presName="bullet3b" presStyleLbl="node1" presStyleIdx="1" presStyleCnt="3"/>
      <dgm:spPr/>
    </dgm:pt>
    <dgm:pt modelId="{9E3FA16F-47A0-4FBC-A793-EC893B0858CC}" type="pres">
      <dgm:prSet presAssocID="{52520481-B07F-467F-95FF-2F759AA337B2}" presName="textBox3b" presStyleLbl="revTx" presStyleIdx="1" presStyleCnt="3">
        <dgm:presLayoutVars>
          <dgm:bulletEnabled val="1"/>
        </dgm:presLayoutVars>
      </dgm:prSet>
      <dgm:spPr/>
      <dgm:t>
        <a:bodyPr/>
        <a:lstStyle/>
        <a:p>
          <a:endParaRPr lang="en-US"/>
        </a:p>
      </dgm:t>
    </dgm:pt>
    <dgm:pt modelId="{B2DE6101-1946-4600-BA5A-194F338C7D92}" type="pres">
      <dgm:prSet presAssocID="{074E442D-4691-4029-92ED-7CBDF21E4E3C}" presName="bullet3c" presStyleLbl="node1" presStyleIdx="2" presStyleCnt="3"/>
      <dgm:spPr/>
    </dgm:pt>
    <dgm:pt modelId="{804FE0C2-5CE8-464E-A9C8-2A4428AD720F}" type="pres">
      <dgm:prSet presAssocID="{074E442D-4691-4029-92ED-7CBDF21E4E3C}" presName="textBox3c" presStyleLbl="revTx" presStyleIdx="2" presStyleCnt="3">
        <dgm:presLayoutVars>
          <dgm:bulletEnabled val="1"/>
        </dgm:presLayoutVars>
      </dgm:prSet>
      <dgm:spPr/>
      <dgm:t>
        <a:bodyPr/>
        <a:lstStyle/>
        <a:p>
          <a:endParaRPr lang="en-US"/>
        </a:p>
      </dgm:t>
    </dgm:pt>
  </dgm:ptLst>
  <dgm:cxnLst>
    <dgm:cxn modelId="{B37B248F-9D58-49FA-B89D-DF09C99FA35B}" type="presOf" srcId="{52520481-B07F-467F-95FF-2F759AA337B2}" destId="{9E3FA16F-47A0-4FBC-A793-EC893B0858CC}" srcOrd="0" destOrd="0" presId="urn:microsoft.com/office/officeart/2005/8/layout/arrow2"/>
    <dgm:cxn modelId="{0479B22D-03F4-4DE6-914D-5AF4CA3E452F}" type="presOf" srcId="{074E442D-4691-4029-92ED-7CBDF21E4E3C}" destId="{804FE0C2-5CE8-464E-A9C8-2A4428AD720F}" srcOrd="0" destOrd="0" presId="urn:microsoft.com/office/officeart/2005/8/layout/arrow2"/>
    <dgm:cxn modelId="{4DF06FC5-2700-4282-A455-0961E52FBC2A}" srcId="{933270E9-7159-4A7F-A1EB-13ABD57AE8BC}" destId="{D2ECA143-F1F0-410D-B23C-14CAEC4BBD24}" srcOrd="0" destOrd="0" parTransId="{78FFB102-AA27-4D7B-90DE-D78958BE64E1}" sibTransId="{F7B38328-8CBE-4B9C-AF09-DE848FCB0A0E}"/>
    <dgm:cxn modelId="{8B1BFEF8-62EC-4ECC-92FE-76DF4D91D38D}" srcId="{933270E9-7159-4A7F-A1EB-13ABD57AE8BC}" destId="{074E442D-4691-4029-92ED-7CBDF21E4E3C}" srcOrd="2" destOrd="0" parTransId="{7B6724FA-1ADC-428B-BA52-1E418DE40B8F}" sibTransId="{F52F01A2-6A8D-4227-8F0C-4D97B79A059E}"/>
    <dgm:cxn modelId="{7ED45FDD-AB18-4B38-99C0-88995404DC72}" type="presOf" srcId="{D2ECA143-F1F0-410D-B23C-14CAEC4BBD24}" destId="{F90175D1-B96B-4DBF-8440-2ADF95EAEB16}" srcOrd="0" destOrd="0" presId="urn:microsoft.com/office/officeart/2005/8/layout/arrow2"/>
    <dgm:cxn modelId="{7A142EFA-E1AE-4ABF-9BB6-612EEAF98D6C}" type="presOf" srcId="{933270E9-7159-4A7F-A1EB-13ABD57AE8BC}" destId="{2353695F-2B2D-4B6F-AE13-63DCE2FCC813}" srcOrd="0" destOrd="0" presId="urn:microsoft.com/office/officeart/2005/8/layout/arrow2"/>
    <dgm:cxn modelId="{BEA125FE-2F9C-4C36-BA94-E0E0282D815E}" srcId="{933270E9-7159-4A7F-A1EB-13ABD57AE8BC}" destId="{52520481-B07F-467F-95FF-2F759AA337B2}" srcOrd="1" destOrd="0" parTransId="{12B9BAC0-CC7F-41D4-B253-13F8A8C13718}" sibTransId="{AA24A293-0449-42DA-9D6E-7A524269ED95}"/>
    <dgm:cxn modelId="{2DC83268-16C9-43E4-9719-FC1B050083D8}" type="presParOf" srcId="{2353695F-2B2D-4B6F-AE13-63DCE2FCC813}" destId="{DBE2B656-7141-4214-9806-508E2E47CA29}" srcOrd="0" destOrd="0" presId="urn:microsoft.com/office/officeart/2005/8/layout/arrow2"/>
    <dgm:cxn modelId="{7A234B93-3660-4020-916D-E40C11DF23C4}" type="presParOf" srcId="{2353695F-2B2D-4B6F-AE13-63DCE2FCC813}" destId="{9344773B-5C2B-47FB-A32D-30FD608327DE}" srcOrd="1" destOrd="0" presId="urn:microsoft.com/office/officeart/2005/8/layout/arrow2"/>
    <dgm:cxn modelId="{BA566B0F-4B25-40E7-80D0-CA434EBAF48C}" type="presParOf" srcId="{9344773B-5C2B-47FB-A32D-30FD608327DE}" destId="{10A31E75-CA85-4782-BAB1-2DEF02208105}" srcOrd="0" destOrd="0" presId="urn:microsoft.com/office/officeart/2005/8/layout/arrow2"/>
    <dgm:cxn modelId="{A271EC92-7793-4342-A97A-9A882085EDAF}" type="presParOf" srcId="{9344773B-5C2B-47FB-A32D-30FD608327DE}" destId="{F90175D1-B96B-4DBF-8440-2ADF95EAEB16}" srcOrd="1" destOrd="0" presId="urn:microsoft.com/office/officeart/2005/8/layout/arrow2"/>
    <dgm:cxn modelId="{2F991974-8E69-41FE-8E27-3B67C3294652}" type="presParOf" srcId="{9344773B-5C2B-47FB-A32D-30FD608327DE}" destId="{8D70854B-BB22-4DAD-9AEB-EF67ED9C2D7B}" srcOrd="2" destOrd="0" presId="urn:microsoft.com/office/officeart/2005/8/layout/arrow2"/>
    <dgm:cxn modelId="{1582C4DC-73AB-4504-B333-ED2D5BFBAF63}" type="presParOf" srcId="{9344773B-5C2B-47FB-A32D-30FD608327DE}" destId="{9E3FA16F-47A0-4FBC-A793-EC893B0858CC}" srcOrd="3" destOrd="0" presId="urn:microsoft.com/office/officeart/2005/8/layout/arrow2"/>
    <dgm:cxn modelId="{08F8B2BC-F9C7-4DA5-8266-AE3B007D471C}" type="presParOf" srcId="{9344773B-5C2B-47FB-A32D-30FD608327DE}" destId="{B2DE6101-1946-4600-BA5A-194F338C7D92}" srcOrd="4" destOrd="0" presId="urn:microsoft.com/office/officeart/2005/8/layout/arrow2"/>
    <dgm:cxn modelId="{10A8CABE-BA69-4EA5-B6CA-46F518836419}" type="presParOf" srcId="{9344773B-5C2B-47FB-A32D-30FD608327DE}" destId="{804FE0C2-5CE8-464E-A9C8-2A4428AD720F}" srcOrd="5" destOrd="0" presId="urn:microsoft.com/office/officeart/2005/8/layout/arrow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770050" name="Rectangle 2"/>
          <p:cNvSpPr>
            <a:spLocks noGrp="1" noChangeArrowheads="1"/>
          </p:cNvSpPr>
          <p:nvPr>
            <p:ph type="hdr" sz="quarter"/>
          </p:nvPr>
        </p:nvSpPr>
        <p:spPr bwMode="auto">
          <a:xfrm>
            <a:off x="0" y="0"/>
            <a:ext cx="2971800" cy="45339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770051" name="Rectangle 3"/>
          <p:cNvSpPr>
            <a:spLocks noGrp="1" noChangeArrowheads="1"/>
          </p:cNvSpPr>
          <p:nvPr>
            <p:ph type="dt" sz="quarter" idx="1"/>
          </p:nvPr>
        </p:nvSpPr>
        <p:spPr bwMode="auto">
          <a:xfrm>
            <a:off x="3884613" y="0"/>
            <a:ext cx="2971800" cy="45339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770052" name="Rectangle 4"/>
          <p:cNvSpPr>
            <a:spLocks noGrp="1" noChangeArrowheads="1"/>
          </p:cNvSpPr>
          <p:nvPr>
            <p:ph type="ftr" sz="quarter" idx="2"/>
          </p:nvPr>
        </p:nvSpPr>
        <p:spPr bwMode="auto">
          <a:xfrm>
            <a:off x="0" y="8612836"/>
            <a:ext cx="2971800" cy="45339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r>
              <a:rPr lang="en-US"/>
              <a:t>SANS</a:t>
            </a:r>
          </a:p>
        </p:txBody>
      </p:sp>
      <p:sp>
        <p:nvSpPr>
          <p:cNvPr id="770053" name="Rectangle 5"/>
          <p:cNvSpPr>
            <a:spLocks noGrp="1" noChangeArrowheads="1"/>
          </p:cNvSpPr>
          <p:nvPr>
            <p:ph type="sldNum" sz="quarter" idx="3"/>
          </p:nvPr>
        </p:nvSpPr>
        <p:spPr bwMode="auto">
          <a:xfrm>
            <a:off x="3884613" y="8612836"/>
            <a:ext cx="2971800" cy="45339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DC990F5-84A2-453E-B734-F64CF99AB4B0}"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6148" name="Rectangle 4"/>
          <p:cNvSpPr>
            <a:spLocks noGrp="1" noRot="1" noChangeAspect="1" noChangeArrowheads="1" noTextEdit="1"/>
          </p:cNvSpPr>
          <p:nvPr>
            <p:ph type="sldImg" idx="2"/>
          </p:nvPr>
        </p:nvSpPr>
        <p:spPr bwMode="auto">
          <a:xfrm>
            <a:off x="1162050" y="679450"/>
            <a:ext cx="4533900" cy="3400425"/>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914400" y="4307205"/>
            <a:ext cx="5029200" cy="408051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1" name="Rectangle 7"/>
          <p:cNvSpPr>
            <a:spLocks noGrp="1" noChangeArrowheads="1"/>
          </p:cNvSpPr>
          <p:nvPr>
            <p:ph type="sldNum" sz="quarter" idx="5"/>
          </p:nvPr>
        </p:nvSpPr>
        <p:spPr bwMode="auto">
          <a:xfrm>
            <a:off x="1981200" y="8614410"/>
            <a:ext cx="2971800" cy="45339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ctr">
              <a:defRPr sz="1200">
                <a:latin typeface="Arial" charset="0"/>
              </a:defRPr>
            </a:lvl1pPr>
          </a:lstStyle>
          <a:p>
            <a:fld id="{2908431A-2C65-423B-B816-699DACF4F101}"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0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0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0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0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 Id="rId3" Type="http://schemas.openxmlformats.org/officeDocument/2006/relationships/image" Target="../media/image1.png"/></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2.png"/><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83164E99-185D-4385-AB2D-C10E759E40D7}" type="slidenum">
              <a:rPr lang="en-US"/>
              <a:pPr/>
              <a:t>1</a:t>
            </a:fld>
            <a:endParaRPr lang="en-US"/>
          </a:p>
        </p:txBody>
      </p:sp>
      <p:sp>
        <p:nvSpPr>
          <p:cNvPr id="788482" name="Rectangle 2"/>
          <p:cNvSpPr>
            <a:spLocks noGrp="1" noRot="1" noChangeAspect="1" noChangeArrowheads="1" noTextEdit="1"/>
          </p:cNvSpPr>
          <p:nvPr>
            <p:ph type="sldImg"/>
          </p:nvPr>
        </p:nvSpPr>
        <p:spPr>
          <a:ln/>
        </p:spPr>
      </p:sp>
      <p:sp>
        <p:nvSpPr>
          <p:cNvPr id="788483" name="Rectangle 3"/>
          <p:cNvSpPr>
            <a:spLocks noGrp="1" noChangeArrowheads="1"/>
          </p:cNvSpPr>
          <p:nvPr>
            <p:ph type="body" idx="1"/>
          </p:nvPr>
        </p:nvSpPr>
        <p:spPr/>
        <p:txBody>
          <a:bodyPr/>
          <a:lstStyle/>
          <a:p>
            <a:r>
              <a:rPr lang="en-US" sz="1200" kern="1200" dirty="0" smtClean="0">
                <a:solidFill>
                  <a:schemeClr val="tx1"/>
                </a:solidFill>
                <a:latin typeface="Times New Roman" pitchFamily="18" charset="0"/>
                <a:ea typeface="+mn-ea"/>
                <a:cs typeface="+mn-cs"/>
              </a:rPr>
              <a:t>Remote desktop software packages, also known as Remote Access Tools, provide a way for computer users and administrators to share screens for support sessions, access of work computers from home, and vice versa.  Some of the most popular tools include GoToMyPC, VNC (Virtual Network Computing), and Windows Remote Desktop (RDP).  Other systems such as WebEx and LiveMeeting provide a way to collaborate or share desktop screens during meetings, but can also be used by individuals for remote access.  These tools can save time and money by eliminating travel and enabling collaboration, but they also provide a back door into the enterprise network that can be leveraged by malicious outsiders and insiders alike.</a:t>
            </a:r>
            <a:endParaRPr lang="en-US" sz="1800"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0F0EDA77-754D-4385-8BE4-5E479ACF757A}" type="slidenum">
              <a:rPr lang="en-US"/>
              <a:pPr/>
              <a:t>10</a:t>
            </a:fld>
            <a:endParaRPr lang="en-US"/>
          </a:p>
        </p:txBody>
      </p:sp>
      <p:sp>
        <p:nvSpPr>
          <p:cNvPr id="825346" name="Rectangle 2"/>
          <p:cNvSpPr>
            <a:spLocks noGrp="1" noRot="1" noChangeAspect="1" noChangeArrowheads="1" noTextEdit="1"/>
          </p:cNvSpPr>
          <p:nvPr>
            <p:ph type="sldImg"/>
          </p:nvPr>
        </p:nvSpPr>
        <p:spPr>
          <a:ln/>
        </p:spPr>
      </p:sp>
      <p:sp>
        <p:nvSpPr>
          <p:cNvPr id="825347"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latin typeface="Times New Roman" pitchFamily="18" charset="0"/>
                <a:ea typeface="+mn-ea"/>
                <a:cs typeface="+mn-cs"/>
              </a:rPr>
              <a:t>Remote access tools</a:t>
            </a:r>
            <a:r>
              <a:rPr lang="en-US" sz="1200" kern="1200" dirty="0" smtClean="0">
                <a:solidFill>
                  <a:schemeClr val="tx1"/>
                </a:solidFill>
                <a:latin typeface="Times New Roman" pitchFamily="18" charset="0"/>
                <a:ea typeface="+mn-ea"/>
                <a:cs typeface="+mn-cs"/>
              </a:rPr>
              <a:t> are valuable assets to organizations seeking to make efficient use of time, people, and travel resources.  However, the risks are not always as evident as the benefits.  </a:t>
            </a:r>
            <a:r>
              <a:rPr lang="en-US" sz="1200" dirty="0" smtClean="0"/>
              <a:t>These software packages may introduce unexpected vulnerabilities if not reviewed and implemented carefully.</a:t>
            </a:r>
            <a:endParaRPr lang="en-US" sz="1200" kern="1200" dirty="0" smtClean="0">
              <a:solidFill>
                <a:schemeClr val="tx1"/>
              </a:solidFill>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The remote access tools policy outlines acceptable use in a form that is consistent with the security posture and goals of the organization.  It should empower people to make the right choices and encourage them to understand the requirements for secure remote access.</a:t>
            </a:r>
            <a:endParaRPr lang="en-US" sz="1200" kern="1200" dirty="0" smtClean="0">
              <a:solidFill>
                <a:schemeClr val="tx1"/>
              </a:solidFill>
              <a:latin typeface="Times New Roman" pitchFamily="18" charset="0"/>
              <a:ea typeface="+mn-ea"/>
              <a:cs typeface="+mn-cs"/>
            </a:endParaRPr>
          </a:p>
          <a:p>
            <a:endParaRPr lang="en-US" dirty="0">
              <a:latin typeface="Courier New" pitchFamily="49"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9EEA655F-C723-49B4-B5D5-9F7D6C4FE4AC}" type="slidenum">
              <a:rPr lang="en-US"/>
              <a:pPr/>
              <a:t>2</a:t>
            </a:fld>
            <a:endParaRPr lang="en-US"/>
          </a:p>
        </p:txBody>
      </p:sp>
      <p:sp>
        <p:nvSpPr>
          <p:cNvPr id="815106" name="Rectangle 2"/>
          <p:cNvSpPr>
            <a:spLocks noGrp="1" noRot="1" noChangeAspect="1" noChangeArrowheads="1" noTextEdit="1"/>
          </p:cNvSpPr>
          <p:nvPr>
            <p:ph type="sldImg"/>
          </p:nvPr>
        </p:nvSpPr>
        <p:spPr>
          <a:ln/>
        </p:spPr>
      </p:sp>
      <p:sp>
        <p:nvSpPr>
          <p:cNvPr id="815107" name="Rectangle 3"/>
          <p:cNvSpPr>
            <a:spLocks noGrp="1" noChangeArrowheads="1"/>
          </p:cNvSpPr>
          <p:nvPr>
            <p:ph type="body" idx="1"/>
          </p:nvPr>
        </p:nvSpPr>
        <p:spPr>
          <a:xfrm>
            <a:off x="762000" y="4231640"/>
            <a:ext cx="5257800" cy="4307205"/>
          </a:xfrm>
        </p:spPr>
        <p:txBody>
          <a:bodyPr/>
          <a:lstStyle/>
          <a:p>
            <a:pPr>
              <a:spcAft>
                <a:spcPts val="600"/>
              </a:spcAft>
            </a:pPr>
            <a:r>
              <a:rPr lang="en-US" sz="1200" dirty="0" smtClean="0"/>
              <a:t>In order to understand the reasons a remote access tools policy is needed, one must first understand what capabilities these tools provide and how the benefits provide motivation for end users to implicitly decide to accept additional risks.</a:t>
            </a:r>
          </a:p>
          <a:p>
            <a:pPr>
              <a:spcAft>
                <a:spcPts val="600"/>
              </a:spcAft>
            </a:pPr>
            <a:r>
              <a:rPr lang="en-US" sz="1200" dirty="0" smtClean="0"/>
              <a:t>The risks need to be enumerated explicitly, to weigh against those benefits and provide the framework and boundaries for the policy.  Not all of these risks are obvious, and a clear explanation will help the organization and its members to make informed choices.</a:t>
            </a:r>
          </a:p>
          <a:p>
            <a:pPr>
              <a:spcAft>
                <a:spcPts val="600"/>
              </a:spcAft>
            </a:pPr>
            <a:r>
              <a:rPr lang="en-US" sz="1200" dirty="0" smtClean="0"/>
              <a:t>Explaining “why” a policy needs to be in place will improve the buy-in achieved and make the goals more transparent.</a:t>
            </a:r>
          </a:p>
          <a:p>
            <a:pPr>
              <a:spcAft>
                <a:spcPts val="600"/>
              </a:spcAft>
            </a:pPr>
            <a:endParaRPr lang="en-US" sz="1200"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9EEA655F-C723-49B4-B5D5-9F7D6C4FE4AC}" type="slidenum">
              <a:rPr lang="en-US"/>
              <a:pPr/>
              <a:t>3</a:t>
            </a:fld>
            <a:endParaRPr lang="en-US" dirty="0"/>
          </a:p>
        </p:txBody>
      </p:sp>
      <p:sp>
        <p:nvSpPr>
          <p:cNvPr id="815106" name="Rectangle 2"/>
          <p:cNvSpPr>
            <a:spLocks noGrp="1" noRot="1" noChangeAspect="1" noChangeArrowheads="1" noTextEdit="1"/>
          </p:cNvSpPr>
          <p:nvPr>
            <p:ph type="sldImg"/>
          </p:nvPr>
        </p:nvSpPr>
        <p:spPr>
          <a:ln/>
        </p:spPr>
      </p:sp>
      <p:sp>
        <p:nvSpPr>
          <p:cNvPr id="815107" name="Rectangle 3"/>
          <p:cNvSpPr>
            <a:spLocks noGrp="1" noChangeArrowheads="1"/>
          </p:cNvSpPr>
          <p:nvPr>
            <p:ph type="body" idx="1"/>
          </p:nvPr>
        </p:nvSpPr>
        <p:spPr>
          <a:xfrm>
            <a:off x="762000" y="4231640"/>
            <a:ext cx="5257800" cy="4307205"/>
          </a:xfrm>
        </p:spPr>
        <p:txBody>
          <a:bodyPr/>
          <a:lstStyle/>
          <a:p>
            <a:pPr>
              <a:spcAft>
                <a:spcPts val="600"/>
              </a:spcAft>
            </a:pPr>
            <a:r>
              <a:rPr lang="en-US" sz="1200" dirty="0" smtClean="0"/>
              <a:t>The TechTerms.com definition of Remote Access continues on to add:  “This is great for people who sometimes work from home and for server administrators who frequently need to update and make changes on their server machines. Most remote access programs also allow users to transfer files between the local and remote machines, which can save a lot of commuting time.”</a:t>
            </a:r>
            <a:br>
              <a:rPr lang="en-US" sz="1200" dirty="0" smtClean="0"/>
            </a:br>
            <a:r>
              <a:rPr lang="en-US" sz="1200" dirty="0" smtClean="0"/>
              <a:t>Source: http://www.techterms.com/definition/remoteaccess</a:t>
            </a:r>
          </a:p>
          <a:p>
            <a:pPr>
              <a:spcAft>
                <a:spcPts val="600"/>
              </a:spcAft>
            </a:pPr>
            <a:r>
              <a:rPr lang="en-US" sz="1200" dirty="0" smtClean="0"/>
              <a:t>There are many different tools that provide the ability to remotely control a computer system.  One of the earliest and most popular is VNC (Virtual Network Computing), originally created by Olivetti Research Labs in Cambridge, England</a:t>
            </a:r>
            <a:r>
              <a:rPr lang="en-US" sz="1200" baseline="0" dirty="0" smtClean="0"/>
              <a:t> and now a product of </a:t>
            </a:r>
            <a:r>
              <a:rPr lang="en-US" sz="1200" baseline="0" dirty="0" err="1" smtClean="0"/>
              <a:t>RealVNC</a:t>
            </a:r>
            <a:r>
              <a:rPr lang="en-US" sz="1200" baseline="0" dirty="0" smtClean="0"/>
              <a:t> Ltd.  Microsoft’s built-in Windows Remote Desktop has also been a popular remote access tool since it was released</a:t>
            </a:r>
            <a:r>
              <a:rPr lang="en-US" sz="1200" dirty="0" smtClean="0"/>
              <a:t> as part of Windows XP in 2001</a:t>
            </a:r>
            <a:r>
              <a:rPr lang="en-US" sz="1200" baseline="0" dirty="0" smtClean="0"/>
              <a:t>.  In more recent years, GoToMyPC (Citrix), LogMeIn, and similar tools have entered the market.  Web conferencing tools such as WebEx, Microsoft Live Meeting, and </a:t>
            </a:r>
            <a:r>
              <a:rPr lang="en-US" sz="1200" baseline="0" dirty="0" err="1" smtClean="0"/>
              <a:t>GoToMeeting</a:t>
            </a:r>
            <a:r>
              <a:rPr lang="en-US" sz="1200" baseline="0" dirty="0" smtClean="0"/>
              <a:t> are other tools used to fill this need.</a:t>
            </a:r>
          </a:p>
          <a:p>
            <a:pPr>
              <a:spcAft>
                <a:spcPts val="600"/>
              </a:spcAft>
            </a:pPr>
            <a:r>
              <a:rPr lang="en-US" sz="1200" dirty="0" smtClean="0"/>
              <a:t>The Wikipedia Comparison of Remote Desktop Tools lists more than forty others, indicating the popularity of this market.</a:t>
            </a:r>
            <a:br>
              <a:rPr lang="en-US" sz="1200" dirty="0" smtClean="0"/>
            </a:br>
            <a:r>
              <a:rPr lang="en-US" sz="1200" dirty="0" smtClean="0"/>
              <a:t>Source: http://en.wikipedia.org/wiki/Comparison_of_remote_desktop_software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62000" y="4152900"/>
            <a:ext cx="5257800" cy="4571999"/>
          </a:xfrm>
        </p:spPr>
        <p:txBody>
          <a:bodyPr>
            <a:noAutofit/>
          </a:bodyPr>
          <a:lstStyle/>
          <a:p>
            <a:r>
              <a:rPr lang="en-US" sz="1200" dirty="0" smtClean="0"/>
              <a:t>Remote</a:t>
            </a:r>
            <a:r>
              <a:rPr lang="en-US" sz="1200" baseline="0" dirty="0" smtClean="0"/>
              <a:t> access tools provide a number of tangible benefits.  Employees who have access to their computer systems – no matter where they are and no matter what time of day or night – are empowered to complete tasks remotely</a:t>
            </a:r>
            <a:r>
              <a:rPr lang="en-US" sz="1200" dirty="0" smtClean="0"/>
              <a:t> </a:t>
            </a:r>
            <a:r>
              <a:rPr lang="en-US" sz="1200" baseline="0" dirty="0" smtClean="0"/>
              <a:t>without the need to commute to the office.</a:t>
            </a:r>
            <a:r>
              <a:rPr lang="en-US" sz="1200" dirty="0" smtClean="0"/>
              <a:t>  They can enable real time collaboration for teams with geographically dispersed members</a:t>
            </a:r>
            <a:r>
              <a:rPr lang="en-US" sz="1200" baseline="0" dirty="0" smtClean="0"/>
              <a:t>.  Remote access</a:t>
            </a:r>
            <a:r>
              <a:rPr lang="en-US" sz="1200" dirty="0" smtClean="0"/>
              <a:t> tools </a:t>
            </a:r>
            <a:r>
              <a:rPr lang="en-US" sz="1200" baseline="0" dirty="0" smtClean="0"/>
              <a:t>have become</a:t>
            </a:r>
            <a:r>
              <a:rPr lang="en-US" sz="1200" dirty="0" smtClean="0"/>
              <a:t> a key to productivity for many organizations and have led to record profits and targeted acquisitions for the market leaders.</a:t>
            </a:r>
          </a:p>
          <a:p>
            <a:r>
              <a:rPr lang="en-US" sz="1200" dirty="0" smtClean="0"/>
              <a:t>Sources: http://www.channelinsider.com/c/a/News/Citrix-Acquires-Maker-of-GoToMyPC-in-225M-Deal/ and http://www.internetnews.com/xSP/article.php/1580171</a:t>
            </a:r>
          </a:p>
          <a:p>
            <a:endParaRPr lang="en-US" sz="1200" dirty="0" smtClean="0"/>
          </a:p>
          <a:p>
            <a:r>
              <a:rPr lang="en-US" sz="1200" dirty="0" smtClean="0"/>
              <a:t>As economic pressure has squeezed companies to work as efficiently as possible,  remote meetings, collaboration sessions, and support staff working on computers half-way around the world have become standard business practice.  The convenience and capability that remote access tools provide is undeniable.  For this reason, security policies that completely forbid such tools are probably doomed to failure.  Instead, the policy must provide a carefully considered framework for acceptable use.</a:t>
            </a:r>
          </a:p>
        </p:txBody>
      </p:sp>
      <p:sp>
        <p:nvSpPr>
          <p:cNvPr id="4" name="Slide Number Placeholder 3"/>
          <p:cNvSpPr>
            <a:spLocks noGrp="1"/>
          </p:cNvSpPr>
          <p:nvPr>
            <p:ph type="sldNum" sz="quarter" idx="10"/>
          </p:nvPr>
        </p:nvSpPr>
        <p:spPr/>
        <p:txBody>
          <a:bodyPr/>
          <a:lstStyle/>
          <a:p>
            <a:fld id="{2908431A-2C65-423B-B816-699DACF4F101}"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62000" y="4152900"/>
            <a:ext cx="5257800" cy="4571999"/>
          </a:xfrm>
        </p:spPr>
        <p:txBody>
          <a:bodyPr>
            <a:noAutofit/>
          </a:bodyPr>
          <a:lstStyle/>
          <a:p>
            <a:r>
              <a:rPr lang="en-US" sz="1200" dirty="0" smtClean="0"/>
              <a:t>Despite the benefits, uncontrolled use of remote access tools can lead to a number of risks to the enterprise.  Unauthorized access to computer assets is an obvious risk, but the methods of access can be less obvious.  For example, some remote access software automatically opens interfaces to the system that users may not be aware of.  Some versions of VNC (Virtual Network Computing) open web-based access on TCP port 5800.  Microsoft’s Remote Desktop Web Connection offers a similar feature.  Unfortunately, attackers also know they can find these interfaces easily using Google searches such as:</a:t>
            </a:r>
          </a:p>
          <a:p>
            <a:pPr lvl="1"/>
            <a:r>
              <a:rPr lang="en-US" sz="1200" dirty="0" smtClean="0"/>
              <a:t> </a:t>
            </a:r>
            <a:r>
              <a:rPr lang="en-US" sz="1200" b="1" dirty="0" err="1" smtClean="0"/>
              <a:t>VNC.Desktop</a:t>
            </a:r>
            <a:r>
              <a:rPr lang="en-US" sz="1200" b="1" dirty="0" smtClean="0"/>
              <a:t> inurl:5800 </a:t>
            </a:r>
            <a:r>
              <a:rPr lang="en-US" sz="1200" dirty="0" smtClean="0"/>
              <a:t>and</a:t>
            </a:r>
            <a:br>
              <a:rPr lang="en-US" sz="1200" dirty="0" smtClean="0"/>
            </a:br>
            <a:r>
              <a:rPr lang="en-US" sz="1200" b="1" dirty="0" smtClean="0"/>
              <a:t> </a:t>
            </a:r>
            <a:r>
              <a:rPr lang="en-US" sz="1200" b="1" dirty="0" err="1" smtClean="0"/>
              <a:t>intitle:Remote.Desktop.Web.Connection</a:t>
            </a:r>
            <a:r>
              <a:rPr lang="en-US" sz="1200" b="1" dirty="0" smtClean="0"/>
              <a:t> </a:t>
            </a:r>
            <a:r>
              <a:rPr lang="en-US" sz="1200" b="1" dirty="0" err="1" smtClean="0"/>
              <a:t>inurl:tsweb</a:t>
            </a:r>
            <a:endParaRPr lang="en-US" sz="1200" b="1" dirty="0" smtClean="0"/>
          </a:p>
          <a:p>
            <a:r>
              <a:rPr lang="en-US" sz="1200" b="1" dirty="0" smtClean="0"/>
              <a:t>S</a:t>
            </a:r>
            <a:r>
              <a:rPr lang="en-US" sz="1200" dirty="0" smtClean="0"/>
              <a:t>ource: Google Hacking Database http://hackersforcharity.org/ghdb/</a:t>
            </a:r>
          </a:p>
          <a:p>
            <a:r>
              <a:rPr lang="en-US" sz="1200" dirty="0" smtClean="0"/>
              <a:t>Malware can also be delivered and data stolen if the remote non-enterprise system that gains access to the enterprise system has already been compromised.  This is the problem of </a:t>
            </a:r>
            <a:r>
              <a:rPr lang="en-US" sz="1200" b="1" dirty="0" smtClean="0"/>
              <a:t>transitive trust</a:t>
            </a:r>
            <a:r>
              <a:rPr lang="en-US" sz="1200" dirty="0" smtClean="0"/>
              <a:t> – the enterprise system is suddenly in the position of trusting not only the remote system, but also the remote network.  This remote network is often not secured to enterprise standards.  Marcus </a:t>
            </a:r>
            <a:r>
              <a:rPr lang="en-US" sz="1200" dirty="0" err="1" smtClean="0"/>
              <a:t>Ranum</a:t>
            </a:r>
            <a:r>
              <a:rPr lang="en-US" sz="1200" dirty="0" smtClean="0"/>
              <a:t> neatly explains the problem of transitive trust in the following way:</a:t>
            </a:r>
          </a:p>
          <a:p>
            <a:pPr lvl="1"/>
            <a:r>
              <a:rPr lang="en-US" sz="1200" dirty="0" smtClean="0"/>
              <a:t>“if A trusts B</a:t>
            </a:r>
            <a:br>
              <a:rPr lang="en-US" sz="1200" dirty="0" smtClean="0"/>
            </a:br>
            <a:r>
              <a:rPr lang="en-US" sz="1200" dirty="0" smtClean="0"/>
              <a:t>and B trusts C</a:t>
            </a:r>
            <a:br>
              <a:rPr lang="en-US" sz="1200" dirty="0" smtClean="0"/>
            </a:br>
            <a:r>
              <a:rPr lang="en-US" sz="1200" dirty="0" smtClean="0"/>
              <a:t>A trusts C and probably doesn't know it”</a:t>
            </a:r>
          </a:p>
          <a:p>
            <a:r>
              <a:rPr lang="en-US" sz="1200" dirty="0" smtClean="0"/>
              <a:t>Source: http://blog.tenablesecurity.com/2009/02/afterbites-160-illustrations-of-transitive-trust.html</a:t>
            </a:r>
          </a:p>
        </p:txBody>
      </p:sp>
      <p:sp>
        <p:nvSpPr>
          <p:cNvPr id="4" name="Slide Number Placeholder 3"/>
          <p:cNvSpPr>
            <a:spLocks noGrp="1"/>
          </p:cNvSpPr>
          <p:nvPr>
            <p:ph type="sldNum" sz="quarter" idx="10"/>
          </p:nvPr>
        </p:nvSpPr>
        <p:spPr/>
        <p:txBody>
          <a:bodyPr/>
          <a:lstStyle/>
          <a:p>
            <a:fld id="{2908431A-2C65-423B-B816-699DACF4F101}"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As mentioned on the previous slide, the VNC tool in many default configurations listens on TCP port 5800 (or higher, depending on the run time configuration).  While some VNC users know that the VNC server listens on TCP ports above 5900 for connections from VNC clients, fewer users know that a Java-based interface can be accessed using a web browser and a connection to ports 5800 or higher.  This feature can be disabled, but the need to change default, insecure configuration is exactly the sort of subtle risk that this example illustrates.</a:t>
            </a:r>
          </a:p>
          <a:p>
            <a:endParaRPr lang="en-US" sz="1200" dirty="0"/>
          </a:p>
        </p:txBody>
      </p:sp>
      <p:sp>
        <p:nvSpPr>
          <p:cNvPr id="4" name="Slide Number Placeholder 3"/>
          <p:cNvSpPr>
            <a:spLocks noGrp="1"/>
          </p:cNvSpPr>
          <p:nvPr>
            <p:ph type="sldNum" sz="quarter" idx="10"/>
          </p:nvPr>
        </p:nvSpPr>
        <p:spPr/>
        <p:txBody>
          <a:bodyPr/>
          <a:lstStyle/>
          <a:p>
            <a:fld id="{2908431A-2C65-423B-B816-699DACF4F101}" type="slidenum">
              <a:rPr lang="en-US" smtClean="0"/>
              <a:pPr/>
              <a:t>6</a:t>
            </a:fld>
            <a:endParaRPr lang="en-US"/>
          </a:p>
        </p:txBody>
      </p:sp>
      <p:pic>
        <p:nvPicPr>
          <p:cNvPr id="3076" name="Picture 4"/>
          <p:cNvPicPr>
            <a:picLocks noChangeAspect="1" noChangeArrowheads="1"/>
          </p:cNvPicPr>
          <p:nvPr/>
        </p:nvPicPr>
        <p:blipFill>
          <a:blip r:embed="rId3"/>
          <a:srcRect/>
          <a:stretch>
            <a:fillRect/>
          </a:stretch>
        </p:blipFill>
        <p:spPr bwMode="auto">
          <a:xfrm>
            <a:off x="1219200" y="5961655"/>
            <a:ext cx="4343400" cy="1772645"/>
          </a:xfrm>
          <a:prstGeom prst="rect">
            <a:avLst/>
          </a:prstGeom>
          <a:ln>
            <a:noFill/>
          </a:ln>
          <a:effectLst>
            <a:outerShdw blurRad="190500" algn="tl" rotWithShape="0">
              <a:srgbClr val="000000">
                <a:alpha val="70000"/>
              </a:srgbClr>
            </a:outerShdw>
          </a:effectLst>
        </p:spPr>
      </p:pic>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14400" y="4307204"/>
            <a:ext cx="5029200" cy="4341495"/>
          </a:xfrm>
        </p:spPr>
        <p:txBody>
          <a:bodyPr>
            <a:normAutofit lnSpcReduction="10000"/>
          </a:bodyPr>
          <a:lstStyle/>
          <a:p>
            <a:r>
              <a:rPr lang="en-US" sz="1200" dirty="0" smtClean="0"/>
              <a:t>In its default form, VNC has other security weakness that need to be addressed.  For example, it does not encrypt data as it traverses the network.  This means that  keystrokes and screenshots of VNC sessions can be sniffed by an attacker between the client and server.  This is the most obvious security concern with VNC, but other more subtle ones exist as well.</a:t>
            </a:r>
          </a:p>
          <a:p>
            <a:r>
              <a:rPr lang="en-US" sz="1200" dirty="0" smtClean="0"/>
              <a:t>In many versions of VNC, the password is truncated to eight characters and hashed using the Data Encryption Standard (DES) algorithm and a fixed key (23 82 107 6 35 78 88 7).  If one has the hash (from the Windows registry or ~/.</a:t>
            </a:r>
            <a:r>
              <a:rPr lang="en-US" sz="1200" dirty="0" err="1" smtClean="0"/>
              <a:t>vnc</a:t>
            </a:r>
            <a:r>
              <a:rPr lang="en-US" sz="1200" dirty="0" smtClean="0"/>
              <a:t>/ in Linux), the password can be retrieved instantly using tools such as </a:t>
            </a:r>
            <a:r>
              <a:rPr lang="en-US" sz="1200" dirty="0" err="1" smtClean="0"/>
              <a:t>vncpwd</a:t>
            </a:r>
            <a:r>
              <a:rPr lang="en-US" sz="1200" dirty="0" smtClean="0"/>
              <a:t> or Cain from </a:t>
            </a:r>
            <a:r>
              <a:rPr lang="en-US" sz="1200" dirty="0" err="1" smtClean="0"/>
              <a:t>oxid.it</a:t>
            </a:r>
            <a:r>
              <a:rPr lang="en-US" sz="1200" dirty="0" smtClean="0"/>
              <a:t>.  Cain can also sniff VNC authentication credentials over the network – even in a switched environment.</a:t>
            </a:r>
            <a:br>
              <a:rPr lang="en-US" sz="1200" dirty="0" smtClean="0"/>
            </a:br>
            <a:r>
              <a:rPr lang="en-US" sz="1200" dirty="0" smtClean="0"/>
              <a:t>Source: http://www.securiteam.com/securitynews/3P5QERFQ0Q.html</a:t>
            </a:r>
            <a:endParaRPr lang="en-US" sz="1200" baseline="0" dirty="0" smtClean="0"/>
          </a:p>
          <a:p>
            <a:r>
              <a:rPr lang="en-US" sz="1200" dirty="0" smtClean="0"/>
              <a:t>Version control of  remote access tools is another important policy area.  Since 2000, forty-one vulnerabilities related to VNC have been published.  Source: OSVDB http://osvdb.org/search?order=Score&amp;search[vuln_title]=vnc</a:t>
            </a:r>
          </a:p>
          <a:p>
            <a:r>
              <a:rPr lang="en-US" sz="1200" dirty="0" smtClean="0"/>
              <a:t>One vulnerability, CVE-2006-2369, allows authentication in some older VNC versions to be bypassed altogether.</a:t>
            </a:r>
            <a:endParaRPr lang="en-US" sz="1200" baseline="0" dirty="0" smtClean="0"/>
          </a:p>
          <a:p>
            <a:r>
              <a:rPr lang="en-US" sz="1200" dirty="0" smtClean="0"/>
              <a:t>There are several options for secured use of VNC, from step-by-step recipes (</a:t>
            </a:r>
            <a:r>
              <a:rPr lang="en-US" sz="1200" baseline="0" dirty="0" smtClean="0"/>
              <a:t>http://www.cl.cam.ac.uk/research/dtg/attarchive/vnc/sshvnc.html)</a:t>
            </a:r>
            <a:r>
              <a:rPr lang="en-US" sz="1200" dirty="0" smtClean="0"/>
              <a:t> to pre-packaged solutions such as the Enhanced </a:t>
            </a:r>
            <a:r>
              <a:rPr lang="en-US" sz="1200" dirty="0" err="1" smtClean="0"/>
              <a:t>TightVNC</a:t>
            </a:r>
            <a:r>
              <a:rPr lang="en-US" sz="1200" dirty="0" smtClean="0"/>
              <a:t> Viewer, </a:t>
            </a:r>
            <a:r>
              <a:rPr lang="en-US" sz="1200" dirty="0" err="1" smtClean="0"/>
              <a:t>ssvnc</a:t>
            </a:r>
            <a:r>
              <a:rPr lang="en-US" sz="1200" dirty="0" smtClean="0"/>
              <a:t> (http://www.karlrunge.com/x11vnc/ssvnc.html).  An enterprise version of VNC can also be purchased from </a:t>
            </a:r>
            <a:r>
              <a:rPr lang="en-US" sz="1200" dirty="0" err="1" smtClean="0"/>
              <a:t>RealVNC</a:t>
            </a:r>
            <a:r>
              <a:rPr lang="en-US" sz="1200" dirty="0" smtClean="0"/>
              <a:t> that utilizes 2048-bit RSA authentication and 128-bit AES for data encryption and integrity.</a:t>
            </a:r>
            <a:br>
              <a:rPr lang="en-US" sz="1200" dirty="0" smtClean="0"/>
            </a:br>
            <a:r>
              <a:rPr lang="en-US" sz="1200" dirty="0" smtClean="0"/>
              <a:t>Source: http://www.realvnc.com/products/download.html</a:t>
            </a:r>
            <a:endParaRPr lang="en-US" sz="1200"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908431A-2C65-423B-B816-699DACF4F101}"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 name="Rectangle 10"/>
          <p:cNvSpPr/>
          <p:nvPr/>
        </p:nvSpPr>
        <p:spPr>
          <a:xfrm>
            <a:off x="1993193" y="6699722"/>
            <a:ext cx="2883607" cy="1858555"/>
          </a:xfrm>
          <a:prstGeom prst="rect">
            <a:avLst/>
          </a:prstGeom>
          <a:scene3d>
            <a:camera prst="orthographicFront"/>
            <a:lightRig rig="threePt" dir="t"/>
          </a:scene3d>
          <a:sp3d>
            <a:bevelT/>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ectangle 7"/>
          <p:cNvSpPr>
            <a:spLocks noGrp="1" noChangeArrowheads="1"/>
          </p:cNvSpPr>
          <p:nvPr>
            <p:ph type="sldNum" sz="quarter" idx="5"/>
          </p:nvPr>
        </p:nvSpPr>
        <p:spPr>
          <a:ln/>
        </p:spPr>
        <p:txBody>
          <a:bodyPr/>
          <a:lstStyle/>
          <a:p>
            <a:fld id="{B7F08813-9105-4F23-BC79-B0597A27F1A3}" type="slidenum">
              <a:rPr lang="en-US"/>
              <a:pPr/>
              <a:t>8</a:t>
            </a:fld>
            <a:endParaRPr lang="en-US"/>
          </a:p>
        </p:txBody>
      </p:sp>
      <p:sp>
        <p:nvSpPr>
          <p:cNvPr id="803842" name="Rectangle 2"/>
          <p:cNvSpPr>
            <a:spLocks noGrp="1" noRot="1" noChangeAspect="1" noChangeArrowheads="1" noTextEdit="1"/>
          </p:cNvSpPr>
          <p:nvPr>
            <p:ph type="sldImg"/>
          </p:nvPr>
        </p:nvSpPr>
        <p:spPr>
          <a:ln/>
        </p:spPr>
      </p:sp>
      <p:sp>
        <p:nvSpPr>
          <p:cNvPr id="803843" name="Rectangle 3"/>
          <p:cNvSpPr>
            <a:spLocks noGrp="1" noChangeArrowheads="1"/>
          </p:cNvSpPr>
          <p:nvPr>
            <p:ph type="body" idx="1"/>
          </p:nvPr>
        </p:nvSpPr>
        <p:spPr>
          <a:xfrm>
            <a:off x="990600" y="4307205"/>
            <a:ext cx="4953000" cy="2360295"/>
          </a:xfrm>
        </p:spPr>
        <p:txBody>
          <a:bodyPr/>
          <a:lstStyle/>
          <a:p>
            <a:r>
              <a:rPr lang="en-US" sz="1200" dirty="0" smtClean="0"/>
              <a:t>The benefits to users of remote access tools are immediately obvious in their own productivity gain and convenience.  Unfortunately, the risks are not as obvious, because they do not manifest themselves every time and might occur even without the user’s knowledge.  Spelling out the risks in the policy allows staff to understand why these tools must be controlled and monitored.</a:t>
            </a:r>
          </a:p>
          <a:p>
            <a:pPr lvl="0"/>
            <a:r>
              <a:rPr lang="en-US" sz="1200" dirty="0" smtClean="0"/>
              <a:t>The companies that are creating and selling these tools also understand that the benefit proposition is a powerful motivator.  As such, they market directly to the end user.  While the examples of security concerns with VNC were detailed in the previous pages, it is definitely not the only tool that has weakness in a default configuration.  This is the reason that a policy is needed to communicate what tools are acceptable, what requirements they must meet, and how they must be configured.</a:t>
            </a:r>
          </a:p>
          <a:p>
            <a:endParaRPr lang="en-US" sz="1200" dirty="0" smtClean="0"/>
          </a:p>
        </p:txBody>
      </p:sp>
      <p:graphicFrame>
        <p:nvGraphicFramePr>
          <p:cNvPr id="8" name="Content Placeholder 5"/>
          <p:cNvGraphicFramePr>
            <a:graphicFrameLocks/>
          </p:cNvGraphicFramePr>
          <p:nvPr/>
        </p:nvGraphicFramePr>
        <p:xfrm>
          <a:off x="2028383" y="6710372"/>
          <a:ext cx="2546650" cy="1818151"/>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9" name="Rectangle 8"/>
          <p:cNvSpPr/>
          <p:nvPr/>
        </p:nvSpPr>
        <p:spPr>
          <a:xfrm rot="20817264">
            <a:off x="2019558" y="6872130"/>
            <a:ext cx="1859724" cy="407981"/>
          </a:xfrm>
          <a:prstGeom prst="rect">
            <a:avLst/>
          </a:prstGeom>
          <a:noFill/>
          <a:scene3d>
            <a:camera prst="isometricOffAxis1Right"/>
            <a:lightRig rig="threePt" dir="t"/>
          </a:scene3d>
        </p:spPr>
        <p:txBody>
          <a:bodyPr wrap="none" lIns="91440" tIns="45720" rIns="91440" bIns="45720">
            <a:prstTxWarp prst="textTriangle">
              <a:avLst>
                <a:gd name="adj" fmla="val 22923"/>
              </a:avLst>
            </a:prstTxWarp>
            <a:spAutoFit/>
          </a:bodyPr>
          <a:lstStyle/>
          <a:p>
            <a:pPr algn="ctr"/>
            <a:r>
              <a:rPr lang="en-US" sz="5400" b="1" dirty="0" smtClean="0">
                <a:ln w="10541" cmpd="sng">
                  <a:solidFill>
                    <a:srgbClr val="FFCC00"/>
                  </a:solidFill>
                  <a:prstDash val="solid"/>
                </a:ln>
                <a:gradFill>
                  <a:gsLst>
                    <a:gs pos="0">
                      <a:srgbClr val="FFF200"/>
                    </a:gs>
                    <a:gs pos="45000">
                      <a:srgbClr val="FF7A00"/>
                    </a:gs>
                    <a:gs pos="70000">
                      <a:srgbClr val="FF0300"/>
                    </a:gs>
                    <a:gs pos="100000">
                      <a:srgbClr val="4D0808"/>
                    </a:gs>
                  </a:gsLst>
                  <a:lin ang="5400000" scaled="0"/>
                </a:gradFill>
                <a:latin typeface="Tahoma" pitchFamily="34" charset="0"/>
                <a:ea typeface="Tahoma" pitchFamily="34" charset="0"/>
                <a:cs typeface="Tahoma" pitchFamily="34" charset="0"/>
              </a:rPr>
              <a:t>GoRemote</a:t>
            </a:r>
            <a:r>
              <a:rPr lang="en-US" sz="5400" b="1" dirty="0" smtClean="0">
                <a:ln w="10541" cmpd="sng">
                  <a:solidFill>
                    <a:srgbClr val="FFCC00"/>
                  </a:solidFill>
                  <a:prstDash val="solid"/>
                </a:ln>
                <a:gradFill>
                  <a:gsLst>
                    <a:gs pos="0">
                      <a:srgbClr val="FFF200"/>
                    </a:gs>
                    <a:gs pos="45000">
                      <a:srgbClr val="FF7A00"/>
                    </a:gs>
                    <a:gs pos="70000">
                      <a:srgbClr val="FF0300"/>
                    </a:gs>
                    <a:gs pos="100000">
                      <a:srgbClr val="4D0808"/>
                    </a:gs>
                  </a:gsLst>
                  <a:lin ang="5400000" scaled="0"/>
                </a:gradFill>
              </a:rPr>
              <a:t>++</a:t>
            </a:r>
            <a:endParaRPr lang="en-US" sz="5400" b="1" dirty="0">
              <a:ln w="10541" cmpd="sng">
                <a:solidFill>
                  <a:srgbClr val="FFCC00"/>
                </a:solidFill>
                <a:prstDash val="solid"/>
              </a:ln>
              <a:gradFill>
                <a:gsLst>
                  <a:gs pos="0">
                    <a:srgbClr val="FFF200"/>
                  </a:gs>
                  <a:gs pos="45000">
                    <a:srgbClr val="FF7A00"/>
                  </a:gs>
                  <a:gs pos="70000">
                    <a:srgbClr val="FF0300"/>
                  </a:gs>
                  <a:gs pos="100000">
                    <a:srgbClr val="4D0808"/>
                  </a:gs>
                </a:gsLst>
                <a:lin ang="5400000" scaled="0"/>
              </a:gradFill>
            </a:endParaRPr>
          </a:p>
        </p:txBody>
      </p:sp>
      <p:sp>
        <p:nvSpPr>
          <p:cNvPr id="10" name="Rectangle 9"/>
          <p:cNvSpPr/>
          <p:nvPr/>
        </p:nvSpPr>
        <p:spPr>
          <a:xfrm>
            <a:off x="2512507" y="8040150"/>
            <a:ext cx="2188229" cy="407979"/>
          </a:xfrm>
          <a:prstGeom prst="rect">
            <a:avLst/>
          </a:prstGeom>
          <a:noFill/>
        </p:spPr>
        <p:txBody>
          <a:bodyPr wrap="none" lIns="91440" tIns="45720" rIns="91440" bIns="45720">
            <a:prstTxWarp prst="textFadeUp">
              <a:avLst>
                <a:gd name="adj" fmla="val 20606"/>
              </a:avLst>
            </a:prstTxWarp>
            <a:spAutoFit/>
          </a:bodyPr>
          <a:lstStyle/>
          <a:p>
            <a:pPr algn="ctr"/>
            <a:r>
              <a:rPr lang="en-US" sz="5400" b="1" cap="none" spc="0" dirty="0" smtClean="0">
                <a:ln w="10541" cmpd="sng">
                  <a:solidFill>
                    <a:schemeClr val="accent1">
                      <a:shade val="88000"/>
                      <a:satMod val="110000"/>
                    </a:schemeClr>
                  </a:solidFill>
                  <a:prstDash val="solid"/>
                </a:ln>
                <a:solidFill>
                  <a:srgbClr val="0070C0"/>
                </a:solidFill>
                <a:effectLst>
                  <a:outerShdw blurRad="60007" dist="200025" dir="15000000" sy="30000" kx="-1800000" algn="bl" rotWithShape="0">
                    <a:prstClr val="black">
                      <a:alpha val="32000"/>
                    </a:prstClr>
                  </a:outerShdw>
                </a:effectLst>
                <a:latin typeface="+mj-lt"/>
                <a:cs typeface="Arial" pitchFamily="34" charset="0"/>
              </a:rPr>
              <a:t>Save your marbles!</a:t>
            </a:r>
            <a:endParaRPr lang="en-US" sz="5400" b="1" cap="none" spc="0" dirty="0">
              <a:ln w="10541" cmpd="sng">
                <a:solidFill>
                  <a:schemeClr val="accent1">
                    <a:shade val="88000"/>
                    <a:satMod val="110000"/>
                  </a:schemeClr>
                </a:solidFill>
                <a:prstDash val="solid"/>
              </a:ln>
              <a:solidFill>
                <a:srgbClr val="0070C0"/>
              </a:solidFill>
              <a:effectLst>
                <a:outerShdw blurRad="60007" dist="200025" dir="15000000" sy="30000" kx="-1800000" algn="bl" rotWithShape="0">
                  <a:prstClr val="black">
                    <a:alpha val="32000"/>
                  </a:prstClr>
                </a:outerShdw>
              </a:effectLst>
              <a:latin typeface="+mj-lt"/>
              <a:cs typeface="Arial" pitchFamily="34" charset="0"/>
            </a:endParaRPr>
          </a:p>
        </p:txBody>
      </p:sp>
      <p:pic>
        <p:nvPicPr>
          <p:cNvPr id="2050" name="Picture 2" descr="C:\temp\Temporary Internet Files\Content.IE5\U11IGC89\MC900442146[1].png"/>
          <p:cNvPicPr>
            <a:picLocks noChangeAspect="1" noChangeArrowheads="1"/>
          </p:cNvPicPr>
          <p:nvPr/>
        </p:nvPicPr>
        <p:blipFill>
          <a:blip r:embed="rId8"/>
          <a:srcRect/>
          <a:stretch>
            <a:fillRect/>
          </a:stretch>
        </p:blipFill>
        <p:spPr bwMode="auto">
          <a:xfrm>
            <a:off x="4223879" y="6897151"/>
            <a:ext cx="576722" cy="588180"/>
          </a:xfrm>
          <a:prstGeom prst="rect">
            <a:avLst/>
          </a:prstGeom>
          <a:noFill/>
        </p:spPr>
      </p:pic>
      <p:sp>
        <p:nvSpPr>
          <p:cNvPr id="13" name="Rectangle 12"/>
          <p:cNvSpPr/>
          <p:nvPr/>
        </p:nvSpPr>
        <p:spPr>
          <a:xfrm>
            <a:off x="4069639" y="7019168"/>
            <a:ext cx="883361" cy="388503"/>
          </a:xfrm>
          <a:prstGeom prst="rect">
            <a:avLst/>
          </a:prstGeom>
          <a:noFill/>
        </p:spPr>
        <p:txBody>
          <a:bodyPr wrap="none" lIns="91440" tIns="45720" rIns="91440" bIns="45720">
            <a:prstTxWarp prst="textArchUp">
              <a:avLst>
                <a:gd name="adj" fmla="val 10332394"/>
              </a:avLst>
            </a:prstTxWarp>
            <a:spAutoFit/>
          </a:bodyPr>
          <a:lstStyle/>
          <a:p>
            <a:pPr algn="ctr"/>
            <a:r>
              <a:rPr lang="en-US" sz="1400" b="1" cap="all" dirty="0" smtClean="0">
                <a:ln w="3175" cap="flat" cmpd="sng">
                  <a:gradFill flip="none" rotWithShape="1">
                    <a:gsLst>
                      <a:gs pos="0">
                        <a:srgbClr val="000000"/>
                      </a:gs>
                      <a:gs pos="20000">
                        <a:srgbClr val="000040"/>
                      </a:gs>
                      <a:gs pos="50000">
                        <a:srgbClr val="400040"/>
                      </a:gs>
                      <a:gs pos="75000">
                        <a:srgbClr val="8F0040"/>
                      </a:gs>
                      <a:gs pos="89999">
                        <a:srgbClr val="F27300"/>
                      </a:gs>
                      <a:gs pos="100000">
                        <a:srgbClr val="FFBF00"/>
                      </a:gs>
                    </a:gsLst>
                    <a:path path="shape">
                      <a:fillToRect l="50000" t="50000" r="50000" b="50000"/>
                    </a:path>
                    <a:tileRect/>
                  </a:gradFill>
                  <a:prstDash val="solid"/>
                </a:ln>
                <a:gradFill>
                  <a:gsLst>
                    <a:gs pos="0">
                      <a:srgbClr val="E6DCAC"/>
                    </a:gs>
                    <a:gs pos="12000">
                      <a:srgbClr val="E6D78A"/>
                    </a:gs>
                    <a:gs pos="30000">
                      <a:srgbClr val="C7AC4C"/>
                    </a:gs>
                    <a:gs pos="45000">
                      <a:srgbClr val="E6D78A"/>
                    </a:gs>
                    <a:gs pos="77000">
                      <a:srgbClr val="C7AC4C"/>
                    </a:gs>
                    <a:gs pos="100000">
                      <a:srgbClr val="E6DCAC"/>
                    </a:gs>
                  </a:gsLst>
                  <a:lin ang="5400000" scaled="0"/>
                </a:gradFill>
                <a:effectLst>
                  <a:reflection blurRad="12700" stA="28000" endPos="45000" dist="1000" dir="5400000" sy="-100000" algn="bl" rotWithShape="0"/>
                </a:effectLst>
              </a:rPr>
              <a:t>Try it</a:t>
            </a:r>
          </a:p>
          <a:p>
            <a:pPr algn="ctr"/>
            <a:r>
              <a:rPr lang="en-US" sz="1400" b="1" cap="all" dirty="0" smtClean="0">
                <a:ln w="3175" cap="flat" cmpd="sng">
                  <a:gradFill flip="none" rotWithShape="1">
                    <a:gsLst>
                      <a:gs pos="0">
                        <a:srgbClr val="000000"/>
                      </a:gs>
                      <a:gs pos="20000">
                        <a:srgbClr val="000040"/>
                      </a:gs>
                      <a:gs pos="50000">
                        <a:srgbClr val="400040"/>
                      </a:gs>
                      <a:gs pos="75000">
                        <a:srgbClr val="8F0040"/>
                      </a:gs>
                      <a:gs pos="89999">
                        <a:srgbClr val="F27300"/>
                      </a:gs>
                      <a:gs pos="100000">
                        <a:srgbClr val="FFBF00"/>
                      </a:gs>
                    </a:gsLst>
                    <a:path path="shape">
                      <a:fillToRect l="50000" t="50000" r="50000" b="50000"/>
                    </a:path>
                    <a:tileRect/>
                  </a:gradFill>
                  <a:prstDash val="solid"/>
                </a:ln>
                <a:gradFill>
                  <a:gsLst>
                    <a:gs pos="0">
                      <a:srgbClr val="E6DCAC"/>
                    </a:gs>
                    <a:gs pos="12000">
                      <a:srgbClr val="E6D78A"/>
                    </a:gs>
                    <a:gs pos="30000">
                      <a:srgbClr val="C7AC4C"/>
                    </a:gs>
                    <a:gs pos="45000">
                      <a:srgbClr val="E6D78A"/>
                    </a:gs>
                    <a:gs pos="77000">
                      <a:srgbClr val="C7AC4C"/>
                    </a:gs>
                    <a:gs pos="100000">
                      <a:srgbClr val="E6DCAC"/>
                    </a:gs>
                  </a:gsLst>
                  <a:lin ang="5400000" scaled="0"/>
                </a:gradFill>
                <a:effectLst>
                  <a:reflection blurRad="12700" stA="28000" endPos="45000" dist="1000" dir="5400000" sy="-100000" algn="bl" rotWithShape="0"/>
                </a:effectLst>
              </a:rPr>
              <a:t>FREE</a:t>
            </a:r>
            <a:endParaRPr lang="en-US" sz="1400" b="1" cap="all" dirty="0">
              <a:ln w="3175" cap="flat" cmpd="sng">
                <a:gradFill flip="none" rotWithShape="1">
                  <a:gsLst>
                    <a:gs pos="0">
                      <a:srgbClr val="000000"/>
                    </a:gs>
                    <a:gs pos="20000">
                      <a:srgbClr val="000040"/>
                    </a:gs>
                    <a:gs pos="50000">
                      <a:srgbClr val="400040"/>
                    </a:gs>
                    <a:gs pos="75000">
                      <a:srgbClr val="8F0040"/>
                    </a:gs>
                    <a:gs pos="89999">
                      <a:srgbClr val="F27300"/>
                    </a:gs>
                    <a:gs pos="100000">
                      <a:srgbClr val="FFBF00"/>
                    </a:gs>
                  </a:gsLst>
                  <a:path path="shape">
                    <a:fillToRect l="50000" t="50000" r="50000" b="50000"/>
                  </a:path>
                  <a:tileRect/>
                </a:gradFill>
                <a:prstDash val="solid"/>
              </a:ln>
              <a:gradFill>
                <a:gsLst>
                  <a:gs pos="0">
                    <a:srgbClr val="E6DCAC"/>
                  </a:gs>
                  <a:gs pos="12000">
                    <a:srgbClr val="E6D78A"/>
                  </a:gs>
                  <a:gs pos="30000">
                    <a:srgbClr val="C7AC4C"/>
                  </a:gs>
                  <a:gs pos="45000">
                    <a:srgbClr val="E6D78A"/>
                  </a:gs>
                  <a:gs pos="77000">
                    <a:srgbClr val="C7AC4C"/>
                  </a:gs>
                  <a:gs pos="100000">
                    <a:srgbClr val="E6DCAC"/>
                  </a:gs>
                </a:gsLst>
                <a:lin ang="5400000" scaled="0"/>
              </a:gradFill>
              <a:effectLst>
                <a:reflection blurRad="12700" stA="28000" endPos="45000" dist="1000" dir="5400000" sy="-100000" algn="bl" rotWithShape="0"/>
              </a:effectLs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B7F08813-9105-4F23-BC79-B0597A27F1A3}" type="slidenum">
              <a:rPr lang="en-US"/>
              <a:pPr/>
              <a:t>9</a:t>
            </a:fld>
            <a:endParaRPr lang="en-US"/>
          </a:p>
        </p:txBody>
      </p:sp>
      <p:sp>
        <p:nvSpPr>
          <p:cNvPr id="803842" name="Rectangle 2"/>
          <p:cNvSpPr>
            <a:spLocks noGrp="1" noRot="1" noChangeAspect="1" noChangeArrowheads="1" noTextEdit="1"/>
          </p:cNvSpPr>
          <p:nvPr>
            <p:ph type="sldImg"/>
          </p:nvPr>
        </p:nvSpPr>
        <p:spPr>
          <a:ln/>
        </p:spPr>
      </p:sp>
      <p:sp>
        <p:nvSpPr>
          <p:cNvPr id="6" name="Rectangle 3"/>
          <p:cNvSpPr txBox="1">
            <a:spLocks noChangeArrowheads="1"/>
          </p:cNvSpPr>
          <p:nvPr/>
        </p:nvSpPr>
        <p:spPr bwMode="auto">
          <a:xfrm>
            <a:off x="762000" y="5295900"/>
            <a:ext cx="3124200" cy="19050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sz="12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
        <p:nvSpPr>
          <p:cNvPr id="8" name="Notes Placeholder 7"/>
          <p:cNvSpPr>
            <a:spLocks noGrp="1"/>
          </p:cNvSpPr>
          <p:nvPr>
            <p:ph type="body" sz="quarter" idx="10"/>
          </p:nvPr>
        </p:nvSpPr>
        <p:spPr/>
        <p:txBody>
          <a:bodyPr>
            <a:normAutofit/>
          </a:bodyPr>
          <a:lstStyle/>
          <a:p>
            <a:pPr>
              <a:defRPr/>
            </a:pPr>
            <a:r>
              <a:rPr lang="en-US" sz="1200" dirty="0" smtClean="0"/>
              <a:t>The policy must explain the risks as clearly, objectively, and succinctly as possible.  Some of the important requirements are: multi-factor authentication, replay attack protection, strong encryption, and support for enterprise proxies.</a:t>
            </a:r>
          </a:p>
          <a:p>
            <a:pPr lvl="0">
              <a:defRPr/>
            </a:pPr>
            <a:r>
              <a:rPr lang="en-US" sz="1200" dirty="0" smtClean="0"/>
              <a:t>Multi factor authentication for external access is important to ensure that knowledge of a user account and password alone will not enable unauthorized access.  Staff should also be trained to report the loss of authentication tokens or smart cards immediately so they can be disabled and replaced.</a:t>
            </a:r>
          </a:p>
          <a:p>
            <a:pPr lvl="0">
              <a:defRPr/>
            </a:pPr>
            <a:r>
              <a:rPr lang="en-US" sz="1200" dirty="0" smtClean="0"/>
              <a:t>The authentication method should use a standard challenge-response protocol that does not allow the authentication packets to be sniffed and replayed to gain access without the user’s credentials and/or knowledge.  The authentication source should also be strong.  The authentication database source should also be a well known and hardened system.  One of the biggest problems comes from the tendency of users to synchronize passwords.  As described in previous slide, some implementations of VNC store the hashed VNC password in the registry or a file in form that is trivial to reverse.  If the user has re-used his primary user account password, the attacker has an easy way to access that user account – perhaps bypassing VNC altogether.</a:t>
            </a:r>
          </a:p>
          <a:p>
            <a:pPr lvl="0">
              <a:defRPr/>
            </a:pPr>
            <a:r>
              <a:rPr lang="en-US" sz="1200" dirty="0" smtClean="0"/>
              <a:t>Finally, the configuration standard needs to be set to remove insecure settings and a framework for gathering and reviewing login activity need to be in place so that malicious activity can be detected as quickly as possible.</a:t>
            </a:r>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504835" name="Rectangle 3"/>
          <p:cNvSpPr>
            <a:spLocks noGrp="1" noChangeArrowheads="1"/>
          </p:cNvSpPr>
          <p:nvPr>
            <p:ph type="ctrTitle"/>
          </p:nvPr>
        </p:nvSpPr>
        <p:spPr>
          <a:xfrm>
            <a:off x="685800" y="2133600"/>
            <a:ext cx="7772400" cy="1143000"/>
          </a:xfrm>
        </p:spPr>
        <p:txBody>
          <a:bodyPr/>
          <a:lstStyle>
            <a:lvl1pPr>
              <a:defRPr/>
            </a:lvl1pPr>
          </a:lstStyle>
          <a:p>
            <a:r>
              <a:rPr lang="en-US"/>
              <a:t>Click to edit Master title style</a:t>
            </a:r>
          </a:p>
        </p:txBody>
      </p:sp>
      <p:sp>
        <p:nvSpPr>
          <p:cNvPr id="50483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504837" name="Rectangle 5"/>
          <p:cNvSpPr>
            <a:spLocks noChangeArrowheads="1"/>
          </p:cNvSpPr>
          <p:nvPr/>
        </p:nvSpPr>
        <p:spPr bwMode="gray">
          <a:xfrm>
            <a:off x="0" y="0"/>
            <a:ext cx="9144000" cy="152400"/>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0" scaled="1"/>
          </a:gradFill>
          <a:ln w="9525">
            <a:solidFill>
              <a:schemeClr val="tx1"/>
            </a:solidFill>
            <a:miter lim="800000"/>
            <a:headEnd/>
            <a:tailEnd/>
          </a:ln>
          <a:effectLst/>
        </p:spPr>
        <p:txBody>
          <a:bodyPr wrap="none" anchor="ctr"/>
          <a:lstStyle/>
          <a:p>
            <a:endParaRPr lang="en-US"/>
          </a:p>
        </p:txBody>
      </p:sp>
      <p:sp>
        <p:nvSpPr>
          <p:cNvPr id="504839" name="Text Box 7"/>
          <p:cNvSpPr txBox="1">
            <a:spLocks noChangeArrowheads="1"/>
          </p:cNvSpPr>
          <p:nvPr/>
        </p:nvSpPr>
        <p:spPr bwMode="ltGray">
          <a:xfrm>
            <a:off x="8458200" y="6400800"/>
            <a:ext cx="685800" cy="396875"/>
          </a:xfrm>
          <a:prstGeom prst="rect">
            <a:avLst/>
          </a:prstGeom>
          <a:noFill/>
          <a:ln w="12700">
            <a:noFill/>
            <a:miter lim="800000"/>
            <a:headEnd type="none" w="sm" len="sm"/>
            <a:tailEnd type="none" w="sm" len="sm"/>
          </a:ln>
          <a:effectLst/>
        </p:spPr>
        <p:txBody>
          <a:bodyPr>
            <a:spAutoFit/>
          </a:bodyPr>
          <a:lstStyle/>
          <a:p>
            <a:pPr algn="r">
              <a:spcBef>
                <a:spcPct val="50000"/>
              </a:spcBef>
            </a:pPr>
            <a:fld id="{64A7AE12-E42F-4879-AF36-58E2C4A8BF3E}" type="slidenum">
              <a:rPr lang="en-US" sz="2000">
                <a:solidFill>
                  <a:schemeClr val="bg1"/>
                </a:solidFill>
                <a:latin typeface="Arial" charset="0"/>
              </a:rPr>
              <a:pPr algn="r">
                <a:spcBef>
                  <a:spcPct val="50000"/>
                </a:spcBef>
              </a:pPr>
              <a:t>‹#›</a:t>
            </a:fld>
            <a:endParaRPr lang="en-US" sz="2000">
              <a:solidFill>
                <a:schemeClr val="bg1"/>
              </a:solidFill>
              <a:latin typeface="Arial" charset="0"/>
            </a:endParaRPr>
          </a:p>
        </p:txBody>
      </p:sp>
      <p:sp>
        <p:nvSpPr>
          <p:cNvPr id="504840" name="Rectangle 8"/>
          <p:cNvSpPr>
            <a:spLocks noChangeArrowheads="1"/>
          </p:cNvSpPr>
          <p:nvPr/>
        </p:nvSpPr>
        <p:spPr bwMode="gray">
          <a:xfrm>
            <a:off x="457200" y="1676400"/>
            <a:ext cx="8229600" cy="152400"/>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0" scaled="1"/>
          </a:gradFill>
          <a:ln w="9525">
            <a:solidFill>
              <a:schemeClr val="tx1"/>
            </a:solidFill>
            <a:miter lim="800000"/>
            <a:headEnd/>
            <a:tailEnd/>
          </a:ln>
          <a:effectLst/>
        </p:spPr>
        <p:txBody>
          <a:bodyPr wrap="none" anchor="ctr"/>
          <a:lstStyle/>
          <a:p>
            <a:endParaRPr lang="en-US"/>
          </a:p>
        </p:txBody>
      </p:sp>
      <p:sp>
        <p:nvSpPr>
          <p:cNvPr id="504841" name="Rectangle 9"/>
          <p:cNvSpPr>
            <a:spLocks noChangeArrowheads="1"/>
          </p:cNvSpPr>
          <p:nvPr/>
        </p:nvSpPr>
        <p:spPr bwMode="gray">
          <a:xfrm>
            <a:off x="457200" y="3505200"/>
            <a:ext cx="8229600" cy="152400"/>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0" scaled="1"/>
          </a:gradFill>
          <a:ln w="9525">
            <a:solidFill>
              <a:schemeClr val="tx1"/>
            </a:solidFill>
            <a:miter lim="800000"/>
            <a:headEnd/>
            <a:tailEnd/>
          </a:ln>
          <a:effectLst/>
        </p:spPr>
        <p:txBody>
          <a:bodyPr wrap="none" anchor="ctr"/>
          <a:lstStyle/>
          <a:p>
            <a:endParaRPr lang="en-US"/>
          </a:p>
        </p:txBody>
      </p:sp>
      <p:sp>
        <p:nvSpPr>
          <p:cNvPr id="504842" name="Text Box 10"/>
          <p:cNvSpPr txBox="1">
            <a:spLocks noChangeArrowheads="1"/>
          </p:cNvSpPr>
          <p:nvPr userDrawn="1"/>
        </p:nvSpPr>
        <p:spPr bwMode="auto">
          <a:xfrm>
            <a:off x="762000" y="6248400"/>
            <a:ext cx="1447800" cy="457200"/>
          </a:xfrm>
          <a:prstGeom prst="rect">
            <a:avLst/>
          </a:prstGeom>
          <a:noFill/>
          <a:ln w="12700">
            <a:noFill/>
            <a:miter lim="800000"/>
            <a:headEnd type="none" w="sm" len="sm"/>
            <a:tailEnd type="none" w="sm" len="sm"/>
          </a:ln>
          <a:effectLst/>
        </p:spPr>
        <p:txBody>
          <a:bodyPr>
            <a:spAutoFit/>
          </a:bodyPr>
          <a:lstStyle/>
          <a:p>
            <a:pPr>
              <a:spcBef>
                <a:spcPct val="50000"/>
              </a:spcBef>
            </a:pPr>
            <a:endParaRPr lang="en-US"/>
          </a:p>
        </p:txBody>
      </p:sp>
      <p:sp>
        <p:nvSpPr>
          <p:cNvPr id="504846" name="Rectangle 14"/>
          <p:cNvSpPr>
            <a:spLocks noGrp="1" noChangeArrowheads="1"/>
          </p:cNvSpPr>
          <p:nvPr>
            <p:ph type="ftr" sz="quarter" idx="3"/>
          </p:nvPr>
        </p:nvSpPr>
        <p:spPr/>
        <p:txBody>
          <a:bodyPr/>
          <a:lstStyle>
            <a:lvl1pPr>
              <a:defRPr/>
            </a:lvl1pPr>
          </a:lstStyle>
          <a:p>
            <a:r>
              <a:rPr lang="en-US"/>
              <a:t>SANS Technology Institute - Candidate for Master of Science Degree</a:t>
            </a:r>
          </a:p>
        </p:txBody>
      </p:sp>
      <p:sp>
        <p:nvSpPr>
          <p:cNvPr id="504849" name="Rectangle 17"/>
          <p:cNvSpPr>
            <a:spLocks noGrp="1" noChangeArrowheads="1"/>
          </p:cNvSpPr>
          <p:nvPr>
            <p:ph type="sldNum" sz="quarter" idx="4"/>
          </p:nvPr>
        </p:nvSpPr>
        <p:spPr/>
        <p:txBody>
          <a:bodyPr/>
          <a:lstStyle>
            <a:lvl1pPr>
              <a:defRPr/>
            </a:lvl1pPr>
          </a:lstStyle>
          <a:p>
            <a:fld id="{293C748B-5543-4D90-AA82-C7664005620B}"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SANS Technology Institute - Candidate for Master of Science Degree</a:t>
            </a:r>
          </a:p>
        </p:txBody>
      </p:sp>
      <p:sp>
        <p:nvSpPr>
          <p:cNvPr id="5" name="Slide Number Placeholder 4"/>
          <p:cNvSpPr>
            <a:spLocks noGrp="1"/>
          </p:cNvSpPr>
          <p:nvPr>
            <p:ph type="sldNum" sz="quarter" idx="11"/>
          </p:nvPr>
        </p:nvSpPr>
        <p:spPr/>
        <p:txBody>
          <a:bodyPr/>
          <a:lstStyle>
            <a:lvl1pPr>
              <a:defRPr/>
            </a:lvl1pPr>
          </a:lstStyle>
          <a:p>
            <a:fld id="{415575B5-536F-4474-BEC7-C6F26C3550BD}"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81000"/>
            <a:ext cx="56769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SANS Technology Institute - Candidate for Master of Science Degree</a:t>
            </a:r>
          </a:p>
        </p:txBody>
      </p:sp>
      <p:sp>
        <p:nvSpPr>
          <p:cNvPr id="5" name="Slide Number Placeholder 4"/>
          <p:cNvSpPr>
            <a:spLocks noGrp="1"/>
          </p:cNvSpPr>
          <p:nvPr>
            <p:ph type="sldNum" sz="quarter" idx="11"/>
          </p:nvPr>
        </p:nvSpPr>
        <p:spPr/>
        <p:txBody>
          <a:bodyPr/>
          <a:lstStyle>
            <a:lvl1pPr>
              <a:defRPr/>
            </a:lvl1pPr>
          </a:lstStyle>
          <a:p>
            <a:fld id="{A9BE21C2-C6AB-432A-AFF5-27036BC3DF9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10"/>
          </p:nvPr>
        </p:nvSpPr>
        <p:spPr/>
        <p:txBody>
          <a:bodyPr/>
          <a:lstStyle>
            <a:lvl1pPr>
              <a:defRPr>
                <a:solidFill>
                  <a:schemeClr val="bg1"/>
                </a:solidFill>
              </a:defRPr>
            </a:lvl1pPr>
          </a:lstStyle>
          <a:p>
            <a:r>
              <a:rPr lang="en-US" dirty="0" smtClean="0"/>
              <a:t>SANS Technology Institute - Candidate for Master of Science Degree</a:t>
            </a:r>
            <a:endParaRPr lang="en-US" dirty="0"/>
          </a:p>
        </p:txBody>
      </p:sp>
      <p:sp>
        <p:nvSpPr>
          <p:cNvPr id="5" name="Slide Number Placeholder 4"/>
          <p:cNvSpPr>
            <a:spLocks noGrp="1"/>
          </p:cNvSpPr>
          <p:nvPr>
            <p:ph type="sldNum" sz="quarter" idx="11"/>
          </p:nvPr>
        </p:nvSpPr>
        <p:spPr/>
        <p:txBody>
          <a:bodyPr/>
          <a:lstStyle>
            <a:lvl1pPr>
              <a:defRPr>
                <a:solidFill>
                  <a:schemeClr val="bg1"/>
                </a:solidFill>
              </a:defRPr>
            </a:lvl1pPr>
          </a:lstStyle>
          <a:p>
            <a:fld id="{6040175C-893F-445F-B806-CB06F9994F3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t>SANS Technology Institute - Candidate for Master of Science Degree</a:t>
            </a:r>
          </a:p>
        </p:txBody>
      </p:sp>
      <p:sp>
        <p:nvSpPr>
          <p:cNvPr id="5" name="Slide Number Placeholder 4"/>
          <p:cNvSpPr>
            <a:spLocks noGrp="1"/>
          </p:cNvSpPr>
          <p:nvPr>
            <p:ph type="sldNum" sz="quarter" idx="11"/>
          </p:nvPr>
        </p:nvSpPr>
        <p:spPr/>
        <p:txBody>
          <a:bodyPr/>
          <a:lstStyle>
            <a:lvl1pPr>
              <a:defRPr/>
            </a:lvl1pPr>
          </a:lstStyle>
          <a:p>
            <a:fld id="{CA088ABC-2C35-4D38-AFE7-06311790A057}"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t>SANS Technology Institute - Candidate for Master of Science Degree</a:t>
            </a:r>
          </a:p>
        </p:txBody>
      </p:sp>
      <p:sp>
        <p:nvSpPr>
          <p:cNvPr id="6" name="Slide Number Placeholder 5"/>
          <p:cNvSpPr>
            <a:spLocks noGrp="1"/>
          </p:cNvSpPr>
          <p:nvPr>
            <p:ph type="sldNum" sz="quarter" idx="11"/>
          </p:nvPr>
        </p:nvSpPr>
        <p:spPr/>
        <p:txBody>
          <a:bodyPr/>
          <a:lstStyle>
            <a:lvl1pPr>
              <a:defRPr/>
            </a:lvl1pPr>
          </a:lstStyle>
          <a:p>
            <a:fld id="{2160F365-56EE-4856-B446-F4F72DE5D61D}"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t>SANS Technology Institute - Candidate for Master of Science Degree</a:t>
            </a:r>
          </a:p>
        </p:txBody>
      </p:sp>
      <p:sp>
        <p:nvSpPr>
          <p:cNvPr id="8" name="Slide Number Placeholder 7"/>
          <p:cNvSpPr>
            <a:spLocks noGrp="1"/>
          </p:cNvSpPr>
          <p:nvPr>
            <p:ph type="sldNum" sz="quarter" idx="11"/>
          </p:nvPr>
        </p:nvSpPr>
        <p:spPr/>
        <p:txBody>
          <a:bodyPr/>
          <a:lstStyle>
            <a:lvl1pPr>
              <a:defRPr/>
            </a:lvl1pPr>
          </a:lstStyle>
          <a:p>
            <a:fld id="{7B860743-24E7-432D-97B5-A23D87E6DDF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t>SANS Technology Institute - Candidate for Master of Science Degree</a:t>
            </a:r>
          </a:p>
        </p:txBody>
      </p:sp>
      <p:sp>
        <p:nvSpPr>
          <p:cNvPr id="4" name="Slide Number Placeholder 3"/>
          <p:cNvSpPr>
            <a:spLocks noGrp="1"/>
          </p:cNvSpPr>
          <p:nvPr>
            <p:ph type="sldNum" sz="quarter" idx="11"/>
          </p:nvPr>
        </p:nvSpPr>
        <p:spPr/>
        <p:txBody>
          <a:bodyPr/>
          <a:lstStyle>
            <a:lvl1pPr>
              <a:defRPr/>
            </a:lvl1pPr>
          </a:lstStyle>
          <a:p>
            <a:fld id="{4F7B818A-A43B-4245-A33C-D98E74B3A5B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SANS Technology Institute - Candidate for Master of Science Degree</a:t>
            </a:r>
          </a:p>
        </p:txBody>
      </p:sp>
      <p:sp>
        <p:nvSpPr>
          <p:cNvPr id="3" name="Slide Number Placeholder 2"/>
          <p:cNvSpPr>
            <a:spLocks noGrp="1"/>
          </p:cNvSpPr>
          <p:nvPr>
            <p:ph type="sldNum" sz="quarter" idx="11"/>
          </p:nvPr>
        </p:nvSpPr>
        <p:spPr/>
        <p:txBody>
          <a:bodyPr/>
          <a:lstStyle>
            <a:lvl1pPr>
              <a:defRPr/>
            </a:lvl1pPr>
          </a:lstStyle>
          <a:p>
            <a:fld id="{68742A58-E39B-4EF0-95DD-0C916D6290A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SANS Technology Institute - Candidate for Master of Science Degree</a:t>
            </a:r>
          </a:p>
        </p:txBody>
      </p:sp>
      <p:sp>
        <p:nvSpPr>
          <p:cNvPr id="6" name="Slide Number Placeholder 5"/>
          <p:cNvSpPr>
            <a:spLocks noGrp="1"/>
          </p:cNvSpPr>
          <p:nvPr>
            <p:ph type="sldNum" sz="quarter" idx="11"/>
          </p:nvPr>
        </p:nvSpPr>
        <p:spPr/>
        <p:txBody>
          <a:bodyPr/>
          <a:lstStyle>
            <a:lvl1pPr>
              <a:defRPr/>
            </a:lvl1pPr>
          </a:lstStyle>
          <a:p>
            <a:fld id="{EBB14A92-2320-4803-9934-5B8C0EA9151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SANS Technology Institute - Candidate for Master of Science Degree</a:t>
            </a:r>
          </a:p>
        </p:txBody>
      </p:sp>
      <p:sp>
        <p:nvSpPr>
          <p:cNvPr id="6" name="Slide Number Placeholder 5"/>
          <p:cNvSpPr>
            <a:spLocks noGrp="1"/>
          </p:cNvSpPr>
          <p:nvPr>
            <p:ph type="sldNum" sz="quarter" idx="11"/>
          </p:nvPr>
        </p:nvSpPr>
        <p:spPr/>
        <p:txBody>
          <a:bodyPr/>
          <a:lstStyle>
            <a:lvl1pPr>
              <a:defRPr/>
            </a:lvl1pPr>
          </a:lstStyle>
          <a:p>
            <a:fld id="{8194FDEB-3070-47F9-850E-4F6E4407BDD8}"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3810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
          <p:cNvSpPr>
            <a:spLocks noChangeArrowheads="1"/>
          </p:cNvSpPr>
          <p:nvPr/>
        </p:nvSpPr>
        <p:spPr bwMode="gray">
          <a:xfrm>
            <a:off x="0" y="0"/>
            <a:ext cx="9144000" cy="152400"/>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0" scaled="1"/>
          </a:gradFill>
          <a:ln w="9525">
            <a:solidFill>
              <a:schemeClr val="tx1"/>
            </a:solidFill>
            <a:miter lim="800000"/>
            <a:headEnd/>
            <a:tailEnd/>
          </a:ln>
          <a:effectLst/>
        </p:spPr>
        <p:txBody>
          <a:bodyPr wrap="none" anchor="ctr"/>
          <a:lstStyle/>
          <a:p>
            <a:endParaRPr lang="en-US"/>
          </a:p>
        </p:txBody>
      </p:sp>
      <p:sp>
        <p:nvSpPr>
          <p:cNvPr id="2059" name="Text Box 11"/>
          <p:cNvSpPr txBox="1">
            <a:spLocks noChangeArrowheads="1"/>
          </p:cNvSpPr>
          <p:nvPr/>
        </p:nvSpPr>
        <p:spPr bwMode="ltGray">
          <a:xfrm>
            <a:off x="8458200" y="6400800"/>
            <a:ext cx="685800" cy="396875"/>
          </a:xfrm>
          <a:prstGeom prst="rect">
            <a:avLst/>
          </a:prstGeom>
          <a:noFill/>
          <a:ln w="12700">
            <a:noFill/>
            <a:miter lim="800000"/>
            <a:headEnd type="none" w="sm" len="sm"/>
            <a:tailEnd type="none" w="sm" len="sm"/>
          </a:ln>
          <a:effectLst/>
        </p:spPr>
        <p:txBody>
          <a:bodyPr>
            <a:spAutoFit/>
          </a:bodyPr>
          <a:lstStyle/>
          <a:p>
            <a:pPr algn="r">
              <a:spcBef>
                <a:spcPct val="50000"/>
              </a:spcBef>
            </a:pPr>
            <a:endParaRPr lang="en-US" sz="2000">
              <a:solidFill>
                <a:schemeClr val="bg1"/>
              </a:solidFill>
              <a:latin typeface="Arial" charset="0"/>
            </a:endParaRPr>
          </a:p>
        </p:txBody>
      </p:sp>
      <p:sp>
        <p:nvSpPr>
          <p:cNvPr id="2060" name="Rectangle 12"/>
          <p:cNvSpPr>
            <a:spLocks noChangeArrowheads="1"/>
          </p:cNvSpPr>
          <p:nvPr/>
        </p:nvSpPr>
        <p:spPr bwMode="gray">
          <a:xfrm>
            <a:off x="457200" y="1676400"/>
            <a:ext cx="8229600" cy="152400"/>
          </a:xfrm>
          <a:prstGeom prst="rect">
            <a:avLst/>
          </a:prstGeom>
          <a:gradFill rotWithShape="1">
            <a:gsLst>
              <a:gs pos="0">
                <a:srgbClr val="0000FF">
                  <a:gamma/>
                  <a:shade val="46275"/>
                  <a:invGamma/>
                </a:srgbClr>
              </a:gs>
              <a:gs pos="100000">
                <a:srgbClr val="0000FF"/>
              </a:gs>
            </a:gsLst>
            <a:lin ang="18900000" scaled="1"/>
          </a:gradFill>
          <a:ln w="9525">
            <a:solidFill>
              <a:schemeClr val="tx1"/>
            </a:solidFill>
            <a:miter lim="800000"/>
            <a:headEnd/>
            <a:tailEnd/>
          </a:ln>
          <a:effectLst/>
        </p:spPr>
        <p:txBody>
          <a:bodyPr wrap="none" anchor="ctr"/>
          <a:lstStyle/>
          <a:p>
            <a:endParaRPr lang="en-US"/>
          </a:p>
        </p:txBody>
      </p:sp>
      <p:sp>
        <p:nvSpPr>
          <p:cNvPr id="2064" name="Text Box 16"/>
          <p:cNvSpPr txBox="1">
            <a:spLocks noChangeArrowheads="1"/>
          </p:cNvSpPr>
          <p:nvPr userDrawn="1"/>
        </p:nvSpPr>
        <p:spPr bwMode="auto">
          <a:xfrm>
            <a:off x="762000" y="6248400"/>
            <a:ext cx="1447800" cy="457200"/>
          </a:xfrm>
          <a:prstGeom prst="rect">
            <a:avLst/>
          </a:prstGeom>
          <a:noFill/>
          <a:ln w="12700">
            <a:noFill/>
            <a:miter lim="800000"/>
            <a:headEnd type="none" w="sm" len="sm"/>
            <a:tailEnd type="none" w="sm" len="sm"/>
          </a:ln>
          <a:effectLst/>
        </p:spPr>
        <p:txBody>
          <a:bodyPr>
            <a:spAutoFit/>
          </a:bodyPr>
          <a:lstStyle/>
          <a:p>
            <a:pPr>
              <a:spcBef>
                <a:spcPct val="50000"/>
              </a:spcBef>
            </a:pPr>
            <a:endParaRPr lang="en-US"/>
          </a:p>
        </p:txBody>
      </p:sp>
      <p:sp>
        <p:nvSpPr>
          <p:cNvPr id="2065" name="Rectangle 17"/>
          <p:cNvSpPr>
            <a:spLocks noGrp="1" noChangeArrowheads="1"/>
          </p:cNvSpPr>
          <p:nvPr>
            <p:ph type="ftr" sz="quarter" idx="3"/>
          </p:nvPr>
        </p:nvSpPr>
        <p:spPr bwMode="auto">
          <a:xfrm>
            <a:off x="381000" y="6248400"/>
            <a:ext cx="8305800" cy="473075"/>
          </a:xfrm>
          <a:prstGeom prst="rect">
            <a:avLst/>
          </a:prstGeom>
          <a:gradFill rotWithShape="1">
            <a:gsLst>
              <a:gs pos="0">
                <a:srgbClr val="0000FF">
                  <a:gamma/>
                  <a:shade val="46275"/>
                  <a:invGamma/>
                </a:srgbClr>
              </a:gs>
              <a:gs pos="50000">
                <a:srgbClr val="0000FF"/>
              </a:gs>
              <a:gs pos="100000">
                <a:srgbClr val="0000FF">
                  <a:gamma/>
                  <a:shade val="46275"/>
                  <a:invGamma/>
                </a:srgbClr>
              </a:gs>
            </a:gsLst>
            <a:lin ang="0" scaled="1"/>
          </a:gradFill>
          <a:ln w="9525">
            <a:noFill/>
            <a:miter lim="800000"/>
            <a:headEnd/>
            <a:tailEnd/>
          </a:ln>
          <a:effectLst/>
        </p:spPr>
        <p:txBody>
          <a:bodyPr vert="horz" wrap="square" lIns="91440" tIns="137160" rIns="91440" bIns="45720" numCol="1" anchor="t" anchorCtr="0" compatLnSpc="1">
            <a:prstTxWarp prst="textNoShape">
              <a:avLst/>
            </a:prstTxWarp>
          </a:bodyPr>
          <a:lstStyle>
            <a:lvl1pPr algn="ctr">
              <a:defRPr sz="1400"/>
            </a:lvl1pPr>
          </a:lstStyle>
          <a:p>
            <a:r>
              <a:rPr lang="en-US"/>
              <a:t>SANS Technology Institute - Candidate for Master of Science Degree</a:t>
            </a:r>
          </a:p>
        </p:txBody>
      </p:sp>
      <p:sp>
        <p:nvSpPr>
          <p:cNvPr id="2066" name="Rectangle 18"/>
          <p:cNvSpPr>
            <a:spLocks noGrp="1" noChangeArrowheads="1"/>
          </p:cNvSpPr>
          <p:nvPr>
            <p:ph type="sldNum" sz="quarter" idx="4"/>
          </p:nvPr>
        </p:nvSpPr>
        <p:spPr bwMode="auto">
          <a:xfrm>
            <a:off x="7772400" y="6245225"/>
            <a:ext cx="685800" cy="476250"/>
          </a:xfrm>
          <a:prstGeom prst="rect">
            <a:avLst/>
          </a:prstGeom>
          <a:noFill/>
          <a:ln w="9525">
            <a:noFill/>
            <a:miter lim="800000"/>
            <a:headEnd/>
            <a:tailEnd/>
          </a:ln>
          <a:effectLst/>
        </p:spPr>
        <p:txBody>
          <a:bodyPr vert="horz" wrap="square" lIns="91440" tIns="137160" rIns="91440" bIns="45720" numCol="1" anchor="t" anchorCtr="0" compatLnSpc="1">
            <a:prstTxWarp prst="textNoShape">
              <a:avLst/>
            </a:prstTxWarp>
          </a:bodyPr>
          <a:lstStyle>
            <a:lvl1pPr algn="r">
              <a:defRPr sz="1400"/>
            </a:lvl1pPr>
          </a:lstStyle>
          <a:p>
            <a:fld id="{5E73BE43-1670-4E71-B2D2-14BA2FC22B3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ahoma" pitchFamily="34" charset="0"/>
        </a:defRPr>
      </a:lvl2pPr>
      <a:lvl3pPr algn="ctr" rtl="0" eaLnBrk="0" fontAlgn="base" hangingPunct="0">
        <a:spcBef>
          <a:spcPct val="0"/>
        </a:spcBef>
        <a:spcAft>
          <a:spcPct val="0"/>
        </a:spcAft>
        <a:defRPr sz="4400">
          <a:solidFill>
            <a:schemeClr val="tx2"/>
          </a:solidFill>
          <a:latin typeface="Tahoma" pitchFamily="34" charset="0"/>
        </a:defRPr>
      </a:lvl3pPr>
      <a:lvl4pPr algn="ctr" rtl="0" eaLnBrk="0" fontAlgn="base" hangingPunct="0">
        <a:spcBef>
          <a:spcPct val="0"/>
        </a:spcBef>
        <a:spcAft>
          <a:spcPct val="0"/>
        </a:spcAft>
        <a:defRPr sz="4400">
          <a:solidFill>
            <a:schemeClr val="tx2"/>
          </a:solidFill>
          <a:latin typeface="Tahoma" pitchFamily="34" charset="0"/>
        </a:defRPr>
      </a:lvl4pPr>
      <a:lvl5pPr algn="ctr" rtl="0" eaLnBrk="0" fontAlgn="base" hangingPunct="0">
        <a:spcBef>
          <a:spcPct val="0"/>
        </a:spcBef>
        <a:spcAft>
          <a:spcPct val="0"/>
        </a:spcAft>
        <a:defRPr sz="4400">
          <a:solidFill>
            <a:schemeClr val="tx2"/>
          </a:solidFill>
          <a:latin typeface="Tahoma" pitchFamily="34" charset="0"/>
        </a:defRPr>
      </a:lvl5pPr>
      <a:lvl6pPr marL="457200" algn="ctr" rtl="0" eaLnBrk="0" fontAlgn="base" hangingPunct="0">
        <a:spcBef>
          <a:spcPct val="0"/>
        </a:spcBef>
        <a:spcAft>
          <a:spcPct val="0"/>
        </a:spcAft>
        <a:defRPr sz="4400">
          <a:solidFill>
            <a:schemeClr val="tx2"/>
          </a:solidFill>
          <a:latin typeface="Tahoma" pitchFamily="34" charset="0"/>
        </a:defRPr>
      </a:lvl6pPr>
      <a:lvl7pPr marL="914400" algn="ctr" rtl="0" eaLnBrk="0" fontAlgn="base" hangingPunct="0">
        <a:spcBef>
          <a:spcPct val="0"/>
        </a:spcBef>
        <a:spcAft>
          <a:spcPct val="0"/>
        </a:spcAft>
        <a:defRPr sz="4400">
          <a:solidFill>
            <a:schemeClr val="tx2"/>
          </a:solidFill>
          <a:latin typeface="Tahoma" pitchFamily="34" charset="0"/>
        </a:defRPr>
      </a:lvl7pPr>
      <a:lvl8pPr marL="1371600" algn="ctr" rtl="0" eaLnBrk="0" fontAlgn="base" hangingPunct="0">
        <a:spcBef>
          <a:spcPct val="0"/>
        </a:spcBef>
        <a:spcAft>
          <a:spcPct val="0"/>
        </a:spcAft>
        <a:defRPr sz="4400">
          <a:solidFill>
            <a:schemeClr val="tx2"/>
          </a:solidFill>
          <a:latin typeface="Tahoma" pitchFamily="34" charset="0"/>
        </a:defRPr>
      </a:lvl8pPr>
      <a:lvl9pPr marL="1828800" algn="ctr" rtl="0" eaLnBrk="0" fontAlgn="base" hangingPunct="0">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14"/>
          <p:cNvSpPr>
            <a:spLocks noGrp="1" noChangeArrowheads="1"/>
          </p:cNvSpPr>
          <p:nvPr>
            <p:ph type="ftr" sz="quarter" idx="3"/>
          </p:nvPr>
        </p:nvSpPr>
        <p:spPr/>
        <p:txBody>
          <a:bodyPr/>
          <a:lstStyle/>
          <a:p>
            <a:r>
              <a:rPr lang="en-US" dirty="0">
                <a:solidFill>
                  <a:schemeClr val="bg1"/>
                </a:solidFill>
              </a:rPr>
              <a:t>SANS Technology Institute - Candidate for Master of Science Degree</a:t>
            </a:r>
          </a:p>
        </p:txBody>
      </p:sp>
      <p:sp>
        <p:nvSpPr>
          <p:cNvPr id="5" name="Rectangle 17"/>
          <p:cNvSpPr>
            <a:spLocks noGrp="1" noChangeArrowheads="1"/>
          </p:cNvSpPr>
          <p:nvPr>
            <p:ph type="sldNum" sz="quarter" idx="4"/>
          </p:nvPr>
        </p:nvSpPr>
        <p:spPr/>
        <p:txBody>
          <a:bodyPr/>
          <a:lstStyle/>
          <a:p>
            <a:fld id="{E4A65781-AB84-49C1-BD4A-B07A2259064F}" type="slidenum">
              <a:rPr lang="en-US">
                <a:solidFill>
                  <a:schemeClr val="bg1"/>
                </a:solidFill>
              </a:rPr>
              <a:pPr/>
              <a:t>1</a:t>
            </a:fld>
            <a:endParaRPr lang="en-US" dirty="0">
              <a:solidFill>
                <a:schemeClr val="bg1"/>
              </a:solidFill>
            </a:endParaRPr>
          </a:p>
        </p:txBody>
      </p:sp>
      <p:sp>
        <p:nvSpPr>
          <p:cNvPr id="722946" name="Rectangle 2"/>
          <p:cNvSpPr>
            <a:spLocks noGrp="1" noChangeArrowheads="1"/>
          </p:cNvSpPr>
          <p:nvPr>
            <p:ph type="ctrTitle"/>
          </p:nvPr>
        </p:nvSpPr>
        <p:spPr/>
        <p:txBody>
          <a:bodyPr/>
          <a:lstStyle/>
          <a:p>
            <a:r>
              <a:rPr lang="en-US" sz="3600" dirty="0" smtClean="0"/>
              <a:t>Remote Access Tools Policy</a:t>
            </a:r>
            <a:endParaRPr lang="en-US" sz="3600" dirty="0"/>
          </a:p>
        </p:txBody>
      </p:sp>
      <p:sp>
        <p:nvSpPr>
          <p:cNvPr id="722947" name="Rectangle 3"/>
          <p:cNvSpPr>
            <a:spLocks noGrp="1" noChangeArrowheads="1"/>
          </p:cNvSpPr>
          <p:nvPr>
            <p:ph type="subTitle" idx="1"/>
          </p:nvPr>
        </p:nvSpPr>
        <p:spPr/>
        <p:txBody>
          <a:bodyPr/>
          <a:lstStyle/>
          <a:p>
            <a:pPr>
              <a:lnSpc>
                <a:spcPct val="80000"/>
              </a:lnSpc>
            </a:pPr>
            <a:r>
              <a:rPr lang="en-US" sz="2400" dirty="0" smtClean="0"/>
              <a:t>John Jarocki</a:t>
            </a:r>
            <a:endParaRPr lang="en-US" sz="2400" dirty="0"/>
          </a:p>
          <a:p>
            <a:pPr>
              <a:lnSpc>
                <a:spcPct val="80000"/>
              </a:lnSpc>
            </a:pPr>
            <a:r>
              <a:rPr lang="en-US" sz="2400" smtClean="0"/>
              <a:t>May 2010</a:t>
            </a:r>
            <a:endParaRPr lang="en-US" sz="2400" dirty="0"/>
          </a:p>
          <a:p>
            <a:pPr>
              <a:lnSpc>
                <a:spcPct val="80000"/>
              </a:lnSpc>
            </a:pPr>
            <a:r>
              <a:rPr lang="en-US" sz="2400" dirty="0"/>
              <a:t>GIAC </a:t>
            </a:r>
            <a:r>
              <a:rPr lang="en-US" sz="2400" dirty="0" smtClean="0"/>
              <a:t>GSEC, GCIA, GCIH, GCFW, GPEN</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dirty="0">
                <a:solidFill>
                  <a:schemeClr val="bg1"/>
                </a:solidFill>
              </a:rPr>
              <a:t>SANS Technology Institute - Candidate for Master of Science Degree</a:t>
            </a:r>
          </a:p>
        </p:txBody>
      </p:sp>
      <p:sp>
        <p:nvSpPr>
          <p:cNvPr id="5" name="Slide Number Placeholder 4"/>
          <p:cNvSpPr>
            <a:spLocks noGrp="1"/>
          </p:cNvSpPr>
          <p:nvPr>
            <p:ph type="sldNum" sz="quarter" idx="11"/>
          </p:nvPr>
        </p:nvSpPr>
        <p:spPr/>
        <p:txBody>
          <a:bodyPr/>
          <a:lstStyle/>
          <a:p>
            <a:fld id="{12312A82-0755-4727-B720-6B95E4328AD8}" type="slidenum">
              <a:rPr lang="en-US"/>
              <a:pPr/>
              <a:t>10</a:t>
            </a:fld>
            <a:endParaRPr lang="en-US"/>
          </a:p>
        </p:txBody>
      </p:sp>
      <p:sp>
        <p:nvSpPr>
          <p:cNvPr id="813058" name="Rectangle 2"/>
          <p:cNvSpPr>
            <a:spLocks noGrp="1" noChangeArrowheads="1"/>
          </p:cNvSpPr>
          <p:nvPr>
            <p:ph type="title"/>
          </p:nvPr>
        </p:nvSpPr>
        <p:spPr/>
        <p:txBody>
          <a:bodyPr/>
          <a:lstStyle/>
          <a:p>
            <a:r>
              <a:rPr lang="en-US" dirty="0" smtClean="0"/>
              <a:t>Summary</a:t>
            </a:r>
            <a:endParaRPr lang="en-US" dirty="0"/>
          </a:p>
        </p:txBody>
      </p:sp>
      <p:sp>
        <p:nvSpPr>
          <p:cNvPr id="8" name="Rectangle 3"/>
          <p:cNvSpPr txBox="1">
            <a:spLocks noChangeArrowheads="1"/>
          </p:cNvSpPr>
          <p:nvPr/>
        </p:nvSpPr>
        <p:spPr bwMode="auto">
          <a:xfrm>
            <a:off x="533400" y="1981200"/>
            <a:ext cx="79248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Font typeface="Tahoma" pitchFamily="34" charset="0"/>
              <a:buChar char="•"/>
            </a:pPr>
            <a:r>
              <a:rPr lang="en-US" sz="3200" kern="0" dirty="0" smtClean="0">
                <a:latin typeface="+mn-lt"/>
              </a:rPr>
              <a:t>Remote access tools have many benefits</a:t>
            </a:r>
          </a:p>
          <a:p>
            <a:pPr marL="342900" indent="-342900">
              <a:spcBef>
                <a:spcPct val="20000"/>
              </a:spcBef>
              <a:buFont typeface="Tahoma" pitchFamily="34" charset="0"/>
              <a:buChar char="•"/>
            </a:pPr>
            <a:r>
              <a:rPr lang="en-US" sz="3200" kern="0" dirty="0" smtClean="0">
                <a:latin typeface="+mn-lt"/>
              </a:rPr>
              <a:t>But poorly implemented, they add risk</a:t>
            </a:r>
          </a:p>
          <a:p>
            <a:pPr marL="342900" indent="-342900">
              <a:spcBef>
                <a:spcPct val="20000"/>
              </a:spcBef>
              <a:buFont typeface="Tahoma" pitchFamily="34" charset="0"/>
              <a:buChar char="•"/>
            </a:pPr>
            <a:r>
              <a:rPr lang="en-US" sz="3200" kern="0" dirty="0" smtClean="0">
                <a:latin typeface="+mn-lt"/>
              </a:rPr>
              <a:t>The policy should:</a:t>
            </a:r>
          </a:p>
          <a:p>
            <a:pPr marL="800100" lvl="1" indent="-342900">
              <a:spcBef>
                <a:spcPct val="20000"/>
              </a:spcBef>
              <a:buFont typeface="Tahoma" pitchFamily="34" charset="0"/>
              <a:buChar char="•"/>
            </a:pPr>
            <a:r>
              <a:rPr lang="en-US" sz="3200" kern="0" dirty="0" smtClean="0">
                <a:latin typeface="+mn-lt"/>
              </a:rPr>
              <a:t>Define acceptable use</a:t>
            </a:r>
          </a:p>
          <a:p>
            <a:pPr marL="800100" lvl="1" indent="-342900">
              <a:spcBef>
                <a:spcPct val="20000"/>
              </a:spcBef>
              <a:buFont typeface="Tahoma" pitchFamily="34" charset="0"/>
              <a:buChar char="•"/>
            </a:pPr>
            <a:r>
              <a:rPr lang="en-US" sz="3200" kern="0" dirty="0" smtClean="0">
                <a:latin typeface="+mn-lt"/>
              </a:rPr>
              <a:t>Discuss the cost / benefit equation</a:t>
            </a:r>
          </a:p>
          <a:p>
            <a:pPr marL="800100" lvl="1" indent="-342900">
              <a:spcBef>
                <a:spcPct val="20000"/>
              </a:spcBef>
              <a:buFont typeface="Tahoma" pitchFamily="34" charset="0"/>
              <a:buChar char="•"/>
            </a:pPr>
            <a:r>
              <a:rPr lang="en-US" sz="3200" kern="0" dirty="0" smtClean="0">
                <a:latin typeface="+mn-lt"/>
              </a:rPr>
              <a:t>Provide guidance and clarification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dirty="0">
                <a:solidFill>
                  <a:schemeClr val="bg1"/>
                </a:solidFill>
              </a:rPr>
              <a:t>SANS Technology Institute - Candidate for Master of Science Degree</a:t>
            </a:r>
          </a:p>
        </p:txBody>
      </p:sp>
      <p:sp>
        <p:nvSpPr>
          <p:cNvPr id="5" name="Slide Number Placeholder 4"/>
          <p:cNvSpPr>
            <a:spLocks noGrp="1"/>
          </p:cNvSpPr>
          <p:nvPr>
            <p:ph type="sldNum" sz="quarter" idx="11"/>
          </p:nvPr>
        </p:nvSpPr>
        <p:spPr/>
        <p:txBody>
          <a:bodyPr/>
          <a:lstStyle/>
          <a:p>
            <a:fld id="{6DE3F0B4-9A91-425B-8519-0142A949EA41}" type="slidenum">
              <a:rPr lang="en-US"/>
              <a:pPr/>
              <a:t>2</a:t>
            </a:fld>
            <a:endParaRPr lang="en-US"/>
          </a:p>
        </p:txBody>
      </p:sp>
      <p:sp>
        <p:nvSpPr>
          <p:cNvPr id="798722" name="Rectangle 2"/>
          <p:cNvSpPr>
            <a:spLocks noGrp="1" noChangeArrowheads="1"/>
          </p:cNvSpPr>
          <p:nvPr>
            <p:ph type="title"/>
          </p:nvPr>
        </p:nvSpPr>
        <p:spPr/>
        <p:txBody>
          <a:bodyPr/>
          <a:lstStyle/>
          <a:p>
            <a:r>
              <a:rPr lang="en-US" dirty="0" smtClean="0"/>
              <a:t>Objective</a:t>
            </a:r>
            <a:endParaRPr lang="en-US" dirty="0"/>
          </a:p>
        </p:txBody>
      </p:sp>
      <p:sp>
        <p:nvSpPr>
          <p:cNvPr id="798723" name="Rectangle 3"/>
          <p:cNvSpPr>
            <a:spLocks noGrp="1" noChangeArrowheads="1"/>
          </p:cNvSpPr>
          <p:nvPr>
            <p:ph type="body" idx="1"/>
          </p:nvPr>
        </p:nvSpPr>
        <p:spPr>
          <a:xfrm>
            <a:off x="685800" y="2133600"/>
            <a:ext cx="7772400" cy="3276600"/>
          </a:xfrm>
        </p:spPr>
        <p:txBody>
          <a:bodyPr/>
          <a:lstStyle/>
          <a:p>
            <a:pPr marL="514350" indent="-514350">
              <a:buFont typeface="+mj-lt"/>
              <a:buAutoNum type="arabicPeriod"/>
            </a:pPr>
            <a:r>
              <a:rPr lang="en-US" dirty="0" smtClean="0"/>
              <a:t>Define Remote Access Tools</a:t>
            </a:r>
          </a:p>
          <a:p>
            <a:pPr marL="514350" indent="-514350">
              <a:buFont typeface="+mj-lt"/>
              <a:buAutoNum type="arabicPeriod"/>
            </a:pPr>
            <a:r>
              <a:rPr lang="en-US" dirty="0" smtClean="0"/>
              <a:t>List benefits</a:t>
            </a:r>
          </a:p>
          <a:p>
            <a:pPr marL="514350" indent="-514350">
              <a:buFont typeface="+mj-lt"/>
              <a:buAutoNum type="arabicPeriod"/>
            </a:pPr>
            <a:r>
              <a:rPr lang="en-US" dirty="0" smtClean="0"/>
              <a:t>Describe risks</a:t>
            </a:r>
          </a:p>
          <a:p>
            <a:pPr marL="514350" indent="-514350">
              <a:buFont typeface="+mj-lt"/>
              <a:buAutoNum type="arabicPeriod"/>
            </a:pPr>
            <a:r>
              <a:rPr lang="en-US" dirty="0" smtClean="0"/>
              <a:t>Explain why a policy is needed</a:t>
            </a:r>
          </a:p>
          <a:p>
            <a:pPr marL="514350" indent="-514350">
              <a:buFont typeface="+mj-lt"/>
              <a:buAutoNum type="arabicPeriod"/>
            </a:pPr>
            <a:r>
              <a:rPr lang="en-US" dirty="0" smtClean="0"/>
              <a:t>Provide policy guidance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dirty="0">
                <a:solidFill>
                  <a:schemeClr val="bg1"/>
                </a:solidFill>
              </a:rPr>
              <a:t>SANS Technology Institute - Candidate for Master of Science Degree</a:t>
            </a:r>
          </a:p>
        </p:txBody>
      </p:sp>
      <p:sp>
        <p:nvSpPr>
          <p:cNvPr id="5" name="Slide Number Placeholder 4"/>
          <p:cNvSpPr>
            <a:spLocks noGrp="1"/>
          </p:cNvSpPr>
          <p:nvPr>
            <p:ph type="sldNum" sz="quarter" idx="11"/>
          </p:nvPr>
        </p:nvSpPr>
        <p:spPr/>
        <p:txBody>
          <a:bodyPr/>
          <a:lstStyle/>
          <a:p>
            <a:fld id="{6DE3F0B4-9A91-425B-8519-0142A949EA41}" type="slidenum">
              <a:rPr lang="en-US"/>
              <a:pPr/>
              <a:t>3</a:t>
            </a:fld>
            <a:endParaRPr lang="en-US"/>
          </a:p>
        </p:txBody>
      </p:sp>
      <p:sp>
        <p:nvSpPr>
          <p:cNvPr id="798722" name="Rectangle 2"/>
          <p:cNvSpPr>
            <a:spLocks noGrp="1" noChangeArrowheads="1"/>
          </p:cNvSpPr>
          <p:nvPr>
            <p:ph type="title"/>
          </p:nvPr>
        </p:nvSpPr>
        <p:spPr/>
        <p:txBody>
          <a:bodyPr/>
          <a:lstStyle/>
          <a:p>
            <a:r>
              <a:rPr lang="en-US" dirty="0" smtClean="0"/>
              <a:t>What are remote access tools?</a:t>
            </a:r>
            <a:endParaRPr lang="en-US" dirty="0"/>
          </a:p>
        </p:txBody>
      </p:sp>
      <p:sp>
        <p:nvSpPr>
          <p:cNvPr id="6" name="TextBox 5"/>
          <p:cNvSpPr txBox="1"/>
          <p:nvPr/>
        </p:nvSpPr>
        <p:spPr>
          <a:xfrm>
            <a:off x="609600" y="1991292"/>
            <a:ext cx="8001000" cy="1557349"/>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marL="342900" lvl="0" indent="-342900">
              <a:spcBef>
                <a:spcPct val="20000"/>
              </a:spcBef>
              <a:buFont typeface="Wingdings" pitchFamily="2" charset="2"/>
              <a:buChar char="v"/>
            </a:pPr>
            <a:r>
              <a:rPr lang="en-US" sz="2800" kern="0" dirty="0" smtClean="0">
                <a:solidFill>
                  <a:srgbClr val="000000"/>
                </a:solidFill>
                <a:latin typeface="Tahoma"/>
              </a:rPr>
              <a:t>Remote Access </a:t>
            </a:r>
            <a:r>
              <a:rPr lang="en-US" kern="0" dirty="0" smtClean="0">
                <a:solidFill>
                  <a:srgbClr val="000000"/>
                </a:solidFill>
                <a:latin typeface="Tahoma"/>
              </a:rPr>
              <a:t>is “the ability to access your computer from a remote location,” and “the ability to control the machine once the connection is made.”</a:t>
            </a:r>
          </a:p>
          <a:p>
            <a:pPr marL="342900" lvl="0" indent="-342900" algn="r">
              <a:spcBef>
                <a:spcPct val="20000"/>
              </a:spcBef>
            </a:pPr>
            <a:r>
              <a:rPr lang="en-US" sz="1600" kern="0" dirty="0" smtClean="0">
                <a:solidFill>
                  <a:srgbClr val="000000"/>
                </a:solidFill>
                <a:latin typeface="Tahoma"/>
              </a:rPr>
              <a:t>Source:  TechTerms.com</a:t>
            </a:r>
          </a:p>
        </p:txBody>
      </p:sp>
      <p:sp>
        <p:nvSpPr>
          <p:cNvPr id="7" name="TextBox 6"/>
          <p:cNvSpPr txBox="1"/>
          <p:nvPr/>
        </p:nvSpPr>
        <p:spPr>
          <a:xfrm>
            <a:off x="2018763" y="3715007"/>
            <a:ext cx="5029200" cy="2431435"/>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marL="342900" lvl="0" indent="-342900">
              <a:spcBef>
                <a:spcPct val="20000"/>
              </a:spcBef>
            </a:pPr>
            <a:r>
              <a:rPr lang="en-US" sz="3200" kern="0" dirty="0" smtClean="0">
                <a:solidFill>
                  <a:srgbClr val="000000"/>
                </a:solidFill>
                <a:latin typeface="Tahoma"/>
              </a:rPr>
              <a:t>Examples:</a:t>
            </a:r>
          </a:p>
          <a:p>
            <a:pPr marL="342900" indent="-342900">
              <a:spcBef>
                <a:spcPct val="20000"/>
              </a:spcBef>
              <a:buFont typeface="Arial" pitchFamily="34" charset="0"/>
              <a:buChar char="•"/>
            </a:pPr>
            <a:r>
              <a:rPr lang="en-US" sz="2000" kern="0" dirty="0" smtClean="0">
                <a:solidFill>
                  <a:srgbClr val="000000"/>
                </a:solidFill>
                <a:latin typeface="Tahoma"/>
              </a:rPr>
              <a:t>VNC (Virtual Network Computing)</a:t>
            </a:r>
          </a:p>
          <a:p>
            <a:pPr marL="342900" indent="-342900">
              <a:spcBef>
                <a:spcPct val="20000"/>
              </a:spcBef>
              <a:buFont typeface="Arial" pitchFamily="34" charset="0"/>
              <a:buChar char="•"/>
            </a:pPr>
            <a:r>
              <a:rPr lang="en-US" sz="2000" kern="0" dirty="0" smtClean="0">
                <a:solidFill>
                  <a:srgbClr val="000000"/>
                </a:solidFill>
                <a:latin typeface="Tahoma"/>
              </a:rPr>
              <a:t>Windows Remote Desktop</a:t>
            </a:r>
          </a:p>
          <a:p>
            <a:pPr marL="342900" indent="-342900">
              <a:spcBef>
                <a:spcPct val="20000"/>
              </a:spcBef>
              <a:buFont typeface="Arial" pitchFamily="34" charset="0"/>
              <a:buChar char="•"/>
            </a:pPr>
            <a:r>
              <a:rPr lang="en-US" sz="2000" kern="0" dirty="0" smtClean="0">
                <a:solidFill>
                  <a:srgbClr val="000000"/>
                </a:solidFill>
                <a:latin typeface="Tahoma"/>
              </a:rPr>
              <a:t>GoToMyPC</a:t>
            </a:r>
          </a:p>
          <a:p>
            <a:pPr marL="342900" indent="-342900">
              <a:spcBef>
                <a:spcPct val="20000"/>
              </a:spcBef>
              <a:buFont typeface="Arial" pitchFamily="34" charset="0"/>
              <a:buChar char="•"/>
            </a:pPr>
            <a:r>
              <a:rPr lang="en-US" sz="2000" kern="0" dirty="0" smtClean="0">
                <a:solidFill>
                  <a:srgbClr val="000000"/>
                </a:solidFill>
                <a:latin typeface="Tahoma"/>
              </a:rPr>
              <a:t>LogMeIn</a:t>
            </a:r>
          </a:p>
          <a:p>
            <a:pPr marL="342900" indent="-342900">
              <a:spcBef>
                <a:spcPct val="20000"/>
              </a:spcBef>
              <a:buFont typeface="Arial" pitchFamily="34" charset="0"/>
              <a:buChar char="•"/>
            </a:pPr>
            <a:r>
              <a:rPr lang="en-US" sz="2000" kern="0" dirty="0" smtClean="0">
                <a:solidFill>
                  <a:srgbClr val="000000"/>
                </a:solidFill>
                <a:latin typeface="Tahoma"/>
              </a:rPr>
              <a:t>WebEx</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access value</a:t>
            </a:r>
            <a:endParaRPr lang="en-US" dirty="0"/>
          </a:p>
        </p:txBody>
      </p:sp>
      <p:sp>
        <p:nvSpPr>
          <p:cNvPr id="3" name="Content Placeholder 2"/>
          <p:cNvSpPr>
            <a:spLocks noGrp="1"/>
          </p:cNvSpPr>
          <p:nvPr>
            <p:ph idx="1"/>
          </p:nvPr>
        </p:nvSpPr>
        <p:spPr/>
        <p:txBody>
          <a:bodyPr/>
          <a:lstStyle/>
          <a:p>
            <a:pPr>
              <a:buNone/>
            </a:pPr>
            <a:r>
              <a:rPr lang="en-US" dirty="0" smtClean="0"/>
              <a:t>Benefits:</a:t>
            </a:r>
          </a:p>
          <a:p>
            <a:pPr lvl="1">
              <a:buFont typeface="Wingdings" pitchFamily="2" charset="2"/>
              <a:buChar char="ü"/>
            </a:pPr>
            <a:endParaRPr lang="en-US" sz="1600" dirty="0" smtClean="0"/>
          </a:p>
          <a:p>
            <a:pPr lvl="1">
              <a:buFont typeface="Wingdings" pitchFamily="2" charset="2"/>
              <a:buChar char="ü"/>
            </a:pPr>
            <a:r>
              <a:rPr lang="en-US" dirty="0" smtClean="0"/>
              <a:t>Money saved on commuting</a:t>
            </a:r>
          </a:p>
          <a:p>
            <a:pPr lvl="1">
              <a:buFont typeface="Wingdings" pitchFamily="2" charset="2"/>
              <a:buChar char="ü"/>
            </a:pPr>
            <a:r>
              <a:rPr lang="en-US" dirty="0" smtClean="0"/>
              <a:t>Remote access to jobs in progress</a:t>
            </a:r>
          </a:p>
          <a:p>
            <a:pPr lvl="1">
              <a:buFont typeface="Wingdings" pitchFamily="2" charset="2"/>
              <a:buChar char="ü"/>
            </a:pPr>
            <a:r>
              <a:rPr lang="en-US" dirty="0" smtClean="0"/>
              <a:t>Real-time team collaboration</a:t>
            </a:r>
          </a:p>
          <a:p>
            <a:pPr lvl="1">
              <a:buFont typeface="Wingdings" pitchFamily="2" charset="2"/>
              <a:buChar char="ü"/>
            </a:pPr>
            <a:r>
              <a:rPr lang="en-US" dirty="0" smtClean="0"/>
              <a:t>24x7 Tech support</a:t>
            </a:r>
          </a:p>
        </p:txBody>
      </p:sp>
      <p:sp>
        <p:nvSpPr>
          <p:cNvPr id="4" name="Footer Placeholder 3"/>
          <p:cNvSpPr>
            <a:spLocks noGrp="1"/>
          </p:cNvSpPr>
          <p:nvPr>
            <p:ph type="ftr" sz="quarter" idx="10"/>
          </p:nvPr>
        </p:nvSpPr>
        <p:spPr/>
        <p:txBody>
          <a:bodyPr/>
          <a:lstStyle/>
          <a:p>
            <a:r>
              <a:rPr lang="en-US" dirty="0" smtClean="0"/>
              <a:t>SANS Technology Institute - Candidate for Master of Science Degree</a:t>
            </a:r>
            <a:endParaRPr lang="en-US" dirty="0"/>
          </a:p>
        </p:txBody>
      </p:sp>
      <p:sp>
        <p:nvSpPr>
          <p:cNvPr id="5" name="Slide Number Placeholder 4"/>
          <p:cNvSpPr>
            <a:spLocks noGrp="1"/>
          </p:cNvSpPr>
          <p:nvPr>
            <p:ph type="sldNum" sz="quarter" idx="11"/>
          </p:nvPr>
        </p:nvSpPr>
        <p:spPr/>
        <p:txBody>
          <a:bodyPr/>
          <a:lstStyle/>
          <a:p>
            <a:fld id="{6040175C-893F-445F-B806-CB06F9994F3A}"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access risks</a:t>
            </a:r>
            <a:endParaRPr lang="en-US" dirty="0"/>
          </a:p>
        </p:txBody>
      </p:sp>
      <p:sp>
        <p:nvSpPr>
          <p:cNvPr id="3" name="Content Placeholder 2"/>
          <p:cNvSpPr>
            <a:spLocks noGrp="1"/>
          </p:cNvSpPr>
          <p:nvPr>
            <p:ph idx="1"/>
          </p:nvPr>
        </p:nvSpPr>
        <p:spPr/>
        <p:txBody>
          <a:bodyPr/>
          <a:lstStyle/>
          <a:p>
            <a:pPr>
              <a:buNone/>
            </a:pPr>
            <a:r>
              <a:rPr lang="en-US" dirty="0" smtClean="0"/>
              <a:t>Risks:</a:t>
            </a:r>
          </a:p>
          <a:p>
            <a:pPr lvl="1"/>
            <a:endParaRPr lang="en-US" sz="1400" dirty="0" smtClean="0"/>
          </a:p>
          <a:p>
            <a:pPr lvl="1"/>
            <a:r>
              <a:rPr lang="en-US" dirty="0" smtClean="0"/>
              <a:t>Unauthorized access</a:t>
            </a:r>
          </a:p>
          <a:p>
            <a:pPr lvl="1"/>
            <a:r>
              <a:rPr lang="en-US" dirty="0" smtClean="0"/>
              <a:t>Malware</a:t>
            </a:r>
          </a:p>
          <a:p>
            <a:pPr lvl="1"/>
            <a:r>
              <a:rPr lang="en-US" dirty="0" smtClean="0"/>
              <a:t>Data theft</a:t>
            </a:r>
          </a:p>
          <a:p>
            <a:pPr lvl="1"/>
            <a:r>
              <a:rPr lang="en-US" dirty="0" smtClean="0"/>
              <a:t>Compliance</a:t>
            </a:r>
          </a:p>
          <a:p>
            <a:pPr lvl="1"/>
            <a:r>
              <a:rPr lang="en-US" dirty="0" smtClean="0"/>
              <a:t>Transitive trust</a:t>
            </a:r>
          </a:p>
        </p:txBody>
      </p:sp>
      <p:sp>
        <p:nvSpPr>
          <p:cNvPr id="4" name="Footer Placeholder 3"/>
          <p:cNvSpPr>
            <a:spLocks noGrp="1"/>
          </p:cNvSpPr>
          <p:nvPr>
            <p:ph type="ftr" sz="quarter" idx="10"/>
          </p:nvPr>
        </p:nvSpPr>
        <p:spPr/>
        <p:txBody>
          <a:bodyPr/>
          <a:lstStyle/>
          <a:p>
            <a:r>
              <a:rPr lang="en-US" dirty="0" smtClean="0"/>
              <a:t>SANS Technology Institute - Candidate for Master of Science Degree</a:t>
            </a:r>
            <a:endParaRPr lang="en-US" dirty="0"/>
          </a:p>
        </p:txBody>
      </p:sp>
      <p:sp>
        <p:nvSpPr>
          <p:cNvPr id="5" name="Slide Number Placeholder 4"/>
          <p:cNvSpPr>
            <a:spLocks noGrp="1"/>
          </p:cNvSpPr>
          <p:nvPr>
            <p:ph type="sldNum" sz="quarter" idx="11"/>
          </p:nvPr>
        </p:nvSpPr>
        <p:spPr/>
        <p:txBody>
          <a:bodyPr/>
          <a:lstStyle/>
          <a:p>
            <a:fld id="{6040175C-893F-445F-B806-CB06F9994F3A}"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subtle risks</a:t>
            </a:r>
            <a:endParaRPr lang="en-US" dirty="0"/>
          </a:p>
        </p:txBody>
      </p:sp>
      <p:sp>
        <p:nvSpPr>
          <p:cNvPr id="3" name="Content Placeholder 2"/>
          <p:cNvSpPr>
            <a:spLocks noGrp="1"/>
          </p:cNvSpPr>
          <p:nvPr>
            <p:ph idx="1"/>
          </p:nvPr>
        </p:nvSpPr>
        <p:spPr/>
        <p:txBody>
          <a:bodyPr/>
          <a:lstStyle/>
          <a:p>
            <a:r>
              <a:rPr lang="en-US" dirty="0" smtClean="0"/>
              <a:t>Several remote access tools have known vulnerabilities or even just “features” users are not aware of</a:t>
            </a:r>
          </a:p>
          <a:p>
            <a:r>
              <a:rPr lang="en-US" dirty="0" smtClean="0"/>
              <a:t>Securing them properly requires careful control of versions and configuration</a:t>
            </a:r>
          </a:p>
          <a:p>
            <a:r>
              <a:rPr lang="en-US" dirty="0" smtClean="0"/>
              <a:t>Let’s look at VNC in more detail...</a:t>
            </a:r>
          </a:p>
        </p:txBody>
      </p:sp>
      <p:sp>
        <p:nvSpPr>
          <p:cNvPr id="4" name="Footer Placeholder 3"/>
          <p:cNvSpPr>
            <a:spLocks noGrp="1"/>
          </p:cNvSpPr>
          <p:nvPr>
            <p:ph type="ftr" sz="quarter" idx="10"/>
          </p:nvPr>
        </p:nvSpPr>
        <p:spPr/>
        <p:txBody>
          <a:bodyPr/>
          <a:lstStyle/>
          <a:p>
            <a:r>
              <a:rPr lang="en-US" smtClean="0"/>
              <a:t>SANS Technology Institute - Candidate for Master of Science Degree</a:t>
            </a:r>
            <a:endParaRPr lang="en-US" dirty="0"/>
          </a:p>
        </p:txBody>
      </p:sp>
      <p:sp>
        <p:nvSpPr>
          <p:cNvPr id="5" name="Slide Number Placeholder 4"/>
          <p:cNvSpPr>
            <a:spLocks noGrp="1"/>
          </p:cNvSpPr>
          <p:nvPr>
            <p:ph type="sldNum" sz="quarter" idx="11"/>
          </p:nvPr>
        </p:nvSpPr>
        <p:spPr/>
        <p:txBody>
          <a:bodyPr/>
          <a:lstStyle/>
          <a:p>
            <a:fld id="{6040175C-893F-445F-B806-CB06F9994F3A}"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VNC</a:t>
            </a:r>
            <a:br>
              <a:rPr lang="en-US" dirty="0" smtClean="0"/>
            </a:br>
            <a:r>
              <a:rPr lang="en-US" dirty="0" smtClean="0"/>
              <a:t>Virtual Network Computing</a:t>
            </a:r>
            <a:endParaRPr lang="en-US" dirty="0"/>
          </a:p>
        </p:txBody>
      </p:sp>
      <p:sp>
        <p:nvSpPr>
          <p:cNvPr id="3" name="Content Placeholder 2"/>
          <p:cNvSpPr>
            <a:spLocks noGrp="1"/>
          </p:cNvSpPr>
          <p:nvPr>
            <p:ph idx="1"/>
          </p:nvPr>
        </p:nvSpPr>
        <p:spPr>
          <a:xfrm>
            <a:off x="457200" y="1981200"/>
            <a:ext cx="8305800" cy="4114800"/>
          </a:xfrm>
        </p:spPr>
        <p:txBody>
          <a:bodyPr/>
          <a:lstStyle/>
          <a:p>
            <a:r>
              <a:rPr lang="en-US" sz="3200" dirty="0" smtClean="0"/>
              <a:t>Originally created at Olivetti Research Labs</a:t>
            </a:r>
          </a:p>
          <a:p>
            <a:r>
              <a:rPr lang="en-US" sz="3200" dirty="0" smtClean="0"/>
              <a:t>Security concerns:</a:t>
            </a:r>
          </a:p>
          <a:p>
            <a:pPr lvl="1"/>
            <a:r>
              <a:rPr lang="en-US" sz="2800" dirty="0" smtClean="0"/>
              <a:t>Older and free versions do not encrypt data</a:t>
            </a:r>
          </a:p>
          <a:p>
            <a:pPr lvl="1"/>
            <a:r>
              <a:rPr lang="en-US" sz="2800" dirty="0" smtClean="0"/>
              <a:t>Weak password hash and challenge-response </a:t>
            </a:r>
          </a:p>
          <a:p>
            <a:pPr lvl="1"/>
            <a:r>
              <a:rPr lang="en-US" sz="2800" dirty="0" smtClean="0"/>
              <a:t>Various vulnerabilities exist</a:t>
            </a:r>
          </a:p>
          <a:p>
            <a:r>
              <a:rPr lang="en-US" sz="3200" dirty="0" smtClean="0"/>
              <a:t>Recommendations:</a:t>
            </a:r>
          </a:p>
          <a:p>
            <a:pPr lvl="1"/>
            <a:r>
              <a:rPr lang="en-US" sz="2800" dirty="0" smtClean="0"/>
              <a:t>Use Enterprise version, </a:t>
            </a:r>
            <a:r>
              <a:rPr lang="en-US" sz="2800" dirty="0" err="1" smtClean="0"/>
              <a:t>ssvnc</a:t>
            </a:r>
            <a:r>
              <a:rPr lang="en-US" sz="2800" dirty="0" smtClean="0"/>
              <a:t>, or wrappers</a:t>
            </a:r>
          </a:p>
          <a:p>
            <a:pPr lvl="1"/>
            <a:endParaRPr lang="en-US" dirty="0"/>
          </a:p>
        </p:txBody>
      </p:sp>
      <p:sp>
        <p:nvSpPr>
          <p:cNvPr id="4" name="Footer Placeholder 3"/>
          <p:cNvSpPr>
            <a:spLocks noGrp="1"/>
          </p:cNvSpPr>
          <p:nvPr>
            <p:ph type="ftr" sz="quarter" idx="10"/>
          </p:nvPr>
        </p:nvSpPr>
        <p:spPr/>
        <p:txBody>
          <a:bodyPr/>
          <a:lstStyle/>
          <a:p>
            <a:r>
              <a:rPr lang="en-US" smtClean="0"/>
              <a:t>SANS Technology Institute - Candidate for Master of Science Degree</a:t>
            </a:r>
            <a:endParaRPr lang="en-US" dirty="0"/>
          </a:p>
        </p:txBody>
      </p:sp>
      <p:sp>
        <p:nvSpPr>
          <p:cNvPr id="5" name="Slide Number Placeholder 4"/>
          <p:cNvSpPr>
            <a:spLocks noGrp="1"/>
          </p:cNvSpPr>
          <p:nvPr>
            <p:ph type="sldNum" sz="quarter" idx="11"/>
          </p:nvPr>
        </p:nvSpPr>
        <p:spPr/>
        <p:txBody>
          <a:bodyPr/>
          <a:lstStyle/>
          <a:p>
            <a:fld id="{6040175C-893F-445F-B806-CB06F9994F3A}"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dirty="0">
                <a:solidFill>
                  <a:schemeClr val="bg1"/>
                </a:solidFill>
              </a:rPr>
              <a:t>SANS Technology Institute - Candidate for Master of Science Degree</a:t>
            </a:r>
          </a:p>
        </p:txBody>
      </p:sp>
      <p:sp>
        <p:nvSpPr>
          <p:cNvPr id="5" name="Slide Number Placeholder 4"/>
          <p:cNvSpPr>
            <a:spLocks noGrp="1"/>
          </p:cNvSpPr>
          <p:nvPr>
            <p:ph type="sldNum" sz="quarter" idx="11"/>
          </p:nvPr>
        </p:nvSpPr>
        <p:spPr/>
        <p:txBody>
          <a:bodyPr/>
          <a:lstStyle/>
          <a:p>
            <a:fld id="{3993686D-B7AB-4A3E-846A-9929F9FEB4ED}" type="slidenum">
              <a:rPr lang="en-US"/>
              <a:pPr/>
              <a:t>8</a:t>
            </a:fld>
            <a:endParaRPr lang="en-US"/>
          </a:p>
        </p:txBody>
      </p:sp>
      <p:sp>
        <p:nvSpPr>
          <p:cNvPr id="799746" name="Rectangle 2"/>
          <p:cNvSpPr>
            <a:spLocks noGrp="1" noChangeArrowheads="1"/>
          </p:cNvSpPr>
          <p:nvPr>
            <p:ph type="title"/>
          </p:nvPr>
        </p:nvSpPr>
        <p:spPr/>
        <p:txBody>
          <a:bodyPr/>
          <a:lstStyle/>
          <a:p>
            <a:r>
              <a:rPr lang="en-US" dirty="0" smtClean="0"/>
              <a:t>Why do we need a remote</a:t>
            </a:r>
            <a:r>
              <a:rPr lang="en-US" baseline="0" dirty="0" smtClean="0"/>
              <a:t> access tools policy?</a:t>
            </a:r>
            <a:endParaRPr lang="en-US" dirty="0"/>
          </a:p>
        </p:txBody>
      </p:sp>
      <p:sp>
        <p:nvSpPr>
          <p:cNvPr id="799747" name="Rectangle 3"/>
          <p:cNvSpPr>
            <a:spLocks noGrp="1" noChangeArrowheads="1"/>
          </p:cNvSpPr>
          <p:nvPr>
            <p:ph type="body" idx="1"/>
          </p:nvPr>
        </p:nvSpPr>
        <p:spPr>
          <a:xfrm>
            <a:off x="533400" y="1981200"/>
            <a:ext cx="8077200" cy="4114800"/>
          </a:xfrm>
        </p:spPr>
        <p:txBody>
          <a:bodyPr/>
          <a:lstStyle/>
          <a:p>
            <a:pPr>
              <a:buFont typeface="Tahoma" pitchFamily="34" charset="0"/>
              <a:buChar char="•"/>
            </a:pPr>
            <a:r>
              <a:rPr lang="en-US" dirty="0" smtClean="0"/>
              <a:t>The benefits are obvious, but the policy should clarify the risks</a:t>
            </a:r>
          </a:p>
          <a:p>
            <a:pPr>
              <a:buFont typeface="Tahoma" pitchFamily="34" charset="0"/>
              <a:buChar char="•"/>
            </a:pPr>
            <a:r>
              <a:rPr lang="en-US" dirty="0" smtClean="0"/>
              <a:t>Users are bombarded with ads for the “latest, greatest” tools</a:t>
            </a:r>
          </a:p>
          <a:p>
            <a:pPr>
              <a:buFont typeface="Tahoma" pitchFamily="34" charset="0"/>
              <a:buChar char="•"/>
            </a:pPr>
            <a:r>
              <a:rPr lang="en-US" dirty="0" smtClean="0"/>
              <a:t>Guidelines can educate and empower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dirty="0">
                <a:solidFill>
                  <a:schemeClr val="bg1"/>
                </a:solidFill>
              </a:rPr>
              <a:t>SANS Technology Institute - Candidate for Master of Science Degree</a:t>
            </a:r>
          </a:p>
        </p:txBody>
      </p:sp>
      <p:sp>
        <p:nvSpPr>
          <p:cNvPr id="5" name="Slide Number Placeholder 4"/>
          <p:cNvSpPr>
            <a:spLocks noGrp="1"/>
          </p:cNvSpPr>
          <p:nvPr>
            <p:ph type="sldNum" sz="quarter" idx="11"/>
          </p:nvPr>
        </p:nvSpPr>
        <p:spPr/>
        <p:txBody>
          <a:bodyPr/>
          <a:lstStyle/>
          <a:p>
            <a:fld id="{3993686D-B7AB-4A3E-846A-9929F9FEB4ED}" type="slidenum">
              <a:rPr lang="en-US"/>
              <a:pPr/>
              <a:t>9</a:t>
            </a:fld>
            <a:endParaRPr lang="en-US"/>
          </a:p>
        </p:txBody>
      </p:sp>
      <p:sp>
        <p:nvSpPr>
          <p:cNvPr id="799746" name="Rectangle 2"/>
          <p:cNvSpPr>
            <a:spLocks noGrp="1" noChangeArrowheads="1"/>
          </p:cNvSpPr>
          <p:nvPr>
            <p:ph type="title"/>
          </p:nvPr>
        </p:nvSpPr>
        <p:spPr/>
        <p:txBody>
          <a:bodyPr/>
          <a:lstStyle/>
          <a:p>
            <a:r>
              <a:rPr lang="en-US" dirty="0" smtClean="0"/>
              <a:t>Policy recommendations</a:t>
            </a:r>
            <a:endParaRPr lang="en-US" dirty="0"/>
          </a:p>
        </p:txBody>
      </p:sp>
      <p:sp>
        <p:nvSpPr>
          <p:cNvPr id="799747" name="Rectangle 3"/>
          <p:cNvSpPr>
            <a:spLocks noGrp="1" noChangeArrowheads="1"/>
          </p:cNvSpPr>
          <p:nvPr>
            <p:ph type="body" idx="1"/>
          </p:nvPr>
        </p:nvSpPr>
        <p:spPr>
          <a:xfrm>
            <a:off x="533400" y="1981200"/>
            <a:ext cx="7772400" cy="4114800"/>
          </a:xfrm>
        </p:spPr>
        <p:txBody>
          <a:bodyPr/>
          <a:lstStyle/>
          <a:p>
            <a:pPr>
              <a:buFont typeface="Wingdings" pitchFamily="2" charset="2"/>
              <a:buChar char="Ø"/>
            </a:pPr>
            <a:r>
              <a:rPr lang="en-US" dirty="0" smtClean="0"/>
              <a:t>The policy should provide a set of requirements for acceptable remote access tools</a:t>
            </a:r>
          </a:p>
          <a:p>
            <a:pPr lvl="1">
              <a:buFont typeface="Tahoma" pitchFamily="34" charset="0"/>
              <a:buChar char="•"/>
            </a:pPr>
            <a:r>
              <a:rPr lang="en-US" dirty="0" smtClean="0"/>
              <a:t>Multi-factor authentication</a:t>
            </a:r>
          </a:p>
          <a:p>
            <a:pPr lvl="1">
              <a:buFont typeface="Tahoma" pitchFamily="34" charset="0"/>
              <a:buChar char="•"/>
            </a:pPr>
            <a:r>
              <a:rPr lang="en-US" dirty="0" smtClean="0"/>
              <a:t>Replay attack defense</a:t>
            </a:r>
          </a:p>
          <a:p>
            <a:pPr lvl="1">
              <a:buFont typeface="Tahoma" pitchFamily="34" charset="0"/>
              <a:buChar char="•"/>
            </a:pPr>
            <a:r>
              <a:rPr lang="en-US" dirty="0" smtClean="0"/>
              <a:t>Strong encryption</a:t>
            </a:r>
          </a:p>
          <a:p>
            <a:pPr lvl="1">
              <a:buFont typeface="Tahoma" pitchFamily="34" charset="0"/>
              <a:buChar char="•"/>
            </a:pPr>
            <a:r>
              <a:rPr lang="en-US" dirty="0" smtClean="0"/>
              <a:t>Configuration and reporting</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_template">
  <a:themeElements>
    <a:clrScheme name="SE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E_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E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E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E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E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E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E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E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SE_template</Template>
  <TotalTime>10219</TotalTime>
  <Words>2338</Words>
  <Application>Microsoft Macintosh PowerPoint</Application>
  <PresentationFormat>On-screen Show (4:3)</PresentationFormat>
  <Paragraphs>131</Paragraphs>
  <Slides>10</Slides>
  <Notes>10</Notes>
  <HiddenSlides>0</HiddenSlides>
  <MMClips>0</MMClips>
  <ScaleCrop>false</ScaleCrop>
  <HeadingPairs>
    <vt:vector size="4" baseType="variant">
      <vt:variant>
        <vt:lpstr>Design Template</vt:lpstr>
      </vt:variant>
      <vt:variant>
        <vt:i4>1</vt:i4>
      </vt:variant>
      <vt:variant>
        <vt:lpstr>Slide Titles</vt:lpstr>
      </vt:variant>
      <vt:variant>
        <vt:i4>10</vt:i4>
      </vt:variant>
    </vt:vector>
  </HeadingPairs>
  <TitlesOfParts>
    <vt:vector size="11" baseType="lpstr">
      <vt:lpstr>SE_template</vt:lpstr>
      <vt:lpstr>Remote Access Tools Policy</vt:lpstr>
      <vt:lpstr>Objective</vt:lpstr>
      <vt:lpstr>What are remote access tools?</vt:lpstr>
      <vt:lpstr>Remote access value</vt:lpstr>
      <vt:lpstr>Remote access risks</vt:lpstr>
      <vt:lpstr>More subtle risks</vt:lpstr>
      <vt:lpstr>VNC Virtual Network Computing</vt:lpstr>
      <vt:lpstr>Why do we need a remote access tools policy?</vt:lpstr>
      <vt:lpstr>Policy recommendations</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John Jarocki</dc:creator>
  <cp:lastModifiedBy>Joseph Corvetti</cp:lastModifiedBy>
  <cp:revision>401</cp:revision>
  <dcterms:created xsi:type="dcterms:W3CDTF">2010-05-25T16:21:30Z</dcterms:created>
  <dcterms:modified xsi:type="dcterms:W3CDTF">2010-05-25T16:24:55Z</dcterms:modified>
</cp:coreProperties>
</file>