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94" r:id="rId3"/>
    <p:sldId id="295" r:id="rId4"/>
    <p:sldId id="260" r:id="rId5"/>
    <p:sldId id="355" r:id="rId6"/>
    <p:sldId id="343" r:id="rId7"/>
    <p:sldId id="344" r:id="rId8"/>
    <p:sldId id="345" r:id="rId9"/>
    <p:sldId id="346" r:id="rId10"/>
    <p:sldId id="347" r:id="rId11"/>
    <p:sldId id="349" r:id="rId12"/>
    <p:sldId id="348" r:id="rId13"/>
    <p:sldId id="350" r:id="rId14"/>
    <p:sldId id="354" r:id="rId15"/>
    <p:sldId id="351" r:id="rId16"/>
    <p:sldId id="352" r:id="rId17"/>
    <p:sldId id="35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16" autoAdjust="0"/>
  </p:normalViewPr>
  <p:slideViewPr>
    <p:cSldViewPr snapToGrid="0">
      <p:cViewPr varScale="1">
        <p:scale>
          <a:sx n="88" d="100"/>
          <a:sy n="88" d="100"/>
        </p:scale>
        <p:origin x="4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D3B86-10A9-4B13-B006-EAE52A1E261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31148-C668-4029-837A-1D078C4FB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7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31148-C668-4029-837A-1D078C4FB4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89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goals</a:t>
            </a:r>
            <a:r>
              <a:rPr lang="en-US" baseline="0" dirty="0" smtClean="0"/>
              <a:t> for today are</a:t>
            </a:r>
            <a:r>
              <a:rPr lang="en-NL" baseline="0" dirty="0" smtClean="0"/>
              <a:t>…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31148-C668-4029-837A-1D078C4FB4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13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goals</a:t>
            </a:r>
            <a:r>
              <a:rPr lang="en-US" baseline="0" dirty="0" smtClean="0"/>
              <a:t> for today are</a:t>
            </a:r>
            <a:r>
              <a:rPr lang="en-NL" baseline="0" dirty="0" smtClean="0"/>
              <a:t>…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31148-C668-4029-837A-1D078C4FB4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8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goals</a:t>
            </a:r>
            <a:r>
              <a:rPr lang="en-US" baseline="0" dirty="0" smtClean="0"/>
              <a:t> for today are</a:t>
            </a:r>
            <a:r>
              <a:rPr lang="en-NL" baseline="0" dirty="0" smtClean="0"/>
              <a:t>…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31148-C668-4029-837A-1D078C4FB4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2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31148-C668-4029-837A-1D078C4FB4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44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31148-C668-4029-837A-1D078C4FB4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6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C111-450E-42EA-BC16-19676842DD7C}" type="datetime1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B880-03A7-4E4E-B10C-CB046DCE6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2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E919-EC5E-416B-8787-AAF68717CC61}" type="datetime1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B880-03A7-4E4E-B10C-CB046DCE6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254E-A251-43C1-944B-BACCF61AAAEC}" type="datetime1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B880-03A7-4E4E-B10C-CB046DCE6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E9D-30C8-4B39-8335-C4A7219A2C18}" type="datetime1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B880-03A7-4E4E-B10C-CB046DCE6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6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44EA-E301-42C3-BAA6-E6D331270A74}" type="datetime1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B880-03A7-4E4E-B10C-CB046DCE6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0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7123-E535-4923-8A54-B594A91BE47B}" type="datetime1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B880-03A7-4E4E-B10C-CB046DCE6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4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5890-7999-4168-BBC2-3B88C3129659}" type="datetime1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B880-03A7-4E4E-B10C-CB046DCE6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3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B11A-A0CF-4A2C-85CF-975DDEF65EDE}" type="datetime1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B880-03A7-4E4E-B10C-CB046DCE6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8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E003-19C5-41B8-805A-0A3928B8E50C}" type="datetime1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B880-03A7-4E4E-B10C-CB046DCE6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8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E0029-B296-4500-9E47-6336218B4203}" type="datetime1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B880-03A7-4E4E-B10C-CB046DCE6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3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69A5-D3C3-427E-ADE2-A7FDE124E9B0}" type="datetime1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B880-03A7-4E4E-B10C-CB046DCE6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4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BFB24-D94B-4F9D-B566-FE5471E2F15C}" type="datetime1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DB880-03A7-4E4E-B10C-CB046DCE6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3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rWJ1Mgn_hc" TargetMode="Externa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rilsirmacek.com/" TargetMode="External"/><Relationship Id="rId2" Type="http://schemas.openxmlformats.org/officeDocument/2006/relationships/hyperlink" Target="http://www.create4d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user/DrSirmacek/video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rWJ1Mgn_hc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L" dirty="0"/>
              <a:t> </a:t>
            </a:r>
            <a:endParaRPr lang="en-US" dirty="0"/>
          </a:p>
        </p:txBody>
      </p:sp>
      <p:pic>
        <p:nvPicPr>
          <p:cNvPr id="6" name="Google Shape;56;p13"/>
          <p:cNvPicPr preferRelativeResize="0"/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02604" y="3162022"/>
            <a:ext cx="6949225" cy="260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260436" y="1361058"/>
            <a:ext cx="5671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Kristen ITC" panose="03050502040202030202" pitchFamily="66" charset="0"/>
              </a:rPr>
              <a:t>welcome to</a:t>
            </a:r>
            <a:endParaRPr lang="en-US" sz="40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75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B880-03A7-4E4E-B10C-CB046DCE6B73}" type="slidenum">
              <a:rPr lang="en-US" smtClean="0"/>
              <a:t>10</a:t>
            </a:fld>
            <a:endParaRPr lang="en-US"/>
          </a:p>
        </p:txBody>
      </p:sp>
      <p:pic>
        <p:nvPicPr>
          <p:cNvPr id="2050" name="Picture 2" descr="Image result for famous paintin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762953"/>
            <a:ext cx="1429385" cy="183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famous paintin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1646238"/>
            <a:ext cx="1612265" cy="107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famous painting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2469609"/>
            <a:ext cx="1689735" cy="14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 descr="Image result for pearl earring paint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Image result for pearl earring paint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2" name="Picture 14" descr="Image result for pearl earring painting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775" y="1383313"/>
            <a:ext cx="1518285" cy="217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perl earring painti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290" y="4382864"/>
            <a:ext cx="1463254" cy="196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3187786" y="3173665"/>
            <a:ext cx="22016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066" name="Picture 18" descr="Image result for noise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47" y="4701092"/>
            <a:ext cx="1655257" cy="165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2959127" y="5048660"/>
            <a:ext cx="1941830" cy="96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341074" y="3550407"/>
            <a:ext cx="1941830" cy="96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67585" y="5528720"/>
            <a:ext cx="4987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093735" y="5528720"/>
            <a:ext cx="4987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300498" y="4294208"/>
            <a:ext cx="974436" cy="1047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164905" y="2992922"/>
            <a:ext cx="1110029" cy="88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357318" y="4030467"/>
            <a:ext cx="4987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20030" y="5383683"/>
            <a:ext cx="167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Generator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41075" y="3877722"/>
            <a:ext cx="200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Discriminator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856082" y="3845801"/>
            <a:ext cx="1230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0: Fake</a:t>
            </a:r>
          </a:p>
        </p:txBody>
      </p:sp>
    </p:spTree>
    <p:extLst>
      <p:ext uri="{BB962C8B-B14F-4D97-AF65-F5344CB8AC3E}">
        <p14:creationId xmlns:p14="http://schemas.microsoft.com/office/powerpoint/2010/main" val="252222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B880-03A7-4E4E-B10C-CB046DCE6B73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 descr="Image result for famous paintin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762953"/>
            <a:ext cx="1429385" cy="183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famous paintin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1646238"/>
            <a:ext cx="1612265" cy="107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famous painting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2469609"/>
            <a:ext cx="1689735" cy="14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famous painting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23" t="25274" r="14285" b="21823"/>
          <a:stretch/>
        </p:blipFill>
        <p:spPr bwMode="auto">
          <a:xfrm>
            <a:off x="5591917" y="4145279"/>
            <a:ext cx="1553143" cy="221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 descr="Image result for pearl earring paint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Image result for pearl earring paint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2" name="Picture 14" descr="Image result for pearl earring painting"/>
          <p:cNvPicPr>
            <a:picLocks noGrp="1" noChangeAspect="1" noChangeArrowheads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775" y="1383313"/>
            <a:ext cx="1518285" cy="217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3187786" y="3173665"/>
            <a:ext cx="22016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066" name="Picture 18" descr="Image result for noise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47" y="4701092"/>
            <a:ext cx="1655257" cy="165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2959127" y="5048660"/>
            <a:ext cx="1941830" cy="96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341074" y="3550407"/>
            <a:ext cx="1941830" cy="96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67585" y="5528720"/>
            <a:ext cx="4987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093735" y="5528720"/>
            <a:ext cx="4987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300498" y="4294208"/>
            <a:ext cx="974436" cy="1047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164905" y="2992922"/>
            <a:ext cx="1110029" cy="88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357318" y="4030467"/>
            <a:ext cx="4987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20030" y="5383683"/>
            <a:ext cx="167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Generator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41075" y="3877722"/>
            <a:ext cx="200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Discriminator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38579" y="3845801"/>
            <a:ext cx="1230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1: Real</a:t>
            </a:r>
          </a:p>
        </p:txBody>
      </p:sp>
    </p:spTree>
    <p:extLst>
      <p:ext uri="{BB962C8B-B14F-4D97-AF65-F5344CB8AC3E}">
        <p14:creationId xmlns:p14="http://schemas.microsoft.com/office/powerpoint/2010/main" val="13766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Coding out a GAN can be simple; 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Create 2 separate networks: 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             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             the discriminator and the generator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B880-03A7-4E4E-B10C-CB046DCE6B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9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can go wrong</a:t>
            </a:r>
            <a:r>
              <a:rPr lang="en-NL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Discriminator overpowering the Generator: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Discriminator begins classifying all examples as fake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B880-03A7-4E4E-B10C-CB046DCE6B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7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can go wrong</a:t>
            </a:r>
            <a:r>
              <a:rPr lang="en-NL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Mode collapse: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The Generator discovers some weakness in the discriminator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The Generator continually produces a similar example regardless of variation in input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B880-03A7-4E4E-B10C-CB046DCE6B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3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 to fix</a:t>
            </a:r>
            <a:r>
              <a:rPr lang="en-NL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Mode collapse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Can try adjusting training rate or changing layers of the discriminator in order to make it better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B880-03A7-4E4E-B10C-CB046DCE6B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6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Very new tech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B880-03A7-4E4E-B10C-CB046DCE6B73}" type="slidenum">
              <a:rPr lang="en-US" smtClean="0"/>
              <a:t>16</a:t>
            </a:fld>
            <a:endParaRPr lang="en-US"/>
          </a:p>
        </p:txBody>
      </p:sp>
      <p:pic>
        <p:nvPicPr>
          <p:cNvPr id="3074" name="Picture 2" descr="social media technology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847" y="1690688"/>
            <a:ext cx="8127310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1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Keep in mind</a:t>
            </a:r>
            <a:r>
              <a:rPr lang="en-NL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69463"/>
            <a:ext cx="10515600" cy="3607499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Only GPU can handle training of a GAN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Even then the training can take a long time (around weeks)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B880-03A7-4E4E-B10C-CB046DCE6B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3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675"/>
            <a:ext cx="4937760" cy="1325563"/>
          </a:xfrm>
        </p:spPr>
        <p:txBody>
          <a:bodyPr>
            <a:noAutofit/>
          </a:bodyPr>
          <a:lstStyle/>
          <a:p>
            <a:r>
              <a:rPr lang="en-US" sz="6600" dirty="0" err="1" smtClean="0">
                <a:solidFill>
                  <a:schemeClr val="bg1"/>
                </a:solidFill>
                <a:latin typeface="Brush Script MT" panose="03060802040406070304" pitchFamily="66" charset="0"/>
              </a:rPr>
              <a:t>Beril</a:t>
            </a:r>
            <a:r>
              <a:rPr lang="en-US" sz="6600" dirty="0" smtClean="0">
                <a:solidFill>
                  <a:schemeClr val="bg1"/>
                </a:solidFill>
                <a:latin typeface="Brush Script MT" panose="03060802040406070304" pitchFamily="66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Brush Script MT" panose="03060802040406070304" pitchFamily="66" charset="0"/>
              </a:rPr>
              <a:t>Sirmacek</a:t>
            </a:r>
            <a:endParaRPr lang="en-US" sz="66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995055"/>
            <a:ext cx="10805160" cy="41819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Artificial Intelligence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Augmented Reality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Computer Vision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Remote Sensing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Medical Applications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create4D </a:t>
            </a:r>
            <a:r>
              <a:rPr lang="en-US" sz="2600" i="1" dirty="0" smtClean="0">
                <a:solidFill>
                  <a:schemeClr val="bg1"/>
                </a:solidFill>
                <a:hlinkClick r:id="rId2"/>
              </a:rPr>
              <a:t>www.create4D.com</a:t>
            </a:r>
            <a:r>
              <a:rPr lang="en-US" sz="35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farmAR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B880-03A7-4E4E-B10C-CB046DCE6B73}" type="slidenum">
              <a:rPr lang="en-US" smtClean="0"/>
              <a:t>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19040" y="320674"/>
            <a:ext cx="49580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 smtClean="0">
                <a:solidFill>
                  <a:schemeClr val="accent4"/>
                </a:solidFill>
                <a:hlinkClick r:id="rId3"/>
              </a:rPr>
              <a:t>www.BerilSirmacek.com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79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https://</a:t>
            </a:r>
            <a:r>
              <a:rPr lang="en-US" sz="3600" dirty="0" smtClean="0">
                <a:hlinkClick r:id="rId2"/>
              </a:rPr>
              <a:t>www.youtube.com/user/DrSirmacek/videos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B880-03A7-4E4E-B10C-CB046DCE6B73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34952"/>
            <a:ext cx="10248900" cy="5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9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Review questions: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B880-03A7-4E4E-B10C-CB046DCE6B73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84070" y="2220686"/>
            <a:ext cx="1084217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one is NOT true for AUTOENCODERS?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an unsupervised algorithm similar to Principal Component Analysis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neural 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ideal output is one 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neuron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network’s output must be very similar to its input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3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Review questions: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B880-03A7-4E4E-B10C-CB046DCE6B73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86840"/>
              </p:ext>
            </p:extLst>
          </p:nvPr>
        </p:nvGraphicFramePr>
        <p:xfrm>
          <a:off x="2186381" y="2495935"/>
          <a:ext cx="6890325" cy="416559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296775">
                  <a:extLst>
                    <a:ext uri="{9D8B030D-6E8A-4147-A177-3AD203B41FA5}">
                      <a16:colId xmlns:a16="http://schemas.microsoft.com/office/drawing/2014/main" val="1316167212"/>
                    </a:ext>
                  </a:extLst>
                </a:gridCol>
                <a:gridCol w="2296775">
                  <a:extLst>
                    <a:ext uri="{9D8B030D-6E8A-4147-A177-3AD203B41FA5}">
                      <a16:colId xmlns:a16="http://schemas.microsoft.com/office/drawing/2014/main" val="3679987390"/>
                    </a:ext>
                  </a:extLst>
                </a:gridCol>
                <a:gridCol w="2296775">
                  <a:extLst>
                    <a:ext uri="{9D8B030D-6E8A-4147-A177-3AD203B41FA5}">
                      <a16:colId xmlns:a16="http://schemas.microsoft.com/office/drawing/2014/main" val="1861577771"/>
                    </a:ext>
                  </a:extLst>
                </a:gridCol>
              </a:tblGrid>
              <a:tr h="13885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93211"/>
                  </a:ext>
                </a:extLst>
              </a:tr>
              <a:tr h="13885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70455"/>
                  </a:ext>
                </a:extLst>
              </a:tr>
              <a:tr h="13885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349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307616" y="2939280"/>
            <a:ext cx="229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???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7616" y="4394068"/>
            <a:ext cx="229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???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07616" y="5779462"/>
            <a:ext cx="229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???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2" descr="Image result for thumbs 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71" y="2734796"/>
            <a:ext cx="695038" cy="88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thumbs 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024" y="2734796"/>
            <a:ext cx="695038" cy="88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thumbs 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177" y="2726246"/>
            <a:ext cx="695038" cy="88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984170" y="2014854"/>
            <a:ext cx="70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Train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84024" y="2014854"/>
            <a:ext cx="70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02353" y="2018336"/>
            <a:ext cx="87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Result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2" descr="Image result for thumbs 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571177" y="4146656"/>
            <a:ext cx="695038" cy="88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thumbs 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571177" y="5588868"/>
            <a:ext cx="695038" cy="88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thumbs 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308268" y="5588868"/>
            <a:ext cx="695038" cy="88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thumbs 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284024" y="4246362"/>
            <a:ext cx="695038" cy="88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thumbs 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984170" y="4255598"/>
            <a:ext cx="695038" cy="88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thumbs 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287" y="5474884"/>
            <a:ext cx="695038" cy="88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436916" y="1334616"/>
            <a:ext cx="108421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behavior of the linear regression algorithm?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2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6091"/>
            <a:ext cx="121920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Generative Adversarial Networks (GANs)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744" y="2176272"/>
            <a:ext cx="9454896" cy="4362640"/>
          </a:xfrm>
        </p:spPr>
        <p:txBody>
          <a:bodyPr/>
          <a:lstStyle/>
          <a:p>
            <a:pPr marL="457200" lvl="1" indent="0" algn="ctr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cs typeface="Calibri"/>
              </a:rPr>
              <a:t>First reported in 2014 (Ian </a:t>
            </a:r>
            <a:r>
              <a:rPr lang="en-US" dirty="0" err="1" smtClean="0">
                <a:solidFill>
                  <a:schemeClr val="bg1"/>
                </a:solidFill>
                <a:cs typeface="Calibri"/>
              </a:rPr>
              <a:t>Goodfellow</a:t>
            </a:r>
            <a:r>
              <a:rPr lang="en-US" dirty="0" smtClean="0">
                <a:solidFill>
                  <a:schemeClr val="bg1"/>
                </a:solidFill>
                <a:cs typeface="Calibri"/>
              </a:rPr>
              <a:t> et al.)</a:t>
            </a:r>
          </a:p>
          <a:p>
            <a:pPr marL="457200" lvl="1" indent="0" algn="ctr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  <a:cs typeface="Calibri"/>
            </a:endParaRP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cs typeface="Calibri"/>
              </a:rPr>
              <a:t>GANs have capability to generate new samples similar to the data that they were trained on.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  <a:cs typeface="Calibri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dirty="0" smtClean="0">
              <a:solidFill>
                <a:schemeClr val="bg1"/>
              </a:solidFill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B880-03A7-4E4E-B10C-CB046DCE6B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7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B880-03A7-4E4E-B10C-CB046DCE6B73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https://blog.indigoresearch.xyz/content/images/2017/08/f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876" y="1690688"/>
            <a:ext cx="8957981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28472" y="665770"/>
            <a:ext cx="10427208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cs typeface="Calibri"/>
              </a:rPr>
              <a:t>For instance generating new faces after being trained on faces.</a:t>
            </a:r>
          </a:p>
        </p:txBody>
      </p:sp>
    </p:spTree>
    <p:extLst>
      <p:ext uri="{BB962C8B-B14F-4D97-AF65-F5344CB8AC3E}">
        <p14:creationId xmlns:p14="http://schemas.microsoft.com/office/powerpoint/2010/main" val="34851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B880-03A7-4E4E-B10C-CB046DCE6B73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70" y="1224179"/>
            <a:ext cx="9114734" cy="513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6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 need to build 2 networks: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Generator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Discriminator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These networks COMPETE against each other.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B880-03A7-4E4E-B10C-CB046DCE6B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0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4594</TotalTime>
  <Words>268</Words>
  <Application>Microsoft Office PowerPoint</Application>
  <PresentationFormat>Widescreen</PresentationFormat>
  <Paragraphs>91</Paragraphs>
  <Slides>17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Brush Script MT</vt:lpstr>
      <vt:lpstr>Calibri</vt:lpstr>
      <vt:lpstr>Calibri Light</vt:lpstr>
      <vt:lpstr>Kristen ITC</vt:lpstr>
      <vt:lpstr>Office Theme</vt:lpstr>
      <vt:lpstr>PowerPoint Presentation</vt:lpstr>
      <vt:lpstr>Beril Sirmacek</vt:lpstr>
      <vt:lpstr>https://www.youtube.com/user/DrSirmacek/videos </vt:lpstr>
      <vt:lpstr>   Review questions:</vt:lpstr>
      <vt:lpstr>   Review questions:</vt:lpstr>
      <vt:lpstr>Generative Adversarial Networks (GANs)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can go wrong…</vt:lpstr>
      <vt:lpstr>What can go wrong…</vt:lpstr>
      <vt:lpstr>How to fix…</vt:lpstr>
      <vt:lpstr>Very new tech</vt:lpstr>
      <vt:lpstr>Keep in mind…</vt:lpstr>
    </vt:vector>
  </TitlesOfParts>
  <Company>University of Twente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Sirmaçek, B. (EWI)</dc:creator>
  <cp:lastModifiedBy>Sirmaçek, B. (EWI)</cp:lastModifiedBy>
  <cp:revision>255</cp:revision>
  <dcterms:created xsi:type="dcterms:W3CDTF">2018-04-23T15:40:30Z</dcterms:created>
  <dcterms:modified xsi:type="dcterms:W3CDTF">2018-12-13T19:58:43Z</dcterms:modified>
</cp:coreProperties>
</file>