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6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A6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D87B6B-CBD8-434B-96BB-CCA2EF2149EF}" v="6" dt="2019-06-07T16:29:39.6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pPr/>
              <a:t>7.06.2019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44099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pPr/>
              <a:t>7.06.2019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84787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pPr/>
              <a:t>7.06.2019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80485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pPr/>
              <a:t>7.06.2019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94431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pPr/>
              <a:t>7.06.2019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119683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pPr/>
              <a:t>7.06.2019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65279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pPr/>
              <a:t>7.06.2019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84674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pPr/>
              <a:t>7.06.2019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286148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pPr/>
              <a:t>7.06.2019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419981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pPr/>
              <a:t>7.06.2019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270091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pPr/>
              <a:t>7.06.2019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81817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72480-10DA-4FB4-BEAE-2A1DEA90F248}" type="datetimeFigureOut">
              <a:rPr lang="tr-TR" smtClean="0"/>
              <a:pPr/>
              <a:t>7.06.2019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A84BC-3F9E-4B08-9743-FC4E27FA5126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71246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nesne, saat içeren bir resim&#10;&#10;Çok yüksek güvenilirlikle oluşturulmuş açıklama">
            <a:extLst>
              <a:ext uri="{FF2B5EF4-FFF2-40B4-BE49-F238E27FC236}">
                <a16:creationId xmlns:a16="http://schemas.microsoft.com/office/drawing/2014/main" xmlns="" id="{804A6678-4B42-49DB-A17C-C3E6D651BFE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5751" y="-1437"/>
            <a:ext cx="12203500" cy="6875252"/>
          </a:xfrm>
          <a:prstGeom prst="rect">
            <a:avLst/>
          </a:prstGeom>
        </p:spPr>
      </p:pic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912189" y="3645171"/>
            <a:ext cx="8482642" cy="16270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z="4400" dirty="0" err="1">
                <a:solidFill>
                  <a:schemeClr val="bg1"/>
                </a:solidFill>
                <a:latin typeface="Century Gothic"/>
                <a:cs typeface="Calibri"/>
              </a:rPr>
              <a:t>Sensör</a:t>
            </a:r>
            <a:r>
              <a:rPr lang="tr-TR" sz="4400" dirty="0">
                <a:solidFill>
                  <a:schemeClr val="bg1"/>
                </a:solidFill>
                <a:latin typeface="Century Gothic"/>
                <a:cs typeface="Calibri"/>
              </a:rPr>
              <a:t> Temelleri</a:t>
            </a:r>
          </a:p>
          <a:p>
            <a:r>
              <a:rPr lang="tr-TR" sz="2000" dirty="0">
                <a:solidFill>
                  <a:schemeClr val="bg1"/>
                </a:solidFill>
                <a:latin typeface="Century Gothic"/>
                <a:cs typeface="Calibri"/>
              </a:rPr>
              <a:t>Emre </a:t>
            </a:r>
            <a:r>
              <a:rPr lang="tr-TR" sz="2000" dirty="0" err="1">
                <a:solidFill>
                  <a:schemeClr val="bg1"/>
                </a:solidFill>
                <a:latin typeface="Century Gothic"/>
                <a:cs typeface="Calibri"/>
              </a:rPr>
              <a:t>Candabakoğlu</a:t>
            </a:r>
            <a:r>
              <a:rPr lang="tr-TR" sz="2000" dirty="0">
                <a:solidFill>
                  <a:schemeClr val="bg1"/>
                </a:solidFill>
                <a:latin typeface="Century Gothic"/>
                <a:cs typeface="Calibri"/>
              </a:rPr>
              <a:t> &amp; Halil Ömer Çelik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91F41BC-F5EA-45D7-BE37-766B3A07F5EF}"/>
              </a:ext>
            </a:extLst>
          </p:cNvPr>
          <p:cNvSpPr txBox="1"/>
          <p:nvPr/>
        </p:nvSpPr>
        <p:spPr>
          <a:xfrm>
            <a:off x="3372928" y="1719532"/>
            <a:ext cx="5575539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tr-TR" sz="5000" dirty="0" err="1">
                <a:solidFill>
                  <a:srgbClr val="00EA6A"/>
                </a:solidFill>
                <a:latin typeface="Century Gothic"/>
              </a:rPr>
              <a:t>Sneaky</a:t>
            </a:r>
            <a:r>
              <a:rPr lang="tr-TR" sz="5000" dirty="0">
                <a:solidFill>
                  <a:srgbClr val="00EA6A"/>
                </a:solidFill>
                <a:latin typeface="Century Gothic"/>
                <a:ea typeface="+mn-lt"/>
                <a:cs typeface="+mn-lt"/>
              </a:rPr>
              <a:t> </a:t>
            </a:r>
            <a:r>
              <a:rPr lang="tr-TR" sz="5000" dirty="0" err="1">
                <a:solidFill>
                  <a:srgbClr val="00EA6A"/>
                </a:solidFill>
                <a:latin typeface="Century Gothic"/>
                <a:ea typeface="+mn-lt"/>
                <a:cs typeface="+mn-lt"/>
              </a:rPr>
              <a:t>Snakes</a:t>
            </a:r>
            <a:endParaRPr lang="tr-TR" dirty="0">
              <a:solidFill>
                <a:srgbClr val="00EA6A"/>
              </a:solidFill>
              <a:latin typeface="Century Gothic"/>
            </a:endParaRPr>
          </a:p>
          <a:p>
            <a:pPr algn="ctr"/>
            <a:r>
              <a:rPr lang="tr-TR" sz="5000" dirty="0">
                <a:solidFill>
                  <a:srgbClr val="00EA6A"/>
                </a:solidFill>
                <a:latin typeface="Century Gothic"/>
                <a:cs typeface="Calibri"/>
              </a:rPr>
              <a:t>Yaz Atölyeleri</a:t>
            </a:r>
          </a:p>
        </p:txBody>
      </p:sp>
    </p:spTree>
    <p:extLst>
      <p:ext uri="{BB962C8B-B14F-4D97-AF65-F5344CB8AC3E}">
        <p14:creationId xmlns:p14="http://schemas.microsoft.com/office/powerpoint/2010/main" xmlns="" val="167442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Resim" descr="unnam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177833" y="717821"/>
            <a:ext cx="10515600" cy="1325563"/>
          </a:xfrm>
        </p:spPr>
        <p:txBody>
          <a:bodyPr/>
          <a:lstStyle/>
          <a:p>
            <a:r>
              <a:rPr lang="tr-TR" dirty="0" smtClean="0">
                <a:solidFill>
                  <a:schemeClr val="bg1"/>
                </a:solidFill>
                <a:latin typeface="Century Gothic" pitchFamily="34" charset="0"/>
              </a:rPr>
              <a:t>Haberleşme Tipleri </a:t>
            </a:r>
            <a:endParaRPr lang="tr-TR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4" name="3 Metin kutusu"/>
          <p:cNvSpPr txBox="1"/>
          <p:nvPr/>
        </p:nvSpPr>
        <p:spPr>
          <a:xfrm>
            <a:off x="1306284" y="1436914"/>
            <a:ext cx="932688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sz="2200" dirty="0" smtClean="0">
              <a:solidFill>
                <a:schemeClr val="bg1"/>
              </a:solidFill>
              <a:latin typeface="Century Gothic" pitchFamily="34" charset="0"/>
            </a:endParaRPr>
          </a:p>
          <a:p>
            <a:endParaRPr lang="tr-TR" sz="2200" dirty="0" smtClean="0">
              <a:solidFill>
                <a:schemeClr val="bg1"/>
              </a:solidFill>
              <a:latin typeface="Century Gothic" pitchFamily="34" charset="0"/>
            </a:endParaRPr>
          </a:p>
          <a:p>
            <a:r>
              <a:rPr lang="tr-TR" sz="2200" dirty="0" smtClean="0">
                <a:solidFill>
                  <a:schemeClr val="bg1"/>
                </a:solidFill>
                <a:latin typeface="Century Gothic" pitchFamily="34" charset="0"/>
              </a:rPr>
              <a:t>○ DIO </a:t>
            </a:r>
            <a:endParaRPr lang="tr-TR" sz="2200" dirty="0" smtClean="0">
              <a:solidFill>
                <a:schemeClr val="bg1"/>
              </a:solidFill>
              <a:latin typeface="Century Gothic" pitchFamily="34" charset="0"/>
            </a:endParaRPr>
          </a:p>
          <a:p>
            <a:r>
              <a:rPr lang="tr-TR" sz="2200" dirty="0" smtClean="0">
                <a:solidFill>
                  <a:schemeClr val="bg1"/>
                </a:solidFill>
                <a:latin typeface="Century Gothic" pitchFamily="34" charset="0"/>
              </a:rPr>
              <a:t>	</a:t>
            </a:r>
            <a:r>
              <a:rPr lang="tr-TR" sz="1000" dirty="0" smtClean="0">
                <a:solidFill>
                  <a:schemeClr val="bg1"/>
                </a:solidFill>
                <a:latin typeface="Century Gothic" pitchFamily="34" charset="0"/>
              </a:rPr>
              <a:t>■</a:t>
            </a:r>
            <a:r>
              <a:rPr lang="tr-TR" sz="2200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tr-TR" sz="2200" dirty="0" err="1" smtClean="0">
                <a:solidFill>
                  <a:schemeClr val="bg1"/>
                </a:solidFill>
                <a:latin typeface="Century Gothic" pitchFamily="34" charset="0"/>
              </a:rPr>
              <a:t>Kablolaması</a:t>
            </a:r>
            <a:r>
              <a:rPr lang="tr-TR" sz="2200" dirty="0" smtClean="0">
                <a:solidFill>
                  <a:schemeClr val="bg1"/>
                </a:solidFill>
                <a:latin typeface="Century Gothic" pitchFamily="34" charset="0"/>
              </a:rPr>
              <a:t> ve kullanması kolay</a:t>
            </a:r>
          </a:p>
          <a:p>
            <a:r>
              <a:rPr lang="tr-TR" sz="2200" dirty="0" smtClean="0">
                <a:solidFill>
                  <a:schemeClr val="bg1"/>
                </a:solidFill>
                <a:latin typeface="Century Gothic" pitchFamily="34" charset="0"/>
              </a:rPr>
              <a:t>○ </a:t>
            </a:r>
            <a:r>
              <a:rPr lang="tr-TR" sz="2200" dirty="0" err="1" smtClean="0">
                <a:solidFill>
                  <a:schemeClr val="bg1"/>
                </a:solidFill>
                <a:latin typeface="Century Gothic" pitchFamily="34" charset="0"/>
              </a:rPr>
              <a:t>Analog</a:t>
            </a:r>
            <a:r>
              <a:rPr lang="tr-TR" sz="2200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  <a:endParaRPr lang="tr-TR" sz="2200" dirty="0" smtClean="0">
              <a:solidFill>
                <a:schemeClr val="bg1"/>
              </a:solidFill>
              <a:latin typeface="Century Gothic" pitchFamily="34" charset="0"/>
            </a:endParaRPr>
          </a:p>
          <a:p>
            <a:r>
              <a:rPr lang="tr-TR" sz="2200" dirty="0" smtClean="0">
                <a:solidFill>
                  <a:schemeClr val="bg1"/>
                </a:solidFill>
                <a:latin typeface="Century Gothic" pitchFamily="34" charset="0"/>
              </a:rPr>
              <a:t>	</a:t>
            </a:r>
            <a:r>
              <a:rPr lang="tr-TR" sz="1000" dirty="0" smtClean="0">
                <a:solidFill>
                  <a:schemeClr val="bg1"/>
                </a:solidFill>
                <a:latin typeface="Century Gothic" pitchFamily="34" charset="0"/>
              </a:rPr>
              <a:t>■</a:t>
            </a:r>
            <a:r>
              <a:rPr lang="tr-TR" sz="2200" dirty="0" smtClean="0">
                <a:solidFill>
                  <a:schemeClr val="bg1"/>
                </a:solidFill>
                <a:latin typeface="Century Gothic" pitchFamily="34" charset="0"/>
              </a:rPr>
              <a:t> Daha hassas</a:t>
            </a:r>
          </a:p>
          <a:p>
            <a:r>
              <a:rPr lang="tr-TR" sz="2200" dirty="0" smtClean="0">
                <a:solidFill>
                  <a:schemeClr val="bg1"/>
                </a:solidFill>
                <a:latin typeface="Century Gothic" pitchFamily="34" charset="0"/>
              </a:rPr>
              <a:t>	</a:t>
            </a:r>
            <a:r>
              <a:rPr lang="tr-TR" sz="1000" dirty="0" smtClean="0">
                <a:solidFill>
                  <a:schemeClr val="bg1"/>
                </a:solidFill>
                <a:latin typeface="Century Gothic" pitchFamily="34" charset="0"/>
              </a:rPr>
              <a:t>■</a:t>
            </a:r>
            <a:r>
              <a:rPr lang="tr-TR" sz="2200" dirty="0" smtClean="0">
                <a:solidFill>
                  <a:schemeClr val="bg1"/>
                </a:solidFill>
                <a:latin typeface="Century Gothic" pitchFamily="34" charset="0"/>
              </a:rPr>
              <a:t> Gürültü olabilir, stabil olmayabilir</a:t>
            </a:r>
          </a:p>
          <a:p>
            <a:r>
              <a:rPr lang="tr-TR" sz="2200" dirty="0" smtClean="0">
                <a:solidFill>
                  <a:schemeClr val="bg1"/>
                </a:solidFill>
                <a:latin typeface="Century Gothic" pitchFamily="34" charset="0"/>
              </a:rPr>
              <a:t>○ </a:t>
            </a:r>
            <a:r>
              <a:rPr lang="tr-TR" sz="2200" dirty="0" err="1" smtClean="0">
                <a:solidFill>
                  <a:schemeClr val="bg1"/>
                </a:solidFill>
                <a:latin typeface="Century Gothic" pitchFamily="34" charset="0"/>
              </a:rPr>
              <a:t>Digital</a:t>
            </a:r>
            <a:r>
              <a:rPr lang="tr-TR" sz="2200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tr-TR" sz="2200" dirty="0" err="1" smtClean="0">
                <a:solidFill>
                  <a:schemeClr val="bg1"/>
                </a:solidFill>
                <a:latin typeface="Century Gothic" pitchFamily="34" charset="0"/>
              </a:rPr>
              <a:t>serial</a:t>
            </a:r>
            <a:endParaRPr lang="tr-TR" sz="2200" dirty="0" smtClean="0">
              <a:solidFill>
                <a:schemeClr val="bg1"/>
              </a:solidFill>
              <a:latin typeface="Century Gothic" pitchFamily="34" charset="0"/>
            </a:endParaRPr>
          </a:p>
          <a:p>
            <a:r>
              <a:rPr lang="tr-TR" sz="2200" dirty="0" smtClean="0">
                <a:solidFill>
                  <a:schemeClr val="bg1"/>
                </a:solidFill>
                <a:latin typeface="Century Gothic" pitchFamily="34" charset="0"/>
              </a:rPr>
              <a:t> 	</a:t>
            </a:r>
            <a:r>
              <a:rPr lang="tr-TR" sz="1000" dirty="0" smtClean="0">
                <a:solidFill>
                  <a:schemeClr val="bg1"/>
                </a:solidFill>
                <a:latin typeface="Century Gothic" pitchFamily="34" charset="0"/>
              </a:rPr>
              <a:t>■</a:t>
            </a:r>
            <a:r>
              <a:rPr lang="tr-TR" sz="2200" dirty="0" smtClean="0">
                <a:solidFill>
                  <a:schemeClr val="bg1"/>
                </a:solidFill>
                <a:latin typeface="Century Gothic" pitchFamily="34" charset="0"/>
              </a:rPr>
              <a:t> Stabil</a:t>
            </a:r>
          </a:p>
          <a:p>
            <a:r>
              <a:rPr lang="tr-TR" sz="2200" dirty="0" smtClean="0">
                <a:solidFill>
                  <a:schemeClr val="bg1"/>
                </a:solidFill>
                <a:latin typeface="Century Gothic" pitchFamily="34" charset="0"/>
              </a:rPr>
              <a:t> 	</a:t>
            </a:r>
            <a:r>
              <a:rPr lang="tr-TR" sz="1000" dirty="0" smtClean="0">
                <a:solidFill>
                  <a:schemeClr val="bg1"/>
                </a:solidFill>
                <a:latin typeface="Century Gothic" pitchFamily="34" charset="0"/>
              </a:rPr>
              <a:t>■</a:t>
            </a:r>
            <a:r>
              <a:rPr lang="tr-TR" sz="2200" dirty="0" smtClean="0">
                <a:solidFill>
                  <a:schemeClr val="bg1"/>
                </a:solidFill>
                <a:latin typeface="Century Gothic" pitchFamily="34" charset="0"/>
              </a:rPr>
              <a:t> Daha hassas</a:t>
            </a:r>
          </a:p>
          <a:p>
            <a:r>
              <a:rPr lang="tr-TR" sz="2200" dirty="0" smtClean="0">
                <a:solidFill>
                  <a:schemeClr val="bg1"/>
                </a:solidFill>
                <a:latin typeface="Century Gothic" pitchFamily="34" charset="0"/>
              </a:rPr>
              <a:t> 	</a:t>
            </a:r>
            <a:r>
              <a:rPr lang="tr-TR" sz="1000" dirty="0" smtClean="0">
                <a:solidFill>
                  <a:schemeClr val="bg1"/>
                </a:solidFill>
                <a:latin typeface="Century Gothic" pitchFamily="34" charset="0"/>
              </a:rPr>
              <a:t>■</a:t>
            </a:r>
            <a:r>
              <a:rPr lang="tr-TR" sz="2200" dirty="0" smtClean="0">
                <a:solidFill>
                  <a:schemeClr val="bg1"/>
                </a:solidFill>
                <a:latin typeface="Century Gothic" pitchFamily="34" charset="0"/>
              </a:rPr>
              <a:t> Kullanmak diğerlerine göre biraz daha zor</a:t>
            </a:r>
            <a:endParaRPr lang="tr-TR" sz="2200" dirty="0" smtClean="0">
              <a:solidFill>
                <a:schemeClr val="bg1"/>
              </a:solidFill>
              <a:latin typeface="Century Gothic" pitchFamily="34" charset="0"/>
            </a:endParaRPr>
          </a:p>
          <a:p>
            <a:endParaRPr lang="tr-TR" sz="2200" dirty="0" smtClean="0">
              <a:solidFill>
                <a:schemeClr val="bg1"/>
              </a:solidFill>
              <a:latin typeface="Century Gothic" pitchFamily="34" charset="0"/>
            </a:endParaRPr>
          </a:p>
          <a:p>
            <a:r>
              <a:rPr lang="tr-TR" sz="2200" dirty="0" smtClean="0">
                <a:solidFill>
                  <a:schemeClr val="bg1"/>
                </a:solidFill>
                <a:latin typeface="Century Gothic" pitchFamily="34" charset="0"/>
              </a:rPr>
              <a:t>	</a:t>
            </a:r>
          </a:p>
          <a:p>
            <a:endParaRPr lang="tr-TR" sz="2200" dirty="0" smtClean="0">
              <a:solidFill>
                <a:schemeClr val="bg1"/>
              </a:solidFill>
              <a:latin typeface="Century Gothic" pitchFamily="34" charset="0"/>
            </a:endParaRPr>
          </a:p>
          <a:p>
            <a:endParaRPr lang="tr-TR" sz="2200" dirty="0">
              <a:solidFill>
                <a:schemeClr val="bg1"/>
              </a:solidFill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Resim" descr="unnam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AD56A1D-135B-4D3B-BD15-B4CAE7072A58}"/>
              </a:ext>
            </a:extLst>
          </p:cNvPr>
          <p:cNvSpPr txBox="1"/>
          <p:nvPr/>
        </p:nvSpPr>
        <p:spPr>
          <a:xfrm>
            <a:off x="4192438" y="318602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tr-TR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4DC05D2-BF85-4CAF-8023-E38F17FEBAC8}"/>
              </a:ext>
            </a:extLst>
          </p:cNvPr>
          <p:cNvSpPr txBox="1"/>
          <p:nvPr/>
        </p:nvSpPr>
        <p:spPr>
          <a:xfrm>
            <a:off x="1316967" y="871269"/>
            <a:ext cx="7559614" cy="6617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3200" dirty="0" err="1">
                <a:solidFill>
                  <a:schemeClr val="bg1"/>
                </a:solidFill>
                <a:latin typeface="Century Gothic" pitchFamily="34" charset="0"/>
                <a:cs typeface="Calibri"/>
              </a:rPr>
              <a:t>Sensörlere</a:t>
            </a:r>
            <a:r>
              <a:rPr lang="tr-TR" sz="3200" dirty="0">
                <a:solidFill>
                  <a:schemeClr val="bg1"/>
                </a:solidFill>
                <a:latin typeface="Century Gothic" pitchFamily="34" charset="0"/>
                <a:cs typeface="Calibri"/>
              </a:rPr>
              <a:t> Giriş </a:t>
            </a:r>
            <a:r>
              <a:rPr lang="tr-TR" sz="3700" dirty="0">
                <a:solidFill>
                  <a:schemeClr val="bg1"/>
                </a:solidFill>
                <a:latin typeface="Century Gothic" pitchFamily="34" charset="0"/>
                <a:cs typeface="Calibri"/>
              </a:rPr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DB96E90-6816-4300-96C7-97638FB4B6F7}"/>
              </a:ext>
            </a:extLst>
          </p:cNvPr>
          <p:cNvSpPr txBox="1"/>
          <p:nvPr/>
        </p:nvSpPr>
        <p:spPr>
          <a:xfrm>
            <a:off x="1436914" y="2965269"/>
            <a:ext cx="9313818" cy="8681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2500" b="1" dirty="0" err="1">
                <a:solidFill>
                  <a:schemeClr val="bg1"/>
                </a:solidFill>
                <a:latin typeface="Century Gothic" pitchFamily="34" charset="0"/>
              </a:rPr>
              <a:t>Sensör</a:t>
            </a:r>
            <a:r>
              <a:rPr lang="tr-TR" sz="2500" b="1" dirty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tr-TR" sz="2500" dirty="0">
                <a:solidFill>
                  <a:schemeClr val="bg1"/>
                </a:solidFill>
                <a:latin typeface="Century Gothic" pitchFamily="34" charset="0"/>
              </a:rPr>
              <a:t>: Fiziksel bir özelliği ölçerek veya algılayarak bu özellikler ile ilgili geri bildirim veren cihaz.</a:t>
            </a:r>
            <a:endParaRPr lang="tr-TR" sz="2500" dirty="0">
              <a:solidFill>
                <a:schemeClr val="bg1"/>
              </a:solidFill>
              <a:latin typeface="Century Gothic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677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Resim" descr="unnam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758E9E-A6F5-4239-875B-1FB31E291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394" y="548005"/>
            <a:ext cx="10515600" cy="1325563"/>
          </a:xfrm>
        </p:spPr>
        <p:txBody>
          <a:bodyPr/>
          <a:lstStyle/>
          <a:p>
            <a:r>
              <a:rPr lang="tr-TR" dirty="0">
                <a:solidFill>
                  <a:schemeClr val="bg1"/>
                </a:solidFill>
                <a:latin typeface="Century Gothic" pitchFamily="34" charset="0"/>
                <a:cs typeface="Calibri Light"/>
              </a:rPr>
              <a:t>Neden </a:t>
            </a:r>
            <a:r>
              <a:rPr lang="tr-TR" dirty="0" err="1">
                <a:solidFill>
                  <a:schemeClr val="bg1"/>
                </a:solidFill>
                <a:latin typeface="Century Gothic" pitchFamily="34" charset="0"/>
                <a:cs typeface="Calibri Light"/>
              </a:rPr>
              <a:t>Sensör</a:t>
            </a:r>
            <a:r>
              <a:rPr lang="tr-TR" dirty="0">
                <a:solidFill>
                  <a:schemeClr val="bg1"/>
                </a:solidFill>
                <a:latin typeface="Century Gothic" pitchFamily="34" charset="0"/>
                <a:cs typeface="Calibri Light"/>
              </a:rPr>
              <a:t> </a:t>
            </a:r>
            <a:r>
              <a:rPr lang="tr-TR" dirty="0" smtClean="0">
                <a:solidFill>
                  <a:schemeClr val="bg1"/>
                </a:solidFill>
                <a:latin typeface="Century Gothic" pitchFamily="34" charset="0"/>
                <a:cs typeface="Calibri Light"/>
              </a:rPr>
              <a:t>Kullanırız</a:t>
            </a:r>
            <a:r>
              <a:rPr lang="tr-TR" dirty="0" smtClean="0">
                <a:solidFill>
                  <a:schemeClr val="bg1"/>
                </a:solidFill>
                <a:cs typeface="Calibri Light"/>
              </a:rPr>
              <a:t>?</a:t>
            </a:r>
            <a:endParaRPr lang="tr-TR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B2F17FB-8C72-4732-A4A5-152065BF036E}"/>
              </a:ext>
            </a:extLst>
          </p:cNvPr>
          <p:cNvSpPr txBox="1"/>
          <p:nvPr/>
        </p:nvSpPr>
        <p:spPr>
          <a:xfrm>
            <a:off x="1185187" y="1541828"/>
            <a:ext cx="9457426" cy="42934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2100" dirty="0">
                <a:solidFill>
                  <a:schemeClr val="bg1"/>
                </a:solidFill>
                <a:ea typeface="+mn-lt"/>
                <a:cs typeface="+mn-lt"/>
              </a:rPr>
              <a:t>● </a:t>
            </a:r>
            <a:r>
              <a:rPr lang="tr-TR" sz="2100" dirty="0" smtClean="0">
                <a:solidFill>
                  <a:schemeClr val="bg1"/>
                </a:solidFill>
                <a:ea typeface="+mn-lt"/>
                <a:cs typeface="+mn-lt"/>
              </a:rPr>
              <a:t>Robotun ve Parçaların Konumunu Tespit Etmek için,</a:t>
            </a:r>
            <a:endParaRPr lang="tr-TR" sz="2100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tr-TR" sz="2100" dirty="0">
                <a:solidFill>
                  <a:schemeClr val="bg1"/>
                </a:solidFill>
                <a:ea typeface="+mn-lt"/>
                <a:cs typeface="+mn-lt"/>
              </a:rPr>
              <a:t>                ○ </a:t>
            </a:r>
            <a:r>
              <a:rPr lang="tr-TR" sz="2100" dirty="0" err="1" smtClean="0">
                <a:solidFill>
                  <a:schemeClr val="bg1"/>
                </a:solidFill>
                <a:ea typeface="+mn-lt"/>
                <a:cs typeface="+mn-lt"/>
              </a:rPr>
              <a:t>Potansiyometre</a:t>
            </a:r>
            <a:endParaRPr lang="tr-TR" sz="2100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tr-TR" sz="2100" dirty="0">
                <a:solidFill>
                  <a:schemeClr val="bg1"/>
                </a:solidFill>
                <a:ea typeface="+mn-lt"/>
                <a:cs typeface="+mn-lt"/>
              </a:rPr>
              <a:t>                ○ </a:t>
            </a:r>
            <a:r>
              <a:rPr lang="tr-TR" sz="2100" dirty="0" err="1" smtClean="0">
                <a:solidFill>
                  <a:schemeClr val="bg1"/>
                </a:solidFill>
                <a:ea typeface="+mn-lt"/>
                <a:cs typeface="+mn-lt"/>
              </a:rPr>
              <a:t>Enkoder</a:t>
            </a:r>
            <a:endParaRPr lang="tr-TR" sz="2100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tr-TR" sz="2100" dirty="0">
                <a:solidFill>
                  <a:schemeClr val="bg1"/>
                </a:solidFill>
                <a:ea typeface="+mn-lt"/>
                <a:cs typeface="+mn-lt"/>
              </a:rPr>
              <a:t>                ○ Limit </a:t>
            </a:r>
            <a:r>
              <a:rPr lang="tr-TR" sz="2100" dirty="0" err="1" smtClean="0">
                <a:solidFill>
                  <a:schemeClr val="bg1"/>
                </a:solidFill>
                <a:ea typeface="+mn-lt"/>
                <a:cs typeface="+mn-lt"/>
              </a:rPr>
              <a:t>switch</a:t>
            </a:r>
            <a:r>
              <a:rPr lang="tr-TR" sz="21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</a:p>
          <a:p>
            <a:r>
              <a:rPr lang="tr-TR" sz="2100" dirty="0" smtClean="0">
                <a:solidFill>
                  <a:schemeClr val="bg1"/>
                </a:solidFill>
                <a:ea typeface="+mn-lt"/>
                <a:cs typeface="+mn-lt"/>
              </a:rPr>
              <a:t>● Hareket Kontrolü için,</a:t>
            </a:r>
            <a:endParaRPr lang="tr-TR" sz="2100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tr-TR" sz="2100" dirty="0">
                <a:solidFill>
                  <a:schemeClr val="bg1"/>
                </a:solidFill>
                <a:ea typeface="+mn-lt"/>
                <a:cs typeface="+mn-lt"/>
              </a:rPr>
              <a:t>                ○ </a:t>
            </a:r>
            <a:r>
              <a:rPr lang="tr-TR" sz="2100" dirty="0" smtClean="0">
                <a:solidFill>
                  <a:schemeClr val="bg1"/>
                </a:solidFill>
                <a:ea typeface="+mn-lt"/>
                <a:cs typeface="+mn-lt"/>
              </a:rPr>
              <a:t>Şase </a:t>
            </a:r>
            <a:r>
              <a:rPr lang="tr-TR" sz="2100" dirty="0" err="1" smtClean="0">
                <a:solidFill>
                  <a:schemeClr val="bg1"/>
                </a:solidFill>
                <a:ea typeface="+mn-lt"/>
                <a:cs typeface="+mn-lt"/>
              </a:rPr>
              <a:t>Enkoderleri</a:t>
            </a:r>
            <a:endParaRPr lang="tr-TR" sz="2100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tr-TR" sz="2100" dirty="0">
                <a:solidFill>
                  <a:schemeClr val="bg1"/>
                </a:solidFill>
                <a:ea typeface="+mn-lt"/>
                <a:cs typeface="+mn-lt"/>
              </a:rPr>
              <a:t>                </a:t>
            </a:r>
            <a:r>
              <a:rPr lang="tr-TR" sz="2100" dirty="0" smtClean="0">
                <a:solidFill>
                  <a:schemeClr val="bg1"/>
                </a:solidFill>
                <a:ea typeface="+mn-lt"/>
                <a:cs typeface="+mn-lt"/>
              </a:rPr>
              <a:t>○ Açıölçer</a:t>
            </a:r>
            <a:endParaRPr lang="tr-TR" sz="2100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tr-TR" sz="2100" dirty="0">
                <a:solidFill>
                  <a:schemeClr val="bg1"/>
                </a:solidFill>
                <a:ea typeface="+mn-lt"/>
                <a:cs typeface="+mn-lt"/>
              </a:rPr>
              <a:t>                ○ </a:t>
            </a:r>
            <a:r>
              <a:rPr lang="tr-TR" sz="2100" dirty="0" smtClean="0">
                <a:solidFill>
                  <a:schemeClr val="bg1"/>
                </a:solidFill>
                <a:ea typeface="+mn-lt"/>
                <a:cs typeface="+mn-lt"/>
              </a:rPr>
              <a:t>İvmeölçer</a:t>
            </a:r>
            <a:endParaRPr lang="tr-TR" sz="2100" dirty="0">
              <a:solidFill>
                <a:schemeClr val="bg1"/>
              </a:solidFill>
              <a:cs typeface="Calibri"/>
            </a:endParaRPr>
          </a:p>
          <a:p>
            <a:r>
              <a:rPr lang="tr-TR" sz="21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tr-TR" sz="2100" dirty="0" smtClean="0">
                <a:solidFill>
                  <a:schemeClr val="bg1"/>
                </a:solidFill>
                <a:ea typeface="+mn-lt"/>
                <a:cs typeface="+mn-lt"/>
              </a:rPr>
              <a:t>● Robotun İçindeki ve Dışındaki Saha Objelerini Tespit Etmek için,</a:t>
            </a:r>
            <a:endParaRPr lang="tr-TR" sz="2100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tr-TR" sz="2100" dirty="0">
                <a:solidFill>
                  <a:schemeClr val="bg1"/>
                </a:solidFill>
                <a:ea typeface="+mn-lt"/>
                <a:cs typeface="+mn-lt"/>
              </a:rPr>
              <a:t>                ○ </a:t>
            </a:r>
            <a:r>
              <a:rPr lang="tr-TR" sz="2100" dirty="0" smtClean="0">
                <a:solidFill>
                  <a:schemeClr val="bg1"/>
                </a:solidFill>
                <a:ea typeface="+mn-lt"/>
                <a:cs typeface="+mn-lt"/>
              </a:rPr>
              <a:t>Uzaklık </a:t>
            </a:r>
            <a:r>
              <a:rPr lang="tr-TR" sz="2100" dirty="0" err="1" smtClean="0">
                <a:solidFill>
                  <a:schemeClr val="bg1"/>
                </a:solidFill>
                <a:ea typeface="+mn-lt"/>
                <a:cs typeface="+mn-lt"/>
              </a:rPr>
              <a:t>Sensörü</a:t>
            </a:r>
            <a:endParaRPr lang="tr-TR" sz="2100" dirty="0">
              <a:solidFill>
                <a:schemeClr val="bg1"/>
              </a:solidFill>
              <a:cs typeface="Calibri"/>
            </a:endParaRPr>
          </a:p>
          <a:p>
            <a:r>
              <a:rPr lang="tr-TR" sz="2100" dirty="0">
                <a:solidFill>
                  <a:schemeClr val="bg1"/>
                </a:solidFill>
                <a:ea typeface="+mn-lt"/>
                <a:cs typeface="+mn-lt"/>
              </a:rPr>
              <a:t>                </a:t>
            </a:r>
            <a:r>
              <a:rPr lang="tr-TR" sz="2100" dirty="0" smtClean="0">
                <a:solidFill>
                  <a:schemeClr val="bg1"/>
                </a:solidFill>
                <a:ea typeface="+mn-lt"/>
                <a:cs typeface="+mn-lt"/>
              </a:rPr>
              <a:t>○ Görüntü İşleme</a:t>
            </a:r>
          </a:p>
          <a:p>
            <a:r>
              <a:rPr lang="tr-TR" sz="2100" dirty="0" smtClean="0">
                <a:solidFill>
                  <a:schemeClr val="bg1"/>
                </a:solidFill>
                <a:ea typeface="+mn-lt"/>
                <a:cs typeface="+mn-lt"/>
              </a:rPr>
              <a:t>	 </a:t>
            </a:r>
            <a:r>
              <a:rPr lang="tr-TR" sz="2100" dirty="0" smtClean="0">
                <a:solidFill>
                  <a:schemeClr val="bg1"/>
                </a:solidFill>
                <a:ea typeface="+mn-lt"/>
                <a:cs typeface="+mn-lt"/>
              </a:rPr>
              <a:t>○ Renk </a:t>
            </a:r>
            <a:r>
              <a:rPr lang="tr-TR" sz="2100" dirty="0" err="1" smtClean="0">
                <a:solidFill>
                  <a:schemeClr val="bg1"/>
                </a:solidFill>
                <a:ea typeface="+mn-lt"/>
                <a:cs typeface="+mn-lt"/>
              </a:rPr>
              <a:t>Sensörü</a:t>
            </a:r>
            <a:endParaRPr lang="tr-TR" sz="2100" dirty="0" smtClean="0">
              <a:solidFill>
                <a:schemeClr val="bg1"/>
              </a:solidFill>
              <a:ea typeface="+mn-lt"/>
              <a:cs typeface="+mn-lt"/>
            </a:endParaRPr>
          </a:p>
          <a:p>
            <a:endParaRPr lang="tr-TR" sz="2100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2050" name="Picture 2" descr="srx mag encoder ile ilgili gÃ¶rsel sonucu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8790" y="1293222"/>
            <a:ext cx="2769324" cy="27693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54757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Resim" descr="unnam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177833" y="717821"/>
            <a:ext cx="10515600" cy="1325563"/>
          </a:xfrm>
        </p:spPr>
        <p:txBody>
          <a:bodyPr/>
          <a:lstStyle/>
          <a:p>
            <a:r>
              <a:rPr lang="tr-TR" dirty="0" err="1" smtClean="0">
                <a:solidFill>
                  <a:schemeClr val="bg1"/>
                </a:solidFill>
                <a:latin typeface="Century Gothic" pitchFamily="34" charset="0"/>
              </a:rPr>
              <a:t>Sensör</a:t>
            </a:r>
            <a:r>
              <a:rPr lang="tr-TR" dirty="0" smtClean="0">
                <a:solidFill>
                  <a:schemeClr val="bg1"/>
                </a:solidFill>
                <a:latin typeface="Century Gothic" pitchFamily="34" charset="0"/>
              </a:rPr>
              <a:t> Seçimi Yapmak</a:t>
            </a:r>
            <a:endParaRPr lang="tr-TR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4" name="3 Metin kutusu"/>
          <p:cNvSpPr txBox="1"/>
          <p:nvPr/>
        </p:nvSpPr>
        <p:spPr>
          <a:xfrm>
            <a:off x="1672045" y="1750423"/>
            <a:ext cx="93268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  <a:latin typeface="Century Gothic" pitchFamily="34" charset="0"/>
              </a:rPr>
              <a:t>● </a:t>
            </a:r>
            <a:r>
              <a:rPr lang="tr-TR" dirty="0" smtClean="0">
                <a:solidFill>
                  <a:schemeClr val="bg1"/>
                </a:solidFill>
                <a:latin typeface="Century Gothic" pitchFamily="34" charset="0"/>
              </a:rPr>
              <a:t>Veri Çıkışı</a:t>
            </a:r>
          </a:p>
          <a:p>
            <a:r>
              <a:rPr lang="tr-TR" dirty="0" smtClean="0">
                <a:solidFill>
                  <a:schemeClr val="bg1"/>
                </a:solidFill>
                <a:latin typeface="Century Gothic" pitchFamily="34" charset="0"/>
              </a:rPr>
              <a:t>	○ </a:t>
            </a:r>
            <a:r>
              <a:rPr lang="tr-TR" dirty="0" err="1" smtClean="0">
                <a:solidFill>
                  <a:schemeClr val="bg1"/>
                </a:solidFill>
                <a:latin typeface="Century Gothic" pitchFamily="34" charset="0"/>
              </a:rPr>
              <a:t>Boolean</a:t>
            </a:r>
            <a:r>
              <a:rPr lang="tr-TR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  <a:endParaRPr lang="tr-TR" dirty="0" smtClean="0">
              <a:solidFill>
                <a:schemeClr val="bg1"/>
              </a:solidFill>
              <a:latin typeface="Century Gothic" pitchFamily="34" charset="0"/>
            </a:endParaRPr>
          </a:p>
          <a:p>
            <a:r>
              <a:rPr lang="tr-TR" dirty="0" smtClean="0">
                <a:solidFill>
                  <a:schemeClr val="bg1"/>
                </a:solidFill>
                <a:latin typeface="Century Gothic" pitchFamily="34" charset="0"/>
              </a:rPr>
              <a:t>	○ </a:t>
            </a:r>
            <a:r>
              <a:rPr lang="tr-TR" dirty="0" err="1" smtClean="0">
                <a:solidFill>
                  <a:schemeClr val="bg1"/>
                </a:solidFill>
                <a:latin typeface="Century Gothic" pitchFamily="34" charset="0"/>
              </a:rPr>
              <a:t>Analog</a:t>
            </a:r>
            <a:r>
              <a:rPr lang="tr-TR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tr-TR" dirty="0" smtClean="0">
                <a:solidFill>
                  <a:schemeClr val="bg1"/>
                </a:solidFill>
                <a:latin typeface="Century Gothic" pitchFamily="34" charset="0"/>
              </a:rPr>
              <a:t>ve Dijital</a:t>
            </a:r>
          </a:p>
          <a:p>
            <a:r>
              <a:rPr lang="tr-TR" dirty="0" smtClean="0">
                <a:solidFill>
                  <a:schemeClr val="bg1"/>
                </a:solidFill>
                <a:latin typeface="Century Gothic" pitchFamily="34" charset="0"/>
              </a:rPr>
              <a:t>	○ Seri</a:t>
            </a:r>
          </a:p>
          <a:p>
            <a:r>
              <a:rPr lang="tr-TR" dirty="0" smtClean="0">
                <a:solidFill>
                  <a:schemeClr val="bg1"/>
                </a:solidFill>
                <a:latin typeface="Century Gothic" pitchFamily="34" charset="0"/>
              </a:rPr>
              <a:t>● Uygulama </a:t>
            </a:r>
          </a:p>
          <a:p>
            <a:r>
              <a:rPr lang="tr-TR" dirty="0" smtClean="0">
                <a:solidFill>
                  <a:schemeClr val="bg1"/>
                </a:solidFill>
                <a:latin typeface="Century Gothic" pitchFamily="34" charset="0"/>
              </a:rPr>
              <a:t>	○ Algılama Mesafesi</a:t>
            </a:r>
          </a:p>
          <a:p>
            <a:r>
              <a:rPr lang="tr-TR" dirty="0" smtClean="0">
                <a:solidFill>
                  <a:schemeClr val="bg1"/>
                </a:solidFill>
                <a:latin typeface="Century Gothic" pitchFamily="34" charset="0"/>
              </a:rPr>
              <a:t>	○ Optik Gereksinimleri</a:t>
            </a:r>
          </a:p>
          <a:p>
            <a:r>
              <a:rPr lang="tr-TR" dirty="0" smtClean="0">
                <a:solidFill>
                  <a:schemeClr val="bg1"/>
                </a:solidFill>
                <a:latin typeface="Century Gothic" pitchFamily="34" charset="0"/>
              </a:rPr>
              <a:t>	○ Maksimum Hız (</a:t>
            </a:r>
            <a:r>
              <a:rPr lang="tr-TR" dirty="0" err="1" smtClean="0">
                <a:solidFill>
                  <a:schemeClr val="bg1"/>
                </a:solidFill>
                <a:latin typeface="Century Gothic" pitchFamily="34" charset="0"/>
              </a:rPr>
              <a:t>Enkoder</a:t>
            </a:r>
            <a:r>
              <a:rPr lang="tr-TR" dirty="0" smtClean="0">
                <a:solidFill>
                  <a:schemeClr val="bg1"/>
                </a:solidFill>
                <a:latin typeface="Century Gothic" pitchFamily="34" charset="0"/>
              </a:rPr>
              <a:t>)</a:t>
            </a:r>
          </a:p>
          <a:p>
            <a:r>
              <a:rPr lang="tr-TR" dirty="0" smtClean="0">
                <a:solidFill>
                  <a:schemeClr val="bg1"/>
                </a:solidFill>
                <a:latin typeface="Century Gothic" pitchFamily="34" charset="0"/>
              </a:rPr>
              <a:t>	○ Hassasiyet</a:t>
            </a:r>
          </a:p>
          <a:p>
            <a:r>
              <a:rPr lang="tr-TR" dirty="0" smtClean="0">
                <a:solidFill>
                  <a:schemeClr val="bg1"/>
                </a:solidFill>
                <a:latin typeface="Century Gothic" pitchFamily="34" charset="0"/>
              </a:rPr>
              <a:t>●  Elektrik Gereksinimleri : </a:t>
            </a:r>
          </a:p>
          <a:p>
            <a:r>
              <a:rPr lang="tr-TR" dirty="0" smtClean="0">
                <a:solidFill>
                  <a:schemeClr val="bg1"/>
                </a:solidFill>
                <a:latin typeface="Century Gothic" pitchFamily="34" charset="0"/>
              </a:rPr>
              <a:t>	○ Voltaj</a:t>
            </a:r>
          </a:p>
          <a:p>
            <a:r>
              <a:rPr lang="tr-TR" dirty="0" smtClean="0">
                <a:solidFill>
                  <a:schemeClr val="bg1"/>
                </a:solidFill>
                <a:latin typeface="Century Gothic" pitchFamily="34" charset="0"/>
              </a:rPr>
              <a:t>	○ Akım</a:t>
            </a:r>
          </a:p>
          <a:p>
            <a:r>
              <a:rPr lang="tr-TR" dirty="0" smtClean="0">
                <a:solidFill>
                  <a:schemeClr val="bg1"/>
                </a:solidFill>
                <a:latin typeface="Century Gothic" pitchFamily="34" charset="0"/>
              </a:rPr>
              <a:t>● Fiyat Aralığı</a:t>
            </a:r>
            <a:endParaRPr lang="tr-TR" dirty="0">
              <a:solidFill>
                <a:schemeClr val="bg1"/>
              </a:solidFill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Resim" descr="unnam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177833" y="717821"/>
            <a:ext cx="10515600" cy="1325563"/>
          </a:xfrm>
        </p:spPr>
        <p:txBody>
          <a:bodyPr/>
          <a:lstStyle/>
          <a:p>
            <a:r>
              <a:rPr lang="tr-TR" dirty="0" err="1" smtClean="0">
                <a:solidFill>
                  <a:schemeClr val="bg1"/>
                </a:solidFill>
                <a:latin typeface="Century Gothic" pitchFamily="34" charset="0"/>
              </a:rPr>
              <a:t>Sensör</a:t>
            </a:r>
            <a:r>
              <a:rPr lang="tr-TR" dirty="0" smtClean="0">
                <a:solidFill>
                  <a:schemeClr val="bg1"/>
                </a:solidFill>
                <a:latin typeface="Century Gothic" pitchFamily="34" charset="0"/>
              </a:rPr>
              <a:t> Örnekleri</a:t>
            </a:r>
            <a:endParaRPr lang="tr-TR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4" name="3 Metin kutusu"/>
          <p:cNvSpPr txBox="1"/>
          <p:nvPr/>
        </p:nvSpPr>
        <p:spPr>
          <a:xfrm>
            <a:off x="1306284" y="1436914"/>
            <a:ext cx="93268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 smtClean="0">
              <a:solidFill>
                <a:schemeClr val="bg1"/>
              </a:solidFill>
              <a:latin typeface="Century Gothic" pitchFamily="34" charset="0"/>
            </a:endParaRPr>
          </a:p>
          <a:p>
            <a:endParaRPr lang="tr-TR" dirty="0" smtClean="0">
              <a:solidFill>
                <a:schemeClr val="bg1"/>
              </a:solidFill>
              <a:latin typeface="Century Gothic" pitchFamily="34" charset="0"/>
            </a:endParaRPr>
          </a:p>
          <a:p>
            <a:endParaRPr lang="tr-TR" dirty="0" smtClean="0">
              <a:solidFill>
                <a:schemeClr val="bg1"/>
              </a:solidFill>
              <a:latin typeface="Century Gothic" pitchFamily="34" charset="0"/>
            </a:endParaRPr>
          </a:p>
          <a:p>
            <a:r>
              <a:rPr lang="tr-TR" dirty="0" smtClean="0">
                <a:solidFill>
                  <a:schemeClr val="bg1"/>
                </a:solidFill>
                <a:latin typeface="Century Gothic" pitchFamily="34" charset="0"/>
              </a:rPr>
              <a:t>● Limit </a:t>
            </a:r>
            <a:r>
              <a:rPr lang="tr-TR" dirty="0" err="1" smtClean="0">
                <a:solidFill>
                  <a:schemeClr val="bg1"/>
                </a:solidFill>
                <a:latin typeface="Century Gothic" pitchFamily="34" charset="0"/>
              </a:rPr>
              <a:t>Switchler</a:t>
            </a:r>
            <a:r>
              <a:rPr lang="tr-TR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</a:p>
          <a:p>
            <a:r>
              <a:rPr lang="tr-TR" dirty="0" smtClean="0">
                <a:solidFill>
                  <a:schemeClr val="bg1"/>
                </a:solidFill>
                <a:latin typeface="Century Gothic" pitchFamily="34" charset="0"/>
              </a:rPr>
              <a:t>	○ </a:t>
            </a:r>
            <a:r>
              <a:rPr lang="tr-TR" dirty="0" err="1" smtClean="0">
                <a:solidFill>
                  <a:schemeClr val="bg1"/>
                </a:solidFill>
                <a:latin typeface="Century Gothic" pitchFamily="34" charset="0"/>
              </a:rPr>
              <a:t>Boolean</a:t>
            </a:r>
            <a:endParaRPr lang="tr-TR" dirty="0" smtClean="0">
              <a:solidFill>
                <a:schemeClr val="bg1"/>
              </a:solidFill>
              <a:latin typeface="Century Gothic" pitchFamily="34" charset="0"/>
            </a:endParaRPr>
          </a:p>
          <a:p>
            <a:r>
              <a:rPr lang="tr-TR" dirty="0" smtClean="0">
                <a:solidFill>
                  <a:schemeClr val="bg1"/>
                </a:solidFill>
                <a:latin typeface="Century Gothic" pitchFamily="34" charset="0"/>
              </a:rPr>
              <a:t>	○ Mekanik Hatalara Müsait</a:t>
            </a:r>
          </a:p>
          <a:p>
            <a:r>
              <a:rPr lang="tr-TR" dirty="0" smtClean="0">
                <a:solidFill>
                  <a:schemeClr val="bg1"/>
                </a:solidFill>
                <a:latin typeface="Century Gothic" pitchFamily="34" charset="0"/>
              </a:rPr>
              <a:t>	○ Saha Objelerini Algılayabilir</a:t>
            </a:r>
          </a:p>
          <a:p>
            <a:r>
              <a:rPr lang="tr-TR" dirty="0" smtClean="0">
                <a:solidFill>
                  <a:schemeClr val="bg1"/>
                </a:solidFill>
                <a:latin typeface="Century Gothic" pitchFamily="34" charset="0"/>
              </a:rPr>
              <a:t>	○ Mekanizma Konumlarını Algılayabilir</a:t>
            </a:r>
          </a:p>
          <a:p>
            <a:endParaRPr lang="tr-TR" dirty="0" smtClean="0">
              <a:solidFill>
                <a:schemeClr val="bg1"/>
              </a:solidFill>
              <a:latin typeface="Century Gothic" pitchFamily="34" charset="0"/>
            </a:endParaRPr>
          </a:p>
          <a:p>
            <a:r>
              <a:rPr lang="tr-TR" dirty="0" smtClean="0">
                <a:solidFill>
                  <a:schemeClr val="bg1"/>
                </a:solidFill>
                <a:latin typeface="Century Gothic" pitchFamily="34" charset="0"/>
              </a:rPr>
              <a:t>●  </a:t>
            </a:r>
            <a:r>
              <a:rPr lang="tr-TR" dirty="0" err="1" smtClean="0">
                <a:solidFill>
                  <a:schemeClr val="bg1"/>
                </a:solidFill>
                <a:latin typeface="Century Gothic" pitchFamily="34" charset="0"/>
              </a:rPr>
              <a:t>Hall</a:t>
            </a:r>
            <a:r>
              <a:rPr lang="tr-TR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tr-TR" dirty="0" err="1" smtClean="0">
                <a:solidFill>
                  <a:schemeClr val="bg1"/>
                </a:solidFill>
                <a:latin typeface="Century Gothic" pitchFamily="34" charset="0"/>
              </a:rPr>
              <a:t>Effect</a:t>
            </a:r>
            <a:r>
              <a:rPr lang="tr-TR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tr-TR" dirty="0" err="1" smtClean="0">
                <a:solidFill>
                  <a:schemeClr val="bg1"/>
                </a:solidFill>
                <a:latin typeface="Century Gothic" pitchFamily="34" charset="0"/>
              </a:rPr>
              <a:t>Sensörü</a:t>
            </a:r>
            <a:endParaRPr lang="tr-TR" dirty="0" smtClean="0">
              <a:solidFill>
                <a:schemeClr val="bg1"/>
              </a:solidFill>
              <a:latin typeface="Century Gothic" pitchFamily="34" charset="0"/>
            </a:endParaRPr>
          </a:p>
          <a:p>
            <a:r>
              <a:rPr lang="tr-TR" dirty="0" smtClean="0">
                <a:solidFill>
                  <a:schemeClr val="bg1"/>
                </a:solidFill>
                <a:latin typeface="Century Gothic" pitchFamily="34" charset="0"/>
              </a:rPr>
              <a:t>	○ </a:t>
            </a:r>
            <a:r>
              <a:rPr lang="tr-TR" dirty="0" err="1" smtClean="0">
                <a:solidFill>
                  <a:schemeClr val="bg1"/>
                </a:solidFill>
                <a:latin typeface="Century Gothic" pitchFamily="34" charset="0"/>
              </a:rPr>
              <a:t>Boolean</a:t>
            </a:r>
            <a:r>
              <a:rPr lang="tr-TR" dirty="0" smtClean="0">
                <a:solidFill>
                  <a:schemeClr val="bg1"/>
                </a:solidFill>
                <a:latin typeface="Century Gothic" pitchFamily="34" charset="0"/>
              </a:rPr>
              <a:t> ya da </a:t>
            </a:r>
            <a:r>
              <a:rPr lang="tr-TR" dirty="0" err="1" smtClean="0">
                <a:solidFill>
                  <a:schemeClr val="bg1"/>
                </a:solidFill>
                <a:latin typeface="Century Gothic" pitchFamily="34" charset="0"/>
              </a:rPr>
              <a:t>Analog</a:t>
            </a:r>
            <a:endParaRPr lang="tr-TR" dirty="0" smtClean="0">
              <a:solidFill>
                <a:schemeClr val="bg1"/>
              </a:solidFill>
              <a:latin typeface="Century Gothic" pitchFamily="34" charset="0"/>
            </a:endParaRPr>
          </a:p>
          <a:p>
            <a:r>
              <a:rPr lang="tr-TR" dirty="0" smtClean="0">
                <a:solidFill>
                  <a:schemeClr val="bg1"/>
                </a:solidFill>
                <a:latin typeface="Century Gothic" pitchFamily="34" charset="0"/>
              </a:rPr>
              <a:t>	○ Manyetik Alanı Algılar</a:t>
            </a:r>
          </a:p>
          <a:p>
            <a:r>
              <a:rPr lang="tr-TR" dirty="0" smtClean="0">
                <a:solidFill>
                  <a:schemeClr val="bg1"/>
                </a:solidFill>
                <a:latin typeface="Century Gothic" pitchFamily="34" charset="0"/>
              </a:rPr>
              <a:t>	○ Çoğu Uygulamada Limit </a:t>
            </a:r>
            <a:r>
              <a:rPr lang="tr-TR" dirty="0" err="1" smtClean="0">
                <a:solidFill>
                  <a:schemeClr val="bg1"/>
                </a:solidFill>
                <a:latin typeface="Century Gothic" pitchFamily="34" charset="0"/>
              </a:rPr>
              <a:t>Switch’in</a:t>
            </a:r>
            <a:r>
              <a:rPr lang="tr-TR" dirty="0" smtClean="0">
                <a:solidFill>
                  <a:schemeClr val="bg1"/>
                </a:solidFill>
                <a:latin typeface="Century Gothic" pitchFamily="34" charset="0"/>
              </a:rPr>
              <a:t> Yerini Tutar</a:t>
            </a:r>
          </a:p>
          <a:p>
            <a:endParaRPr lang="tr-TR" dirty="0" smtClean="0">
              <a:solidFill>
                <a:schemeClr val="bg1"/>
              </a:solidFill>
              <a:latin typeface="Century Gothic" pitchFamily="34" charset="0"/>
            </a:endParaRPr>
          </a:p>
          <a:p>
            <a:endParaRPr lang="tr-TR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5" name="4 Dikdörtgen"/>
          <p:cNvSpPr/>
          <p:nvPr/>
        </p:nvSpPr>
        <p:spPr>
          <a:xfrm>
            <a:off x="5934738" y="324433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  <a:latin typeface="Century Gothic" pitchFamily="34" charset="0"/>
              </a:rPr>
              <a:t>○</a:t>
            </a:r>
            <a:endParaRPr lang="tr-TR" dirty="0"/>
          </a:p>
        </p:txBody>
      </p:sp>
      <p:pic>
        <p:nvPicPr>
          <p:cNvPr id="18434" name="Picture 2" descr="limit switch ile ilgili gÃ¶rsel sonucu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36535" y="1763486"/>
            <a:ext cx="1529534" cy="1529534"/>
          </a:xfrm>
          <a:prstGeom prst="rect">
            <a:avLst/>
          </a:prstGeom>
          <a:noFill/>
        </p:spPr>
      </p:pic>
      <p:pic>
        <p:nvPicPr>
          <p:cNvPr id="18436" name="Picture 4" descr="hall effect sensor ile ilgili gÃ¶rsel sonucu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36535" y="3613739"/>
            <a:ext cx="1506900" cy="15069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Resim" descr="unnam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177833" y="717821"/>
            <a:ext cx="10515600" cy="1325563"/>
          </a:xfrm>
        </p:spPr>
        <p:txBody>
          <a:bodyPr/>
          <a:lstStyle/>
          <a:p>
            <a:r>
              <a:rPr lang="tr-TR" dirty="0" err="1" smtClean="0">
                <a:solidFill>
                  <a:schemeClr val="bg1"/>
                </a:solidFill>
                <a:latin typeface="Century Gothic" pitchFamily="34" charset="0"/>
              </a:rPr>
              <a:t>Sensör</a:t>
            </a:r>
            <a:r>
              <a:rPr lang="tr-TR" dirty="0" smtClean="0">
                <a:solidFill>
                  <a:schemeClr val="bg1"/>
                </a:solidFill>
                <a:latin typeface="Century Gothic" pitchFamily="34" charset="0"/>
              </a:rPr>
              <a:t> Örnekleri</a:t>
            </a:r>
            <a:endParaRPr lang="tr-TR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4" name="3 Metin kutusu"/>
          <p:cNvSpPr txBox="1"/>
          <p:nvPr/>
        </p:nvSpPr>
        <p:spPr>
          <a:xfrm>
            <a:off x="1045027" y="1384663"/>
            <a:ext cx="93268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 smtClean="0">
              <a:solidFill>
                <a:schemeClr val="bg1"/>
              </a:solidFill>
              <a:latin typeface="Century Gothic" pitchFamily="34" charset="0"/>
            </a:endParaRPr>
          </a:p>
          <a:p>
            <a:endParaRPr lang="tr-TR" dirty="0" smtClean="0">
              <a:solidFill>
                <a:schemeClr val="bg1"/>
              </a:solidFill>
              <a:latin typeface="Century Gothic" pitchFamily="34" charset="0"/>
            </a:endParaRPr>
          </a:p>
          <a:p>
            <a:endParaRPr lang="tr-TR" dirty="0" smtClean="0">
              <a:solidFill>
                <a:schemeClr val="bg1"/>
              </a:solidFill>
              <a:latin typeface="Century Gothic" pitchFamily="34" charset="0"/>
            </a:endParaRPr>
          </a:p>
          <a:p>
            <a:r>
              <a:rPr lang="tr-TR" dirty="0" smtClean="0">
                <a:solidFill>
                  <a:schemeClr val="bg1"/>
                </a:solidFill>
                <a:latin typeface="Century Gothic" pitchFamily="34" charset="0"/>
              </a:rPr>
              <a:t>● </a:t>
            </a:r>
            <a:r>
              <a:rPr lang="tr-TR" dirty="0" err="1" smtClean="0">
                <a:solidFill>
                  <a:schemeClr val="bg1"/>
                </a:solidFill>
                <a:latin typeface="Century Gothic" pitchFamily="34" charset="0"/>
              </a:rPr>
              <a:t>Enkoder</a:t>
            </a:r>
            <a:endParaRPr lang="tr-TR" dirty="0" smtClean="0">
              <a:solidFill>
                <a:schemeClr val="bg1"/>
              </a:solidFill>
              <a:latin typeface="Century Gothic" pitchFamily="34" charset="0"/>
            </a:endParaRPr>
          </a:p>
          <a:p>
            <a:r>
              <a:rPr lang="tr-TR" dirty="0" smtClean="0">
                <a:solidFill>
                  <a:schemeClr val="bg1"/>
                </a:solidFill>
                <a:latin typeface="Century Gothic" pitchFamily="34" charset="0"/>
              </a:rPr>
              <a:t>	○ Dijital</a:t>
            </a:r>
          </a:p>
          <a:p>
            <a:r>
              <a:rPr lang="tr-TR" dirty="0" smtClean="0">
                <a:solidFill>
                  <a:schemeClr val="bg1"/>
                </a:solidFill>
                <a:latin typeface="Century Gothic" pitchFamily="34" charset="0"/>
              </a:rPr>
              <a:t>	○ Mekanik Hatalara Müsait</a:t>
            </a:r>
          </a:p>
          <a:p>
            <a:r>
              <a:rPr lang="tr-TR" dirty="0" smtClean="0">
                <a:solidFill>
                  <a:schemeClr val="bg1"/>
                </a:solidFill>
                <a:latin typeface="Century Gothic" pitchFamily="34" charset="0"/>
              </a:rPr>
              <a:t>	○ Saha Objelerini Algılayabilir</a:t>
            </a:r>
          </a:p>
          <a:p>
            <a:r>
              <a:rPr lang="tr-TR" dirty="0" smtClean="0">
                <a:solidFill>
                  <a:schemeClr val="bg1"/>
                </a:solidFill>
                <a:latin typeface="Century Gothic" pitchFamily="34" charset="0"/>
              </a:rPr>
              <a:t>	○ Mekanizma Konumlarını Algılayabilir</a:t>
            </a:r>
          </a:p>
          <a:p>
            <a:endParaRPr lang="tr-TR" dirty="0" smtClean="0">
              <a:solidFill>
                <a:schemeClr val="bg1"/>
              </a:solidFill>
              <a:latin typeface="Century Gothic" pitchFamily="34" charset="0"/>
            </a:endParaRPr>
          </a:p>
          <a:p>
            <a:r>
              <a:rPr lang="tr-TR" dirty="0" smtClean="0">
                <a:solidFill>
                  <a:schemeClr val="bg1"/>
                </a:solidFill>
                <a:latin typeface="Century Gothic" pitchFamily="34" charset="0"/>
              </a:rPr>
              <a:t>●  </a:t>
            </a:r>
            <a:r>
              <a:rPr lang="tr-TR" dirty="0" err="1" smtClean="0">
                <a:solidFill>
                  <a:schemeClr val="bg1"/>
                </a:solidFill>
                <a:latin typeface="Century Gothic" pitchFamily="34" charset="0"/>
              </a:rPr>
              <a:t>Potansiyometre</a:t>
            </a:r>
            <a:endParaRPr lang="tr-TR" dirty="0" smtClean="0">
              <a:solidFill>
                <a:schemeClr val="bg1"/>
              </a:solidFill>
              <a:latin typeface="Century Gothic" pitchFamily="34" charset="0"/>
            </a:endParaRPr>
          </a:p>
          <a:p>
            <a:r>
              <a:rPr lang="tr-TR" dirty="0" smtClean="0">
                <a:solidFill>
                  <a:schemeClr val="bg1"/>
                </a:solidFill>
                <a:latin typeface="Century Gothic" pitchFamily="34" charset="0"/>
              </a:rPr>
              <a:t>	○ </a:t>
            </a:r>
            <a:r>
              <a:rPr lang="tr-TR" dirty="0" err="1" smtClean="0">
                <a:solidFill>
                  <a:schemeClr val="bg1"/>
                </a:solidFill>
                <a:latin typeface="Century Gothic" pitchFamily="34" charset="0"/>
              </a:rPr>
              <a:t>Analog</a:t>
            </a:r>
            <a:endParaRPr lang="tr-TR" dirty="0" smtClean="0">
              <a:solidFill>
                <a:schemeClr val="bg1"/>
              </a:solidFill>
              <a:latin typeface="Century Gothic" pitchFamily="34" charset="0"/>
            </a:endParaRPr>
          </a:p>
          <a:p>
            <a:r>
              <a:rPr lang="tr-TR" dirty="0" smtClean="0">
                <a:solidFill>
                  <a:schemeClr val="bg1"/>
                </a:solidFill>
                <a:latin typeface="Century Gothic" pitchFamily="34" charset="0"/>
              </a:rPr>
              <a:t>	○ Dönel Pozisyon</a:t>
            </a:r>
          </a:p>
          <a:p>
            <a:r>
              <a:rPr lang="tr-TR" dirty="0" smtClean="0">
                <a:solidFill>
                  <a:schemeClr val="bg1"/>
                </a:solidFill>
                <a:latin typeface="Century Gothic" pitchFamily="34" charset="0"/>
              </a:rPr>
              <a:t>	</a:t>
            </a:r>
          </a:p>
          <a:p>
            <a:endParaRPr lang="tr-TR" dirty="0" smtClean="0">
              <a:solidFill>
                <a:schemeClr val="bg1"/>
              </a:solidFill>
              <a:latin typeface="Century Gothic" pitchFamily="34" charset="0"/>
            </a:endParaRPr>
          </a:p>
          <a:p>
            <a:endParaRPr lang="tr-TR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5" name="4 Dikdörtgen"/>
          <p:cNvSpPr/>
          <p:nvPr/>
        </p:nvSpPr>
        <p:spPr>
          <a:xfrm>
            <a:off x="5934738" y="324433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  <a:latin typeface="Century Gothic" pitchFamily="34" charset="0"/>
              </a:rPr>
              <a:t>○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8 Resim" descr="unnam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Resim" descr="unnam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177833" y="717821"/>
            <a:ext cx="10515600" cy="1325563"/>
          </a:xfrm>
        </p:spPr>
        <p:txBody>
          <a:bodyPr/>
          <a:lstStyle/>
          <a:p>
            <a:r>
              <a:rPr lang="tr-TR" dirty="0" err="1" smtClean="0">
                <a:solidFill>
                  <a:schemeClr val="bg1"/>
                </a:solidFill>
                <a:latin typeface="Century Gothic" pitchFamily="34" charset="0"/>
              </a:rPr>
              <a:t>Sensör</a:t>
            </a:r>
            <a:r>
              <a:rPr lang="tr-TR" dirty="0" smtClean="0">
                <a:solidFill>
                  <a:schemeClr val="bg1"/>
                </a:solidFill>
                <a:latin typeface="Century Gothic" pitchFamily="34" charset="0"/>
              </a:rPr>
              <a:t> Örnekleri</a:t>
            </a:r>
            <a:endParaRPr lang="tr-TR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4" name="3 Metin kutusu"/>
          <p:cNvSpPr txBox="1"/>
          <p:nvPr/>
        </p:nvSpPr>
        <p:spPr>
          <a:xfrm>
            <a:off x="1306284" y="1436914"/>
            <a:ext cx="932688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 smtClean="0">
              <a:solidFill>
                <a:schemeClr val="bg1"/>
              </a:solidFill>
              <a:latin typeface="Century Gothic" pitchFamily="34" charset="0"/>
            </a:endParaRPr>
          </a:p>
          <a:p>
            <a:endParaRPr lang="tr-TR" dirty="0" smtClean="0">
              <a:solidFill>
                <a:schemeClr val="bg1"/>
              </a:solidFill>
              <a:latin typeface="Century Gothic" pitchFamily="34" charset="0"/>
            </a:endParaRPr>
          </a:p>
          <a:p>
            <a:r>
              <a:rPr lang="tr-TR" dirty="0" smtClean="0">
                <a:solidFill>
                  <a:schemeClr val="bg1"/>
                </a:solidFill>
                <a:latin typeface="Century Gothic" pitchFamily="34" charset="0"/>
              </a:rPr>
              <a:t>● Açıölçer</a:t>
            </a:r>
          </a:p>
          <a:p>
            <a:r>
              <a:rPr lang="tr-TR" dirty="0" smtClean="0">
                <a:solidFill>
                  <a:schemeClr val="bg1"/>
                </a:solidFill>
                <a:latin typeface="Century Gothic" pitchFamily="34" charset="0"/>
              </a:rPr>
              <a:t>	○ </a:t>
            </a:r>
            <a:r>
              <a:rPr lang="tr-TR" dirty="0" err="1" smtClean="0">
                <a:solidFill>
                  <a:schemeClr val="bg1"/>
                </a:solidFill>
                <a:latin typeface="Century Gothic" pitchFamily="34" charset="0"/>
              </a:rPr>
              <a:t>Serial</a:t>
            </a:r>
            <a:endParaRPr lang="tr-TR" dirty="0" smtClean="0">
              <a:solidFill>
                <a:schemeClr val="bg1"/>
              </a:solidFill>
              <a:latin typeface="Century Gothic" pitchFamily="34" charset="0"/>
            </a:endParaRPr>
          </a:p>
          <a:p>
            <a:r>
              <a:rPr lang="tr-TR" dirty="0" smtClean="0">
                <a:solidFill>
                  <a:schemeClr val="bg1"/>
                </a:solidFill>
                <a:latin typeface="Century Gothic" pitchFamily="34" charset="0"/>
              </a:rPr>
              <a:t>	○ Açısal Hareket Kontrolü</a:t>
            </a:r>
          </a:p>
          <a:p>
            <a:r>
              <a:rPr lang="tr-TR" dirty="0" smtClean="0">
                <a:solidFill>
                  <a:schemeClr val="bg1"/>
                </a:solidFill>
                <a:latin typeface="Century Gothic" pitchFamily="34" charset="0"/>
              </a:rPr>
              <a:t>	○ Robot Konumunda Yardımcı	</a:t>
            </a:r>
          </a:p>
          <a:p>
            <a:r>
              <a:rPr lang="tr-TR" dirty="0" smtClean="0">
                <a:solidFill>
                  <a:schemeClr val="bg1"/>
                </a:solidFill>
                <a:latin typeface="Century Gothic" pitchFamily="34" charset="0"/>
              </a:rPr>
              <a:t>●  İvmeölçer</a:t>
            </a:r>
          </a:p>
          <a:p>
            <a:r>
              <a:rPr lang="tr-TR" dirty="0" smtClean="0">
                <a:solidFill>
                  <a:schemeClr val="bg1"/>
                </a:solidFill>
                <a:latin typeface="Century Gothic" pitchFamily="34" charset="0"/>
              </a:rPr>
              <a:t>	○ </a:t>
            </a:r>
            <a:r>
              <a:rPr lang="tr-TR" dirty="0" err="1" smtClean="0">
                <a:solidFill>
                  <a:schemeClr val="bg1"/>
                </a:solidFill>
                <a:latin typeface="Century Gothic" pitchFamily="34" charset="0"/>
              </a:rPr>
              <a:t>Serial</a:t>
            </a:r>
            <a:endParaRPr lang="tr-TR" dirty="0" smtClean="0">
              <a:solidFill>
                <a:schemeClr val="bg1"/>
              </a:solidFill>
              <a:latin typeface="Century Gothic" pitchFamily="34" charset="0"/>
            </a:endParaRPr>
          </a:p>
          <a:p>
            <a:r>
              <a:rPr lang="tr-TR" dirty="0" smtClean="0">
                <a:solidFill>
                  <a:schemeClr val="bg1"/>
                </a:solidFill>
                <a:latin typeface="Century Gothic" pitchFamily="34" charset="0"/>
              </a:rPr>
              <a:t>	○ Hareket Kontrolü</a:t>
            </a:r>
          </a:p>
          <a:p>
            <a:r>
              <a:rPr lang="tr-TR" dirty="0" smtClean="0">
                <a:solidFill>
                  <a:schemeClr val="bg1"/>
                </a:solidFill>
                <a:latin typeface="Century Gothic" pitchFamily="34" charset="0"/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○ </a:t>
            </a:r>
            <a:r>
              <a:rPr lang="tr-TR" dirty="0" err="1" smtClean="0">
                <a:solidFill>
                  <a:schemeClr val="bg1"/>
                </a:solidFill>
                <a:latin typeface="Century Gothic" pitchFamily="34" charset="0"/>
              </a:rPr>
              <a:t>RoboRIO</a:t>
            </a:r>
            <a:r>
              <a:rPr lang="tr-TR" dirty="0" smtClean="0">
                <a:solidFill>
                  <a:schemeClr val="bg1"/>
                </a:solidFill>
                <a:latin typeface="Century Gothic" pitchFamily="34" charset="0"/>
              </a:rPr>
              <a:t> İçinde Bulunuyor</a:t>
            </a:r>
          </a:p>
          <a:p>
            <a:r>
              <a:rPr lang="tr-TR" dirty="0" smtClean="0">
                <a:solidFill>
                  <a:schemeClr val="bg1"/>
                </a:solidFill>
              </a:rPr>
              <a:t>	 </a:t>
            </a:r>
            <a:r>
              <a:rPr lang="tr-TR" dirty="0" smtClean="0">
                <a:solidFill>
                  <a:schemeClr val="bg1"/>
                </a:solidFill>
              </a:rPr>
              <a:t>    </a:t>
            </a:r>
            <a:r>
              <a:rPr lang="en-US" dirty="0" smtClean="0">
                <a:solidFill>
                  <a:schemeClr val="bg1"/>
                </a:solidFill>
              </a:rPr>
              <a:t>■ </a:t>
            </a:r>
            <a:r>
              <a:rPr lang="tr-TR" sz="1600" dirty="0" smtClean="0">
                <a:solidFill>
                  <a:schemeClr val="bg1"/>
                </a:solidFill>
                <a:latin typeface="Century Gothic" pitchFamily="34" charset="0"/>
              </a:rPr>
              <a:t>Yeterince hassas değil, tavsiye etmiyoruz</a:t>
            </a:r>
            <a:endParaRPr lang="tr-TR" dirty="0" smtClean="0">
              <a:solidFill>
                <a:schemeClr val="bg1"/>
              </a:solidFill>
              <a:latin typeface="Century Gothic" pitchFamily="34" charset="0"/>
            </a:endParaRPr>
          </a:p>
          <a:p>
            <a:r>
              <a:rPr lang="tr-TR" dirty="0" smtClean="0">
                <a:solidFill>
                  <a:schemeClr val="bg1"/>
                </a:solidFill>
                <a:latin typeface="Century Gothic" pitchFamily="34" charset="0"/>
              </a:rPr>
              <a:t>●  </a:t>
            </a:r>
            <a:r>
              <a:rPr lang="tr-TR" dirty="0" smtClean="0">
                <a:solidFill>
                  <a:schemeClr val="bg1"/>
                </a:solidFill>
                <a:latin typeface="Century Gothic" pitchFamily="34" charset="0"/>
              </a:rPr>
              <a:t>Uzaklık </a:t>
            </a:r>
            <a:r>
              <a:rPr lang="tr-TR" dirty="0" err="1" smtClean="0">
                <a:solidFill>
                  <a:schemeClr val="bg1"/>
                </a:solidFill>
                <a:latin typeface="Century Gothic" pitchFamily="34" charset="0"/>
              </a:rPr>
              <a:t>Sensörü</a:t>
            </a:r>
            <a:endParaRPr lang="tr-TR" dirty="0" smtClean="0">
              <a:solidFill>
                <a:schemeClr val="bg1"/>
              </a:solidFill>
              <a:latin typeface="Century Gothic" pitchFamily="34" charset="0"/>
            </a:endParaRPr>
          </a:p>
          <a:p>
            <a:r>
              <a:rPr lang="tr-TR" dirty="0" smtClean="0">
                <a:solidFill>
                  <a:schemeClr val="bg1"/>
                </a:solidFill>
                <a:latin typeface="Century Gothic" pitchFamily="34" charset="0"/>
              </a:rPr>
              <a:t>	○ </a:t>
            </a:r>
            <a:r>
              <a:rPr lang="tr-TR" dirty="0" err="1" smtClean="0">
                <a:solidFill>
                  <a:schemeClr val="bg1"/>
                </a:solidFill>
                <a:latin typeface="Century Gothic" pitchFamily="34" charset="0"/>
              </a:rPr>
              <a:t>Boolean</a:t>
            </a:r>
            <a:r>
              <a:rPr lang="tr-TR" dirty="0" smtClean="0">
                <a:solidFill>
                  <a:schemeClr val="bg1"/>
                </a:solidFill>
                <a:latin typeface="Century Gothic" pitchFamily="34" charset="0"/>
              </a:rPr>
              <a:t>/</a:t>
            </a:r>
            <a:r>
              <a:rPr lang="tr-TR" dirty="0" err="1" smtClean="0">
                <a:solidFill>
                  <a:schemeClr val="bg1"/>
                </a:solidFill>
                <a:latin typeface="Century Gothic" pitchFamily="34" charset="0"/>
              </a:rPr>
              <a:t>Analog</a:t>
            </a:r>
            <a:r>
              <a:rPr lang="tr-TR" dirty="0" smtClean="0">
                <a:solidFill>
                  <a:schemeClr val="bg1"/>
                </a:solidFill>
                <a:latin typeface="Century Gothic" pitchFamily="34" charset="0"/>
              </a:rPr>
              <a:t>/</a:t>
            </a:r>
            <a:r>
              <a:rPr lang="tr-TR" dirty="0" err="1" smtClean="0">
                <a:solidFill>
                  <a:schemeClr val="bg1"/>
                </a:solidFill>
                <a:latin typeface="Century Gothic" pitchFamily="34" charset="0"/>
              </a:rPr>
              <a:t>Serial</a:t>
            </a:r>
            <a:endParaRPr lang="tr-TR" dirty="0" smtClean="0">
              <a:solidFill>
                <a:schemeClr val="bg1"/>
              </a:solidFill>
              <a:latin typeface="Century Gothic" pitchFamily="34" charset="0"/>
            </a:endParaRPr>
          </a:p>
          <a:p>
            <a:r>
              <a:rPr lang="tr-TR" dirty="0" smtClean="0">
                <a:solidFill>
                  <a:schemeClr val="bg1"/>
                </a:solidFill>
                <a:latin typeface="Century Gothic" pitchFamily="34" charset="0"/>
              </a:rPr>
              <a:t>	○ </a:t>
            </a:r>
            <a:r>
              <a:rPr lang="tr-TR" dirty="0" smtClean="0">
                <a:solidFill>
                  <a:schemeClr val="bg1"/>
                </a:solidFill>
                <a:latin typeface="Century Gothic" pitchFamily="34" charset="0"/>
              </a:rPr>
              <a:t>Cisme Olan Uzaklığı Algılar</a:t>
            </a:r>
          </a:p>
          <a:p>
            <a:r>
              <a:rPr lang="tr-TR" dirty="0" smtClean="0">
                <a:solidFill>
                  <a:schemeClr val="bg1"/>
                </a:solidFill>
                <a:latin typeface="Century Gothic" pitchFamily="34" charset="0"/>
              </a:rPr>
              <a:t>	</a:t>
            </a:r>
            <a:r>
              <a:rPr lang="tr-TR" dirty="0" smtClean="0">
                <a:solidFill>
                  <a:schemeClr val="bg1"/>
                </a:solidFill>
                <a:latin typeface="Century Gothic" pitchFamily="34" charset="0"/>
              </a:rPr>
              <a:t>○ Optik veya </a:t>
            </a:r>
            <a:r>
              <a:rPr lang="tr-TR" dirty="0" err="1" smtClean="0">
                <a:solidFill>
                  <a:schemeClr val="bg1"/>
                </a:solidFill>
                <a:latin typeface="Century Gothic" pitchFamily="34" charset="0"/>
              </a:rPr>
              <a:t>Ultrasonik</a:t>
            </a:r>
            <a:r>
              <a:rPr lang="tr-TR" dirty="0" smtClean="0">
                <a:solidFill>
                  <a:schemeClr val="bg1"/>
                </a:solidFill>
                <a:latin typeface="Century Gothic" pitchFamily="34" charset="0"/>
              </a:rPr>
              <a:t> Olabilir</a:t>
            </a:r>
            <a:endParaRPr lang="tr-TR" dirty="0" smtClean="0">
              <a:solidFill>
                <a:schemeClr val="bg1"/>
              </a:solidFill>
              <a:latin typeface="Century Gothic" pitchFamily="34" charset="0"/>
            </a:endParaRPr>
          </a:p>
          <a:p>
            <a:endParaRPr lang="tr-TR" dirty="0" smtClean="0">
              <a:solidFill>
                <a:schemeClr val="bg1"/>
              </a:solidFill>
              <a:latin typeface="Century Gothic" pitchFamily="34" charset="0"/>
            </a:endParaRPr>
          </a:p>
          <a:p>
            <a:r>
              <a:rPr lang="tr-TR" dirty="0" smtClean="0">
                <a:solidFill>
                  <a:schemeClr val="bg1"/>
                </a:solidFill>
                <a:latin typeface="Century Gothic" pitchFamily="34" charset="0"/>
              </a:rPr>
              <a:t>	</a:t>
            </a:r>
          </a:p>
          <a:p>
            <a:endParaRPr lang="tr-TR" dirty="0" smtClean="0">
              <a:solidFill>
                <a:schemeClr val="bg1"/>
              </a:solidFill>
              <a:latin typeface="Century Gothic" pitchFamily="34" charset="0"/>
            </a:endParaRPr>
          </a:p>
          <a:p>
            <a:endParaRPr lang="tr-TR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5" name="4 Dikdörtgen"/>
          <p:cNvSpPr/>
          <p:nvPr/>
        </p:nvSpPr>
        <p:spPr>
          <a:xfrm>
            <a:off x="5934738" y="324433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  <a:latin typeface="Century Gothic" pitchFamily="34" charset="0"/>
              </a:rPr>
              <a:t>○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Resim" descr="unnam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177833" y="717821"/>
            <a:ext cx="10515600" cy="1325563"/>
          </a:xfrm>
        </p:spPr>
        <p:txBody>
          <a:bodyPr/>
          <a:lstStyle/>
          <a:p>
            <a:r>
              <a:rPr lang="tr-TR" dirty="0" err="1" smtClean="0">
                <a:solidFill>
                  <a:schemeClr val="bg1"/>
                </a:solidFill>
                <a:latin typeface="Century Gothic" pitchFamily="34" charset="0"/>
              </a:rPr>
              <a:t>Sensörler</a:t>
            </a:r>
            <a:r>
              <a:rPr lang="tr-TR" dirty="0" smtClean="0">
                <a:solidFill>
                  <a:schemeClr val="bg1"/>
                </a:solidFill>
                <a:latin typeface="Century Gothic" pitchFamily="34" charset="0"/>
              </a:rPr>
              <a:t> Kullanılırken ;</a:t>
            </a:r>
            <a:endParaRPr lang="tr-TR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4" name="3 Metin kutusu"/>
          <p:cNvSpPr txBox="1"/>
          <p:nvPr/>
        </p:nvSpPr>
        <p:spPr>
          <a:xfrm>
            <a:off x="1306284" y="1436914"/>
            <a:ext cx="932688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 smtClean="0">
              <a:solidFill>
                <a:schemeClr val="bg1"/>
              </a:solidFill>
              <a:latin typeface="Century Gothic" pitchFamily="34" charset="0"/>
            </a:endParaRPr>
          </a:p>
          <a:p>
            <a:endParaRPr lang="tr-TR" dirty="0" smtClean="0">
              <a:solidFill>
                <a:schemeClr val="bg1"/>
              </a:solidFill>
              <a:latin typeface="Century Gothic" pitchFamily="34" charset="0"/>
            </a:endParaRPr>
          </a:p>
          <a:p>
            <a:r>
              <a:rPr lang="tr-TR" dirty="0" smtClean="0">
                <a:solidFill>
                  <a:schemeClr val="bg1"/>
                </a:solidFill>
                <a:latin typeface="Century Gothic" pitchFamily="34" charset="0"/>
              </a:rPr>
              <a:t>● Sabitleme</a:t>
            </a:r>
          </a:p>
          <a:p>
            <a:r>
              <a:rPr lang="tr-TR" dirty="0" smtClean="0">
                <a:solidFill>
                  <a:schemeClr val="bg1"/>
                </a:solidFill>
                <a:latin typeface="Century Gothic" pitchFamily="34" charset="0"/>
              </a:rPr>
              <a:t>	○ Korunmalı</a:t>
            </a:r>
          </a:p>
          <a:p>
            <a:r>
              <a:rPr lang="tr-TR" dirty="0" smtClean="0">
                <a:solidFill>
                  <a:schemeClr val="bg1"/>
                </a:solidFill>
                <a:latin typeface="Century Gothic" pitchFamily="34" charset="0"/>
              </a:rPr>
              <a:t>	○ Hedefi Görmeli</a:t>
            </a:r>
          </a:p>
          <a:p>
            <a:r>
              <a:rPr lang="tr-TR" dirty="0" smtClean="0">
                <a:solidFill>
                  <a:schemeClr val="bg1"/>
                </a:solidFill>
                <a:latin typeface="Century Gothic" pitchFamily="34" charset="0"/>
              </a:rPr>
              <a:t>	○ Oynamamalı</a:t>
            </a:r>
          </a:p>
          <a:p>
            <a:r>
              <a:rPr lang="tr-TR" dirty="0" smtClean="0">
                <a:solidFill>
                  <a:schemeClr val="bg1"/>
                </a:solidFill>
                <a:latin typeface="Century Gothic" pitchFamily="34" charset="0"/>
              </a:rPr>
              <a:t>	○ Kolaylıkla takılıp </a:t>
            </a:r>
            <a:r>
              <a:rPr lang="tr-TR" dirty="0" smtClean="0">
                <a:solidFill>
                  <a:schemeClr val="bg1"/>
                </a:solidFill>
                <a:latin typeface="Century Gothic" pitchFamily="34" charset="0"/>
              </a:rPr>
              <a:t>ç</a:t>
            </a:r>
            <a:r>
              <a:rPr lang="tr-TR" dirty="0" smtClean="0">
                <a:solidFill>
                  <a:schemeClr val="bg1"/>
                </a:solidFill>
                <a:latin typeface="Century Gothic" pitchFamily="34" charset="0"/>
              </a:rPr>
              <a:t>ıkarılabilir </a:t>
            </a:r>
            <a:r>
              <a:rPr lang="tr-TR" dirty="0" smtClean="0">
                <a:solidFill>
                  <a:schemeClr val="bg1"/>
                </a:solidFill>
                <a:latin typeface="Century Gothic" pitchFamily="34" charset="0"/>
              </a:rPr>
              <a:t>o</a:t>
            </a:r>
            <a:r>
              <a:rPr lang="tr-TR" dirty="0" smtClean="0">
                <a:solidFill>
                  <a:schemeClr val="bg1"/>
                </a:solidFill>
                <a:latin typeface="Century Gothic" pitchFamily="34" charset="0"/>
              </a:rPr>
              <a:t>lmalı</a:t>
            </a:r>
          </a:p>
          <a:p>
            <a:r>
              <a:rPr lang="tr-TR" dirty="0" smtClean="0">
                <a:solidFill>
                  <a:schemeClr val="bg1"/>
                </a:solidFill>
                <a:latin typeface="Century Gothic" pitchFamily="34" charset="0"/>
              </a:rPr>
              <a:t>	</a:t>
            </a:r>
            <a:r>
              <a:rPr lang="tr-TR" dirty="0" smtClean="0">
                <a:solidFill>
                  <a:schemeClr val="bg1"/>
                </a:solidFill>
                <a:latin typeface="Century Gothic" pitchFamily="34" charset="0"/>
              </a:rPr>
              <a:t>○ Soketli olmalı, lehimlenmemeli</a:t>
            </a:r>
          </a:p>
          <a:p>
            <a:endParaRPr lang="tr-TR" dirty="0" smtClean="0">
              <a:solidFill>
                <a:schemeClr val="bg1"/>
              </a:solidFill>
              <a:latin typeface="Century Gothic" pitchFamily="34" charset="0"/>
            </a:endParaRPr>
          </a:p>
          <a:p>
            <a:r>
              <a:rPr lang="tr-TR" dirty="0" smtClean="0">
                <a:solidFill>
                  <a:schemeClr val="bg1"/>
                </a:solidFill>
                <a:latin typeface="Century Gothic" pitchFamily="34" charset="0"/>
              </a:rPr>
              <a:t>●  Gürültü</a:t>
            </a:r>
          </a:p>
          <a:p>
            <a:r>
              <a:rPr lang="tr-TR" dirty="0" smtClean="0">
                <a:solidFill>
                  <a:schemeClr val="bg1"/>
                </a:solidFill>
                <a:latin typeface="Century Gothic" pitchFamily="34" charset="0"/>
              </a:rPr>
              <a:t>	○ Motorların </a:t>
            </a:r>
            <a:r>
              <a:rPr lang="tr-TR" dirty="0" smtClean="0">
                <a:solidFill>
                  <a:schemeClr val="bg1"/>
                </a:solidFill>
                <a:latin typeface="Century Gothic" pitchFamily="34" charset="0"/>
              </a:rPr>
              <a:t>m</a:t>
            </a:r>
            <a:r>
              <a:rPr lang="tr-TR" dirty="0" smtClean="0">
                <a:solidFill>
                  <a:schemeClr val="bg1"/>
                </a:solidFill>
                <a:latin typeface="Century Gothic" pitchFamily="34" charset="0"/>
              </a:rPr>
              <a:t>anyetik alanı </a:t>
            </a:r>
            <a:r>
              <a:rPr lang="tr-TR" dirty="0" err="1" smtClean="0">
                <a:solidFill>
                  <a:schemeClr val="bg1"/>
                </a:solidFill>
                <a:latin typeface="Century Gothic" pitchFamily="34" charset="0"/>
              </a:rPr>
              <a:t>s</a:t>
            </a:r>
            <a:r>
              <a:rPr lang="tr-TR" dirty="0" err="1" smtClean="0">
                <a:solidFill>
                  <a:schemeClr val="bg1"/>
                </a:solidFill>
                <a:latin typeface="Century Gothic" pitchFamily="34" charset="0"/>
              </a:rPr>
              <a:t>ensörleri</a:t>
            </a:r>
            <a:r>
              <a:rPr lang="tr-TR" dirty="0" smtClean="0">
                <a:solidFill>
                  <a:schemeClr val="bg1"/>
                </a:solidFill>
                <a:latin typeface="Century Gothic" pitchFamily="34" charset="0"/>
              </a:rPr>
              <a:t> etkiler</a:t>
            </a:r>
          </a:p>
          <a:p>
            <a:r>
              <a:rPr lang="tr-TR" dirty="0" smtClean="0">
                <a:solidFill>
                  <a:schemeClr val="bg1"/>
                </a:solidFill>
                <a:latin typeface="Century Gothic" pitchFamily="34" charset="0"/>
              </a:rPr>
              <a:t>	○ </a:t>
            </a:r>
            <a:r>
              <a:rPr lang="tr-TR" dirty="0" err="1" smtClean="0">
                <a:solidFill>
                  <a:schemeClr val="bg1"/>
                </a:solidFill>
                <a:latin typeface="Century Gothic" pitchFamily="34" charset="0"/>
              </a:rPr>
              <a:t>Sensör</a:t>
            </a:r>
            <a:r>
              <a:rPr lang="tr-TR" dirty="0" smtClean="0">
                <a:solidFill>
                  <a:schemeClr val="bg1"/>
                </a:solidFill>
                <a:latin typeface="Century Gothic" pitchFamily="34" charset="0"/>
              </a:rPr>
              <a:t> verisi tutarlı değilse yerini değiştirmeyi deneyin</a:t>
            </a:r>
          </a:p>
          <a:p>
            <a:r>
              <a:rPr lang="tr-TR" dirty="0" smtClean="0">
                <a:solidFill>
                  <a:schemeClr val="bg1"/>
                </a:solidFill>
                <a:latin typeface="Century Gothic" pitchFamily="34" charset="0"/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○ </a:t>
            </a:r>
            <a:r>
              <a:rPr lang="tr-TR" dirty="0" err="1" smtClean="0">
                <a:solidFill>
                  <a:schemeClr val="bg1"/>
                </a:solidFill>
                <a:latin typeface="Century Gothic" pitchFamily="34" charset="0"/>
              </a:rPr>
              <a:t>Faraday</a:t>
            </a:r>
            <a:r>
              <a:rPr lang="tr-TR" dirty="0" smtClean="0">
                <a:solidFill>
                  <a:schemeClr val="bg1"/>
                </a:solidFill>
                <a:latin typeface="Century Gothic" pitchFamily="34" charset="0"/>
              </a:rPr>
              <a:t> kafesi elektrik alana karşı işinize yarayabilir</a:t>
            </a:r>
          </a:p>
          <a:p>
            <a:r>
              <a:rPr lang="tr-TR" dirty="0" smtClean="0">
                <a:solidFill>
                  <a:schemeClr val="bg1"/>
                </a:solidFill>
              </a:rPr>
              <a:t>	</a:t>
            </a:r>
            <a:endParaRPr lang="tr-TR" dirty="0" smtClean="0">
              <a:solidFill>
                <a:schemeClr val="bg1"/>
              </a:solidFill>
              <a:latin typeface="Century Gothic" pitchFamily="34" charset="0"/>
            </a:endParaRPr>
          </a:p>
          <a:p>
            <a:endParaRPr lang="tr-TR" dirty="0" smtClean="0">
              <a:solidFill>
                <a:schemeClr val="bg1"/>
              </a:solidFill>
              <a:latin typeface="Century Gothic" pitchFamily="34" charset="0"/>
            </a:endParaRPr>
          </a:p>
          <a:p>
            <a:endParaRPr lang="tr-TR" dirty="0" smtClean="0">
              <a:solidFill>
                <a:schemeClr val="bg1"/>
              </a:solidFill>
              <a:latin typeface="Century Gothic" pitchFamily="34" charset="0"/>
            </a:endParaRPr>
          </a:p>
          <a:p>
            <a:r>
              <a:rPr lang="tr-TR" dirty="0" smtClean="0">
                <a:solidFill>
                  <a:schemeClr val="bg1"/>
                </a:solidFill>
                <a:latin typeface="Century Gothic" pitchFamily="34" charset="0"/>
              </a:rPr>
              <a:t>	</a:t>
            </a:r>
          </a:p>
          <a:p>
            <a:endParaRPr lang="tr-TR" dirty="0" smtClean="0">
              <a:solidFill>
                <a:schemeClr val="bg1"/>
              </a:solidFill>
              <a:latin typeface="Century Gothic" pitchFamily="34" charset="0"/>
            </a:endParaRPr>
          </a:p>
          <a:p>
            <a:endParaRPr lang="tr-TR" dirty="0">
              <a:solidFill>
                <a:schemeClr val="bg1"/>
              </a:solidFill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is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Özel</PresentationFormat>
  <Paragraphs>114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1" baseType="lpstr">
      <vt:lpstr>Ofis Teması</vt:lpstr>
      <vt:lpstr>Slayt 1</vt:lpstr>
      <vt:lpstr>Slayt 2</vt:lpstr>
      <vt:lpstr>Neden Sensör Kullanırız?</vt:lpstr>
      <vt:lpstr>Sensör Seçimi Yapmak</vt:lpstr>
      <vt:lpstr>Sensör Örnekleri</vt:lpstr>
      <vt:lpstr>Sensör Örnekleri</vt:lpstr>
      <vt:lpstr>Slayt 7</vt:lpstr>
      <vt:lpstr>Sensör Örnekleri</vt:lpstr>
      <vt:lpstr>Sensörler Kullanılırken ;</vt:lpstr>
      <vt:lpstr>Haberleşme Tipleri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</dc:title>
  <dc:creator>Halil Ömer ÇELIK</dc:creator>
  <cp:lastModifiedBy/>
  <cp:revision>156</cp:revision>
  <dcterms:created xsi:type="dcterms:W3CDTF">2012-08-15T22:53:30Z</dcterms:created>
  <dcterms:modified xsi:type="dcterms:W3CDTF">2019-06-07T17:49:48Z</dcterms:modified>
</cp:coreProperties>
</file>