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8" r:id="rId10"/>
    <p:sldId id="272" r:id="rId11"/>
    <p:sldId id="273" r:id="rId12"/>
    <p:sldId id="274" r:id="rId13"/>
    <p:sldId id="287" r:id="rId14"/>
    <p:sldId id="283" r:id="rId15"/>
    <p:sldId id="275" r:id="rId16"/>
    <p:sldId id="285" r:id="rId17"/>
    <p:sldId id="278" r:id="rId18"/>
    <p:sldId id="262" r:id="rId19"/>
    <p:sldId id="280" r:id="rId20"/>
    <p:sldId id="286" r:id="rId21"/>
    <p:sldId id="266" r:id="rId22"/>
    <p:sldId id="265" r:id="rId23"/>
    <p:sldId id="264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4" autoAdjust="0"/>
    <p:restoredTop sz="77624" autoAdjust="0"/>
  </p:normalViewPr>
  <p:slideViewPr>
    <p:cSldViewPr>
      <p:cViewPr varScale="1">
        <p:scale>
          <a:sx n="57" d="100"/>
          <a:sy n="57" d="100"/>
        </p:scale>
        <p:origin x="29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0512C-28ED-4D7A-9C98-7A842A5FCEC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9CE5B-271E-4D34-A1C0-E5539D25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none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9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0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6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5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9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5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2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CE5B-271E-4D34-A1C0-E5539D252F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99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20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800" kern="1200" spc="8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300098" y="4114800"/>
            <a:ext cx="7539101" cy="138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Speed Backdoor Injection via Bootable USB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-228600"/>
            <a:ext cx="5724398" cy="5724398"/>
          </a:xfrm>
          <a:prstGeom prst="rect">
            <a:avLst/>
          </a:prstGeom>
        </p:spPr>
      </p:pic>
      <p:pic>
        <p:nvPicPr>
          <p:cNvPr id="1026" name="Picture 2" descr="Black Hat Hom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2767013" cy="13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rowe horwath transparent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743200" cy="4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895600"/>
            <a:ext cx="32004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V1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482853" cy="7921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Hashes are cool, but if we could also implant a backdoor for remote access…</a:t>
            </a:r>
            <a:endParaRPr lang="en-US" sz="2400" dirty="0"/>
          </a:p>
        </p:txBody>
      </p:sp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257775" cy="39474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SmuggleBus v2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Backdoor implant requirements:</a:t>
            </a:r>
          </a:p>
          <a:p>
            <a:pPr lvl="1"/>
            <a:r>
              <a:rPr lang="en-US" dirty="0" smtClean="0"/>
              <a:t>Minimal impact to the target system</a:t>
            </a:r>
          </a:p>
          <a:p>
            <a:pPr lvl="1"/>
            <a:r>
              <a:rPr lang="en-US" dirty="0"/>
              <a:t>Clean-up is </a:t>
            </a:r>
            <a:r>
              <a:rPr lang="en-US" dirty="0" smtClean="0"/>
              <a:t>important, no glaring IOCs</a:t>
            </a:r>
            <a:endParaRPr lang="en-US" dirty="0"/>
          </a:p>
          <a:p>
            <a:pPr lvl="1"/>
            <a:r>
              <a:rPr lang="en-US" dirty="0" smtClean="0"/>
              <a:t>Need to run in SYSTEM context</a:t>
            </a:r>
          </a:p>
          <a:p>
            <a:pPr lvl="2"/>
            <a:r>
              <a:rPr lang="en-US" sz="1400" dirty="0" smtClean="0"/>
              <a:t>Code needs to be executed on boot prior to user-level authentication</a:t>
            </a:r>
            <a:endParaRPr lang="en-US" sz="2200" dirty="0" smtClean="0"/>
          </a:p>
          <a:p>
            <a:r>
              <a:rPr lang="en-US" sz="1800" dirty="0" smtClean="0"/>
              <a:t>Our Access:</a:t>
            </a:r>
          </a:p>
          <a:p>
            <a:pPr lvl="1"/>
            <a:r>
              <a:rPr lang="en-US" dirty="0"/>
              <a:t>Access to disk</a:t>
            </a:r>
          </a:p>
          <a:p>
            <a:pPr lvl="1"/>
            <a:r>
              <a:rPr lang="en-US" dirty="0"/>
              <a:t>Access to registry</a:t>
            </a:r>
          </a:p>
          <a:p>
            <a:r>
              <a:rPr lang="en-US" sz="1800" dirty="0"/>
              <a:t>Delivery mechanism </a:t>
            </a:r>
            <a:r>
              <a:rPr lang="en-US" sz="1800" dirty="0" smtClean="0"/>
              <a:t>considerations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Registry</a:t>
            </a:r>
            <a:r>
              <a:rPr lang="en-US" sz="2000" dirty="0" smtClean="0"/>
              <a:t> </a:t>
            </a:r>
            <a:r>
              <a:rPr lang="en-US" dirty="0" smtClean="0"/>
              <a:t>Start Keys</a:t>
            </a:r>
          </a:p>
          <a:p>
            <a:pPr lvl="1"/>
            <a:r>
              <a:rPr lang="en-US" dirty="0"/>
              <a:t>Scheduled Tasks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4164"/>
            <a:ext cx="7269480" cy="5482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Registry Start Keys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04800" y="1276723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Reged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Can inject keys into the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Chntpw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(also known as Offline NT Password &amp; Registry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Editor)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HKEY_LOCAL_MACHINE\Software\Microsoft\Windows\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RunServicesOnce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HKEY_LOCAL_MACHINE\Software\Microsoft\Windows\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RunServices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&lt;Logon Prompt&gt;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HKEY_LOCAL_MACHINE\Software\Microsoft\Windows\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RunOnce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HKEY_LOCAL_MACHINE\Software\Microsoft\Windows\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\Run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HKEY_CURRENT_USER\Software\Microsoft\Windows\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\Run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Folder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HKEY_CURRENT_USER\Software\Microsoft\Windows\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RunOnce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needs to occur before logon prompt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Unsuccessful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when tested 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RunServices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key on Win7 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4164"/>
            <a:ext cx="7269480" cy="5482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Windows Scheduled Tasks 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4367389" cy="595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49250" y="3276600"/>
            <a:ext cx="9296400" cy="314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changes: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Three new registry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eys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HKLM\SOFTWARE\Microsoft\Windows NT\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\Schedule\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TaskCache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\Tree\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1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rabicPeriod" startAt="2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HKLM\SOFTWARE\Microsoft\Windows NT\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				\Schedule\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TaskCache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\Tasks\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{B515B725-D53D-411F-9DF6-500895D96EDF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rabicPeriod" startAt="3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HKLM\SOFTWARE\Microsoft\Windows NT\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CurrentVersion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			\Schedule\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TaskCache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\Boot\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B515B725-D53D-411F-9DF6-500895D96EDF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:\Windows\System32\Tasks\Test Task</a:t>
            </a:r>
          </a:p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50" y="4114800"/>
            <a:ext cx="5334000" cy="562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304800" y="1276723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New “Test Task” Created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Scheduled Task Backdoor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Attacker’s development Windows system: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New Scheduled Task is created (payload)</a:t>
            </a:r>
          </a:p>
          <a:p>
            <a:pPr lvl="2"/>
            <a:r>
              <a:rPr lang="en-US" sz="1000" dirty="0" smtClean="0"/>
              <a:t>Configured for NT AUTHORITY\SYSTEM privilege</a:t>
            </a:r>
          </a:p>
          <a:p>
            <a:pPr lvl="2"/>
            <a:r>
              <a:rPr lang="en-US" sz="1000" dirty="0" smtClean="0"/>
              <a:t>Trigger set for “At startup” with a short delay on execution</a:t>
            </a:r>
          </a:p>
          <a:p>
            <a:pPr lvl="2"/>
            <a:r>
              <a:rPr lang="en-US" sz="1000" dirty="0" smtClean="0"/>
              <a:t>PowerShell one-liner download cradle set as the task action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2nd task is created (clean-up)</a:t>
            </a:r>
          </a:p>
          <a:p>
            <a:pPr lvl="2"/>
            <a:r>
              <a:rPr lang="en-US" sz="1000" dirty="0" smtClean="0"/>
              <a:t>Longer delay</a:t>
            </a:r>
          </a:p>
          <a:p>
            <a:pPr lvl="2"/>
            <a:r>
              <a:rPr lang="en-US" sz="1000" dirty="0" smtClean="0"/>
              <a:t>Clean-up the payload task and itself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Associated registry keys and files are exported and copied onto the SmuggleBus</a:t>
            </a:r>
          </a:p>
          <a:p>
            <a:pPr lvl="2"/>
            <a:r>
              <a:rPr lang="en-US" sz="1000" dirty="0" smtClean="0"/>
              <a:t>Placed in the home directory “</a:t>
            </a:r>
            <a:r>
              <a:rPr lang="en-US" sz="1000" dirty="0" err="1" smtClean="0"/>
              <a:t>shell_files</a:t>
            </a:r>
            <a:r>
              <a:rPr lang="en-US" sz="1000" dirty="0" smtClean="0"/>
              <a:t>” folder</a:t>
            </a:r>
          </a:p>
          <a:p>
            <a:pPr lvl="2"/>
            <a:endParaRPr lang="en-US" sz="1000" dirty="0"/>
          </a:p>
          <a:p>
            <a:pPr lvl="2"/>
            <a:endParaRPr lang="en-US" sz="1000" dirty="0" smtClean="0"/>
          </a:p>
          <a:p>
            <a:pPr lvl="2"/>
            <a:endParaRPr lang="en-US" sz="1000" dirty="0"/>
          </a:p>
          <a:p>
            <a:endParaRPr lang="en-US" sz="1400" dirty="0" smtClean="0"/>
          </a:p>
          <a:p>
            <a:r>
              <a:rPr lang="en-US" sz="1400" dirty="0" smtClean="0"/>
              <a:t>Automated with </a:t>
            </a:r>
            <a:r>
              <a:rPr lang="en-US" sz="1400" b="1" i="1" dirty="0" smtClean="0">
                <a:solidFill>
                  <a:srgbClr val="0070C0"/>
                </a:solidFill>
              </a:rPr>
              <a:t>ScheduleTask.ps1</a:t>
            </a:r>
          </a:p>
          <a:p>
            <a:pPr lvl="2"/>
            <a:endParaRPr lang="en-US" sz="10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551112"/>
            <a:ext cx="2895601" cy="6290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to 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Hibernation file</a:t>
            </a:r>
          </a:p>
          <a:p>
            <a:pPr lvl="1"/>
            <a:r>
              <a:rPr lang="en-US" dirty="0" smtClean="0"/>
              <a:t>Needs to be removed for read/write access to disk</a:t>
            </a:r>
          </a:p>
          <a:p>
            <a:pPr lvl="1"/>
            <a:r>
              <a:rPr lang="en-US" dirty="0" smtClean="0"/>
              <a:t>If exists, unable to update registry from offline system</a:t>
            </a:r>
          </a:p>
          <a:p>
            <a:pPr lvl="1"/>
            <a:endParaRPr lang="en-US" dirty="0"/>
          </a:p>
          <a:p>
            <a:r>
              <a:rPr lang="en-US" dirty="0" smtClean="0"/>
              <a:t>Scheduled Task updates? </a:t>
            </a:r>
          </a:p>
          <a:p>
            <a:pPr lvl="1"/>
            <a:r>
              <a:rPr lang="en-US" dirty="0" smtClean="0"/>
              <a:t>Additional hashing performed?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2590800" cy="239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4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Backdoor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SmuggleBus Execution Flow: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Backdoor is injected</a:t>
            </a:r>
          </a:p>
          <a:p>
            <a:pPr lvl="2"/>
            <a:r>
              <a:rPr lang="en-US" sz="1000" dirty="0" smtClean="0"/>
              <a:t>Offline disk, rename spoolsv.exe &gt; </a:t>
            </a:r>
            <a:r>
              <a:rPr lang="en-US" sz="1000" dirty="0" err="1" smtClean="0"/>
              <a:t>spoolsv.exe.bak</a:t>
            </a:r>
            <a:endParaRPr lang="en-US" sz="1000" dirty="0" smtClean="0"/>
          </a:p>
          <a:p>
            <a:pPr lvl="2"/>
            <a:r>
              <a:rPr lang="en-US" sz="1000" dirty="0" smtClean="0"/>
              <a:t>Upload hacked spoolsv.exe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System reboots, hacked spoolsv.exe executes</a:t>
            </a:r>
          </a:p>
          <a:p>
            <a:pPr lvl="2"/>
            <a:r>
              <a:rPr lang="en-US" sz="1000" dirty="0" smtClean="0"/>
              <a:t>Configured to execute a web hosted PowerShell one-liner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New Scheduled Task is created (payload</a:t>
            </a:r>
            <a:r>
              <a:rPr lang="en-US" sz="1400" dirty="0" smtClean="0"/>
              <a:t>)</a:t>
            </a:r>
          </a:p>
          <a:p>
            <a:pPr lvl="2"/>
            <a:r>
              <a:rPr lang="en-US" sz="1000" dirty="0" smtClean="0"/>
              <a:t>SYSTEM shell 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2nd task is created (clean-up</a:t>
            </a:r>
            <a:r>
              <a:rPr lang="en-US" sz="1400" dirty="0" smtClean="0"/>
              <a:t>)</a:t>
            </a:r>
          </a:p>
          <a:p>
            <a:pPr lvl="2"/>
            <a:r>
              <a:rPr lang="en-US" sz="1000" dirty="0" smtClean="0"/>
              <a:t>Cleans up the scheduled tasks</a:t>
            </a:r>
          </a:p>
          <a:p>
            <a:pPr lvl="2"/>
            <a:r>
              <a:rPr lang="en-US" sz="1000" dirty="0" smtClean="0"/>
              <a:t>Deletes hacked spoolsv.exe and restores original exe</a:t>
            </a:r>
          </a:p>
          <a:p>
            <a:pPr lvl="2"/>
            <a:r>
              <a:rPr lang="en-US" sz="1000" dirty="0" smtClean="0"/>
              <a:t>Fixes temporarily modified service permissions</a:t>
            </a:r>
          </a:p>
          <a:p>
            <a:pPr lvl="2"/>
            <a:r>
              <a:rPr lang="en-US" sz="1000" dirty="0" smtClean="0"/>
              <a:t>Service is started, resumes normal operation</a:t>
            </a:r>
          </a:p>
          <a:p>
            <a:pPr lvl="2"/>
            <a:endParaRPr lang="en-US" sz="1000" dirty="0" smtClean="0"/>
          </a:p>
          <a:p>
            <a:pPr marL="754380" lvl="2" indent="-342900">
              <a:buFont typeface="+mj-lt"/>
              <a:buAutoNum type="arabicParenR"/>
            </a:pPr>
            <a:endParaRPr lang="en-US" sz="1000" dirty="0"/>
          </a:p>
          <a:p>
            <a:pPr lvl="1"/>
            <a:endParaRPr lang="en-US" sz="1400" dirty="0" smtClean="0"/>
          </a:p>
          <a:p>
            <a:pPr marL="548640" lvl="1" indent="-342900">
              <a:buFont typeface="+mj-lt"/>
              <a:buAutoNum type="arabicPeriod"/>
            </a:pPr>
            <a:endParaRPr lang="en-US" sz="1400" dirty="0" smtClean="0"/>
          </a:p>
          <a:p>
            <a:pPr marL="548640" lvl="1" indent="-342900">
              <a:buFont typeface="+mj-lt"/>
              <a:buAutoNum type="arabicPeriod"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marL="548640" lvl="1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38600"/>
            <a:ext cx="4257226" cy="26982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9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895600"/>
            <a:ext cx="4616196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|| GTFO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the Planet</a:t>
            </a:r>
          </a:p>
          <a:p>
            <a:r>
              <a:rPr lang="en-US" dirty="0" smtClean="0"/>
              <a:t>Advanced Threat Protection</a:t>
            </a:r>
          </a:p>
          <a:p>
            <a:pPr lvl="1"/>
            <a:r>
              <a:rPr lang="en-US" dirty="0" smtClean="0"/>
              <a:t>Application whitelisting</a:t>
            </a:r>
          </a:p>
          <a:p>
            <a:pPr lvl="1"/>
            <a:r>
              <a:rPr lang="en-US" dirty="0" smtClean="0"/>
              <a:t>Device Guard</a:t>
            </a:r>
          </a:p>
          <a:p>
            <a:pPr lvl="1"/>
            <a:r>
              <a:rPr lang="en-US" dirty="0" smtClean="0"/>
              <a:t>PowerShell v5 and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Piotr Marszalik 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 &amp; IS Consultant, Crowe Horwath LLP</a:t>
            </a:r>
          </a:p>
          <a:p>
            <a:pPr lvl="1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Pentester</a:t>
            </a:r>
            <a:r>
              <a:rPr lang="en-US" sz="1400" dirty="0" smtClean="0"/>
              <a:t>, Red Teamer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OSCE, OSCP, CISSP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addenial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Michael Wrzesniak</a:t>
            </a:r>
          </a:p>
          <a:p>
            <a:pPr lvl="1"/>
            <a:r>
              <a:rPr lang="en-US" sz="1400" dirty="0" smtClean="0"/>
              <a:t>IS Consultant, Crowe Horwath LLP</a:t>
            </a:r>
          </a:p>
          <a:p>
            <a:pPr lvl="1"/>
            <a:r>
              <a:rPr lang="en-US" sz="1400" dirty="0" err="1" smtClean="0"/>
              <a:t>Pentester</a:t>
            </a:r>
            <a:r>
              <a:rPr lang="en-US" sz="1400" dirty="0" smtClean="0"/>
              <a:t>, Red Teamer, Malware Dev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57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robust task scheduling script</a:t>
            </a:r>
          </a:p>
          <a:p>
            <a:pPr lvl="1"/>
            <a:r>
              <a:rPr lang="en-US" sz="1400" dirty="0" smtClean="0"/>
              <a:t>Setting custom time limits, custom commands, etc.</a:t>
            </a:r>
          </a:p>
          <a:p>
            <a:pPr lvl="1"/>
            <a:r>
              <a:rPr lang="en-US" sz="1400" dirty="0" smtClean="0"/>
              <a:t>OS independent</a:t>
            </a:r>
          </a:p>
          <a:p>
            <a:pPr lvl="2"/>
            <a:r>
              <a:rPr lang="en-US" dirty="0" smtClean="0"/>
              <a:t>Ability to generate payloads for Win7 from Win10 and vice versa</a:t>
            </a:r>
          </a:p>
          <a:p>
            <a:r>
              <a:rPr lang="en-US" dirty="0" smtClean="0"/>
              <a:t>Additional payload execution techniques</a:t>
            </a:r>
          </a:p>
          <a:p>
            <a:pPr lvl="1"/>
            <a:r>
              <a:rPr lang="en-US" sz="1400" dirty="0" smtClean="0"/>
              <a:t>Additional Win10 research</a:t>
            </a:r>
          </a:p>
          <a:p>
            <a:r>
              <a:rPr lang="en-US" dirty="0" smtClean="0"/>
              <a:t>Alternative backdoor options</a:t>
            </a:r>
          </a:p>
          <a:p>
            <a:pPr lvl="1"/>
            <a:r>
              <a:rPr lang="en-US" sz="1400" dirty="0" smtClean="0"/>
              <a:t>Sticky keys for cmd.exe, etc.</a:t>
            </a:r>
            <a:endParaRPr lang="en-US" sz="1400" dirty="0"/>
          </a:p>
        </p:txBody>
      </p:sp>
      <p:pic>
        <p:nvPicPr>
          <p:cNvPr id="2052" name="Picture 4" descr="Image result for cool school 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4246083" cy="2819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46404" y="1828801"/>
            <a:ext cx="8045196" cy="5638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CONTACT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Piotr Marszalik</a:t>
            </a:r>
          </a:p>
          <a:p>
            <a:r>
              <a:rPr lang="en-US" sz="1600" dirty="0" smtClean="0"/>
              <a:t>		=&gt; </a:t>
            </a:r>
            <a:r>
              <a:rPr lang="en-US" sz="1600" dirty="0" err="1" smtClean="0"/>
              <a:t>peter.mars</a:t>
            </a:r>
            <a:r>
              <a:rPr lang="en-US" sz="1600" dirty="0" smtClean="0"/>
              <a:t>[at]outlook[dot]com</a:t>
            </a:r>
          </a:p>
          <a:p>
            <a:r>
              <a:rPr lang="en-US" sz="1600" dirty="0" smtClean="0"/>
              <a:t>		=&gt; twitter.com/</a:t>
            </a:r>
            <a:r>
              <a:rPr lang="en-US" sz="1600" dirty="0" err="1" smtClean="0"/>
              <a:t>addenial</a:t>
            </a:r>
            <a:endParaRPr lang="en-US" sz="1600" dirty="0" smtClean="0"/>
          </a:p>
          <a:p>
            <a:r>
              <a:rPr lang="en-US" sz="1600" dirty="0" smtClean="0"/>
              <a:t>		=&gt; github.com/</a:t>
            </a:r>
            <a:r>
              <a:rPr lang="en-US" sz="1600" dirty="0" err="1" smtClean="0"/>
              <a:t>addenial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Michael </a:t>
            </a:r>
            <a:r>
              <a:rPr lang="en-US" sz="1600" dirty="0"/>
              <a:t>Wrzesniak</a:t>
            </a:r>
          </a:p>
          <a:p>
            <a:r>
              <a:rPr lang="en-US" sz="1600" dirty="0"/>
              <a:t>		=&gt; </a:t>
            </a:r>
            <a:r>
              <a:rPr lang="en-US" sz="1600" dirty="0" err="1" smtClean="0"/>
              <a:t>mwrzesniak</a:t>
            </a:r>
            <a:r>
              <a:rPr lang="en-US" sz="1600" dirty="0" smtClean="0"/>
              <a:t>[at]</a:t>
            </a:r>
            <a:r>
              <a:rPr lang="en-US" sz="1600" dirty="0" err="1" smtClean="0"/>
              <a:t>gmail</a:t>
            </a:r>
            <a:r>
              <a:rPr lang="en-US" sz="1600" dirty="0" smtClean="0"/>
              <a:t>[dot]com</a:t>
            </a:r>
            <a:endParaRPr lang="en-US" sz="1600" dirty="0"/>
          </a:p>
          <a:p>
            <a:r>
              <a:rPr lang="en-US" sz="1600" dirty="0"/>
              <a:t>		=&gt;  github.com/0x1ced 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sz="2000" b="1" dirty="0" smtClean="0"/>
              <a:t>PROJECT PAGE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1800" dirty="0" smtClean="0"/>
              <a:t>=&gt; github.com/</a:t>
            </a:r>
            <a:r>
              <a:rPr lang="en-US" sz="1800" dirty="0" err="1" smtClean="0"/>
              <a:t>CroweCybersecurity</a:t>
            </a:r>
            <a:r>
              <a:rPr lang="en-US" sz="1800" dirty="0" smtClean="0"/>
              <a:t>/</a:t>
            </a:r>
            <a:r>
              <a:rPr lang="en-US" sz="1800" dirty="0" err="1" smtClean="0"/>
              <a:t>smugglebus</a:t>
            </a:r>
            <a:endParaRPr lang="en-US" sz="1800" dirty="0"/>
          </a:p>
        </p:txBody>
      </p:sp>
      <p:pic>
        <p:nvPicPr>
          <p:cNvPr id="13" name="Picture 2" descr="Image result for github logo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65" y="4467132"/>
            <a:ext cx="562515" cy="56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3074" name="Picture 2" descr="Image result for github logo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41" y="3330385"/>
            <a:ext cx="562515" cy="56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34" y="2826101"/>
            <a:ext cx="643731" cy="6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outl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mai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23" y="4160621"/>
            <a:ext cx="387226" cy="3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91200"/>
            <a:ext cx="1867173" cy="6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Security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220979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Obtaining physical access is not difficult..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Just walk in..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Impersonate employees or contractors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Tailgate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Social-engineering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RFID spoofing / cloning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231" y="3276600"/>
            <a:ext cx="3770653" cy="28587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4211" y="6172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Long Range Proximity Reader Mod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://github.com/CroweCybersecurity/ravenhid</a:t>
            </a:r>
          </a:p>
        </p:txBody>
      </p:sp>
    </p:spTree>
    <p:extLst>
      <p:ext uri="{BB962C8B-B14F-4D97-AF65-F5344CB8AC3E}">
        <p14:creationId xmlns:p14="http://schemas.microsoft.com/office/powerpoint/2010/main" val="33626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You’re in..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 what.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Persistent internal network access via a deployable device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Live unused network ports?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Transparent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bridge for 802.1x NAC?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Transparent bridge for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devices?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Find unattended / unlocked workstations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 local password hashes from unencrypted system HDDs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bootable USB drive</a:t>
            </a:r>
          </a:p>
        </p:txBody>
      </p:sp>
    </p:spTree>
    <p:extLst>
      <p:ext uri="{BB962C8B-B14F-4D97-AF65-F5344CB8AC3E}">
        <p14:creationId xmlns:p14="http://schemas.microsoft.com/office/powerpoint/2010/main" val="13350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Inefficient Offline Hash Collection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approach:</a:t>
            </a:r>
          </a:p>
          <a:p>
            <a:pPr lvl="1"/>
            <a:r>
              <a:rPr lang="en-US" sz="1800" dirty="0" smtClean="0"/>
              <a:t>Manual with USB bootable Kali</a:t>
            </a:r>
          </a:p>
          <a:p>
            <a:pPr lvl="1"/>
            <a:r>
              <a:rPr lang="en-US" sz="1800" dirty="0" smtClean="0"/>
              <a:t>AKA struggle bus.. </a:t>
            </a:r>
          </a:p>
          <a:p>
            <a:pPr marL="205740" lvl="1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40" lvl="1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It's a one way ticket on the  Struggle Bus  struggle 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7900"/>
            <a:ext cx="3609974" cy="240664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17695" y="3581400"/>
            <a:ext cx="4648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600" kern="1200" spc="8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Issues:</a:t>
            </a:r>
          </a:p>
          <a:p>
            <a:pPr lvl="1"/>
            <a:r>
              <a:rPr lang="en-US" sz="1800" dirty="0" smtClean="0"/>
              <a:t>Slow boot... </a:t>
            </a:r>
          </a:p>
          <a:p>
            <a:pPr lvl="2"/>
            <a:r>
              <a:rPr lang="en-US" sz="1400" dirty="0" smtClean="0"/>
              <a:t>Unnecessary libraries</a:t>
            </a:r>
          </a:p>
          <a:p>
            <a:pPr lvl="2"/>
            <a:r>
              <a:rPr lang="en-US" sz="1400" dirty="0" smtClean="0"/>
              <a:t>Persistent storage</a:t>
            </a:r>
          </a:p>
          <a:p>
            <a:pPr lvl="1"/>
            <a:r>
              <a:rPr lang="en-US" sz="1800" dirty="0" smtClean="0"/>
              <a:t>Potential for data loss</a:t>
            </a:r>
          </a:p>
          <a:p>
            <a:pPr lvl="2"/>
            <a:r>
              <a:rPr lang="en-US" sz="1400" dirty="0" smtClean="0"/>
              <a:t>Improperly unplugged USB devices</a:t>
            </a:r>
          </a:p>
          <a:p>
            <a:pPr lvl="1"/>
            <a:r>
              <a:rPr lang="en-US" sz="1800" dirty="0" smtClean="0"/>
              <a:t>No device encryption</a:t>
            </a:r>
          </a:p>
          <a:p>
            <a:pPr marL="205740" lvl="1" indent="0">
              <a:buFont typeface="Wingdings 2" pitchFamily="18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717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SmuggleBus v1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Built on Tiny Core Linux</a:t>
            </a:r>
          </a:p>
          <a:p>
            <a:pPr lvl="1"/>
            <a:r>
              <a:rPr lang="en-US" dirty="0" smtClean="0"/>
              <a:t>Only essential packages are being loaded</a:t>
            </a:r>
          </a:p>
          <a:p>
            <a:pPr lvl="2"/>
            <a:r>
              <a:rPr lang="en-US" dirty="0" smtClean="0"/>
              <a:t>No networking </a:t>
            </a:r>
          </a:p>
          <a:p>
            <a:pPr lvl="1"/>
            <a:r>
              <a:rPr lang="en-US" dirty="0" smtClean="0"/>
              <a:t>Upon boot, modified </a:t>
            </a:r>
            <a:r>
              <a:rPr lang="en-US" dirty="0" err="1" smtClean="0"/>
              <a:t>HashGrab</a:t>
            </a:r>
            <a:r>
              <a:rPr lang="en-US" dirty="0" smtClean="0"/>
              <a:t> python script configured to:</a:t>
            </a:r>
          </a:p>
          <a:p>
            <a:pPr lvl="2"/>
            <a:r>
              <a:rPr lang="en-US" dirty="0" smtClean="0"/>
              <a:t>Find and mount OS partition</a:t>
            </a:r>
          </a:p>
          <a:p>
            <a:pPr lvl="2"/>
            <a:r>
              <a:rPr lang="en-US" dirty="0" smtClean="0"/>
              <a:t>Find SAM, SYSTEM, and SECURITY files</a:t>
            </a:r>
          </a:p>
          <a:p>
            <a:pPr lvl="2"/>
            <a:r>
              <a:rPr lang="en-US" dirty="0" smtClean="0"/>
              <a:t>Using a combination of symmetric and asymmetric cryptography, files get encrypted prior being saved</a:t>
            </a:r>
          </a:p>
          <a:p>
            <a:pPr lvl="1"/>
            <a:r>
              <a:rPr lang="en-US" dirty="0" smtClean="0"/>
              <a:t>Once written, drive is safely unmounted and system is </a:t>
            </a:r>
            <a:r>
              <a:rPr lang="en-US" dirty="0" err="1" smtClean="0"/>
              <a:t>poweroff</a:t>
            </a:r>
            <a:endParaRPr lang="en-US" dirty="0" smtClean="0"/>
          </a:p>
          <a:p>
            <a:pPr lvl="1"/>
            <a:r>
              <a:rPr lang="en-US" dirty="0" smtClean="0"/>
              <a:t>Requires no keyboard interaction from the user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Tinycore</a:t>
            </a:r>
            <a:r>
              <a:rPr lang="en-US" dirty="0"/>
              <a:t> Site: http://distro.ibiblio.org/tinycorelinux/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2272"/>
            <a:ext cx="1751076" cy="5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SmuggleBus v1 –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SETUP</a:t>
            </a:r>
            <a:br>
              <a:rPr lang="en-US" sz="2000" dirty="0" smtClean="0"/>
            </a:br>
            <a:endParaRPr lang="en-US" dirty="0" smtClean="0"/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Generate RSA public/private key pair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 smtClean="0"/>
              <a:t>Copy the public key onto the SmuggleBus home directory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SmuggleBus v1 –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EXECUTION WORKFLOW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SmuggleBus generates a random </a:t>
            </a:r>
            <a:r>
              <a:rPr lang="en-US" sz="1400" dirty="0" smtClean="0"/>
              <a:t>key </a:t>
            </a:r>
            <a:r>
              <a:rPr lang="en-US" sz="1400" dirty="0"/>
              <a:t>(symmetric-key)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The symmetric-key is used to AES 256 encrypt the collected registry hives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Public key is used to encrypt the symmetric-key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Once ran, new folder will be created in home directory, containing:</a:t>
            </a:r>
          </a:p>
          <a:p>
            <a:pPr lvl="2"/>
            <a:r>
              <a:rPr lang="en-US" sz="1000" dirty="0" err="1"/>
              <a:t>SAM.enc</a:t>
            </a:r>
            <a:endParaRPr lang="en-US" sz="1000" dirty="0"/>
          </a:p>
          <a:p>
            <a:pPr lvl="2"/>
            <a:r>
              <a:rPr lang="en-US" sz="1000" dirty="0" err="1"/>
              <a:t>SYSTEM.enc</a:t>
            </a:r>
            <a:endParaRPr lang="en-US" sz="1000" dirty="0"/>
          </a:p>
          <a:p>
            <a:pPr lvl="2"/>
            <a:r>
              <a:rPr lang="en-US" sz="1000" dirty="0" err="1"/>
              <a:t>SECURITY.enc</a:t>
            </a:r>
            <a:endParaRPr lang="en-US" sz="1000" dirty="0"/>
          </a:p>
          <a:p>
            <a:pPr lvl="2"/>
            <a:r>
              <a:rPr lang="en-US" sz="1000" dirty="0" err="1"/>
              <a:t>KEY.enc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SmuggleBus v1 –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DECRYPT</a:t>
            </a:r>
            <a:br>
              <a:rPr lang="en-US" sz="2000" dirty="0" smtClean="0"/>
            </a:br>
            <a:endParaRPr lang="en-US" dirty="0" smtClean="0"/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Private key is used to decrypt the symmetric-key</a:t>
            </a:r>
          </a:p>
          <a:p>
            <a:pPr marL="548640" lvl="1" indent="-342900">
              <a:buFont typeface="+mj-lt"/>
              <a:buAutoNum type="arabicPeriod"/>
            </a:pPr>
            <a:r>
              <a:rPr lang="en-US" sz="1400" dirty="0"/>
              <a:t>Decrypted symmetric-key is used to decrypt the registry hives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38600"/>
            <a:ext cx="6457950" cy="15811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4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DFD033F9276448905EABE191A67BC4" ma:contentTypeVersion="0" ma:contentTypeDescription="Create a new document." ma:contentTypeScope="" ma:versionID="0a689756c7c20f58770454caee9524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6e689941baa4d374d6a483c7a03e61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D2B1C0-585A-4C97-A6AD-D7DA3C05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A14214-2054-4265-A047-8D1A7D2384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F1267-430C-424E-BACB-D3669DF0403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4430</TotalTime>
  <Words>731</Words>
  <Application>Microsoft Office PowerPoint</Application>
  <PresentationFormat>On-screen Show (4:3)</PresentationFormat>
  <Paragraphs>240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PowerPoint Presentation</vt:lpstr>
      <vt:lpstr>About Us</vt:lpstr>
      <vt:lpstr> Physical Security Awareness</vt:lpstr>
      <vt:lpstr>You’re in.. now what.</vt:lpstr>
      <vt:lpstr>Inefficient Offline Hash Collection</vt:lpstr>
      <vt:lpstr>SmuggleBus v1</vt:lpstr>
      <vt:lpstr>SmuggleBus v1 – encryption </vt:lpstr>
      <vt:lpstr>SmuggleBus v1 – encryption </vt:lpstr>
      <vt:lpstr>SmuggleBus v1 – encryption </vt:lpstr>
      <vt:lpstr>V1 Demo</vt:lpstr>
      <vt:lpstr>Hashes are cool, but if we could also implant a backdoor for remote access…</vt:lpstr>
      <vt:lpstr>SmuggleBus v2 </vt:lpstr>
      <vt:lpstr>Registry Start Keys</vt:lpstr>
      <vt:lpstr>Windows Scheduled Tasks Analysis</vt:lpstr>
      <vt:lpstr>Preparing Scheduled Task Backdoor </vt:lpstr>
      <vt:lpstr>Porting to Windows 10</vt:lpstr>
      <vt:lpstr>Service Backdoor</vt:lpstr>
      <vt:lpstr>PoC || GTFO </vt:lpstr>
      <vt:lpstr>Recommendations</vt:lpstr>
      <vt:lpstr>Future Dev</vt:lpstr>
      <vt:lpstr>Thank You.</vt:lpstr>
    </vt:vector>
  </TitlesOfParts>
  <Company>Crowe Horwath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Mars</cp:lastModifiedBy>
  <cp:revision>279</cp:revision>
  <dcterms:created xsi:type="dcterms:W3CDTF">2017-07-06T14:27:21Z</dcterms:created>
  <dcterms:modified xsi:type="dcterms:W3CDTF">2017-07-27T23:09:14Z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0x010100B1DFD033F9276448905EABE191A67BC4</vt:lpwstr>
  </property>
  <property fmtid="{D5CDD505-2E9C-101B-9397-08002B2CF9AE}" pid="3" name="IsMyDocuments">
    <vt:bool>true</vt:bool>
  </property>
</Properties>
</file>