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0" r:id="rId3"/>
    <p:sldId id="439" r:id="rId4"/>
    <p:sldId id="416" r:id="rId5"/>
    <p:sldId id="441" r:id="rId6"/>
    <p:sldId id="443" r:id="rId7"/>
    <p:sldId id="442" r:id="rId8"/>
    <p:sldId id="445" r:id="rId9"/>
    <p:sldId id="444" r:id="rId10"/>
    <p:sldId id="446" r:id="rId11"/>
    <p:sldId id="413" r:id="rId12"/>
    <p:sldId id="265" r:id="rId13"/>
    <p:sldId id="43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autoAdjust="0"/>
    <p:restoredTop sz="94654" autoAdjust="0"/>
  </p:normalViewPr>
  <p:slideViewPr>
    <p:cSldViewPr snapToGrid="0" showGuides="1">
      <p:cViewPr varScale="1">
        <p:scale>
          <a:sx n="115" d="100"/>
          <a:sy n="115" d="100"/>
        </p:scale>
        <p:origin x="464" y="200"/>
      </p:cViewPr>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www.sap.com/corporate/de/legal/copyright.html"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4"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
    <p:bg>
      <p:bgRef idx="1001">
        <a:schemeClr val="bg1"/>
      </p:bgRef>
    </p:bg>
    <p:spTree>
      <p:nvGrpSpPr>
        <p:cNvPr id="1" name=""/>
        <p:cNvGrpSpPr/>
        <p:nvPr/>
      </p:nvGrpSpPr>
      <p:grpSpPr>
        <a:xfrm>
          <a:off x="0" y="0"/>
          <a:ext cx="0" cy="0"/>
          <a:chOff x="0" y="0"/>
          <a:chExt cx="0" cy="0"/>
        </a:xfrm>
      </p:grpSpPr>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pic>
        <p:nvPicPr>
          <p:cNvPr id="8"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1887480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6"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Copyright information"/>
          <p:cNvSpPr txBox="1"/>
          <p:nvPr/>
        </p:nvSpPr>
        <p:spPr bwMode="black">
          <a:xfrm>
            <a:off x="503999" y="1620000"/>
            <a:ext cx="11185200" cy="315471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1100" kern="1200" baseline="0" dirty="0">
                <a:solidFill>
                  <a:schemeClr val="tx1"/>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www.sap.com/corporate-en/legal/copyright/index.epx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3" name="Headline Copyright english"/>
          <p:cNvSpPr txBox="1"/>
          <p:nvPr userDrawn="1"/>
        </p:nvSpPr>
        <p:spPr>
          <a:xfrm>
            <a:off x="504001" y="719834"/>
            <a:ext cx="8740726"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b="0" noProof="0" dirty="0"/>
              <a:t>© 2018 SAP SE or an SAP affiliate company. All rights reserved.</a:t>
            </a:r>
            <a:endParaRPr lang="de-DE" sz="2400" kern="0" dirty="0" err="1">
              <a:ea typeface="Arial Unicode MS" pitchFamily="34" charset="-128"/>
              <a:cs typeface="Arial Unicode MS" pitchFamily="34" charset="-128"/>
            </a:endParaRPr>
          </a:p>
        </p:txBody>
      </p:sp>
      <p:grpSp>
        <p:nvGrpSpPr>
          <p:cNvPr id="10" name="Group 9"/>
          <p:cNvGrpSpPr/>
          <p:nvPr userDrawn="1"/>
        </p:nvGrpSpPr>
        <p:grpSpPr>
          <a:xfrm>
            <a:off x="0" y="0"/>
            <a:ext cx="12195175" cy="251942"/>
            <a:chOff x="0" y="0"/>
            <a:chExt cx="12195175" cy="251942"/>
          </a:xfrm>
        </p:grpSpPr>
        <p:sp>
          <p:nvSpPr>
            <p:cNvPr id="11"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2" name="Secondary Motion Band"/>
            <p:cNvGrpSpPr/>
            <p:nvPr userDrawn="1"/>
          </p:nvGrpSpPr>
          <p:grpSpPr>
            <a:xfrm>
              <a:off x="10682127" y="0"/>
              <a:ext cx="1513048" cy="251942"/>
              <a:chOff x="10682127" y="0"/>
              <a:chExt cx="1513048" cy="252000"/>
            </a:xfrm>
          </p:grpSpPr>
          <p:sp>
            <p:nvSpPr>
              <p:cNvPr id="13"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4" name="Copyright information"/>
          <p:cNvSpPr txBox="1"/>
          <p:nvPr userDrawn="1"/>
        </p:nvSpPr>
        <p:spPr bwMode="black">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r>
              <a:rPr lang="de-DE" sz="1100" kern="1200" noProof="0" dirty="0">
                <a:solidFill>
                  <a:schemeClr val="tx1"/>
                </a:solidFill>
                <a:effectLst/>
                <a:latin typeface="Arial"/>
                <a:ea typeface="+mn-ea"/>
                <a:cs typeface="+mn-cs"/>
              </a:rPr>
              <a:t>.</a:t>
            </a:r>
          </a:p>
        </p:txBody>
      </p:sp>
      <p:sp>
        <p:nvSpPr>
          <p:cNvPr id="10" name="Headline Copyright german"/>
          <p:cNvSpPr txBox="1"/>
          <p:nvPr userDrawn="1"/>
        </p:nvSpPr>
        <p:spPr>
          <a:xfrm>
            <a:off x="504001" y="719834"/>
            <a:ext cx="10796097"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b="0" noProof="0" dirty="0"/>
              <a:t>© </a:t>
            </a:r>
            <a:r>
              <a:rPr lang="de-DE" sz="2400" b="0" noProof="0" dirty="0"/>
              <a:t>2018 SAP SE oder ein SAP-Konzernunternehmen. Alle Rechte vorbehalten.</a:t>
            </a:r>
            <a:endParaRPr lang="de-DE" sz="2400" kern="0" dirty="0" err="1">
              <a:ea typeface="Arial Unicode MS" pitchFamily="34" charset="-128"/>
              <a:cs typeface="Arial Unicode MS" pitchFamily="34" charset="-128"/>
            </a:endParaRPr>
          </a:p>
        </p:txBody>
      </p:sp>
      <p:grpSp>
        <p:nvGrpSpPr>
          <p:cNvPr id="11" name="Group 10"/>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3" name="Secondary Motion Band"/>
            <p:cNvGrpSpPr/>
            <p:nvPr userDrawn="1"/>
          </p:nvGrpSpPr>
          <p:grpSpPr>
            <a:xfrm>
              <a:off x="10682127" y="0"/>
              <a:ext cx="1513048" cy="251942"/>
              <a:chOff x="10682127" y="0"/>
              <a:chExt cx="1513048" cy="252000"/>
            </a:xfrm>
          </p:grpSpPr>
          <p:sp>
            <p:nvSpPr>
              <p:cNvPr id="14"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1"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ocs.gradle.org/current/userguide/java_plugin.html#sec:java_plugin_and_dependency_management" TargetMode="External"/><Relationship Id="rId2" Type="http://schemas.openxmlformats.org/officeDocument/2006/relationships/hyperlink" Target="https://docs.gradle.org/current/userguide/java_library_plugin.html#sec:java_library_configurations_graph" TargetMode="Externa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nexusrel.wdf.sap.corp:8081/nexus/#nexus-search;gav~~android-database-sqlcipher~~~" TargetMode="External"/><Relationship Id="rId2" Type="http://schemas.openxmlformats.org/officeDocument/2006/relationships/hyperlink" Target="https://developer.android.com/studio/projects/android-library.html#aar-contents" TargetMode="Externa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aker"/>
          <p:cNvSpPr>
            <a:spLocks noGrp="1"/>
          </p:cNvSpPr>
          <p:nvPr>
            <p:ph type="subTitle" idx="1"/>
          </p:nvPr>
        </p:nvSpPr>
        <p:spPr/>
        <p:txBody>
          <a:bodyPr/>
          <a:lstStyle/>
          <a:p>
            <a:r>
              <a:rPr lang="en-US" dirty="0"/>
              <a:t>Mihaly Nyeste, SAP</a:t>
            </a:r>
          </a:p>
          <a:p>
            <a:pPr lvl="0">
              <a:defRPr/>
            </a:pPr>
            <a:r>
              <a:rPr lang="en-US" dirty="0"/>
              <a:t>Feb 15, 2018</a:t>
            </a:r>
          </a:p>
        </p:txBody>
      </p:sp>
      <p:sp>
        <p:nvSpPr>
          <p:cNvPr id="7" name="Title"/>
          <p:cNvSpPr>
            <a:spLocks noGrp="1"/>
          </p:cNvSpPr>
          <p:nvPr>
            <p:ph type="title"/>
          </p:nvPr>
        </p:nvSpPr>
        <p:spPr bwMode="invGray"/>
        <p:txBody>
          <a:bodyPr/>
          <a:lstStyle/>
          <a:p>
            <a:r>
              <a:rPr lang="en-US" dirty="0" err="1"/>
              <a:t>Vulas</a:t>
            </a:r>
            <a:r>
              <a:rPr lang="en-US" dirty="0"/>
              <a:t> – </a:t>
            </a:r>
            <a:r>
              <a:rPr lang="en-US" dirty="0" err="1"/>
              <a:t>Gradle</a:t>
            </a:r>
            <a:r>
              <a:rPr lang="en-US" dirty="0"/>
              <a:t> integration</a:t>
            </a:r>
            <a:endParaRPr lang="en-US" dirty="0">
              <a:solidFill>
                <a:schemeClr val="accent1"/>
              </a:solidFill>
            </a:endParaRPr>
          </a:p>
        </p:txBody>
      </p:sp>
      <p:pic>
        <p:nvPicPr>
          <p:cNvPr id="6" name="Illustration" descr="Example of an illustration" title="Illustration for title slide"/>
          <p:cNvPicPr>
            <a:picLocks noGrp="1" noChangeAspect="1"/>
          </p:cNvPicPr>
          <p:nvPr>
            <p:ph type="pic" sz="quarter" idx="12"/>
          </p:nvPr>
        </p:nvPicPr>
        <p:blipFill>
          <a:blip r:embed="rId2"/>
          <a:srcRect t="3112" b="3112"/>
          <a:stretch>
            <a:fillRect/>
          </a:stretch>
        </p:blipFill>
        <p:spPr bwMode="invGray"/>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pPr lvl="1"/>
            <a:r>
              <a:rPr lang="en-US" dirty="0"/>
              <a:t>I’d like to use the plugin in Android projects in our organization (~10 projects)</a:t>
            </a:r>
          </a:p>
          <a:p>
            <a:pPr lvl="1"/>
            <a:endParaRPr lang="en-US" dirty="0"/>
          </a:p>
          <a:p>
            <a:pPr lvl="1"/>
            <a:r>
              <a:rPr lang="en-US" dirty="0"/>
              <a:t>Gather experiences based on that, enhance plugin, add a2c goal</a:t>
            </a:r>
          </a:p>
          <a:p>
            <a:pPr lvl="1"/>
            <a:endParaRPr lang="en-US" dirty="0"/>
          </a:p>
          <a:p>
            <a:pPr lvl="1"/>
            <a:r>
              <a:rPr lang="en-US" dirty="0"/>
              <a:t>I’d opt in to write AAR analyzer</a:t>
            </a:r>
          </a:p>
          <a:p>
            <a:pPr lvl="1"/>
            <a:endParaRPr lang="en-US" dirty="0"/>
          </a:p>
          <a:p>
            <a:pPr lvl="1"/>
            <a:r>
              <a:rPr lang="en-US" dirty="0"/>
              <a:t>I believe modelling </a:t>
            </a:r>
            <a:r>
              <a:rPr lang="en-US" dirty="0" err="1"/>
              <a:t>Gradle</a:t>
            </a:r>
            <a:r>
              <a:rPr lang="en-US" dirty="0"/>
              <a:t> configurations is not that critical, RUNTIME is good enough</a:t>
            </a:r>
          </a:p>
          <a:p>
            <a:pPr lvl="1"/>
            <a:endParaRPr lang="en-US" dirty="0"/>
          </a:p>
          <a:p>
            <a:pPr lvl="1"/>
            <a:r>
              <a:rPr lang="en-US" dirty="0"/>
              <a:t>In the current form the plugin is not mature for the general public</a:t>
            </a:r>
          </a:p>
          <a:p>
            <a:pPr lvl="2"/>
            <a:r>
              <a:rPr lang="en-US" dirty="0"/>
              <a:t>No bandwidth to support</a:t>
            </a:r>
          </a:p>
          <a:p>
            <a:pPr lvl="2"/>
            <a:r>
              <a:rPr lang="en-US" dirty="0"/>
              <a:t>Having bad experience with </a:t>
            </a:r>
            <a:r>
              <a:rPr lang="en-US" dirty="0" err="1"/>
              <a:t>Gradle</a:t>
            </a:r>
            <a:r>
              <a:rPr lang="en-US" dirty="0"/>
              <a:t> awareness with regards of other teams</a:t>
            </a:r>
          </a:p>
        </p:txBody>
      </p:sp>
      <p:sp>
        <p:nvSpPr>
          <p:cNvPr id="4" name="Title 3"/>
          <p:cNvSpPr>
            <a:spLocks noGrp="1"/>
          </p:cNvSpPr>
          <p:nvPr>
            <p:ph type="title"/>
          </p:nvPr>
        </p:nvSpPr>
        <p:spPr/>
        <p:txBody>
          <a:bodyPr/>
          <a:lstStyle/>
          <a:p>
            <a:r>
              <a:rPr lang="en-US" dirty="0"/>
              <a:t>Further steps</a:t>
            </a:r>
          </a:p>
        </p:txBody>
      </p:sp>
    </p:spTree>
    <p:extLst>
      <p:ext uri="{BB962C8B-B14F-4D97-AF65-F5344CB8AC3E}">
        <p14:creationId xmlns:p14="http://schemas.microsoft.com/office/powerpoint/2010/main" val="59102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10744419"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2" name="Thank you"/>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pPr marL="0" lvl="1" indent="0">
              <a:buNone/>
            </a:pPr>
            <a:endParaRPr lang="en-US" dirty="0"/>
          </a:p>
          <a:p>
            <a:pPr lvl="1"/>
            <a:r>
              <a:rPr lang="en-US" dirty="0"/>
              <a:t>Motivation and context</a:t>
            </a:r>
          </a:p>
          <a:p>
            <a:pPr lvl="1"/>
            <a:endParaRPr lang="en-US" dirty="0"/>
          </a:p>
          <a:p>
            <a:pPr lvl="1"/>
            <a:r>
              <a:rPr lang="en-US" dirty="0"/>
              <a:t>Show current state of the plugin</a:t>
            </a:r>
          </a:p>
          <a:p>
            <a:pPr marL="0" lvl="1" indent="0">
              <a:buNone/>
            </a:pPr>
            <a:endParaRPr lang="en-US" dirty="0"/>
          </a:p>
          <a:p>
            <a:pPr lvl="1"/>
            <a:r>
              <a:rPr lang="en-US" dirty="0"/>
              <a:t>Elaborate on implementation details</a:t>
            </a:r>
          </a:p>
          <a:p>
            <a:pPr lvl="1"/>
            <a:endParaRPr lang="en-US" dirty="0"/>
          </a:p>
          <a:p>
            <a:pPr lvl="1"/>
            <a:r>
              <a:rPr lang="en-US" dirty="0"/>
              <a:t>Get your feedback</a:t>
            </a:r>
          </a:p>
          <a:p>
            <a:pPr lvl="1"/>
            <a:endParaRPr lang="en-US" dirty="0"/>
          </a:p>
          <a:p>
            <a:pPr lvl="1"/>
            <a:r>
              <a:rPr lang="en-US" dirty="0"/>
              <a:t>Discuss further steps</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52371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normAutofit/>
          </a:bodyPr>
          <a:lstStyle/>
          <a:p>
            <a:pPr lvl="1"/>
            <a:r>
              <a:rPr lang="en-US" dirty="0"/>
              <a:t>Developing Mobile SDKs</a:t>
            </a:r>
          </a:p>
          <a:p>
            <a:pPr lvl="1"/>
            <a:endParaRPr lang="en-US" dirty="0"/>
          </a:p>
          <a:p>
            <a:pPr lvl="1"/>
            <a:r>
              <a:rPr lang="en-US" dirty="0"/>
              <a:t>Projects </a:t>
            </a:r>
          </a:p>
          <a:p>
            <a:pPr lvl="2"/>
            <a:r>
              <a:rPr lang="en-US" dirty="0"/>
              <a:t>Android libraries and applications</a:t>
            </a:r>
          </a:p>
          <a:p>
            <a:pPr lvl="2"/>
            <a:r>
              <a:rPr lang="en-US" dirty="0"/>
              <a:t>Plain Java project – Android Studio/IDEA extension</a:t>
            </a:r>
          </a:p>
          <a:p>
            <a:pPr lvl="1"/>
            <a:endParaRPr lang="en-US" dirty="0"/>
          </a:p>
          <a:p>
            <a:pPr lvl="1"/>
            <a:r>
              <a:rPr lang="en-US" dirty="0" err="1"/>
              <a:t>Gradle</a:t>
            </a:r>
            <a:r>
              <a:rPr lang="en-US" dirty="0"/>
              <a:t> is the mainstream build tool for Android projects since 2014</a:t>
            </a:r>
          </a:p>
          <a:p>
            <a:pPr lvl="1"/>
            <a:endParaRPr lang="en-US" dirty="0"/>
          </a:p>
          <a:p>
            <a:pPr lvl="1"/>
            <a:r>
              <a:rPr lang="en-US" dirty="0"/>
              <a:t>Plugin responsibility</a:t>
            </a:r>
          </a:p>
          <a:p>
            <a:pPr lvl="2"/>
            <a:r>
              <a:rPr lang="en-US" dirty="0"/>
              <a:t>coupling, granularity</a:t>
            </a:r>
          </a:p>
          <a:p>
            <a:pPr lvl="2"/>
            <a:r>
              <a:rPr lang="en-US" dirty="0"/>
              <a:t>Feed CLI?</a:t>
            </a:r>
          </a:p>
          <a:p>
            <a:pPr lvl="2"/>
            <a:r>
              <a:rPr lang="en-US" dirty="0"/>
              <a:t>Full integration?</a:t>
            </a:r>
          </a:p>
          <a:p>
            <a:pPr lvl="3"/>
            <a:endParaRPr lang="en-US" dirty="0"/>
          </a:p>
        </p:txBody>
      </p:sp>
      <p:sp>
        <p:nvSpPr>
          <p:cNvPr id="4" name="Title 3"/>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148388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dirty="0"/>
              <a:t>Plugin </a:t>
            </a:r>
            <a:r>
              <a:rPr lang="en-US" dirty="0">
                <a:solidFill>
                  <a:schemeClr val="accent1"/>
                </a:solidFill>
              </a:rPr>
              <a:t>demo</a:t>
            </a:r>
          </a:p>
        </p:txBody>
      </p:sp>
    </p:spTree>
    <p:extLst>
      <p:ext uri="{BB962C8B-B14F-4D97-AF65-F5344CB8AC3E}">
        <p14:creationId xmlns:p14="http://schemas.microsoft.com/office/powerpoint/2010/main" val="79920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normAutofit/>
          </a:bodyPr>
          <a:lstStyle/>
          <a:p>
            <a:pPr lvl="1"/>
            <a:r>
              <a:rPr lang="en-US" dirty="0"/>
              <a:t>MVP</a:t>
            </a:r>
          </a:p>
          <a:p>
            <a:pPr lvl="2"/>
            <a:r>
              <a:rPr lang="en-US" dirty="0"/>
              <a:t>run APP and REPORT goals</a:t>
            </a:r>
          </a:p>
          <a:p>
            <a:pPr lvl="2"/>
            <a:endParaRPr lang="en-US" dirty="0"/>
          </a:p>
          <a:p>
            <a:pPr lvl="1"/>
            <a:r>
              <a:rPr lang="en-US" dirty="0"/>
              <a:t>Next step</a:t>
            </a:r>
          </a:p>
          <a:p>
            <a:pPr lvl="2"/>
            <a:r>
              <a:rPr lang="en-US" dirty="0"/>
              <a:t>run A2C goal</a:t>
            </a:r>
          </a:p>
          <a:p>
            <a:pPr lvl="2"/>
            <a:endParaRPr lang="en-US" dirty="0"/>
          </a:p>
          <a:p>
            <a:pPr lvl="1"/>
            <a:r>
              <a:rPr lang="en-US" dirty="0"/>
              <a:t>Next-next steps</a:t>
            </a:r>
          </a:p>
          <a:p>
            <a:pPr lvl="2"/>
            <a:r>
              <a:rPr lang="en-US" dirty="0"/>
              <a:t>Run other goals</a:t>
            </a:r>
          </a:p>
          <a:p>
            <a:pPr lvl="3"/>
            <a:r>
              <a:rPr lang="en-US" dirty="0"/>
              <a:t>CLEAN seems to be trivial</a:t>
            </a:r>
          </a:p>
          <a:p>
            <a:pPr lvl="3"/>
            <a:r>
              <a:rPr lang="en-US" dirty="0"/>
              <a:t>Others are not </a:t>
            </a:r>
          </a:p>
          <a:p>
            <a:pPr lvl="1"/>
            <a:endParaRPr lang="en-US" dirty="0"/>
          </a:p>
          <a:p>
            <a:pPr lvl="1"/>
            <a:r>
              <a:rPr lang="en-US" dirty="0"/>
              <a:t>”Porting” maven plugin – adapting the logic to </a:t>
            </a:r>
            <a:r>
              <a:rPr lang="en-US" dirty="0" err="1"/>
              <a:t>Gradle</a:t>
            </a:r>
            <a:r>
              <a:rPr lang="en-US" dirty="0"/>
              <a:t> </a:t>
            </a:r>
            <a:r>
              <a:rPr lang="en-US" dirty="0" err="1"/>
              <a:t>specialities</a:t>
            </a:r>
            <a:endParaRPr lang="en-US" dirty="0"/>
          </a:p>
        </p:txBody>
      </p:sp>
      <p:sp>
        <p:nvSpPr>
          <p:cNvPr id="4" name="Title 3"/>
          <p:cNvSpPr>
            <a:spLocks noGrp="1"/>
          </p:cNvSpPr>
          <p:nvPr>
            <p:ph type="title"/>
          </p:nvPr>
        </p:nvSpPr>
        <p:spPr/>
        <p:txBody>
          <a:bodyPr/>
          <a:lstStyle/>
          <a:p>
            <a:r>
              <a:rPr lang="en-US" dirty="0"/>
              <a:t>Implementation</a:t>
            </a:r>
          </a:p>
        </p:txBody>
      </p:sp>
    </p:spTree>
    <p:extLst>
      <p:ext uri="{BB962C8B-B14F-4D97-AF65-F5344CB8AC3E}">
        <p14:creationId xmlns:p14="http://schemas.microsoft.com/office/powerpoint/2010/main" val="3737243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a:xfrm>
            <a:off x="6362477" y="1941424"/>
            <a:ext cx="5328000" cy="4394576"/>
          </a:xfrm>
        </p:spPr>
        <p:txBody>
          <a:bodyPr>
            <a:normAutofit/>
          </a:bodyPr>
          <a:lstStyle/>
          <a:p>
            <a:pPr lvl="1"/>
            <a:r>
              <a:rPr lang="en-US" sz="2000" dirty="0"/>
              <a:t>Project API (and plugin APIs)</a:t>
            </a:r>
          </a:p>
          <a:p>
            <a:pPr lvl="2"/>
            <a:r>
              <a:rPr lang="en-US" sz="1800" dirty="0"/>
              <a:t>changing frequently</a:t>
            </a:r>
          </a:p>
          <a:p>
            <a:pPr lvl="2"/>
            <a:r>
              <a:rPr lang="en-US" sz="1800" dirty="0"/>
              <a:t>requires deeper knowledge to understand</a:t>
            </a:r>
          </a:p>
          <a:p>
            <a:pPr lvl="2"/>
            <a:r>
              <a:rPr lang="en-US" sz="1800" dirty="0"/>
              <a:t>some parts poorly documented</a:t>
            </a:r>
          </a:p>
          <a:p>
            <a:pPr lvl="2"/>
            <a:endParaRPr lang="en-US" sz="1800" dirty="0"/>
          </a:p>
          <a:p>
            <a:pPr lvl="1"/>
            <a:r>
              <a:rPr lang="en-US" sz="2000" dirty="0"/>
              <a:t>Dependency model</a:t>
            </a:r>
          </a:p>
          <a:p>
            <a:pPr lvl="2"/>
            <a:r>
              <a:rPr lang="en-US" sz="1800" dirty="0"/>
              <a:t>way more complex</a:t>
            </a:r>
          </a:p>
          <a:p>
            <a:pPr lvl="2"/>
            <a:r>
              <a:rPr lang="en-US" sz="1800" dirty="0"/>
              <a:t>key term: </a:t>
            </a:r>
            <a:r>
              <a:rPr lang="en-US" sz="1800" i="1" dirty="0"/>
              <a:t>configuration</a:t>
            </a:r>
          </a:p>
          <a:p>
            <a:pPr lvl="2"/>
            <a:r>
              <a:rPr lang="en-US" sz="1800" dirty="0"/>
              <a:t>configurations defined by plugins (</a:t>
            </a:r>
            <a:r>
              <a:rPr lang="en-US" sz="1800" dirty="0" err="1"/>
              <a:t>e.g</a:t>
            </a:r>
            <a:r>
              <a:rPr lang="en-US" sz="1800" dirty="0"/>
              <a:t> Java, Android plugin)</a:t>
            </a:r>
          </a:p>
          <a:p>
            <a:pPr lvl="2"/>
            <a:r>
              <a:rPr lang="en-US" sz="1800" dirty="0"/>
              <a:t>dependency “scopes” are more flexible</a:t>
            </a:r>
          </a:p>
          <a:p>
            <a:pPr lvl="2"/>
            <a:r>
              <a:rPr lang="en-US" sz="1800" dirty="0"/>
              <a:t>Java Plugin </a:t>
            </a:r>
            <a:r>
              <a:rPr lang="en-US" sz="1800" dirty="0">
                <a:hlinkClick r:id="rId2"/>
              </a:rPr>
              <a:t>example #1</a:t>
            </a:r>
            <a:r>
              <a:rPr lang="en-US" sz="1800" dirty="0"/>
              <a:t>, </a:t>
            </a:r>
            <a:r>
              <a:rPr lang="en-US" sz="1800" dirty="0">
                <a:hlinkClick r:id="rId3"/>
              </a:rPr>
              <a:t>example #2</a:t>
            </a:r>
            <a:endParaRPr lang="en-US" sz="1800" dirty="0"/>
          </a:p>
          <a:p>
            <a:pPr lvl="2"/>
            <a:endParaRPr lang="en-US" sz="1800" dirty="0"/>
          </a:p>
        </p:txBody>
      </p:sp>
      <p:pic>
        <p:nvPicPr>
          <p:cNvPr id="18" name="Picture Placeholder 17">
            <a:extLst>
              <a:ext uri="{FF2B5EF4-FFF2-40B4-BE49-F238E27FC236}">
                <a16:creationId xmlns:a16="http://schemas.microsoft.com/office/drawing/2014/main" id="{35BB3112-2399-7045-B684-05086CDD45CE}"/>
              </a:ext>
            </a:extLst>
          </p:cNvPr>
          <p:cNvPicPr>
            <a:picLocks noGrp="1" noChangeAspect="1"/>
          </p:cNvPicPr>
          <p:nvPr>
            <p:ph type="pic" sz="quarter" idx="14"/>
          </p:nvPr>
        </p:nvPicPr>
        <p:blipFill>
          <a:blip r:embed="rId4"/>
          <a:stretch>
            <a:fillRect/>
          </a:stretch>
        </p:blipFill>
        <p:spPr>
          <a:xfrm>
            <a:off x="6362477" y="1009020"/>
            <a:ext cx="1739900" cy="660400"/>
          </a:xfrm>
        </p:spPr>
      </p:pic>
      <p:sp>
        <p:nvSpPr>
          <p:cNvPr id="3" name="Text Placeholder column 1"/>
          <p:cNvSpPr>
            <a:spLocks noGrp="1"/>
          </p:cNvSpPr>
          <p:nvPr>
            <p:ph type="body" sz="quarter" idx="10"/>
          </p:nvPr>
        </p:nvSpPr>
        <p:spPr>
          <a:xfrm>
            <a:off x="504000" y="1941424"/>
            <a:ext cx="5328000" cy="4394576"/>
          </a:xfrm>
        </p:spPr>
        <p:txBody>
          <a:bodyPr>
            <a:normAutofit/>
          </a:bodyPr>
          <a:lstStyle/>
          <a:p>
            <a:pPr lvl="1"/>
            <a:r>
              <a:rPr lang="en-US" sz="2000" dirty="0"/>
              <a:t>Project API</a:t>
            </a:r>
          </a:p>
          <a:p>
            <a:pPr lvl="2"/>
            <a:r>
              <a:rPr lang="en-US" sz="1800" dirty="0"/>
              <a:t>stable</a:t>
            </a:r>
          </a:p>
          <a:p>
            <a:pPr lvl="2"/>
            <a:r>
              <a:rPr lang="en-US" sz="1800" dirty="0"/>
              <a:t>concise</a:t>
            </a:r>
          </a:p>
          <a:p>
            <a:pPr lvl="2"/>
            <a:r>
              <a:rPr lang="en-US" sz="1800" dirty="0"/>
              <a:t>mostly well documented</a:t>
            </a:r>
          </a:p>
          <a:p>
            <a:pPr lvl="2"/>
            <a:endParaRPr lang="en-US" sz="1800" dirty="0"/>
          </a:p>
          <a:p>
            <a:pPr lvl="1"/>
            <a:r>
              <a:rPr lang="en-US" sz="2000" dirty="0"/>
              <a:t>Dependency model</a:t>
            </a:r>
          </a:p>
          <a:p>
            <a:pPr lvl="2"/>
            <a:r>
              <a:rPr lang="en-US" sz="1800" dirty="0"/>
              <a:t>easy to understand</a:t>
            </a:r>
          </a:p>
          <a:p>
            <a:pPr lvl="2"/>
            <a:r>
              <a:rPr lang="en-US" sz="1800" dirty="0"/>
              <a:t>few terms (scope, transitiveness)</a:t>
            </a:r>
          </a:p>
          <a:p>
            <a:pPr lvl="2"/>
            <a:r>
              <a:rPr lang="en-US" sz="1800" dirty="0"/>
              <a:t>well documented</a:t>
            </a:r>
          </a:p>
          <a:p>
            <a:pPr lvl="2"/>
            <a:r>
              <a:rPr lang="en-US" sz="1800" dirty="0"/>
              <a:t>the model is same for all plugins</a:t>
            </a:r>
          </a:p>
        </p:txBody>
      </p:sp>
      <p:sp>
        <p:nvSpPr>
          <p:cNvPr id="8" name="Title"/>
          <p:cNvSpPr>
            <a:spLocks noGrp="1"/>
          </p:cNvSpPr>
          <p:nvPr>
            <p:ph type="title"/>
          </p:nvPr>
        </p:nvSpPr>
        <p:spPr/>
        <p:txBody>
          <a:bodyPr/>
          <a:lstStyle/>
          <a:p>
            <a:r>
              <a:rPr lang="en-US" dirty="0"/>
              <a:t>Maven vs </a:t>
            </a:r>
            <a:r>
              <a:rPr lang="en-US" dirty="0" err="1"/>
              <a:t>Gradle</a:t>
            </a:r>
            <a:endParaRPr lang="en-US" dirty="0"/>
          </a:p>
        </p:txBody>
      </p:sp>
      <p:pic>
        <p:nvPicPr>
          <p:cNvPr id="9" name="Picture Placeholder 8">
            <a:extLst>
              <a:ext uri="{FF2B5EF4-FFF2-40B4-BE49-F238E27FC236}">
                <a16:creationId xmlns:a16="http://schemas.microsoft.com/office/drawing/2014/main" id="{81719DE4-F9F7-2F4F-B370-649BBAF9A7D6}"/>
              </a:ext>
            </a:extLst>
          </p:cNvPr>
          <p:cNvPicPr>
            <a:picLocks noGrp="1" noChangeAspect="1"/>
          </p:cNvPicPr>
          <p:nvPr>
            <p:ph type="pic" sz="quarter" idx="12"/>
          </p:nvPr>
        </p:nvPicPr>
        <p:blipFill>
          <a:blip r:embed="rId5"/>
          <a:stretch>
            <a:fillRect/>
          </a:stretch>
        </p:blipFill>
        <p:spPr>
          <a:xfrm>
            <a:off x="504000" y="1188200"/>
            <a:ext cx="1753425" cy="438356"/>
          </a:xfrm>
        </p:spPr>
      </p:pic>
    </p:spTree>
    <p:extLst>
      <p:ext uri="{BB962C8B-B14F-4D97-AF65-F5344CB8AC3E}">
        <p14:creationId xmlns:p14="http://schemas.microsoft.com/office/powerpoint/2010/main" val="160182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normAutofit/>
          </a:bodyPr>
          <a:lstStyle/>
          <a:p>
            <a:pPr marL="0" lvl="1" indent="0">
              <a:buNone/>
            </a:pPr>
            <a:r>
              <a:rPr lang="en-US" b="1" dirty="0"/>
              <a:t>AAR files structure</a:t>
            </a:r>
          </a:p>
          <a:p>
            <a:pPr lvl="1"/>
            <a:r>
              <a:rPr lang="en-US" dirty="0"/>
              <a:t>byte code</a:t>
            </a:r>
          </a:p>
          <a:p>
            <a:pPr lvl="2"/>
            <a:r>
              <a:rPr lang="en-US" dirty="0" err="1"/>
              <a:t>classes.jar</a:t>
            </a:r>
            <a:endParaRPr lang="en-US" dirty="0"/>
          </a:p>
          <a:p>
            <a:pPr lvl="2"/>
            <a:r>
              <a:rPr lang="en-US" dirty="0"/>
              <a:t>additional jars in libs folder</a:t>
            </a:r>
          </a:p>
          <a:p>
            <a:pPr lvl="1"/>
            <a:r>
              <a:rPr lang="en-US" dirty="0"/>
              <a:t>Resources</a:t>
            </a:r>
          </a:p>
          <a:p>
            <a:pPr lvl="1"/>
            <a:r>
              <a:rPr lang="en-US" dirty="0"/>
              <a:t>Native code </a:t>
            </a:r>
          </a:p>
          <a:p>
            <a:pPr lvl="1">
              <a:buFontTx/>
              <a:buChar char="-"/>
            </a:pPr>
            <a:endParaRPr lang="en-US" dirty="0"/>
          </a:p>
          <a:p>
            <a:pPr marL="0" lvl="1" indent="0">
              <a:buNone/>
            </a:pPr>
            <a:r>
              <a:rPr lang="en-US" b="1" dirty="0"/>
              <a:t>Current solution - partial</a:t>
            </a:r>
          </a:p>
          <a:p>
            <a:pPr lvl="1">
              <a:buClr>
                <a:srgbClr val="F0AB00"/>
              </a:buClr>
            </a:pPr>
            <a:r>
              <a:rPr lang="en-US" dirty="0">
                <a:solidFill>
                  <a:srgbClr val="000000"/>
                </a:solidFill>
              </a:rPr>
              <a:t>Unpack AAR type dependencies and add </a:t>
            </a:r>
            <a:r>
              <a:rPr lang="en-US" dirty="0" err="1">
                <a:solidFill>
                  <a:srgbClr val="000000"/>
                </a:solidFill>
              </a:rPr>
              <a:t>classes.jar</a:t>
            </a:r>
            <a:r>
              <a:rPr lang="en-US" dirty="0">
                <a:solidFill>
                  <a:srgbClr val="000000"/>
                </a:solidFill>
              </a:rPr>
              <a:t> to </a:t>
            </a:r>
            <a:r>
              <a:rPr lang="en-US" dirty="0" err="1">
                <a:solidFill>
                  <a:srgbClr val="000000"/>
                </a:solidFill>
              </a:rPr>
              <a:t>analysys</a:t>
            </a:r>
            <a:endParaRPr lang="en-US" dirty="0">
              <a:solidFill>
                <a:srgbClr val="000000"/>
              </a:solidFill>
            </a:endParaRPr>
          </a:p>
          <a:p>
            <a:pPr lvl="1">
              <a:buClr>
                <a:srgbClr val="F0AB00"/>
              </a:buClr>
            </a:pPr>
            <a:r>
              <a:rPr lang="en-US" dirty="0">
                <a:solidFill>
                  <a:srgbClr val="000000"/>
                </a:solidFill>
              </a:rPr>
              <a:t>Missing optional libs folder</a:t>
            </a:r>
          </a:p>
          <a:p>
            <a:pPr marL="0" lvl="1" indent="0">
              <a:buNone/>
            </a:pPr>
            <a:endParaRPr lang="en-US" dirty="0"/>
          </a:p>
          <a:p>
            <a:pPr marL="0" lvl="1" indent="0">
              <a:buNone/>
            </a:pPr>
            <a:r>
              <a:rPr lang="en-US" b="1" dirty="0"/>
              <a:t>Ideal solution</a:t>
            </a:r>
          </a:p>
          <a:p>
            <a:pPr lvl="1">
              <a:buClr>
                <a:srgbClr val="F0AB00"/>
              </a:buClr>
            </a:pPr>
            <a:r>
              <a:rPr lang="en-US" dirty="0">
                <a:solidFill>
                  <a:srgbClr val="000000"/>
                </a:solidFill>
              </a:rPr>
              <a:t>Create AAR analyzer like for war files</a:t>
            </a:r>
          </a:p>
          <a:p>
            <a:pPr marL="0" lvl="1" indent="0">
              <a:buNone/>
            </a:pPr>
            <a:endParaRPr lang="en-US" dirty="0"/>
          </a:p>
        </p:txBody>
      </p:sp>
      <p:sp>
        <p:nvSpPr>
          <p:cNvPr id="4" name="Title 3"/>
          <p:cNvSpPr>
            <a:spLocks noGrp="1"/>
          </p:cNvSpPr>
          <p:nvPr>
            <p:ph type="title"/>
          </p:nvPr>
        </p:nvSpPr>
        <p:spPr/>
        <p:txBody>
          <a:bodyPr/>
          <a:lstStyle/>
          <a:p>
            <a:r>
              <a:rPr lang="en-US" dirty="0"/>
              <a:t>AAR files</a:t>
            </a:r>
          </a:p>
        </p:txBody>
      </p:sp>
      <p:sp>
        <p:nvSpPr>
          <p:cNvPr id="3" name="TextBox 2">
            <a:extLst>
              <a:ext uri="{FF2B5EF4-FFF2-40B4-BE49-F238E27FC236}">
                <a16:creationId xmlns:a16="http://schemas.microsoft.com/office/drawing/2014/main" id="{FC8F5F7B-B0E2-8646-805D-41A00AA5F9BC}"/>
              </a:ext>
            </a:extLst>
          </p:cNvPr>
          <p:cNvSpPr txBox="1"/>
          <p:nvPr/>
        </p:nvSpPr>
        <p:spPr>
          <a:xfrm rot="10800000" flipV="1">
            <a:off x="6097237" y="1402529"/>
            <a:ext cx="5330283" cy="123110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hu-HU" sz="3200" kern="0" dirty="0">
                <a:ea typeface="Arial Unicode MS" pitchFamily="34" charset="-128"/>
                <a:cs typeface="Arial Unicode MS" pitchFamily="34" charset="-128"/>
                <a:hlinkClick r:id="rId2"/>
              </a:rPr>
              <a:t>Anatomy of an AAR file</a:t>
            </a:r>
            <a:endParaRPr lang="hu-HU" sz="3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hu-HU" sz="3200" kern="0" dirty="0" err="1">
                <a:ea typeface="Arial Unicode MS" pitchFamily="34" charset="-128"/>
                <a:cs typeface="Arial Unicode MS" pitchFamily="34" charset="-128"/>
                <a:hlinkClick r:id="rId3"/>
              </a:rPr>
              <a:t>android-database-sqlcipher</a:t>
            </a:r>
            <a:endParaRPr lang="hu-HU" sz="3200" kern="0" dirty="0">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108D4107-957E-AD49-B827-07204834F4E6}"/>
              </a:ext>
            </a:extLst>
          </p:cNvPr>
          <p:cNvPicPr>
            <a:picLocks noChangeAspect="1"/>
          </p:cNvPicPr>
          <p:nvPr/>
        </p:nvPicPr>
        <p:blipFill>
          <a:blip r:embed="rId4"/>
          <a:stretch>
            <a:fillRect/>
          </a:stretch>
        </p:blipFill>
        <p:spPr>
          <a:xfrm>
            <a:off x="8650432" y="3647270"/>
            <a:ext cx="1911642" cy="1979612"/>
          </a:xfrm>
          <a:prstGeom prst="rect">
            <a:avLst/>
          </a:prstGeom>
        </p:spPr>
      </p:pic>
      <p:pic>
        <p:nvPicPr>
          <p:cNvPr id="7" name="Picture 6">
            <a:extLst>
              <a:ext uri="{FF2B5EF4-FFF2-40B4-BE49-F238E27FC236}">
                <a16:creationId xmlns:a16="http://schemas.microsoft.com/office/drawing/2014/main" id="{EF9B9AA8-463F-1443-8586-103B2FC7E64F}"/>
              </a:ext>
            </a:extLst>
          </p:cNvPr>
          <p:cNvPicPr>
            <a:picLocks noChangeAspect="1"/>
          </p:cNvPicPr>
          <p:nvPr/>
        </p:nvPicPr>
        <p:blipFill>
          <a:blip r:embed="rId5"/>
          <a:stretch>
            <a:fillRect/>
          </a:stretch>
        </p:blipFill>
        <p:spPr>
          <a:xfrm>
            <a:off x="2154381" y="3178098"/>
            <a:ext cx="562787" cy="469172"/>
          </a:xfrm>
          <a:prstGeom prst="rect">
            <a:avLst/>
          </a:prstGeom>
        </p:spPr>
      </p:pic>
    </p:spTree>
    <p:extLst>
      <p:ext uri="{BB962C8B-B14F-4D97-AF65-F5344CB8AC3E}">
        <p14:creationId xmlns:p14="http://schemas.microsoft.com/office/powerpoint/2010/main" val="3643469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normAutofit/>
          </a:bodyPr>
          <a:lstStyle/>
          <a:p>
            <a:pPr marL="0" lvl="1" indent="0">
              <a:buNone/>
            </a:pPr>
            <a:r>
              <a:rPr lang="en-US" b="1" dirty="0"/>
              <a:t>Difficulties</a:t>
            </a:r>
          </a:p>
          <a:p>
            <a:pPr lvl="1"/>
            <a:r>
              <a:rPr lang="en-US" dirty="0"/>
              <a:t>Java and Android plugin using different configurations</a:t>
            </a:r>
          </a:p>
          <a:p>
            <a:pPr lvl="1"/>
            <a:r>
              <a:rPr lang="en-US" dirty="0"/>
              <a:t> There is no trivial mapping between </a:t>
            </a:r>
            <a:r>
              <a:rPr lang="en-US" dirty="0" err="1"/>
              <a:t>Gradle</a:t>
            </a:r>
            <a:r>
              <a:rPr lang="en-US" dirty="0"/>
              <a:t> configurations and maven scopes</a:t>
            </a:r>
          </a:p>
          <a:p>
            <a:pPr lvl="1"/>
            <a:endParaRPr lang="en-US" dirty="0"/>
          </a:p>
          <a:p>
            <a:pPr marL="0" lvl="1" indent="0">
              <a:buNone/>
            </a:pPr>
            <a:r>
              <a:rPr lang="en-US" b="1" dirty="0"/>
              <a:t>Current solution</a:t>
            </a:r>
          </a:p>
          <a:p>
            <a:pPr lvl="1">
              <a:buClr>
                <a:srgbClr val="F0AB00"/>
              </a:buClr>
            </a:pPr>
            <a:r>
              <a:rPr lang="en-US" dirty="0">
                <a:solidFill>
                  <a:srgbClr val="000000"/>
                </a:solidFill>
              </a:rPr>
              <a:t>every dependency added which might appear runtime on </a:t>
            </a:r>
            <a:r>
              <a:rPr lang="en-US" dirty="0" err="1">
                <a:solidFill>
                  <a:srgbClr val="000000"/>
                </a:solidFill>
              </a:rPr>
              <a:t>classpath</a:t>
            </a:r>
            <a:r>
              <a:rPr lang="en-US" dirty="0">
                <a:solidFill>
                  <a:srgbClr val="000000"/>
                </a:solidFill>
              </a:rPr>
              <a:t> (test related </a:t>
            </a:r>
            <a:r>
              <a:rPr lang="en-US" dirty="0" err="1">
                <a:solidFill>
                  <a:srgbClr val="000000"/>
                </a:solidFill>
              </a:rPr>
              <a:t>configs</a:t>
            </a:r>
            <a:r>
              <a:rPr lang="en-US" dirty="0">
                <a:solidFill>
                  <a:srgbClr val="000000"/>
                </a:solidFill>
              </a:rPr>
              <a:t> excluded)</a:t>
            </a:r>
          </a:p>
          <a:p>
            <a:pPr lvl="1">
              <a:buClr>
                <a:srgbClr val="F0AB00"/>
              </a:buClr>
            </a:pPr>
            <a:r>
              <a:rPr lang="en-US" dirty="0">
                <a:solidFill>
                  <a:srgbClr val="000000"/>
                </a:solidFill>
              </a:rPr>
              <a:t>all dependencies mapped to RUNTIME scope</a:t>
            </a:r>
          </a:p>
          <a:p>
            <a:pPr marL="0" lvl="1" indent="0">
              <a:buNone/>
            </a:pPr>
            <a:endParaRPr lang="en-US" dirty="0"/>
          </a:p>
          <a:p>
            <a:pPr marL="0" lvl="1" indent="0">
              <a:buNone/>
            </a:pPr>
            <a:r>
              <a:rPr lang="en-US" b="1" dirty="0"/>
              <a:t>Ideal solution</a:t>
            </a:r>
          </a:p>
          <a:p>
            <a:pPr lvl="1">
              <a:buClr>
                <a:srgbClr val="F0AB00"/>
              </a:buClr>
            </a:pPr>
            <a:r>
              <a:rPr lang="en-US" dirty="0">
                <a:solidFill>
                  <a:srgbClr val="000000"/>
                </a:solidFill>
              </a:rPr>
              <a:t>determine configurations to be analyzed</a:t>
            </a:r>
          </a:p>
          <a:p>
            <a:pPr lvl="1">
              <a:buClr>
                <a:srgbClr val="F0AB00"/>
              </a:buClr>
            </a:pPr>
            <a:r>
              <a:rPr lang="en-US" dirty="0">
                <a:solidFill>
                  <a:srgbClr val="000000"/>
                </a:solidFill>
              </a:rPr>
              <a:t>model them in backend</a:t>
            </a:r>
          </a:p>
        </p:txBody>
      </p:sp>
      <p:sp>
        <p:nvSpPr>
          <p:cNvPr id="4" name="Title 3"/>
          <p:cNvSpPr>
            <a:spLocks noGrp="1"/>
          </p:cNvSpPr>
          <p:nvPr>
            <p:ph type="title"/>
          </p:nvPr>
        </p:nvSpPr>
        <p:spPr/>
        <p:txBody>
          <a:bodyPr/>
          <a:lstStyle/>
          <a:p>
            <a:r>
              <a:rPr lang="en-US" dirty="0"/>
              <a:t>Mapping dependencies to maven scopes</a:t>
            </a:r>
          </a:p>
        </p:txBody>
      </p:sp>
    </p:spTree>
    <p:extLst>
      <p:ext uri="{BB962C8B-B14F-4D97-AF65-F5344CB8AC3E}">
        <p14:creationId xmlns:p14="http://schemas.microsoft.com/office/powerpoint/2010/main" val="3657222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normAutofit/>
          </a:bodyPr>
          <a:lstStyle/>
          <a:p>
            <a:pPr marL="0" lvl="1" indent="0">
              <a:buNone/>
            </a:pPr>
            <a:r>
              <a:rPr lang="en-US" dirty="0"/>
              <a:t>Determining the output type of a project is not straightforward – i.e. no packaging attribute in project model.</a:t>
            </a:r>
          </a:p>
          <a:p>
            <a:pPr marL="0" lvl="1" indent="0">
              <a:buNone/>
            </a:pPr>
            <a:endParaRPr lang="en-US" dirty="0"/>
          </a:p>
          <a:p>
            <a:pPr marL="178811" lvl="2" indent="0">
              <a:buNone/>
            </a:pPr>
            <a:r>
              <a:rPr lang="hu-HU" dirty="0">
                <a:solidFill>
                  <a:srgbClr val="808080"/>
                </a:solidFill>
              </a:rPr>
              <a:t>//</a:t>
            </a:r>
            <a:r>
              <a:rPr lang="hu-HU" i="1" dirty="0">
                <a:solidFill>
                  <a:srgbClr val="A8C023"/>
                </a:solidFill>
              </a:rPr>
              <a:t>TODO: </a:t>
            </a:r>
            <a:r>
              <a:rPr lang="hu-HU" i="1" dirty="0" err="1">
                <a:solidFill>
                  <a:srgbClr val="A8C023"/>
                </a:solidFill>
              </a:rPr>
              <a:t>packaging</a:t>
            </a:r>
            <a:r>
              <a:rPr lang="hu-HU" i="1" dirty="0">
                <a:solidFill>
                  <a:srgbClr val="A8C023"/>
                </a:solidFill>
              </a:rPr>
              <a:t> is </a:t>
            </a:r>
            <a:r>
              <a:rPr lang="hu-HU" i="1" dirty="0" err="1">
                <a:solidFill>
                  <a:srgbClr val="A8C023"/>
                </a:solidFill>
              </a:rPr>
              <a:t>not</a:t>
            </a:r>
            <a:r>
              <a:rPr lang="hu-HU" i="1" dirty="0">
                <a:solidFill>
                  <a:srgbClr val="A8C023"/>
                </a:solidFill>
              </a:rPr>
              <a:t> </a:t>
            </a:r>
            <a:r>
              <a:rPr lang="hu-HU" i="1" dirty="0" err="1">
                <a:solidFill>
                  <a:srgbClr val="A8C023"/>
                </a:solidFill>
              </a:rPr>
              <a:t>straightforward</a:t>
            </a:r>
            <a:r>
              <a:rPr lang="hu-HU" i="1" dirty="0">
                <a:solidFill>
                  <a:srgbClr val="A8C023"/>
                </a:solidFill>
              </a:rPr>
              <a:t> </a:t>
            </a:r>
            <a:r>
              <a:rPr lang="hu-HU" i="1" dirty="0" err="1">
                <a:solidFill>
                  <a:srgbClr val="A8C023"/>
                </a:solidFill>
              </a:rPr>
              <a:t>with</a:t>
            </a:r>
            <a:r>
              <a:rPr lang="hu-HU" i="1" dirty="0">
                <a:solidFill>
                  <a:srgbClr val="A8C023"/>
                </a:solidFill>
              </a:rPr>
              <a:t> </a:t>
            </a:r>
            <a:r>
              <a:rPr lang="hu-HU" i="1" dirty="0" err="1">
                <a:solidFill>
                  <a:srgbClr val="A8C023"/>
                </a:solidFill>
              </a:rPr>
              <a:t>gradle</a:t>
            </a:r>
            <a:r>
              <a:rPr lang="hu-HU" i="1" dirty="0">
                <a:solidFill>
                  <a:srgbClr val="A8C023"/>
                </a:solidFill>
              </a:rPr>
              <a:t>, </a:t>
            </a:r>
            <a:r>
              <a:rPr lang="hu-HU" i="1" dirty="0" err="1">
                <a:solidFill>
                  <a:srgbClr val="A8C023"/>
                </a:solidFill>
              </a:rPr>
              <a:t>leave</a:t>
            </a:r>
            <a:r>
              <a:rPr lang="hu-HU" i="1" dirty="0">
                <a:solidFill>
                  <a:srgbClr val="A8C023"/>
                </a:solidFill>
              </a:rPr>
              <a:t> it </a:t>
            </a:r>
            <a:r>
              <a:rPr lang="hu-HU" i="1" dirty="0" err="1">
                <a:solidFill>
                  <a:srgbClr val="A8C023"/>
                </a:solidFill>
              </a:rPr>
              <a:t>empty</a:t>
            </a:r>
            <a:r>
              <a:rPr lang="hu-HU" i="1" dirty="0">
                <a:solidFill>
                  <a:srgbClr val="A8C023"/>
                </a:solidFill>
              </a:rPr>
              <a:t> </a:t>
            </a:r>
            <a:r>
              <a:rPr lang="hu-HU" i="1" dirty="0" err="1">
                <a:solidFill>
                  <a:srgbClr val="A8C023"/>
                </a:solidFill>
              </a:rPr>
              <a:t>for</a:t>
            </a:r>
            <a:r>
              <a:rPr lang="hu-HU" i="1" dirty="0">
                <a:solidFill>
                  <a:srgbClr val="A8C023"/>
                </a:solidFill>
              </a:rPr>
              <a:t> </a:t>
            </a:r>
            <a:r>
              <a:rPr lang="hu-HU" i="1" dirty="0" err="1">
                <a:solidFill>
                  <a:srgbClr val="A8C023"/>
                </a:solidFill>
              </a:rPr>
              <a:t>now</a:t>
            </a:r>
            <a:br>
              <a:rPr lang="hu-HU" i="1" dirty="0">
                <a:solidFill>
                  <a:srgbClr val="A8C023"/>
                </a:solidFill>
              </a:rPr>
            </a:br>
            <a:r>
              <a:rPr lang="hu-HU" dirty="0" err="1"/>
              <a:t>VulasConfiguration.</a:t>
            </a:r>
            <a:r>
              <a:rPr lang="hu-HU" i="1" dirty="0" err="1"/>
              <a:t>setProperty</a:t>
            </a:r>
            <a:r>
              <a:rPr lang="hu-HU" dirty="0"/>
              <a:t>(</a:t>
            </a:r>
            <a:r>
              <a:rPr lang="hu-HU" dirty="0" err="1"/>
              <a:t>CoreConfiguration.</a:t>
            </a:r>
            <a:r>
              <a:rPr lang="hu-HU" i="1" dirty="0" err="1">
                <a:solidFill>
                  <a:srgbClr val="9876AA"/>
                </a:solidFill>
              </a:rPr>
              <a:t>APP_CTX_PACKA</a:t>
            </a:r>
            <a:r>
              <a:rPr lang="hu-HU" dirty="0">
                <a:solidFill>
                  <a:srgbClr val="CC7832"/>
                </a:solidFill>
              </a:rPr>
              <a:t>, </a:t>
            </a:r>
            <a:r>
              <a:rPr lang="hu-HU" dirty="0">
                <a:solidFill>
                  <a:srgbClr val="6A8759"/>
                </a:solidFill>
              </a:rPr>
              <a:t>""</a:t>
            </a:r>
            <a:r>
              <a:rPr lang="hu-HU" dirty="0">
                <a:solidFill>
                  <a:srgbClr val="CC7832"/>
                </a:solidFill>
              </a:rPr>
              <a:t>, </a:t>
            </a:r>
            <a:r>
              <a:rPr lang="hu-HU" dirty="0">
                <a:solidFill>
                  <a:srgbClr val="6A8759"/>
                </a:solidFill>
              </a:rPr>
              <a:t>""</a:t>
            </a:r>
            <a:r>
              <a:rPr lang="hu-HU" dirty="0">
                <a:solidFill>
                  <a:srgbClr val="CC7832"/>
                </a:solidFill>
              </a:rPr>
              <a:t>, </a:t>
            </a:r>
            <a:r>
              <a:rPr lang="hu-HU" dirty="0" err="1">
                <a:solidFill>
                  <a:srgbClr val="CC7832"/>
                </a:solidFill>
              </a:rPr>
              <a:t>true</a:t>
            </a:r>
            <a:r>
              <a:rPr lang="hu-HU" dirty="0"/>
              <a:t>)</a:t>
            </a:r>
            <a:r>
              <a:rPr lang="hu-HU" dirty="0">
                <a:solidFill>
                  <a:srgbClr val="CC7832"/>
                </a:solidFill>
              </a:rPr>
              <a:t>;</a:t>
            </a:r>
            <a:endParaRPr lang="en-US" dirty="0"/>
          </a:p>
          <a:p>
            <a:pPr marL="0" lvl="1" indent="0">
              <a:buNone/>
            </a:pPr>
            <a:endParaRPr lang="en-US" dirty="0"/>
          </a:p>
          <a:p>
            <a:pPr marL="0" lvl="1" indent="0">
              <a:buNone/>
            </a:pPr>
            <a:r>
              <a:rPr lang="en-US" dirty="0"/>
              <a:t>Setting the </a:t>
            </a:r>
            <a:r>
              <a:rPr lang="en-US" dirty="0" err="1"/>
              <a:t>GoalClient</a:t>
            </a:r>
            <a:r>
              <a:rPr lang="en-US" dirty="0"/>
              <a:t> to MAVEN_PLUGIN:</a:t>
            </a:r>
          </a:p>
          <a:p>
            <a:pPr marL="0" lvl="1" indent="0">
              <a:buNone/>
            </a:pPr>
            <a:endParaRPr lang="en-US" dirty="0"/>
          </a:p>
          <a:p>
            <a:pPr marL="178811" lvl="2" indent="0">
              <a:buNone/>
            </a:pPr>
            <a:r>
              <a:rPr lang="hu-HU" dirty="0" err="1">
                <a:solidFill>
                  <a:srgbClr val="CC7832"/>
                </a:solidFill>
              </a:rPr>
              <a:t>this</a:t>
            </a:r>
            <a:r>
              <a:rPr lang="hu-HU" dirty="0" err="1"/>
              <a:t>.</a:t>
            </a:r>
            <a:r>
              <a:rPr lang="hu-HU" dirty="0" err="1">
                <a:solidFill>
                  <a:srgbClr val="9876AA"/>
                </a:solidFill>
              </a:rPr>
              <a:t>goal</a:t>
            </a:r>
            <a:r>
              <a:rPr lang="hu-HU" dirty="0" err="1"/>
              <a:t>.setGoalClient</a:t>
            </a:r>
            <a:r>
              <a:rPr lang="hu-HU" dirty="0"/>
              <a:t>(</a:t>
            </a:r>
            <a:r>
              <a:rPr lang="hu-HU" dirty="0" err="1"/>
              <a:t>GoalClient.</a:t>
            </a:r>
            <a:r>
              <a:rPr lang="hu-HU" i="1" dirty="0" err="1">
                <a:solidFill>
                  <a:srgbClr val="9876AA"/>
                </a:solidFill>
              </a:rPr>
              <a:t>MAVEN_PLUGIN</a:t>
            </a:r>
            <a:r>
              <a:rPr lang="hu-HU" dirty="0"/>
              <a:t>)</a:t>
            </a:r>
            <a:r>
              <a:rPr lang="hu-HU" dirty="0">
                <a:solidFill>
                  <a:srgbClr val="CC7832"/>
                </a:solidFill>
              </a:rPr>
              <a:t>;</a:t>
            </a:r>
            <a:br>
              <a:rPr lang="hu-HU" dirty="0">
                <a:solidFill>
                  <a:srgbClr val="CC7832"/>
                </a:solidFill>
              </a:rPr>
            </a:br>
            <a:endParaRPr lang="hu-HU" dirty="0">
              <a:solidFill>
                <a:srgbClr val="CC7832"/>
              </a:solidFill>
            </a:endParaRPr>
          </a:p>
          <a:p>
            <a:pPr marL="0" lvl="1" indent="0">
              <a:buNone/>
            </a:pPr>
            <a:r>
              <a:rPr lang="en-US" dirty="0"/>
              <a:t>Incompatible Guava classes</a:t>
            </a:r>
          </a:p>
          <a:p>
            <a:pPr marL="0" lvl="1" indent="0">
              <a:buNone/>
            </a:pPr>
            <a:endParaRPr lang="hu-HU" dirty="0">
              <a:solidFill>
                <a:srgbClr val="CC7832"/>
              </a:solidFill>
            </a:endParaRPr>
          </a:p>
          <a:p>
            <a:pPr marL="178811" lvl="2" indent="0">
              <a:buNone/>
            </a:pPr>
            <a:r>
              <a:rPr lang="en-US" dirty="0" err="1"/>
              <a:t>vulas</a:t>
            </a:r>
            <a:r>
              <a:rPr lang="en-US" dirty="0"/>
              <a:t>-core dependency </a:t>
            </a:r>
            <a:r>
              <a:rPr lang="en-US" i="1" dirty="0"/>
              <a:t>soot-</a:t>
            </a:r>
            <a:r>
              <a:rPr lang="en-US" i="1" dirty="0" err="1"/>
              <a:t>trunk.jar</a:t>
            </a:r>
            <a:r>
              <a:rPr lang="en-US" i="1" dirty="0"/>
              <a:t> </a:t>
            </a:r>
            <a:r>
              <a:rPr lang="en-US" dirty="0"/>
              <a:t>contains couple classes from a guava version not compatible with </a:t>
            </a:r>
            <a:r>
              <a:rPr lang="en-US" dirty="0" err="1"/>
              <a:t>gradle</a:t>
            </a:r>
            <a:r>
              <a:rPr lang="en-US" dirty="0"/>
              <a:t>-android-plugin </a:t>
            </a:r>
          </a:p>
        </p:txBody>
      </p:sp>
      <p:sp>
        <p:nvSpPr>
          <p:cNvPr id="4" name="Title 3"/>
          <p:cNvSpPr>
            <a:spLocks noGrp="1"/>
          </p:cNvSpPr>
          <p:nvPr>
            <p:ph type="title"/>
          </p:nvPr>
        </p:nvSpPr>
        <p:spPr/>
        <p:txBody>
          <a:bodyPr/>
          <a:lstStyle/>
          <a:p>
            <a:r>
              <a:rPr lang="en-US" dirty="0"/>
              <a:t>Other </a:t>
            </a:r>
          </a:p>
        </p:txBody>
      </p:sp>
    </p:spTree>
    <p:extLst>
      <p:ext uri="{BB962C8B-B14F-4D97-AF65-F5344CB8AC3E}">
        <p14:creationId xmlns:p14="http://schemas.microsoft.com/office/powerpoint/2010/main" val="3212935308"/>
      </p:ext>
    </p:extLst>
  </p:cSld>
  <p:clrMapOvr>
    <a:masterClrMapping/>
  </p:clrMapOvr>
</p:sld>
</file>

<file path=ppt/theme/theme1.xml><?xml version="1.0" encoding="utf-8"?>
<a:theme xmlns:a="http://schemas.openxmlformats.org/drawingml/2006/main" name="SAP 2018 16x9 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_and_white.potx" id="{62CC11AD-3972-4306-AC40-A25FB8A82F2F}" vid="{B85764C6-F662-4D68-BE50-B18F5114D85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2018 16x9 black and white</Template>
  <TotalTime>664</TotalTime>
  <Words>433</Words>
  <Application>Microsoft Macintosh PowerPoint</Application>
  <PresentationFormat>Custom</PresentationFormat>
  <Paragraphs>118</Paragraphs>
  <Slides>13</Slides>
  <Notes>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Unicode MS</vt:lpstr>
      <vt:lpstr>Arial</vt:lpstr>
      <vt:lpstr>Courier New</vt:lpstr>
      <vt:lpstr>Symbol</vt:lpstr>
      <vt:lpstr>wingdings</vt:lpstr>
      <vt:lpstr>wingdings</vt:lpstr>
      <vt:lpstr>SAP 2018 16x9 black and white</vt:lpstr>
      <vt:lpstr>Vulas – Gradle integration</vt:lpstr>
      <vt:lpstr>Agenda</vt:lpstr>
      <vt:lpstr>Motivation</vt:lpstr>
      <vt:lpstr>Plugin demo</vt:lpstr>
      <vt:lpstr>Implementation</vt:lpstr>
      <vt:lpstr>Maven vs Gradle</vt:lpstr>
      <vt:lpstr>AAR files</vt:lpstr>
      <vt:lpstr>Mapping dependencies to maven scopes</vt:lpstr>
      <vt:lpstr>Other </vt:lpstr>
      <vt:lpstr>Further steps</vt:lpstr>
      <vt:lpstr>Thank you.</vt:lpstr>
      <vt:lpstr>PowerPoint Presentation</vt:lpstr>
      <vt:lpstr>PowerPoint Presentation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Nyeste, Mihaly</dc:creator>
  <cp:keywords>2018/16:9/black and white</cp:keywords>
  <cp:lastModifiedBy>Nyeste, Mihaly</cp:lastModifiedBy>
  <cp:revision>64</cp:revision>
  <dcterms:created xsi:type="dcterms:W3CDTF">2018-02-15T21:45:53Z</dcterms:created>
  <dcterms:modified xsi:type="dcterms:W3CDTF">2018-02-16T08:54:10Z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