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7406-A53F-4D12-B635-FC1BFB60965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FF2-32B8-4510-A085-DE958D0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A06D6-5ECB-0A44-BFEF-1E2371897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F679-F50B-4676-9AEF-676FD7991EE5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965-45E9-4B6B-9DF0-9043FB823E9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3C1F-2E99-416F-9C81-FC61B3F7C44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DAF-A994-4E9A-B77B-8F9273D10E6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605-2167-4BBF-B64D-98D0F92BC1DF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BE6-1DBF-4097-9D33-6DBC65F31D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CD8-197C-4734-BDBA-EC816495E2B4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A340-D239-426D-89F7-C631E07976E2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4707-D6E1-4E39-8A3B-7C958BEDEDB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C3AF-8BAC-4077-94A1-9ADC9F3EBA9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D04-7889-4936-85A8-48DC6B1754F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7194-9931-49E6-9178-F521176DC46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14" y="5529943"/>
            <a:ext cx="12179486" cy="1328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43200" marR="0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chemeClr val="accent3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" name="Text Box 20"/>
          <p:cNvSpPr txBox="1"/>
          <p:nvPr/>
        </p:nvSpPr>
        <p:spPr>
          <a:xfrm>
            <a:off x="5938" y="5845901"/>
            <a:ext cx="1293495" cy="10229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Cyber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80067" y="5951554"/>
            <a:ext cx="603250" cy="57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ext Box 28"/>
          <p:cNvSpPr txBox="1"/>
          <p:nvPr/>
        </p:nvSpPr>
        <p:spPr>
          <a:xfrm>
            <a:off x="2284467" y="6084907"/>
            <a:ext cx="800257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INTEL</a:t>
            </a:r>
            <a:endParaRPr lang="en-US" sz="14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3" name="Text Box 29"/>
          <p:cNvSpPr txBox="1"/>
          <p:nvPr/>
        </p:nvSpPr>
        <p:spPr>
          <a:xfrm>
            <a:off x="2820025" y="5894653"/>
            <a:ext cx="9125499" cy="74359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CIRT # Here | TITLE HERE</a:t>
            </a:r>
            <a:endParaRPr lang="en-US" sz="3600" b="1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73" y="5703257"/>
            <a:ext cx="12145169" cy="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66" y="603359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5" y="227875"/>
            <a:ext cx="608576" cy="6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"/>
          <p:cNvSpPr txBox="1"/>
          <p:nvPr/>
        </p:nvSpPr>
        <p:spPr>
          <a:xfrm>
            <a:off x="246475" y="4881833"/>
            <a:ext cx="79083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Metropolitan </a:t>
            </a:r>
            <a:r>
              <a:rPr lang="en-US" sz="32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Transportation </a:t>
            </a: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Authority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6583" y="6411518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AMBER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943532B-338A-4C84-9FBA-8957E024B5EE}"/>
              </a:ext>
            </a:extLst>
          </p:cNvPr>
          <p:cNvSpPr/>
          <p:nvPr/>
        </p:nvSpPr>
        <p:spPr>
          <a:xfrm>
            <a:off x="493058" y="886639"/>
            <a:ext cx="1775013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INCIDENT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717F0DB-0DE9-475E-BD0E-42B3A9C5FE1D}"/>
              </a:ext>
            </a:extLst>
          </p:cNvPr>
          <p:cNvSpPr/>
          <p:nvPr/>
        </p:nvSpPr>
        <p:spPr>
          <a:xfrm>
            <a:off x="4598951" y="886639"/>
            <a:ext cx="1960098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0E103A7-6946-4151-9060-A027D4F7E211}"/>
              </a:ext>
            </a:extLst>
          </p:cNvPr>
          <p:cNvSpPr/>
          <p:nvPr/>
        </p:nvSpPr>
        <p:spPr>
          <a:xfrm>
            <a:off x="6785579" y="886639"/>
            <a:ext cx="1700771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SEVERITY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BF13D2E-BB6F-4865-B89A-1BFC4D90F1A7}"/>
              </a:ext>
            </a:extLst>
          </p:cNvPr>
          <p:cNvSpPr/>
          <p:nvPr/>
        </p:nvSpPr>
        <p:spPr>
          <a:xfrm>
            <a:off x="8712880" y="886639"/>
            <a:ext cx="1694836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6661CF-36AD-4149-A0CE-FCA0FF6CB4BA}"/>
              </a:ext>
            </a:extLst>
          </p:cNvPr>
          <p:cNvSpPr/>
          <p:nvPr/>
        </p:nvSpPr>
        <p:spPr>
          <a:xfrm>
            <a:off x="10634247" y="886639"/>
            <a:ext cx="876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9D930CC-6C6A-4A90-BE2C-D9C669B5B0C2}"/>
              </a:ext>
            </a:extLst>
          </p:cNvPr>
          <p:cNvSpPr/>
          <p:nvPr/>
        </p:nvSpPr>
        <p:spPr>
          <a:xfrm>
            <a:off x="2494602" y="886639"/>
            <a:ext cx="1927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DISCOVERED DATE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8C158459-548A-4483-B618-33ED9D16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00215"/>
              </p:ext>
            </p:extLst>
          </p:nvPr>
        </p:nvGraphicFramePr>
        <p:xfrm>
          <a:off x="493059" y="1353611"/>
          <a:ext cx="112105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0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4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22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91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71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INTRUSION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02/09/2018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FALSE-POSITIVE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MTA-HQ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PCI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D82AEFC-2DA2-4DF3-B5E4-F021301BEE26}"/>
              </a:ext>
            </a:extLst>
          </p:cNvPr>
          <p:cNvSpPr/>
          <p:nvPr/>
        </p:nvSpPr>
        <p:spPr>
          <a:xfrm>
            <a:off x="0" y="2107935"/>
            <a:ext cx="121920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21B8A5-7E4A-47DA-A698-1914522BCE70}"/>
              </a:ext>
            </a:extLst>
          </p:cNvPr>
          <p:cNvSpPr/>
          <p:nvPr/>
        </p:nvSpPr>
        <p:spPr>
          <a:xfrm>
            <a:off x="6896894" y="2709061"/>
            <a:ext cx="4806681" cy="3016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POTENTIAL 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531" name="TextBox 15">
            <a:extLst>
              <a:ext uri="{FF2B5EF4-FFF2-40B4-BE49-F238E27FC236}">
                <a16:creationId xmlns="" xmlns:a16="http://schemas.microsoft.com/office/drawing/2014/main" id="{3A0EE5CA-B426-446F-8B7D-5B8D9792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8" y="2476235"/>
            <a:ext cx="6183470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Alert Event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350" dirty="0" smtClean="0">
                <a:latin typeface="+mj-lt"/>
              </a:rPr>
              <a:t>Cybersecurity monitoring detected PCI database connections after normal business hours from one PCI Desktop Computer. Datamart confirmed this event as unusual.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Achievements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 smtClean="0">
              <a:latin typeface="+mj-lt"/>
            </a:endParaRP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Root Cause determine to be a False Positive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User of PCI machine did not log-off/close his programs before leaving shift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This caused subsequent connections to the database while his session was active</a:t>
            </a:r>
          </a:p>
          <a:p>
            <a:pPr marL="287338" indent="0">
              <a:buClr>
                <a:srgbClr val="FF0000"/>
              </a:buClr>
              <a:defRPr/>
            </a:pP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>
                <a:latin typeface="+mj-lt"/>
              </a:rPr>
              <a:t>Next </a:t>
            </a:r>
            <a:r>
              <a:rPr lang="en-US" altLang="en-US" sz="1350" b="1" dirty="0" smtClean="0">
                <a:latin typeface="+mj-lt"/>
              </a:rPr>
              <a:t>Steps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Tx/>
              <a:buChar char="-"/>
              <a:defRPr/>
            </a:pPr>
            <a:r>
              <a:rPr lang="en-US" altLang="en-US" sz="1350" dirty="0" smtClean="0">
                <a:latin typeface="+mj-lt"/>
              </a:rPr>
              <a:t>Pursue remediation to observed GAPS, and improvements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Gaps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350" dirty="0" smtClean="0">
                <a:latin typeface="+mj-lt"/>
              </a:rPr>
              <a:t>Defective </a:t>
            </a:r>
            <a:r>
              <a:rPr lang="en-US" altLang="en-US" sz="1350" dirty="0" err="1" smtClean="0">
                <a:latin typeface="+mj-lt"/>
              </a:rPr>
              <a:t>AntiVirus</a:t>
            </a:r>
            <a:r>
              <a:rPr lang="en-US" altLang="en-US" sz="1350" dirty="0" smtClean="0">
                <a:latin typeface="+mj-lt"/>
              </a:rPr>
              <a:t> Installation, Inadequate Audit/Log settings </a:t>
            </a:r>
            <a:endParaRPr lang="en-US" altLang="en-US" sz="1350" dirty="0"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EBEA618-359B-4DA1-A267-EEA131C2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335"/>
              </p:ext>
            </p:extLst>
          </p:nvPr>
        </p:nvGraphicFramePr>
        <p:xfrm>
          <a:off x="6896894" y="3077586"/>
          <a:ext cx="4865615" cy="136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4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3141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Confidentiality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  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Integrity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Availability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Lateral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Movement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150400"/>
            <a:ext cx="2743200" cy="365125"/>
          </a:xfrm>
        </p:spPr>
        <p:txBody>
          <a:bodyPr/>
          <a:lstStyle/>
          <a:p>
            <a:fld id="{0DE7326C-677F-41BD-9FB5-E86C7CDEE2F3}" type="slidenum">
              <a:rPr lang="en-US" smtClean="0"/>
              <a:t>2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AMBER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016089" y="144980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AMBER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AMBER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7696" y="2967335"/>
            <a:ext cx="661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Context Here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016089" y="144980"/>
            <a:ext cx="998798" cy="213139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AMBER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Geneva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2018-02-28T19:49:47Z</dcterms:created>
  <dcterms:modified xsi:type="dcterms:W3CDTF">2018-02-28T19:50:00Z</dcterms:modified>
</cp:coreProperties>
</file>