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sldIdLst>
    <p:sldId id="268" r:id="rId2"/>
    <p:sldId id="269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87406-A53F-4D12-B635-FC1BFB609650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E1FF2-32B8-4510-A085-DE958D05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3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A06D6-5ECB-0A44-BFEF-1E23718972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5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F679-F50B-4676-9AEF-676FD7991EE5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1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1965-45E9-4B6B-9DF0-9043FB823E9C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1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3C1F-2E99-416F-9C81-FC61B3F7C443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5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2DAF-A994-4E9A-B77B-8F9273D10E6C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8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6605-2167-4BBF-B64D-98D0F92BC1DF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1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7BE6-1DBF-4097-9D33-6DBC65F31D56}" type="datetime1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9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CD8-197C-4734-BDBA-EC816495E2B4}" type="datetime1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1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A340-D239-426D-89F7-C631E07976E2}" type="datetime1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3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4707-D6E1-4E39-8A3B-7C958BEDEDBD}" type="datetime1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C3AF-8BAC-4077-94A1-9ADC9F3EBA93}" type="datetime1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4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1D04-7889-4936-85A8-48DC6B1754FD}" type="datetime1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8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07194-9931-49E6-9178-F521176DC466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4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100584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514" y="5529943"/>
            <a:ext cx="12179486" cy="13280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743200" marR="0">
              <a:spcBef>
                <a:spcPts val="0"/>
              </a:spcBef>
              <a:spcAft>
                <a:spcPts val="0"/>
              </a:spcAft>
            </a:pPr>
            <a:endParaRPr lang="en-US" sz="3600">
              <a:solidFill>
                <a:schemeClr val="accent3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0" name="Text Box 20"/>
          <p:cNvSpPr txBox="1"/>
          <p:nvPr/>
        </p:nvSpPr>
        <p:spPr>
          <a:xfrm>
            <a:off x="5938" y="5845901"/>
            <a:ext cx="1293495" cy="102298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charset="0"/>
                <a:ea typeface="Calibri" charset="0"/>
                <a:cs typeface="Times New Roman" charset="0"/>
              </a:rPr>
              <a:t>Cyber</a:t>
            </a:r>
            <a:endParaRPr lang="en-US" sz="1200" dirty="0">
              <a:solidFill>
                <a:schemeClr val="bg1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380067" y="5951554"/>
            <a:ext cx="603250" cy="571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12" name="Text Box 28"/>
          <p:cNvSpPr txBox="1"/>
          <p:nvPr/>
        </p:nvSpPr>
        <p:spPr>
          <a:xfrm>
            <a:off x="2284467" y="6084907"/>
            <a:ext cx="800257" cy="53975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charset="0"/>
                <a:ea typeface="Calibri" charset="0"/>
                <a:cs typeface="Times New Roman" charset="0"/>
              </a:rPr>
              <a:t>INTEL</a:t>
            </a:r>
            <a:endParaRPr lang="en-US" sz="1400" dirty="0">
              <a:solidFill>
                <a:schemeClr val="bg1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3" name="Text Box 29"/>
          <p:cNvSpPr txBox="1"/>
          <p:nvPr/>
        </p:nvSpPr>
        <p:spPr>
          <a:xfrm>
            <a:off x="2820025" y="5894653"/>
            <a:ext cx="9125499" cy="74359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00050" marR="0"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Times New Roman" charset="0"/>
              </a:rPr>
              <a:t>CIRT # Here | TITLE HERE</a:t>
            </a:r>
            <a:endParaRPr lang="en-US" sz="3600" b="1" dirty="0">
              <a:solidFill>
                <a:schemeClr val="bg1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4173" y="5703257"/>
            <a:ext cx="12145169" cy="917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866" y="6033590"/>
            <a:ext cx="4318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Content Placeholder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75" y="227875"/>
            <a:ext cx="608576" cy="66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Box 1"/>
          <p:cNvSpPr txBox="1"/>
          <p:nvPr/>
        </p:nvSpPr>
        <p:spPr>
          <a:xfrm>
            <a:off x="246475" y="4881833"/>
            <a:ext cx="7908310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charset="0"/>
                <a:ea typeface="Calibri" charset="0"/>
                <a:cs typeface="Times New Roman" charset="0"/>
              </a:rPr>
              <a:t>Metropolitan </a:t>
            </a:r>
            <a:r>
              <a:rPr lang="en-US" sz="3200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charset="0"/>
                <a:ea typeface="Calibri" charset="0"/>
                <a:cs typeface="Times New Roman" charset="0"/>
              </a:rPr>
              <a:t>Transportation </a:t>
            </a:r>
            <a:r>
              <a:rPr lang="en-US" sz="3200" b="1" dirty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charset="0"/>
                <a:ea typeface="Calibri" charset="0"/>
                <a:cs typeface="Times New Roman" charset="0"/>
              </a:rPr>
              <a:t>Authority</a:t>
            </a:r>
            <a:endParaRPr lang="en-US" sz="1200" dirty="0">
              <a:solidFill>
                <a:schemeClr val="bg1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19225" y="6395197"/>
            <a:ext cx="763683" cy="213139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TLP:RED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7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8943532B-338A-4C84-9FBA-8957E024B5EE}"/>
              </a:ext>
            </a:extLst>
          </p:cNvPr>
          <p:cNvSpPr/>
          <p:nvPr/>
        </p:nvSpPr>
        <p:spPr>
          <a:xfrm>
            <a:off x="493058" y="886639"/>
            <a:ext cx="1775013" cy="4567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INCIDENT TYPE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717F0DB-0DE9-475E-BD0E-42B3A9C5FE1D}"/>
              </a:ext>
            </a:extLst>
          </p:cNvPr>
          <p:cNvSpPr/>
          <p:nvPr/>
        </p:nvSpPr>
        <p:spPr>
          <a:xfrm>
            <a:off x="4598951" y="886639"/>
            <a:ext cx="1960098" cy="4567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0E103A7-6946-4151-9060-A027D4F7E211}"/>
              </a:ext>
            </a:extLst>
          </p:cNvPr>
          <p:cNvSpPr/>
          <p:nvPr/>
        </p:nvSpPr>
        <p:spPr>
          <a:xfrm>
            <a:off x="6785579" y="886639"/>
            <a:ext cx="1700771" cy="4567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SEVERITY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BF13D2E-BB6F-4865-B89A-1BFC4D90F1A7}"/>
              </a:ext>
            </a:extLst>
          </p:cNvPr>
          <p:cNvSpPr/>
          <p:nvPr/>
        </p:nvSpPr>
        <p:spPr>
          <a:xfrm>
            <a:off x="8712880" y="886639"/>
            <a:ext cx="1694836" cy="4567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AGENCY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F6661CF-36AD-4149-A0CE-FCA0FF6CB4BA}"/>
              </a:ext>
            </a:extLst>
          </p:cNvPr>
          <p:cNvSpPr/>
          <p:nvPr/>
        </p:nvSpPr>
        <p:spPr>
          <a:xfrm>
            <a:off x="10634247" y="886639"/>
            <a:ext cx="876300" cy="4567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ZONE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59D930CC-6C6A-4A90-BE2C-D9C669B5B0C2}"/>
              </a:ext>
            </a:extLst>
          </p:cNvPr>
          <p:cNvSpPr/>
          <p:nvPr/>
        </p:nvSpPr>
        <p:spPr>
          <a:xfrm>
            <a:off x="2494602" y="886639"/>
            <a:ext cx="1927300" cy="4567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</a:rPr>
              <a:t>DISCOVERED DATE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8C158459-548A-4483-B618-33ED9D16B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200215"/>
              </p:ext>
            </p:extLst>
          </p:nvPr>
        </p:nvGraphicFramePr>
        <p:xfrm>
          <a:off x="493059" y="1353611"/>
          <a:ext cx="1121051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395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606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7478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228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918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571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INTRUSION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02/09/2018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FALSE-POSITIVE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48" marR="91448"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MTA-HQ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PCI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6D82AEFC-2DA2-4DF3-B5E4-F021301BEE26}"/>
              </a:ext>
            </a:extLst>
          </p:cNvPr>
          <p:cNvSpPr/>
          <p:nvPr/>
        </p:nvSpPr>
        <p:spPr>
          <a:xfrm>
            <a:off x="0" y="2107935"/>
            <a:ext cx="12192000" cy="368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2B21B8A5-7E4A-47DA-A698-1914522BCE70}"/>
              </a:ext>
            </a:extLst>
          </p:cNvPr>
          <p:cNvSpPr/>
          <p:nvPr/>
        </p:nvSpPr>
        <p:spPr>
          <a:xfrm>
            <a:off x="6896894" y="2709061"/>
            <a:ext cx="4806681" cy="3016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POTENTIAL IMPACT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531" name="TextBox 15">
            <a:extLst>
              <a:ext uri="{FF2B5EF4-FFF2-40B4-BE49-F238E27FC236}">
                <a16:creationId xmlns="" xmlns:a16="http://schemas.microsoft.com/office/drawing/2014/main" id="{3A0EE5CA-B426-446F-8B7D-5B8D9792D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58" y="2476235"/>
            <a:ext cx="6183470" cy="4039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Geneva"/>
                <a:cs typeface="Geneva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Geneva"/>
                <a:cs typeface="Geneva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Geneva"/>
                <a:cs typeface="Geneva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Geneva"/>
                <a:cs typeface="Geneva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Geneva"/>
                <a:cs typeface="Geneva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en-US" altLang="en-US" sz="1350" b="1" dirty="0" smtClean="0">
                <a:latin typeface="+mj-lt"/>
              </a:rPr>
              <a:t>Alert Event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1350" dirty="0" smtClean="0">
                <a:latin typeface="+mj-lt"/>
              </a:rPr>
              <a:t>Cybersecurity monitoring detected PCI database connections after normal business hours from one PCI Desktop Computer. Datamart confirmed this event as unusual.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en-US" altLang="en-US" sz="1350" b="1" dirty="0" smtClean="0">
                <a:latin typeface="+mj-lt"/>
              </a:rPr>
              <a:t>Achievements</a:t>
            </a:r>
            <a:r>
              <a:rPr lang="en-US" altLang="en-US" sz="1350" dirty="0">
                <a:latin typeface="+mj-lt"/>
              </a:rPr>
              <a:t/>
            </a:r>
            <a:br>
              <a:rPr lang="en-US" altLang="en-US" sz="1350" dirty="0">
                <a:latin typeface="+mj-lt"/>
              </a:rPr>
            </a:br>
            <a:endParaRPr lang="en-US" altLang="en-US" sz="1350" dirty="0" smtClean="0">
              <a:latin typeface="+mj-lt"/>
            </a:endParaRPr>
          </a:p>
          <a:p>
            <a:pPr marL="573088"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en-US" sz="1350" dirty="0" smtClean="0">
                <a:latin typeface="+mj-lt"/>
              </a:rPr>
              <a:t>Root Cause determine to be a False Positive</a:t>
            </a:r>
          </a:p>
          <a:p>
            <a:pPr marL="573088"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en-US" sz="1350" dirty="0" smtClean="0">
                <a:latin typeface="+mj-lt"/>
              </a:rPr>
              <a:t>User of PCI machine did not log-off/close his programs before leaving shift</a:t>
            </a:r>
          </a:p>
          <a:p>
            <a:pPr marL="573088"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en-US" sz="1350" dirty="0" smtClean="0">
                <a:latin typeface="+mj-lt"/>
              </a:rPr>
              <a:t>This caused subsequent connections to the database while his session was active</a:t>
            </a:r>
          </a:p>
          <a:p>
            <a:pPr marL="287338" indent="0">
              <a:buClr>
                <a:srgbClr val="FF0000"/>
              </a:buClr>
              <a:defRPr/>
            </a:pPr>
            <a:r>
              <a:rPr lang="en-US" altLang="en-US" sz="1350" dirty="0">
                <a:latin typeface="+mj-lt"/>
              </a:rPr>
              <a:t/>
            </a:r>
            <a:br>
              <a:rPr lang="en-US" altLang="en-US" sz="1350" dirty="0">
                <a:latin typeface="+mj-lt"/>
              </a:rPr>
            </a:br>
            <a:endParaRPr lang="en-US" altLang="en-US" sz="1350" dirty="0">
              <a:latin typeface="+mj-lt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en-US" altLang="en-US" sz="1350" b="1" dirty="0">
                <a:latin typeface="+mj-lt"/>
              </a:rPr>
              <a:t>Next </a:t>
            </a:r>
            <a:r>
              <a:rPr lang="en-US" altLang="en-US" sz="1350" b="1" dirty="0" smtClean="0">
                <a:latin typeface="+mj-lt"/>
              </a:rPr>
              <a:t>Steps</a:t>
            </a:r>
          </a:p>
          <a:p>
            <a:pPr marL="0" indent="0">
              <a:buClr>
                <a:srgbClr val="FF0000"/>
              </a:buClr>
              <a:defRPr/>
            </a:pPr>
            <a:endParaRPr lang="en-US" altLang="en-US" sz="1350" b="1" dirty="0" smtClean="0">
              <a:latin typeface="+mj-lt"/>
            </a:endParaRPr>
          </a:p>
          <a:p>
            <a:pPr marL="568325">
              <a:buClr>
                <a:srgbClr val="FF0000"/>
              </a:buClr>
              <a:buFontTx/>
              <a:buChar char="-"/>
              <a:defRPr/>
            </a:pPr>
            <a:r>
              <a:rPr lang="en-US" altLang="en-US" sz="1350" dirty="0" smtClean="0">
                <a:latin typeface="+mj-lt"/>
              </a:rPr>
              <a:t>Pursue remediation to observed GAPS, and improvements</a:t>
            </a:r>
            <a:r>
              <a:rPr lang="en-US" altLang="en-US" sz="1350" dirty="0">
                <a:latin typeface="+mj-lt"/>
              </a:rPr>
              <a:t/>
            </a:r>
            <a:br>
              <a:rPr lang="en-US" altLang="en-US" sz="1350" dirty="0">
                <a:latin typeface="+mj-lt"/>
              </a:rPr>
            </a:br>
            <a:endParaRPr lang="en-US" altLang="en-US" sz="1350" dirty="0">
              <a:latin typeface="+mj-lt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en-US" altLang="en-US" sz="1350" b="1" dirty="0" smtClean="0">
                <a:latin typeface="+mj-lt"/>
              </a:rPr>
              <a:t>Gaps</a:t>
            </a:r>
          </a:p>
          <a:p>
            <a:pPr marL="0" indent="0">
              <a:buClr>
                <a:srgbClr val="FF0000"/>
              </a:buClr>
              <a:defRPr/>
            </a:pPr>
            <a:endParaRPr lang="en-US" altLang="en-US" sz="1350" b="1" dirty="0" smtClean="0">
              <a:latin typeface="+mj-lt"/>
            </a:endParaRPr>
          </a:p>
          <a:p>
            <a:pPr marL="568325"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1350" dirty="0" smtClean="0">
                <a:latin typeface="+mj-lt"/>
              </a:rPr>
              <a:t>Defective </a:t>
            </a:r>
            <a:r>
              <a:rPr lang="en-US" altLang="en-US" sz="1350" dirty="0" err="1" smtClean="0">
                <a:latin typeface="+mj-lt"/>
              </a:rPr>
              <a:t>AntiVirus</a:t>
            </a:r>
            <a:r>
              <a:rPr lang="en-US" altLang="en-US" sz="1350" dirty="0" smtClean="0">
                <a:latin typeface="+mj-lt"/>
              </a:rPr>
              <a:t> Installation, Inadequate Audit/Log settings </a:t>
            </a:r>
            <a:endParaRPr lang="en-US" altLang="en-US" sz="1350" dirty="0">
              <a:latin typeface="+mj-lt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="" xmlns:a16="http://schemas.microsoft.com/office/drawing/2014/main" id="{9EBEA618-359B-4DA1-A267-EEA131C23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56335"/>
              </p:ext>
            </p:extLst>
          </p:nvPr>
        </p:nvGraphicFramePr>
        <p:xfrm>
          <a:off x="6896894" y="3077586"/>
          <a:ext cx="4865615" cy="1367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847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3141">
                <a:tc>
                  <a:txBody>
                    <a:bodyPr/>
                    <a:lstStyle/>
                    <a:p>
                      <a:pPr marL="285750" indent="-285750">
                        <a:buSzPct val="75000"/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Confidentiality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Loss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54" marR="91454" marT="45627" marB="456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-    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Applicable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54" marR="91454" marT="45627" marB="456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019">
                <a:tc>
                  <a:txBody>
                    <a:bodyPr/>
                    <a:lstStyle/>
                    <a:p>
                      <a:pPr marL="285750" indent="-285750">
                        <a:buSzPct val="75000"/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Integrity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Loss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54" marR="91454" marT="45627" marB="456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   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Not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Applicable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marT="45627" marB="456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2019">
                <a:tc>
                  <a:txBody>
                    <a:bodyPr/>
                    <a:lstStyle/>
                    <a:p>
                      <a:pPr marL="285750" indent="-285750">
                        <a:buSzPct val="75000"/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Availability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Loss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54" marR="91454" marT="45627" marB="456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   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Not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Applicable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marT="45627" marB="456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74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Lateral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Movement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54" marR="91454" marT="45627" marB="456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   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Not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Applicable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marT="45627" marB="456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150400"/>
            <a:ext cx="2743200" cy="365125"/>
          </a:xfrm>
        </p:spPr>
        <p:txBody>
          <a:bodyPr/>
          <a:lstStyle/>
          <a:p>
            <a:fld id="{0DE7326C-677F-41BD-9FB5-E86C7CDEE2F3}" type="slidenum">
              <a:rPr lang="en-US" smtClean="0"/>
              <a:t>2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-1370"/>
            <a:ext cx="12192000" cy="52322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 CIRT # HERE | TITLE HERE&gt;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0975" y="128505"/>
            <a:ext cx="763683" cy="213139"/>
          </a:xfrm>
          <a:prstGeom prst="round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TLP:RED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1217262" y="128505"/>
            <a:ext cx="763683" cy="213139"/>
          </a:xfrm>
          <a:prstGeom prst="round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TLP:RED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4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370"/>
            <a:ext cx="12192000" cy="52322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 CIRT # HERE | TITLE HERE&gt;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70975" y="128505"/>
            <a:ext cx="763683" cy="213139"/>
          </a:xfrm>
          <a:prstGeom prst="round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TLP:RED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217262" y="128505"/>
            <a:ext cx="763683" cy="213139"/>
          </a:xfrm>
          <a:prstGeom prst="round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TLP:RED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87696" y="2967335"/>
            <a:ext cx="66166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Technical Context Here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16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51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Geneva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2018-02-28T19:50:25Z</dcterms:created>
  <dcterms:modified xsi:type="dcterms:W3CDTF">2018-02-28T19:50:37Z</dcterms:modified>
</cp:coreProperties>
</file>