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5"/>
  </p:notesMasterIdLst>
  <p:sldIdLst>
    <p:sldId id="257" r:id="rId2"/>
    <p:sldId id="282" r:id="rId3"/>
    <p:sldId id="283" r:id="rId4"/>
    <p:sldId id="273" r:id="rId5"/>
    <p:sldId id="275" r:id="rId6"/>
    <p:sldId id="264" r:id="rId7"/>
    <p:sldId id="284" r:id="rId8"/>
    <p:sldId id="272" r:id="rId9"/>
    <p:sldId id="277" r:id="rId10"/>
    <p:sldId id="285" r:id="rId11"/>
    <p:sldId id="281" r:id="rId12"/>
    <p:sldId id="278" r:id="rId13"/>
    <p:sldId id="28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DEE9"/>
    <a:srgbClr val="388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33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3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A1DCE3-BB78-4870-A8D8-308D854278FD}" type="doc">
      <dgm:prSet loTypeId="urn:microsoft.com/office/officeart/2005/8/layout/hierarchy6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82A140F5-ACC8-4FAB-8D6C-DB5F3CE36A95}">
      <dgm:prSet phldrT="[Text]"/>
      <dgm:spPr/>
      <dgm:t>
        <a:bodyPr/>
        <a:lstStyle/>
        <a:p>
          <a:r>
            <a:rPr lang="en-US" dirty="0"/>
            <a:t>SOC Program Management</a:t>
          </a:r>
        </a:p>
      </dgm:t>
    </dgm:pt>
    <dgm:pt modelId="{94113FBC-955F-404F-94EA-EA0936F98B83}" type="parTrans" cxnId="{C22A6236-AE41-4112-8D13-E10109F49D12}">
      <dgm:prSet/>
      <dgm:spPr/>
      <dgm:t>
        <a:bodyPr/>
        <a:lstStyle/>
        <a:p>
          <a:endParaRPr lang="en-US"/>
        </a:p>
      </dgm:t>
    </dgm:pt>
    <dgm:pt modelId="{5AE1F4BE-03FF-4365-A56F-DDC6BEBD00AF}" type="sibTrans" cxnId="{C22A6236-AE41-4112-8D13-E10109F49D12}">
      <dgm:prSet/>
      <dgm:spPr/>
      <dgm:t>
        <a:bodyPr/>
        <a:lstStyle/>
        <a:p>
          <a:endParaRPr lang="en-US"/>
        </a:p>
      </dgm:t>
    </dgm:pt>
    <dgm:pt modelId="{32A99C30-4731-4866-A942-0D76FEC0FA37}">
      <dgm:prSet phldrT="[Text]"/>
      <dgm:spPr/>
      <dgm:t>
        <a:bodyPr/>
        <a:lstStyle/>
        <a:p>
          <a:r>
            <a:rPr lang="en-US" dirty="0"/>
            <a:t>SOC</a:t>
          </a:r>
        </a:p>
      </dgm:t>
    </dgm:pt>
    <dgm:pt modelId="{942BF3DC-EA6F-46DA-80E8-2179C331C9F0}" type="parTrans" cxnId="{2AA3628B-175B-4D04-8457-A79BA9EEDD6C}">
      <dgm:prSet/>
      <dgm:spPr/>
      <dgm:t>
        <a:bodyPr/>
        <a:lstStyle/>
        <a:p>
          <a:endParaRPr lang="en-US"/>
        </a:p>
      </dgm:t>
    </dgm:pt>
    <dgm:pt modelId="{53EC605D-AD7E-4FF4-866F-36F81B4E8EB2}" type="sibTrans" cxnId="{2AA3628B-175B-4D04-8457-A79BA9EEDD6C}">
      <dgm:prSet/>
      <dgm:spPr/>
      <dgm:t>
        <a:bodyPr/>
        <a:lstStyle/>
        <a:p>
          <a:endParaRPr lang="en-US"/>
        </a:p>
      </dgm:t>
    </dgm:pt>
    <dgm:pt modelId="{6487CAB0-BEF3-41AC-8365-67E5D1A9D0D8}">
      <dgm:prSet phldrT="[Text]"/>
      <dgm:spPr/>
      <dgm:t>
        <a:bodyPr/>
        <a:lstStyle/>
        <a:p>
          <a:r>
            <a:rPr lang="en-US" dirty="0"/>
            <a:t>OPS</a:t>
          </a:r>
          <a:br>
            <a:rPr lang="en-US" dirty="0"/>
          </a:br>
          <a:br>
            <a:rPr lang="en-US" dirty="0"/>
          </a:br>
          <a:br>
            <a:rPr lang="en-US" dirty="0"/>
          </a:br>
          <a:r>
            <a:rPr lang="en-US" dirty="0"/>
            <a:t>Operations</a:t>
          </a:r>
        </a:p>
      </dgm:t>
    </dgm:pt>
    <dgm:pt modelId="{90D05BCB-791F-4292-BC95-A84FBAB422FB}" type="parTrans" cxnId="{C8FD43BE-5245-43E2-A416-663DA1B40737}">
      <dgm:prSet/>
      <dgm:spPr/>
      <dgm:t>
        <a:bodyPr/>
        <a:lstStyle/>
        <a:p>
          <a:endParaRPr lang="en-US"/>
        </a:p>
      </dgm:t>
    </dgm:pt>
    <dgm:pt modelId="{E6CACFAB-EAAA-41D1-BA0E-873D5B116EC7}" type="sibTrans" cxnId="{C8FD43BE-5245-43E2-A416-663DA1B40737}">
      <dgm:prSet/>
      <dgm:spPr/>
      <dgm:t>
        <a:bodyPr/>
        <a:lstStyle/>
        <a:p>
          <a:endParaRPr lang="en-US"/>
        </a:p>
      </dgm:t>
    </dgm:pt>
    <dgm:pt modelId="{45EA3179-5D62-41B4-A6D3-35D3AA25BDC7}">
      <dgm:prSet phldrT="[Text]"/>
      <dgm:spPr/>
      <dgm:t>
        <a:bodyPr/>
        <a:lstStyle/>
        <a:p>
          <a:r>
            <a:rPr lang="en-US" dirty="0"/>
            <a:t>ACS</a:t>
          </a:r>
          <a:br>
            <a:rPr lang="en-US" dirty="0"/>
          </a:br>
          <a:br>
            <a:rPr lang="en-US" dirty="0"/>
          </a:br>
          <a:r>
            <a:rPr lang="en-US" dirty="0"/>
            <a:t>Advanced </a:t>
          </a:r>
          <a:br>
            <a:rPr lang="en-US" dirty="0"/>
          </a:br>
          <a:r>
            <a:rPr lang="en-US" dirty="0"/>
            <a:t>Cyber Services</a:t>
          </a:r>
        </a:p>
      </dgm:t>
    </dgm:pt>
    <dgm:pt modelId="{D84981C8-222B-4D38-8BED-2DFA1475C090}" type="parTrans" cxnId="{F9D78B68-1855-4780-BB7F-FC3953BF18B3}">
      <dgm:prSet/>
      <dgm:spPr/>
      <dgm:t>
        <a:bodyPr/>
        <a:lstStyle/>
        <a:p>
          <a:endParaRPr lang="en-US"/>
        </a:p>
      </dgm:t>
    </dgm:pt>
    <dgm:pt modelId="{F83FF3B0-421A-4B0E-A42A-4D7F4A3D5DDC}" type="sibTrans" cxnId="{F9D78B68-1855-4780-BB7F-FC3953BF18B3}">
      <dgm:prSet/>
      <dgm:spPr/>
      <dgm:t>
        <a:bodyPr/>
        <a:lstStyle/>
        <a:p>
          <a:endParaRPr lang="en-US"/>
        </a:p>
      </dgm:t>
    </dgm:pt>
    <dgm:pt modelId="{38924BE2-CA95-4F0C-8380-6B37E39DDCA7}">
      <dgm:prSet phldrT="[Text]"/>
      <dgm:spPr/>
      <dgm:t>
        <a:bodyPr/>
        <a:lstStyle/>
        <a:p>
          <a:pPr algn="l"/>
          <a:r>
            <a:rPr lang="en-US" dirty="0"/>
            <a:t>Strategy</a:t>
          </a:r>
        </a:p>
      </dgm:t>
    </dgm:pt>
    <dgm:pt modelId="{4D2C8C28-1E66-4579-BCB7-D41402B309C5}" type="parTrans" cxnId="{E0BF6AC3-1A86-4130-B6B4-0AE08DA9DA19}">
      <dgm:prSet/>
      <dgm:spPr/>
      <dgm:t>
        <a:bodyPr/>
        <a:lstStyle/>
        <a:p>
          <a:endParaRPr lang="en-US"/>
        </a:p>
      </dgm:t>
    </dgm:pt>
    <dgm:pt modelId="{63007DF1-ECAA-4209-8F28-E565294019C2}" type="sibTrans" cxnId="{E0BF6AC3-1A86-4130-B6B4-0AE08DA9DA19}">
      <dgm:prSet/>
      <dgm:spPr/>
      <dgm:t>
        <a:bodyPr/>
        <a:lstStyle/>
        <a:p>
          <a:endParaRPr lang="en-US"/>
        </a:p>
      </dgm:t>
    </dgm:pt>
    <dgm:pt modelId="{1229E1E2-0293-474F-A324-FBF9C1F07752}">
      <dgm:prSet phldrT="[Text]"/>
      <dgm:spPr/>
      <dgm:t>
        <a:bodyPr/>
        <a:lstStyle/>
        <a:p>
          <a:pPr algn="l"/>
          <a:r>
            <a:rPr lang="en-US" dirty="0"/>
            <a:t>Execution</a:t>
          </a:r>
        </a:p>
      </dgm:t>
    </dgm:pt>
    <dgm:pt modelId="{4086F2DA-1CFE-4429-B54C-87B93FD2A0F1}" type="parTrans" cxnId="{31FC9C1E-5802-4F9D-B04D-7D7821AEB567}">
      <dgm:prSet/>
      <dgm:spPr/>
      <dgm:t>
        <a:bodyPr/>
        <a:lstStyle/>
        <a:p>
          <a:endParaRPr lang="en-US"/>
        </a:p>
      </dgm:t>
    </dgm:pt>
    <dgm:pt modelId="{29C48A5E-616B-48C5-8DF8-7556942E66FD}" type="sibTrans" cxnId="{31FC9C1E-5802-4F9D-B04D-7D7821AEB567}">
      <dgm:prSet/>
      <dgm:spPr/>
      <dgm:t>
        <a:bodyPr/>
        <a:lstStyle/>
        <a:p>
          <a:endParaRPr lang="en-US"/>
        </a:p>
      </dgm:t>
    </dgm:pt>
    <dgm:pt modelId="{47EE0EBA-5A74-4C4F-8AF1-1C96E853AC6D}">
      <dgm:prSet phldrT="[Text]"/>
      <dgm:spPr/>
      <dgm:t>
        <a:bodyPr/>
        <a:lstStyle/>
        <a:p>
          <a:r>
            <a:rPr lang="en-US" dirty="0"/>
            <a:t>Capabilities</a:t>
          </a:r>
        </a:p>
      </dgm:t>
    </dgm:pt>
    <dgm:pt modelId="{606212E1-F83E-4AD8-BCFC-58233141F236}" type="parTrans" cxnId="{29B851B4-ABFB-4563-9D67-4B1F1A8BBF0A}">
      <dgm:prSet/>
      <dgm:spPr/>
      <dgm:t>
        <a:bodyPr/>
        <a:lstStyle/>
        <a:p>
          <a:endParaRPr lang="en-US"/>
        </a:p>
      </dgm:t>
    </dgm:pt>
    <dgm:pt modelId="{47DDF300-E5DC-40E4-892E-2F72BE8722EA}" type="sibTrans" cxnId="{29B851B4-ABFB-4563-9D67-4B1F1A8BBF0A}">
      <dgm:prSet/>
      <dgm:spPr/>
      <dgm:t>
        <a:bodyPr/>
        <a:lstStyle/>
        <a:p>
          <a:endParaRPr lang="en-US"/>
        </a:p>
      </dgm:t>
    </dgm:pt>
    <dgm:pt modelId="{36963746-436D-4521-B22C-FA34F8697D52}">
      <dgm:prSet phldrT="[Text]"/>
      <dgm:spPr/>
      <dgm:t>
        <a:bodyPr/>
        <a:lstStyle/>
        <a:p>
          <a:r>
            <a:rPr lang="en-US" dirty="0"/>
            <a:t>ENG</a:t>
          </a:r>
          <a:br>
            <a:rPr lang="en-US" dirty="0"/>
          </a:br>
          <a:br>
            <a:rPr lang="en-US" dirty="0"/>
          </a:br>
          <a:br>
            <a:rPr lang="en-US" dirty="0"/>
          </a:br>
          <a:r>
            <a:rPr lang="en-US" dirty="0"/>
            <a:t>Engineering</a:t>
          </a:r>
        </a:p>
      </dgm:t>
    </dgm:pt>
    <dgm:pt modelId="{DCA0127B-0E96-4285-B7DB-7502D65B4389}" type="parTrans" cxnId="{B041DD67-20EE-4F6F-B922-CED017168FA8}">
      <dgm:prSet/>
      <dgm:spPr/>
      <dgm:t>
        <a:bodyPr/>
        <a:lstStyle/>
        <a:p>
          <a:endParaRPr lang="en-US"/>
        </a:p>
      </dgm:t>
    </dgm:pt>
    <dgm:pt modelId="{77CF1865-5F1C-4DE5-AF3B-FEDD75B4C02B}" type="sibTrans" cxnId="{B041DD67-20EE-4F6F-B922-CED017168FA8}">
      <dgm:prSet/>
      <dgm:spPr/>
      <dgm:t>
        <a:bodyPr/>
        <a:lstStyle/>
        <a:p>
          <a:endParaRPr lang="en-US"/>
        </a:p>
      </dgm:t>
    </dgm:pt>
    <dgm:pt modelId="{B5DB4326-B21B-4944-98F7-276F09929F39}" type="pres">
      <dgm:prSet presAssocID="{35A1DCE3-BB78-4870-A8D8-308D854278F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301920C-E9B5-4A60-9760-F0494AA61CA6}" type="pres">
      <dgm:prSet presAssocID="{35A1DCE3-BB78-4870-A8D8-308D854278FD}" presName="hierFlow" presStyleCnt="0"/>
      <dgm:spPr/>
    </dgm:pt>
    <dgm:pt modelId="{7FEA5B9D-60D7-4A94-9AD9-96255BE7D66F}" type="pres">
      <dgm:prSet presAssocID="{35A1DCE3-BB78-4870-A8D8-308D854278FD}" presName="firstBuf" presStyleCnt="0"/>
      <dgm:spPr/>
    </dgm:pt>
    <dgm:pt modelId="{E32E56E4-04D7-4BA8-AEFF-A4BCE2078B3E}" type="pres">
      <dgm:prSet presAssocID="{35A1DCE3-BB78-4870-A8D8-308D854278F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AC56819-27D0-4385-A927-017012113E64}" type="pres">
      <dgm:prSet presAssocID="{82A140F5-ACC8-4FAB-8D6C-DB5F3CE36A95}" presName="Name14" presStyleCnt="0"/>
      <dgm:spPr/>
    </dgm:pt>
    <dgm:pt modelId="{45DC215E-DD53-4471-8604-132E27D39882}" type="pres">
      <dgm:prSet presAssocID="{82A140F5-ACC8-4FAB-8D6C-DB5F3CE36A95}" presName="level1Shape" presStyleLbl="node0" presStyleIdx="0" presStyleCnt="1">
        <dgm:presLayoutVars>
          <dgm:chPref val="3"/>
        </dgm:presLayoutVars>
      </dgm:prSet>
      <dgm:spPr/>
    </dgm:pt>
    <dgm:pt modelId="{CB7D9985-6698-4EE3-A959-1BA090B2B5AC}" type="pres">
      <dgm:prSet presAssocID="{82A140F5-ACC8-4FAB-8D6C-DB5F3CE36A95}" presName="hierChild2" presStyleCnt="0"/>
      <dgm:spPr/>
    </dgm:pt>
    <dgm:pt modelId="{D2A8BD5E-32C2-47BE-96A6-E9BB48DA1A80}" type="pres">
      <dgm:prSet presAssocID="{942BF3DC-EA6F-46DA-80E8-2179C331C9F0}" presName="Name19" presStyleLbl="parChTrans1D2" presStyleIdx="0" presStyleCnt="1"/>
      <dgm:spPr/>
    </dgm:pt>
    <dgm:pt modelId="{E8FAE0A9-1FF5-4E43-8386-412337789515}" type="pres">
      <dgm:prSet presAssocID="{32A99C30-4731-4866-A942-0D76FEC0FA37}" presName="Name21" presStyleCnt="0"/>
      <dgm:spPr/>
    </dgm:pt>
    <dgm:pt modelId="{6356A02E-1CB3-4F50-8BAF-6AE288EC9C44}" type="pres">
      <dgm:prSet presAssocID="{32A99C30-4731-4866-A942-0D76FEC0FA37}" presName="level2Shape" presStyleLbl="node2" presStyleIdx="0" presStyleCnt="1"/>
      <dgm:spPr/>
    </dgm:pt>
    <dgm:pt modelId="{7968663B-513E-4AE1-9F5C-A190DD09E0EF}" type="pres">
      <dgm:prSet presAssocID="{32A99C30-4731-4866-A942-0D76FEC0FA37}" presName="hierChild3" presStyleCnt="0"/>
      <dgm:spPr/>
    </dgm:pt>
    <dgm:pt modelId="{F635DA96-95C0-4A90-9D04-5490F50626CD}" type="pres">
      <dgm:prSet presAssocID="{90D05BCB-791F-4292-BC95-A84FBAB422FB}" presName="Name19" presStyleLbl="parChTrans1D3" presStyleIdx="0" presStyleCnt="3"/>
      <dgm:spPr/>
    </dgm:pt>
    <dgm:pt modelId="{D7529235-BF83-45A7-BCC0-A61BC52A0A88}" type="pres">
      <dgm:prSet presAssocID="{6487CAB0-BEF3-41AC-8365-67E5D1A9D0D8}" presName="Name21" presStyleCnt="0"/>
      <dgm:spPr/>
    </dgm:pt>
    <dgm:pt modelId="{75781F00-0E05-4D9E-B62B-9C0B6EBCC62A}" type="pres">
      <dgm:prSet presAssocID="{6487CAB0-BEF3-41AC-8365-67E5D1A9D0D8}" presName="level2Shape" presStyleLbl="node3" presStyleIdx="0" presStyleCnt="3"/>
      <dgm:spPr/>
    </dgm:pt>
    <dgm:pt modelId="{44B67FFD-3DCC-4026-831E-8642D002D550}" type="pres">
      <dgm:prSet presAssocID="{6487CAB0-BEF3-41AC-8365-67E5D1A9D0D8}" presName="hierChild3" presStyleCnt="0"/>
      <dgm:spPr/>
    </dgm:pt>
    <dgm:pt modelId="{BAAA10DB-7CB0-4D96-A655-F56DFB83C3F2}" type="pres">
      <dgm:prSet presAssocID="{D84981C8-222B-4D38-8BED-2DFA1475C090}" presName="Name19" presStyleLbl="parChTrans1D3" presStyleIdx="1" presStyleCnt="3"/>
      <dgm:spPr/>
    </dgm:pt>
    <dgm:pt modelId="{8D7E438F-CE24-4ACE-B5F0-2434832B6AAE}" type="pres">
      <dgm:prSet presAssocID="{45EA3179-5D62-41B4-A6D3-35D3AA25BDC7}" presName="Name21" presStyleCnt="0"/>
      <dgm:spPr/>
    </dgm:pt>
    <dgm:pt modelId="{BCFFC3F9-BFFF-4155-B15A-F8C37551FE52}" type="pres">
      <dgm:prSet presAssocID="{45EA3179-5D62-41B4-A6D3-35D3AA25BDC7}" presName="level2Shape" presStyleLbl="node3" presStyleIdx="1" presStyleCnt="3"/>
      <dgm:spPr/>
    </dgm:pt>
    <dgm:pt modelId="{35961AB5-62B9-4BBA-BE7E-C563D4C31FE0}" type="pres">
      <dgm:prSet presAssocID="{45EA3179-5D62-41B4-A6D3-35D3AA25BDC7}" presName="hierChild3" presStyleCnt="0"/>
      <dgm:spPr/>
    </dgm:pt>
    <dgm:pt modelId="{1952D065-F268-4877-BE3F-E9356F499632}" type="pres">
      <dgm:prSet presAssocID="{DCA0127B-0E96-4285-B7DB-7502D65B4389}" presName="Name19" presStyleLbl="parChTrans1D3" presStyleIdx="2" presStyleCnt="3"/>
      <dgm:spPr/>
    </dgm:pt>
    <dgm:pt modelId="{B5FF301C-BC35-4246-8093-B1B77C726042}" type="pres">
      <dgm:prSet presAssocID="{36963746-436D-4521-B22C-FA34F8697D52}" presName="Name21" presStyleCnt="0"/>
      <dgm:spPr/>
    </dgm:pt>
    <dgm:pt modelId="{9D7FA19F-6677-4160-872E-16378682750C}" type="pres">
      <dgm:prSet presAssocID="{36963746-436D-4521-B22C-FA34F8697D52}" presName="level2Shape" presStyleLbl="node3" presStyleIdx="2" presStyleCnt="3"/>
      <dgm:spPr/>
    </dgm:pt>
    <dgm:pt modelId="{B0877BF0-8CCF-47A3-A642-1014CBD95F3D}" type="pres">
      <dgm:prSet presAssocID="{36963746-436D-4521-B22C-FA34F8697D52}" presName="hierChild3" presStyleCnt="0"/>
      <dgm:spPr/>
    </dgm:pt>
    <dgm:pt modelId="{8721D1F6-3CF3-40D4-9AF1-23F38C2DCE4B}" type="pres">
      <dgm:prSet presAssocID="{35A1DCE3-BB78-4870-A8D8-308D854278FD}" presName="bgShapesFlow" presStyleCnt="0"/>
      <dgm:spPr/>
    </dgm:pt>
    <dgm:pt modelId="{9568D498-4876-4CF3-9F52-867B65932ACE}" type="pres">
      <dgm:prSet presAssocID="{38924BE2-CA95-4F0C-8380-6B37E39DDCA7}" presName="rectComp" presStyleCnt="0"/>
      <dgm:spPr/>
    </dgm:pt>
    <dgm:pt modelId="{EE2646E2-7D23-43FE-BC96-7638BD0C2031}" type="pres">
      <dgm:prSet presAssocID="{38924BE2-CA95-4F0C-8380-6B37E39DDCA7}" presName="bgRect" presStyleLbl="bgShp" presStyleIdx="0" presStyleCnt="3" custLinFactNeighborY="-25842"/>
      <dgm:spPr/>
    </dgm:pt>
    <dgm:pt modelId="{8ED12F32-3336-4465-93C2-293EC5565388}" type="pres">
      <dgm:prSet presAssocID="{38924BE2-CA95-4F0C-8380-6B37E39DDCA7}" presName="bgRectTx" presStyleLbl="bgShp" presStyleIdx="0" presStyleCnt="3">
        <dgm:presLayoutVars>
          <dgm:bulletEnabled val="1"/>
        </dgm:presLayoutVars>
      </dgm:prSet>
      <dgm:spPr/>
    </dgm:pt>
    <dgm:pt modelId="{2731248A-6874-4A4A-A4FB-254BD310ABDA}" type="pres">
      <dgm:prSet presAssocID="{38924BE2-CA95-4F0C-8380-6B37E39DDCA7}" presName="spComp" presStyleCnt="0"/>
      <dgm:spPr/>
    </dgm:pt>
    <dgm:pt modelId="{308F4DAB-F0FB-4D2C-84DD-FFC7484ED655}" type="pres">
      <dgm:prSet presAssocID="{38924BE2-CA95-4F0C-8380-6B37E39DDCA7}" presName="vSp" presStyleCnt="0"/>
      <dgm:spPr/>
    </dgm:pt>
    <dgm:pt modelId="{B62DA4A6-522A-4104-8303-FF1634881D67}" type="pres">
      <dgm:prSet presAssocID="{1229E1E2-0293-474F-A324-FBF9C1F07752}" presName="rectComp" presStyleCnt="0"/>
      <dgm:spPr/>
    </dgm:pt>
    <dgm:pt modelId="{A5C43EC6-C3E1-4C9D-81B8-B3186052E052}" type="pres">
      <dgm:prSet presAssocID="{1229E1E2-0293-474F-A324-FBF9C1F07752}" presName="bgRect" presStyleLbl="bgShp" presStyleIdx="1" presStyleCnt="3"/>
      <dgm:spPr/>
    </dgm:pt>
    <dgm:pt modelId="{E00722B1-9EA7-44F3-B435-B6ED561228A6}" type="pres">
      <dgm:prSet presAssocID="{1229E1E2-0293-474F-A324-FBF9C1F07752}" presName="bgRectTx" presStyleLbl="bgShp" presStyleIdx="1" presStyleCnt="3">
        <dgm:presLayoutVars>
          <dgm:bulletEnabled val="1"/>
        </dgm:presLayoutVars>
      </dgm:prSet>
      <dgm:spPr/>
    </dgm:pt>
    <dgm:pt modelId="{C1B0113F-339C-4533-8465-B38AF7B5BFB3}" type="pres">
      <dgm:prSet presAssocID="{1229E1E2-0293-474F-A324-FBF9C1F07752}" presName="spComp" presStyleCnt="0"/>
      <dgm:spPr/>
    </dgm:pt>
    <dgm:pt modelId="{B96E8C4A-27FD-4A06-B40B-75733DF69F4B}" type="pres">
      <dgm:prSet presAssocID="{1229E1E2-0293-474F-A324-FBF9C1F07752}" presName="vSp" presStyleCnt="0"/>
      <dgm:spPr/>
    </dgm:pt>
    <dgm:pt modelId="{C958D344-9849-4C54-B6DC-F76168BFC95F}" type="pres">
      <dgm:prSet presAssocID="{47EE0EBA-5A74-4C4F-8AF1-1C96E853AC6D}" presName="rectComp" presStyleCnt="0"/>
      <dgm:spPr/>
    </dgm:pt>
    <dgm:pt modelId="{9C3F394E-E926-4784-824C-3F3098AA9867}" type="pres">
      <dgm:prSet presAssocID="{47EE0EBA-5A74-4C4F-8AF1-1C96E853AC6D}" presName="bgRect" presStyleLbl="bgShp" presStyleIdx="2" presStyleCnt="3"/>
      <dgm:spPr/>
    </dgm:pt>
    <dgm:pt modelId="{CB52DA88-0482-443A-917C-A350D97E965B}" type="pres">
      <dgm:prSet presAssocID="{47EE0EBA-5A74-4C4F-8AF1-1C96E853AC6D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FD17D20A-62D3-49D2-BEA8-71BF25D478D2}" type="presOf" srcId="{1229E1E2-0293-474F-A324-FBF9C1F07752}" destId="{A5C43EC6-C3E1-4C9D-81B8-B3186052E052}" srcOrd="0" destOrd="0" presId="urn:microsoft.com/office/officeart/2005/8/layout/hierarchy6"/>
    <dgm:cxn modelId="{31FC9C1E-5802-4F9D-B04D-7D7821AEB567}" srcId="{35A1DCE3-BB78-4870-A8D8-308D854278FD}" destId="{1229E1E2-0293-474F-A324-FBF9C1F07752}" srcOrd="2" destOrd="0" parTransId="{4086F2DA-1CFE-4429-B54C-87B93FD2A0F1}" sibTransId="{29C48A5E-616B-48C5-8DF8-7556942E66FD}"/>
    <dgm:cxn modelId="{158C5820-296B-4FB6-8283-6FDBABE2F5F6}" type="presOf" srcId="{942BF3DC-EA6F-46DA-80E8-2179C331C9F0}" destId="{D2A8BD5E-32C2-47BE-96A6-E9BB48DA1A80}" srcOrd="0" destOrd="0" presId="urn:microsoft.com/office/officeart/2005/8/layout/hierarchy6"/>
    <dgm:cxn modelId="{C22A6236-AE41-4112-8D13-E10109F49D12}" srcId="{35A1DCE3-BB78-4870-A8D8-308D854278FD}" destId="{82A140F5-ACC8-4FAB-8D6C-DB5F3CE36A95}" srcOrd="0" destOrd="0" parTransId="{94113FBC-955F-404F-94EA-EA0936F98B83}" sibTransId="{5AE1F4BE-03FF-4365-A56F-DDC6BEBD00AF}"/>
    <dgm:cxn modelId="{813D3254-9366-483B-84E2-7D0ABC7E25D4}" type="presOf" srcId="{38924BE2-CA95-4F0C-8380-6B37E39DDCA7}" destId="{8ED12F32-3336-4465-93C2-293EC5565388}" srcOrd="1" destOrd="0" presId="urn:microsoft.com/office/officeart/2005/8/layout/hierarchy6"/>
    <dgm:cxn modelId="{3E99A45F-4069-4D9C-B52A-5B074446E6A8}" type="presOf" srcId="{47EE0EBA-5A74-4C4F-8AF1-1C96E853AC6D}" destId="{CB52DA88-0482-443A-917C-A350D97E965B}" srcOrd="1" destOrd="0" presId="urn:microsoft.com/office/officeart/2005/8/layout/hierarchy6"/>
    <dgm:cxn modelId="{B041DD67-20EE-4F6F-B922-CED017168FA8}" srcId="{32A99C30-4731-4866-A942-0D76FEC0FA37}" destId="{36963746-436D-4521-B22C-FA34F8697D52}" srcOrd="2" destOrd="0" parTransId="{DCA0127B-0E96-4285-B7DB-7502D65B4389}" sibTransId="{77CF1865-5F1C-4DE5-AF3B-FEDD75B4C02B}"/>
    <dgm:cxn modelId="{F9D78B68-1855-4780-BB7F-FC3953BF18B3}" srcId="{32A99C30-4731-4866-A942-0D76FEC0FA37}" destId="{45EA3179-5D62-41B4-A6D3-35D3AA25BDC7}" srcOrd="1" destOrd="0" parTransId="{D84981C8-222B-4D38-8BED-2DFA1475C090}" sibTransId="{F83FF3B0-421A-4B0E-A42A-4D7F4A3D5DDC}"/>
    <dgm:cxn modelId="{C2D0CD71-219D-44BB-8E7D-86BE47ED8214}" type="presOf" srcId="{36963746-436D-4521-B22C-FA34F8697D52}" destId="{9D7FA19F-6677-4160-872E-16378682750C}" srcOrd="0" destOrd="0" presId="urn:microsoft.com/office/officeart/2005/8/layout/hierarchy6"/>
    <dgm:cxn modelId="{0BA02274-F14D-406D-9F2C-8346B133E599}" type="presOf" srcId="{1229E1E2-0293-474F-A324-FBF9C1F07752}" destId="{E00722B1-9EA7-44F3-B435-B6ED561228A6}" srcOrd="1" destOrd="0" presId="urn:microsoft.com/office/officeart/2005/8/layout/hierarchy6"/>
    <dgm:cxn modelId="{26664A7D-A1C6-4473-86C2-0B752FD4DB06}" type="presOf" srcId="{90D05BCB-791F-4292-BC95-A84FBAB422FB}" destId="{F635DA96-95C0-4A90-9D04-5490F50626CD}" srcOrd="0" destOrd="0" presId="urn:microsoft.com/office/officeart/2005/8/layout/hierarchy6"/>
    <dgm:cxn modelId="{975BEF86-53F1-4522-B581-FE53825A3E84}" type="presOf" srcId="{47EE0EBA-5A74-4C4F-8AF1-1C96E853AC6D}" destId="{9C3F394E-E926-4784-824C-3F3098AA9867}" srcOrd="0" destOrd="0" presId="urn:microsoft.com/office/officeart/2005/8/layout/hierarchy6"/>
    <dgm:cxn modelId="{2AA3628B-175B-4D04-8457-A79BA9EEDD6C}" srcId="{82A140F5-ACC8-4FAB-8D6C-DB5F3CE36A95}" destId="{32A99C30-4731-4866-A942-0D76FEC0FA37}" srcOrd="0" destOrd="0" parTransId="{942BF3DC-EA6F-46DA-80E8-2179C331C9F0}" sibTransId="{53EC605D-AD7E-4FF4-866F-36F81B4E8EB2}"/>
    <dgm:cxn modelId="{15A5D9A1-2B7F-4611-9A54-280BF8691BF0}" type="presOf" srcId="{32A99C30-4731-4866-A942-0D76FEC0FA37}" destId="{6356A02E-1CB3-4F50-8BAF-6AE288EC9C44}" srcOrd="0" destOrd="0" presId="urn:microsoft.com/office/officeart/2005/8/layout/hierarchy6"/>
    <dgm:cxn modelId="{0AAE2CA7-C392-4E91-9D93-3DF0C09BFD81}" type="presOf" srcId="{6487CAB0-BEF3-41AC-8365-67E5D1A9D0D8}" destId="{75781F00-0E05-4D9E-B62B-9C0B6EBCC62A}" srcOrd="0" destOrd="0" presId="urn:microsoft.com/office/officeart/2005/8/layout/hierarchy6"/>
    <dgm:cxn modelId="{1AB474B3-D89A-43DB-BD55-92F3E9088B89}" type="presOf" srcId="{D84981C8-222B-4D38-8BED-2DFA1475C090}" destId="{BAAA10DB-7CB0-4D96-A655-F56DFB83C3F2}" srcOrd="0" destOrd="0" presId="urn:microsoft.com/office/officeart/2005/8/layout/hierarchy6"/>
    <dgm:cxn modelId="{29B851B4-ABFB-4563-9D67-4B1F1A8BBF0A}" srcId="{35A1DCE3-BB78-4870-A8D8-308D854278FD}" destId="{47EE0EBA-5A74-4C4F-8AF1-1C96E853AC6D}" srcOrd="3" destOrd="0" parTransId="{606212E1-F83E-4AD8-BCFC-58233141F236}" sibTransId="{47DDF300-E5DC-40E4-892E-2F72BE8722EA}"/>
    <dgm:cxn modelId="{C8FD43BE-5245-43E2-A416-663DA1B40737}" srcId="{32A99C30-4731-4866-A942-0D76FEC0FA37}" destId="{6487CAB0-BEF3-41AC-8365-67E5D1A9D0D8}" srcOrd="0" destOrd="0" parTransId="{90D05BCB-791F-4292-BC95-A84FBAB422FB}" sibTransId="{E6CACFAB-EAAA-41D1-BA0E-873D5B116EC7}"/>
    <dgm:cxn modelId="{E0BF6AC3-1A86-4130-B6B4-0AE08DA9DA19}" srcId="{35A1DCE3-BB78-4870-A8D8-308D854278FD}" destId="{38924BE2-CA95-4F0C-8380-6B37E39DDCA7}" srcOrd="1" destOrd="0" parTransId="{4D2C8C28-1E66-4579-BCB7-D41402B309C5}" sibTransId="{63007DF1-ECAA-4209-8F28-E565294019C2}"/>
    <dgm:cxn modelId="{6D2E4ADF-FA3A-40E1-802E-42CA23C88D34}" type="presOf" srcId="{DCA0127B-0E96-4285-B7DB-7502D65B4389}" destId="{1952D065-F268-4877-BE3F-E9356F499632}" srcOrd="0" destOrd="0" presId="urn:microsoft.com/office/officeart/2005/8/layout/hierarchy6"/>
    <dgm:cxn modelId="{D18AD2E4-17F9-4AC8-B8C1-709F802BC862}" type="presOf" srcId="{45EA3179-5D62-41B4-A6D3-35D3AA25BDC7}" destId="{BCFFC3F9-BFFF-4155-B15A-F8C37551FE52}" srcOrd="0" destOrd="0" presId="urn:microsoft.com/office/officeart/2005/8/layout/hierarchy6"/>
    <dgm:cxn modelId="{FBCEEEE9-BB62-424E-8327-E79E241DC839}" type="presOf" srcId="{35A1DCE3-BB78-4870-A8D8-308D854278FD}" destId="{B5DB4326-B21B-4944-98F7-276F09929F39}" srcOrd="0" destOrd="0" presId="urn:microsoft.com/office/officeart/2005/8/layout/hierarchy6"/>
    <dgm:cxn modelId="{DFFBA1F2-10F9-4E51-B148-4E548101F731}" type="presOf" srcId="{38924BE2-CA95-4F0C-8380-6B37E39DDCA7}" destId="{EE2646E2-7D23-43FE-BC96-7638BD0C2031}" srcOrd="0" destOrd="0" presId="urn:microsoft.com/office/officeart/2005/8/layout/hierarchy6"/>
    <dgm:cxn modelId="{0CE048F3-A9DB-4D4C-8064-BAA85672E019}" type="presOf" srcId="{82A140F5-ACC8-4FAB-8D6C-DB5F3CE36A95}" destId="{45DC215E-DD53-4471-8604-132E27D39882}" srcOrd="0" destOrd="0" presId="urn:microsoft.com/office/officeart/2005/8/layout/hierarchy6"/>
    <dgm:cxn modelId="{588F45DB-74F7-447C-A502-F2B95E6EC83E}" type="presParOf" srcId="{B5DB4326-B21B-4944-98F7-276F09929F39}" destId="{B301920C-E9B5-4A60-9760-F0494AA61CA6}" srcOrd="0" destOrd="0" presId="urn:microsoft.com/office/officeart/2005/8/layout/hierarchy6"/>
    <dgm:cxn modelId="{F96DDA18-1C3D-48A3-A2D1-CFFA081575C7}" type="presParOf" srcId="{B301920C-E9B5-4A60-9760-F0494AA61CA6}" destId="{7FEA5B9D-60D7-4A94-9AD9-96255BE7D66F}" srcOrd="0" destOrd="0" presId="urn:microsoft.com/office/officeart/2005/8/layout/hierarchy6"/>
    <dgm:cxn modelId="{2998ED3B-45A6-44C4-BD46-FAC1C486AE16}" type="presParOf" srcId="{B301920C-E9B5-4A60-9760-F0494AA61CA6}" destId="{E32E56E4-04D7-4BA8-AEFF-A4BCE2078B3E}" srcOrd="1" destOrd="0" presId="urn:microsoft.com/office/officeart/2005/8/layout/hierarchy6"/>
    <dgm:cxn modelId="{3821D631-FC8F-4E4C-B632-F3B1FDC14B4A}" type="presParOf" srcId="{E32E56E4-04D7-4BA8-AEFF-A4BCE2078B3E}" destId="{3AC56819-27D0-4385-A927-017012113E64}" srcOrd="0" destOrd="0" presId="urn:microsoft.com/office/officeart/2005/8/layout/hierarchy6"/>
    <dgm:cxn modelId="{A247ACBC-26D5-41F1-8320-6AA54394313E}" type="presParOf" srcId="{3AC56819-27D0-4385-A927-017012113E64}" destId="{45DC215E-DD53-4471-8604-132E27D39882}" srcOrd="0" destOrd="0" presId="urn:microsoft.com/office/officeart/2005/8/layout/hierarchy6"/>
    <dgm:cxn modelId="{EB823680-BF31-47B2-BC85-A768BCB5365D}" type="presParOf" srcId="{3AC56819-27D0-4385-A927-017012113E64}" destId="{CB7D9985-6698-4EE3-A959-1BA090B2B5AC}" srcOrd="1" destOrd="0" presId="urn:microsoft.com/office/officeart/2005/8/layout/hierarchy6"/>
    <dgm:cxn modelId="{600F5460-FFCF-472D-9CF8-432D05AA5C0B}" type="presParOf" srcId="{CB7D9985-6698-4EE3-A959-1BA090B2B5AC}" destId="{D2A8BD5E-32C2-47BE-96A6-E9BB48DA1A80}" srcOrd="0" destOrd="0" presId="urn:microsoft.com/office/officeart/2005/8/layout/hierarchy6"/>
    <dgm:cxn modelId="{0DC72B3B-2A72-4745-8106-125D93280CC1}" type="presParOf" srcId="{CB7D9985-6698-4EE3-A959-1BA090B2B5AC}" destId="{E8FAE0A9-1FF5-4E43-8386-412337789515}" srcOrd="1" destOrd="0" presId="urn:microsoft.com/office/officeart/2005/8/layout/hierarchy6"/>
    <dgm:cxn modelId="{B603A965-E5F5-4CBB-86A4-F4D08FD41EA1}" type="presParOf" srcId="{E8FAE0A9-1FF5-4E43-8386-412337789515}" destId="{6356A02E-1CB3-4F50-8BAF-6AE288EC9C44}" srcOrd="0" destOrd="0" presId="urn:microsoft.com/office/officeart/2005/8/layout/hierarchy6"/>
    <dgm:cxn modelId="{A9F79C9C-AE60-4996-AC9B-EEDB977A23B6}" type="presParOf" srcId="{E8FAE0A9-1FF5-4E43-8386-412337789515}" destId="{7968663B-513E-4AE1-9F5C-A190DD09E0EF}" srcOrd="1" destOrd="0" presId="urn:microsoft.com/office/officeart/2005/8/layout/hierarchy6"/>
    <dgm:cxn modelId="{209F484E-6B04-4613-86FD-E95D918264A6}" type="presParOf" srcId="{7968663B-513E-4AE1-9F5C-A190DD09E0EF}" destId="{F635DA96-95C0-4A90-9D04-5490F50626CD}" srcOrd="0" destOrd="0" presId="urn:microsoft.com/office/officeart/2005/8/layout/hierarchy6"/>
    <dgm:cxn modelId="{8CF7D9A2-636A-4116-AD08-70609B6F32CE}" type="presParOf" srcId="{7968663B-513E-4AE1-9F5C-A190DD09E0EF}" destId="{D7529235-BF83-45A7-BCC0-A61BC52A0A88}" srcOrd="1" destOrd="0" presId="urn:microsoft.com/office/officeart/2005/8/layout/hierarchy6"/>
    <dgm:cxn modelId="{96FD306A-6881-4CE5-AADA-FDE1B3F1E4CD}" type="presParOf" srcId="{D7529235-BF83-45A7-BCC0-A61BC52A0A88}" destId="{75781F00-0E05-4D9E-B62B-9C0B6EBCC62A}" srcOrd="0" destOrd="0" presId="urn:microsoft.com/office/officeart/2005/8/layout/hierarchy6"/>
    <dgm:cxn modelId="{1DB25A06-AECC-4AD4-8ED0-4D07136B2411}" type="presParOf" srcId="{D7529235-BF83-45A7-BCC0-A61BC52A0A88}" destId="{44B67FFD-3DCC-4026-831E-8642D002D550}" srcOrd="1" destOrd="0" presId="urn:microsoft.com/office/officeart/2005/8/layout/hierarchy6"/>
    <dgm:cxn modelId="{595F4572-081D-4425-B873-12A111F7B25B}" type="presParOf" srcId="{7968663B-513E-4AE1-9F5C-A190DD09E0EF}" destId="{BAAA10DB-7CB0-4D96-A655-F56DFB83C3F2}" srcOrd="2" destOrd="0" presId="urn:microsoft.com/office/officeart/2005/8/layout/hierarchy6"/>
    <dgm:cxn modelId="{F788E8A6-157F-460F-A494-B9D4D6627F36}" type="presParOf" srcId="{7968663B-513E-4AE1-9F5C-A190DD09E0EF}" destId="{8D7E438F-CE24-4ACE-B5F0-2434832B6AAE}" srcOrd="3" destOrd="0" presId="urn:microsoft.com/office/officeart/2005/8/layout/hierarchy6"/>
    <dgm:cxn modelId="{25622E16-38F1-48E6-A1FC-4FC902D57FDA}" type="presParOf" srcId="{8D7E438F-CE24-4ACE-B5F0-2434832B6AAE}" destId="{BCFFC3F9-BFFF-4155-B15A-F8C37551FE52}" srcOrd="0" destOrd="0" presId="urn:microsoft.com/office/officeart/2005/8/layout/hierarchy6"/>
    <dgm:cxn modelId="{EDCA42D9-EF2A-435C-8078-C9D616E26642}" type="presParOf" srcId="{8D7E438F-CE24-4ACE-B5F0-2434832B6AAE}" destId="{35961AB5-62B9-4BBA-BE7E-C563D4C31FE0}" srcOrd="1" destOrd="0" presId="urn:microsoft.com/office/officeart/2005/8/layout/hierarchy6"/>
    <dgm:cxn modelId="{B66BA4A3-48B9-46BF-9FF0-562725CA61B4}" type="presParOf" srcId="{7968663B-513E-4AE1-9F5C-A190DD09E0EF}" destId="{1952D065-F268-4877-BE3F-E9356F499632}" srcOrd="4" destOrd="0" presId="urn:microsoft.com/office/officeart/2005/8/layout/hierarchy6"/>
    <dgm:cxn modelId="{34DEF6C9-1B7D-4F46-ADED-4E4978635654}" type="presParOf" srcId="{7968663B-513E-4AE1-9F5C-A190DD09E0EF}" destId="{B5FF301C-BC35-4246-8093-B1B77C726042}" srcOrd="5" destOrd="0" presId="urn:microsoft.com/office/officeart/2005/8/layout/hierarchy6"/>
    <dgm:cxn modelId="{89FE3AB0-651E-4C0B-B983-894AA963C83B}" type="presParOf" srcId="{B5FF301C-BC35-4246-8093-B1B77C726042}" destId="{9D7FA19F-6677-4160-872E-16378682750C}" srcOrd="0" destOrd="0" presId="urn:microsoft.com/office/officeart/2005/8/layout/hierarchy6"/>
    <dgm:cxn modelId="{0FA281A8-942D-4933-84F4-5B46B5B7692C}" type="presParOf" srcId="{B5FF301C-BC35-4246-8093-B1B77C726042}" destId="{B0877BF0-8CCF-47A3-A642-1014CBD95F3D}" srcOrd="1" destOrd="0" presId="urn:microsoft.com/office/officeart/2005/8/layout/hierarchy6"/>
    <dgm:cxn modelId="{BE2FCA32-84F2-4C3D-B96E-D4DF40372F55}" type="presParOf" srcId="{B5DB4326-B21B-4944-98F7-276F09929F39}" destId="{8721D1F6-3CF3-40D4-9AF1-23F38C2DCE4B}" srcOrd="1" destOrd="0" presId="urn:microsoft.com/office/officeart/2005/8/layout/hierarchy6"/>
    <dgm:cxn modelId="{43CD9E21-1709-464E-A80B-BA9C8BE3BCDA}" type="presParOf" srcId="{8721D1F6-3CF3-40D4-9AF1-23F38C2DCE4B}" destId="{9568D498-4876-4CF3-9F52-867B65932ACE}" srcOrd="0" destOrd="0" presId="urn:microsoft.com/office/officeart/2005/8/layout/hierarchy6"/>
    <dgm:cxn modelId="{9670626B-1240-466A-8A38-3833BC29F71C}" type="presParOf" srcId="{9568D498-4876-4CF3-9F52-867B65932ACE}" destId="{EE2646E2-7D23-43FE-BC96-7638BD0C2031}" srcOrd="0" destOrd="0" presId="urn:microsoft.com/office/officeart/2005/8/layout/hierarchy6"/>
    <dgm:cxn modelId="{D0BA6E41-7985-4E04-A58F-73B517F9169A}" type="presParOf" srcId="{9568D498-4876-4CF3-9F52-867B65932ACE}" destId="{8ED12F32-3336-4465-93C2-293EC5565388}" srcOrd="1" destOrd="0" presId="urn:microsoft.com/office/officeart/2005/8/layout/hierarchy6"/>
    <dgm:cxn modelId="{714FCAA3-5978-426B-819E-6D97B1BFEAF3}" type="presParOf" srcId="{8721D1F6-3CF3-40D4-9AF1-23F38C2DCE4B}" destId="{2731248A-6874-4A4A-A4FB-254BD310ABDA}" srcOrd="1" destOrd="0" presId="urn:microsoft.com/office/officeart/2005/8/layout/hierarchy6"/>
    <dgm:cxn modelId="{50E0BFD8-BA1E-4FEF-9628-147A00F0CC55}" type="presParOf" srcId="{2731248A-6874-4A4A-A4FB-254BD310ABDA}" destId="{308F4DAB-F0FB-4D2C-84DD-FFC7484ED655}" srcOrd="0" destOrd="0" presId="urn:microsoft.com/office/officeart/2005/8/layout/hierarchy6"/>
    <dgm:cxn modelId="{7F508192-2167-4554-AE5E-A525F5E5B7C6}" type="presParOf" srcId="{8721D1F6-3CF3-40D4-9AF1-23F38C2DCE4B}" destId="{B62DA4A6-522A-4104-8303-FF1634881D67}" srcOrd="2" destOrd="0" presId="urn:microsoft.com/office/officeart/2005/8/layout/hierarchy6"/>
    <dgm:cxn modelId="{0AE3A275-C6E3-4BBF-BD73-31271B34B952}" type="presParOf" srcId="{B62DA4A6-522A-4104-8303-FF1634881D67}" destId="{A5C43EC6-C3E1-4C9D-81B8-B3186052E052}" srcOrd="0" destOrd="0" presId="urn:microsoft.com/office/officeart/2005/8/layout/hierarchy6"/>
    <dgm:cxn modelId="{D6A367C8-68A6-434D-92EB-0FB2616F18F2}" type="presParOf" srcId="{B62DA4A6-522A-4104-8303-FF1634881D67}" destId="{E00722B1-9EA7-44F3-B435-B6ED561228A6}" srcOrd="1" destOrd="0" presId="urn:microsoft.com/office/officeart/2005/8/layout/hierarchy6"/>
    <dgm:cxn modelId="{C500B664-9408-4EB9-A2C3-DED970350C07}" type="presParOf" srcId="{8721D1F6-3CF3-40D4-9AF1-23F38C2DCE4B}" destId="{C1B0113F-339C-4533-8465-B38AF7B5BFB3}" srcOrd="3" destOrd="0" presId="urn:microsoft.com/office/officeart/2005/8/layout/hierarchy6"/>
    <dgm:cxn modelId="{E4551695-E8A5-4186-A1E9-3B3FB8586B21}" type="presParOf" srcId="{C1B0113F-339C-4533-8465-B38AF7B5BFB3}" destId="{B96E8C4A-27FD-4A06-B40B-75733DF69F4B}" srcOrd="0" destOrd="0" presId="urn:microsoft.com/office/officeart/2005/8/layout/hierarchy6"/>
    <dgm:cxn modelId="{2756359A-BB36-4A20-A4EE-1E55E610A32D}" type="presParOf" srcId="{8721D1F6-3CF3-40D4-9AF1-23F38C2DCE4B}" destId="{C958D344-9849-4C54-B6DC-F76168BFC95F}" srcOrd="4" destOrd="0" presId="urn:microsoft.com/office/officeart/2005/8/layout/hierarchy6"/>
    <dgm:cxn modelId="{0BF24A20-CF03-45AC-B224-3AAA11D3D98A}" type="presParOf" srcId="{C958D344-9849-4C54-B6DC-F76168BFC95F}" destId="{9C3F394E-E926-4784-824C-3F3098AA9867}" srcOrd="0" destOrd="0" presId="urn:microsoft.com/office/officeart/2005/8/layout/hierarchy6"/>
    <dgm:cxn modelId="{DD21FE77-903D-4735-BD56-EC5DDE13B3FD}" type="presParOf" srcId="{C958D344-9849-4C54-B6DC-F76168BFC95F}" destId="{CB52DA88-0482-443A-917C-A350D97E965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A1DCE3-BB78-4870-A8D8-308D854278FD}" type="doc">
      <dgm:prSet loTypeId="urn:microsoft.com/office/officeart/2005/8/layout/hierarchy6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82A140F5-ACC8-4FAB-8D6C-DB5F3CE36A95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SOC</a:t>
          </a:r>
        </a:p>
      </dgm:t>
    </dgm:pt>
    <dgm:pt modelId="{94113FBC-955F-404F-94EA-EA0936F98B83}" type="parTrans" cxnId="{C22A6236-AE41-4112-8D13-E10109F49D12}">
      <dgm:prSet/>
      <dgm:spPr/>
      <dgm:t>
        <a:bodyPr/>
        <a:lstStyle/>
        <a:p>
          <a:endParaRPr lang="en-US"/>
        </a:p>
      </dgm:t>
    </dgm:pt>
    <dgm:pt modelId="{5AE1F4BE-03FF-4365-A56F-DDC6BEBD00AF}" type="sibTrans" cxnId="{C22A6236-AE41-4112-8D13-E10109F49D12}">
      <dgm:prSet/>
      <dgm:spPr/>
      <dgm:t>
        <a:bodyPr/>
        <a:lstStyle/>
        <a:p>
          <a:endParaRPr lang="en-US"/>
        </a:p>
      </dgm:t>
    </dgm:pt>
    <dgm:pt modelId="{6487CAB0-BEF3-41AC-8365-67E5D1A9D0D8}">
      <dgm:prSet phldrT="[Text]"/>
      <dgm:spPr/>
      <dgm:t>
        <a:bodyPr/>
        <a:lstStyle/>
        <a:p>
          <a:r>
            <a:rPr lang="en-US" b="1" dirty="0"/>
            <a:t>OPS</a:t>
          </a:r>
          <a:br>
            <a:rPr lang="en-US" dirty="0"/>
          </a:br>
          <a:r>
            <a:rPr lang="en-US" dirty="0"/>
            <a:t>Operations</a:t>
          </a:r>
        </a:p>
      </dgm:t>
    </dgm:pt>
    <dgm:pt modelId="{90D05BCB-791F-4292-BC95-A84FBAB422FB}" type="parTrans" cxnId="{C8FD43BE-5245-43E2-A416-663DA1B40737}">
      <dgm:prSet/>
      <dgm:spPr/>
      <dgm:t>
        <a:bodyPr/>
        <a:lstStyle/>
        <a:p>
          <a:endParaRPr lang="en-US"/>
        </a:p>
      </dgm:t>
    </dgm:pt>
    <dgm:pt modelId="{E6CACFAB-EAAA-41D1-BA0E-873D5B116EC7}" type="sibTrans" cxnId="{C8FD43BE-5245-43E2-A416-663DA1B40737}">
      <dgm:prSet/>
      <dgm:spPr/>
      <dgm:t>
        <a:bodyPr/>
        <a:lstStyle/>
        <a:p>
          <a:endParaRPr lang="en-US"/>
        </a:p>
      </dgm:t>
    </dgm:pt>
    <dgm:pt modelId="{45EA3179-5D62-41B4-A6D3-35D3AA25BDC7}">
      <dgm:prSet phldrT="[Text]"/>
      <dgm:spPr/>
      <dgm:t>
        <a:bodyPr/>
        <a:lstStyle/>
        <a:p>
          <a:r>
            <a:rPr lang="en-US" b="1" dirty="0"/>
            <a:t>ACS</a:t>
          </a:r>
          <a:br>
            <a:rPr lang="en-US" dirty="0"/>
          </a:br>
          <a:r>
            <a:rPr lang="en-US" dirty="0"/>
            <a:t>Advanced Cyber Services</a:t>
          </a:r>
        </a:p>
      </dgm:t>
    </dgm:pt>
    <dgm:pt modelId="{D84981C8-222B-4D38-8BED-2DFA1475C090}" type="parTrans" cxnId="{F9D78B68-1855-4780-BB7F-FC3953BF18B3}">
      <dgm:prSet/>
      <dgm:spPr/>
      <dgm:t>
        <a:bodyPr/>
        <a:lstStyle/>
        <a:p>
          <a:endParaRPr lang="en-US"/>
        </a:p>
      </dgm:t>
    </dgm:pt>
    <dgm:pt modelId="{F83FF3B0-421A-4B0E-A42A-4D7F4A3D5DDC}" type="sibTrans" cxnId="{F9D78B68-1855-4780-BB7F-FC3953BF18B3}">
      <dgm:prSet/>
      <dgm:spPr/>
      <dgm:t>
        <a:bodyPr/>
        <a:lstStyle/>
        <a:p>
          <a:endParaRPr lang="en-US"/>
        </a:p>
      </dgm:t>
    </dgm:pt>
    <dgm:pt modelId="{38924BE2-CA95-4F0C-8380-6B37E39DDCA7}">
      <dgm:prSet phldrT="[Text]"/>
      <dgm:spPr/>
      <dgm:t>
        <a:bodyPr/>
        <a:lstStyle/>
        <a:p>
          <a:pPr algn="l"/>
          <a:r>
            <a:rPr lang="en-US" dirty="0"/>
            <a:t>Tactical Organization</a:t>
          </a:r>
        </a:p>
      </dgm:t>
    </dgm:pt>
    <dgm:pt modelId="{4D2C8C28-1E66-4579-BCB7-D41402B309C5}" type="parTrans" cxnId="{E0BF6AC3-1A86-4130-B6B4-0AE08DA9DA19}">
      <dgm:prSet/>
      <dgm:spPr/>
      <dgm:t>
        <a:bodyPr/>
        <a:lstStyle/>
        <a:p>
          <a:endParaRPr lang="en-US"/>
        </a:p>
      </dgm:t>
    </dgm:pt>
    <dgm:pt modelId="{63007DF1-ECAA-4209-8F28-E565294019C2}" type="sibTrans" cxnId="{E0BF6AC3-1A86-4130-B6B4-0AE08DA9DA19}">
      <dgm:prSet/>
      <dgm:spPr/>
      <dgm:t>
        <a:bodyPr/>
        <a:lstStyle/>
        <a:p>
          <a:endParaRPr lang="en-US"/>
        </a:p>
      </dgm:t>
    </dgm:pt>
    <dgm:pt modelId="{1229E1E2-0293-474F-A324-FBF9C1F07752}">
      <dgm:prSet phldrT="[Text]"/>
      <dgm:spPr/>
      <dgm:t>
        <a:bodyPr/>
        <a:lstStyle/>
        <a:p>
          <a:pPr algn="l"/>
          <a:r>
            <a:rPr lang="en-US" dirty="0"/>
            <a:t>Execution,</a:t>
          </a:r>
          <a:br>
            <a:rPr lang="en-US" dirty="0"/>
          </a:br>
          <a:r>
            <a:rPr lang="en-US" dirty="0"/>
            <a:t>Service Delivery</a:t>
          </a:r>
        </a:p>
      </dgm:t>
    </dgm:pt>
    <dgm:pt modelId="{4086F2DA-1CFE-4429-B54C-87B93FD2A0F1}" type="parTrans" cxnId="{31FC9C1E-5802-4F9D-B04D-7D7821AEB567}">
      <dgm:prSet/>
      <dgm:spPr/>
      <dgm:t>
        <a:bodyPr/>
        <a:lstStyle/>
        <a:p>
          <a:endParaRPr lang="en-US"/>
        </a:p>
      </dgm:t>
    </dgm:pt>
    <dgm:pt modelId="{29C48A5E-616B-48C5-8DF8-7556942E66FD}" type="sibTrans" cxnId="{31FC9C1E-5802-4F9D-B04D-7D7821AEB567}">
      <dgm:prSet/>
      <dgm:spPr/>
      <dgm:t>
        <a:bodyPr/>
        <a:lstStyle/>
        <a:p>
          <a:endParaRPr lang="en-US"/>
        </a:p>
      </dgm:t>
    </dgm:pt>
    <dgm:pt modelId="{47EE0EBA-5A74-4C4F-8AF1-1C96E853AC6D}">
      <dgm:prSet phldrT="[Text]"/>
      <dgm:spPr/>
      <dgm:t>
        <a:bodyPr/>
        <a:lstStyle/>
        <a:p>
          <a:pPr algn="l"/>
          <a:r>
            <a:rPr lang="en-US" dirty="0"/>
            <a:t>Capabilities</a:t>
          </a:r>
        </a:p>
      </dgm:t>
    </dgm:pt>
    <dgm:pt modelId="{606212E1-F83E-4AD8-BCFC-58233141F236}" type="parTrans" cxnId="{29B851B4-ABFB-4563-9D67-4B1F1A8BBF0A}">
      <dgm:prSet/>
      <dgm:spPr/>
      <dgm:t>
        <a:bodyPr/>
        <a:lstStyle/>
        <a:p>
          <a:endParaRPr lang="en-US"/>
        </a:p>
      </dgm:t>
    </dgm:pt>
    <dgm:pt modelId="{47DDF300-E5DC-40E4-892E-2F72BE8722EA}" type="sibTrans" cxnId="{29B851B4-ABFB-4563-9D67-4B1F1A8BBF0A}">
      <dgm:prSet/>
      <dgm:spPr/>
      <dgm:t>
        <a:bodyPr/>
        <a:lstStyle/>
        <a:p>
          <a:endParaRPr lang="en-US"/>
        </a:p>
      </dgm:t>
    </dgm:pt>
    <dgm:pt modelId="{36963746-436D-4521-B22C-FA34F8697D52}">
      <dgm:prSet phldrT="[Text]"/>
      <dgm:spPr/>
      <dgm:t>
        <a:bodyPr/>
        <a:lstStyle/>
        <a:p>
          <a:r>
            <a:rPr lang="en-US" b="1" dirty="0"/>
            <a:t>ENG</a:t>
          </a:r>
          <a:br>
            <a:rPr lang="en-US" dirty="0"/>
          </a:br>
          <a:r>
            <a:rPr lang="en-US" dirty="0"/>
            <a:t>Product/Threat Engineering</a:t>
          </a:r>
        </a:p>
      </dgm:t>
    </dgm:pt>
    <dgm:pt modelId="{DCA0127B-0E96-4285-B7DB-7502D65B4389}" type="parTrans" cxnId="{B041DD67-20EE-4F6F-B922-CED017168FA8}">
      <dgm:prSet/>
      <dgm:spPr/>
      <dgm:t>
        <a:bodyPr/>
        <a:lstStyle/>
        <a:p>
          <a:endParaRPr lang="en-US"/>
        </a:p>
      </dgm:t>
    </dgm:pt>
    <dgm:pt modelId="{77CF1865-5F1C-4DE5-AF3B-FEDD75B4C02B}" type="sibTrans" cxnId="{B041DD67-20EE-4F6F-B922-CED017168FA8}">
      <dgm:prSet/>
      <dgm:spPr/>
      <dgm:t>
        <a:bodyPr/>
        <a:lstStyle/>
        <a:p>
          <a:endParaRPr lang="en-US"/>
        </a:p>
      </dgm:t>
    </dgm:pt>
    <dgm:pt modelId="{A050D264-EC6D-4A4C-95D9-EECA7731A5C7}">
      <dgm:prSet phldrT="[Text]"/>
      <dgm:spPr/>
      <dgm:t>
        <a:bodyPr/>
        <a:lstStyle/>
        <a:p>
          <a:pPr algn="ctr"/>
          <a:r>
            <a:rPr lang="en-US" dirty="0"/>
            <a:t>Monitor</a:t>
          </a:r>
          <a:br>
            <a:rPr lang="en-US" dirty="0"/>
          </a:br>
          <a:br>
            <a:rPr lang="en-US" dirty="0"/>
          </a:br>
          <a:r>
            <a:rPr lang="en-US" dirty="0"/>
            <a:t>Detect</a:t>
          </a:r>
          <a:br>
            <a:rPr lang="en-US" dirty="0"/>
          </a:br>
          <a:br>
            <a:rPr lang="en-US" dirty="0"/>
          </a:br>
          <a:r>
            <a:rPr lang="en-US" dirty="0"/>
            <a:t>Respond</a:t>
          </a:r>
        </a:p>
      </dgm:t>
    </dgm:pt>
    <dgm:pt modelId="{B51A2F94-920D-4492-83E6-F60C9FF09198}" type="parTrans" cxnId="{4466D620-4336-452D-8823-D0606B286967}">
      <dgm:prSet/>
      <dgm:spPr/>
      <dgm:t>
        <a:bodyPr/>
        <a:lstStyle/>
        <a:p>
          <a:endParaRPr lang="en-US"/>
        </a:p>
      </dgm:t>
    </dgm:pt>
    <dgm:pt modelId="{E2505F7D-8946-4A47-9E7C-A6DEB67207C7}" type="sibTrans" cxnId="{4466D620-4336-452D-8823-D0606B286967}">
      <dgm:prSet/>
      <dgm:spPr/>
      <dgm:t>
        <a:bodyPr/>
        <a:lstStyle/>
        <a:p>
          <a:endParaRPr lang="en-US"/>
        </a:p>
      </dgm:t>
    </dgm:pt>
    <dgm:pt modelId="{C98FB120-2B2F-4C46-94BE-3025C5CAA408}">
      <dgm:prSet phldrT="[Text]"/>
      <dgm:spPr/>
      <dgm:t>
        <a:bodyPr/>
        <a:lstStyle/>
        <a:p>
          <a:r>
            <a:rPr lang="en-US" dirty="0"/>
            <a:t>Cyber Threat Intel</a:t>
          </a:r>
          <a:br>
            <a:rPr lang="en-US" dirty="0"/>
          </a:br>
          <a:br>
            <a:rPr lang="en-US" dirty="0"/>
          </a:br>
          <a:r>
            <a:rPr lang="en-US" dirty="0"/>
            <a:t>Threat Identification</a:t>
          </a:r>
          <a:br>
            <a:rPr lang="en-US" dirty="0"/>
          </a:br>
          <a:br>
            <a:rPr lang="en-US" dirty="0"/>
          </a:br>
          <a:r>
            <a:rPr lang="en-US" dirty="0"/>
            <a:t>IR &amp; Forensics</a:t>
          </a:r>
        </a:p>
      </dgm:t>
    </dgm:pt>
    <dgm:pt modelId="{DDF872CB-F7C2-4C87-B228-D18EC5D0A171}" type="parTrans" cxnId="{2C54E2E9-727D-40F5-84F7-4ED8B1918A2A}">
      <dgm:prSet/>
      <dgm:spPr/>
      <dgm:t>
        <a:bodyPr/>
        <a:lstStyle/>
        <a:p>
          <a:endParaRPr lang="en-US"/>
        </a:p>
      </dgm:t>
    </dgm:pt>
    <dgm:pt modelId="{9F3AF90C-E7E3-43BE-885F-2BEC7D2E7E5C}" type="sibTrans" cxnId="{2C54E2E9-727D-40F5-84F7-4ED8B1918A2A}">
      <dgm:prSet/>
      <dgm:spPr/>
      <dgm:t>
        <a:bodyPr/>
        <a:lstStyle/>
        <a:p>
          <a:endParaRPr lang="en-US"/>
        </a:p>
      </dgm:t>
    </dgm:pt>
    <dgm:pt modelId="{E0E1F753-8915-4C6D-9FA8-CFC73DA7AE37}">
      <dgm:prSet phldrT="[Text]"/>
      <dgm:spPr/>
      <dgm:t>
        <a:bodyPr/>
        <a:lstStyle/>
        <a:p>
          <a:r>
            <a:rPr lang="en-US" dirty="0"/>
            <a:t>Threat Content</a:t>
          </a:r>
          <a:br>
            <a:rPr lang="en-US" dirty="0"/>
          </a:br>
          <a:br>
            <a:rPr lang="en-US" dirty="0"/>
          </a:br>
          <a:r>
            <a:rPr lang="en-US" dirty="0"/>
            <a:t>SOC Systems</a:t>
          </a:r>
          <a:br>
            <a:rPr lang="en-US" dirty="0"/>
          </a:br>
          <a:br>
            <a:rPr lang="en-US" dirty="0"/>
          </a:br>
          <a:r>
            <a:rPr lang="en-US" dirty="0"/>
            <a:t>Intel Products</a:t>
          </a:r>
        </a:p>
      </dgm:t>
    </dgm:pt>
    <dgm:pt modelId="{DB47870E-ADAB-4FF8-BF28-4F85BF555B79}" type="parTrans" cxnId="{1D7F699D-5172-4CA3-87B3-18146CE5920D}">
      <dgm:prSet/>
      <dgm:spPr/>
      <dgm:t>
        <a:bodyPr/>
        <a:lstStyle/>
        <a:p>
          <a:endParaRPr lang="en-US"/>
        </a:p>
      </dgm:t>
    </dgm:pt>
    <dgm:pt modelId="{705B3F3E-AB59-4D1F-B36C-BC7ED8A11815}" type="sibTrans" cxnId="{1D7F699D-5172-4CA3-87B3-18146CE5920D}">
      <dgm:prSet/>
      <dgm:spPr/>
      <dgm:t>
        <a:bodyPr/>
        <a:lstStyle/>
        <a:p>
          <a:endParaRPr lang="en-US"/>
        </a:p>
      </dgm:t>
    </dgm:pt>
    <dgm:pt modelId="{B5DB4326-B21B-4944-98F7-276F09929F39}" type="pres">
      <dgm:prSet presAssocID="{35A1DCE3-BB78-4870-A8D8-308D854278F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301920C-E9B5-4A60-9760-F0494AA61CA6}" type="pres">
      <dgm:prSet presAssocID="{35A1DCE3-BB78-4870-A8D8-308D854278FD}" presName="hierFlow" presStyleCnt="0"/>
      <dgm:spPr/>
    </dgm:pt>
    <dgm:pt modelId="{7FEA5B9D-60D7-4A94-9AD9-96255BE7D66F}" type="pres">
      <dgm:prSet presAssocID="{35A1DCE3-BB78-4870-A8D8-308D854278FD}" presName="firstBuf" presStyleCnt="0"/>
      <dgm:spPr/>
    </dgm:pt>
    <dgm:pt modelId="{E32E56E4-04D7-4BA8-AEFF-A4BCE2078B3E}" type="pres">
      <dgm:prSet presAssocID="{35A1DCE3-BB78-4870-A8D8-308D854278F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AC56819-27D0-4385-A927-017012113E64}" type="pres">
      <dgm:prSet presAssocID="{82A140F5-ACC8-4FAB-8D6C-DB5F3CE36A95}" presName="Name14" presStyleCnt="0"/>
      <dgm:spPr/>
    </dgm:pt>
    <dgm:pt modelId="{45DC215E-DD53-4471-8604-132E27D39882}" type="pres">
      <dgm:prSet presAssocID="{82A140F5-ACC8-4FAB-8D6C-DB5F3CE36A95}" presName="level1Shape" presStyleLbl="node0" presStyleIdx="0" presStyleCnt="1">
        <dgm:presLayoutVars>
          <dgm:chPref val="3"/>
        </dgm:presLayoutVars>
      </dgm:prSet>
      <dgm:spPr/>
    </dgm:pt>
    <dgm:pt modelId="{CB7D9985-6698-4EE3-A959-1BA090B2B5AC}" type="pres">
      <dgm:prSet presAssocID="{82A140F5-ACC8-4FAB-8D6C-DB5F3CE36A95}" presName="hierChild2" presStyleCnt="0"/>
      <dgm:spPr/>
    </dgm:pt>
    <dgm:pt modelId="{F635DA96-95C0-4A90-9D04-5490F50626CD}" type="pres">
      <dgm:prSet presAssocID="{90D05BCB-791F-4292-BC95-A84FBAB422FB}" presName="Name19" presStyleLbl="parChTrans1D2" presStyleIdx="0" presStyleCnt="3"/>
      <dgm:spPr/>
    </dgm:pt>
    <dgm:pt modelId="{D7529235-BF83-45A7-BCC0-A61BC52A0A88}" type="pres">
      <dgm:prSet presAssocID="{6487CAB0-BEF3-41AC-8365-67E5D1A9D0D8}" presName="Name21" presStyleCnt="0"/>
      <dgm:spPr/>
    </dgm:pt>
    <dgm:pt modelId="{75781F00-0E05-4D9E-B62B-9C0B6EBCC62A}" type="pres">
      <dgm:prSet presAssocID="{6487CAB0-BEF3-41AC-8365-67E5D1A9D0D8}" presName="level2Shape" presStyleLbl="node2" presStyleIdx="0" presStyleCnt="3"/>
      <dgm:spPr/>
    </dgm:pt>
    <dgm:pt modelId="{44B67FFD-3DCC-4026-831E-8642D002D550}" type="pres">
      <dgm:prSet presAssocID="{6487CAB0-BEF3-41AC-8365-67E5D1A9D0D8}" presName="hierChild3" presStyleCnt="0"/>
      <dgm:spPr/>
    </dgm:pt>
    <dgm:pt modelId="{39342F7D-97F5-4A2F-96BD-F1F9D1F504BA}" type="pres">
      <dgm:prSet presAssocID="{B51A2F94-920D-4492-83E6-F60C9FF09198}" presName="Name19" presStyleLbl="parChTrans1D3" presStyleIdx="0" presStyleCnt="3"/>
      <dgm:spPr/>
    </dgm:pt>
    <dgm:pt modelId="{E70C057D-0841-4F1F-9004-64F68B59AB65}" type="pres">
      <dgm:prSet presAssocID="{A050D264-EC6D-4A4C-95D9-EECA7731A5C7}" presName="Name21" presStyleCnt="0"/>
      <dgm:spPr/>
    </dgm:pt>
    <dgm:pt modelId="{4DA69E5C-9C85-47C7-9DF8-29D23D8CE5EA}" type="pres">
      <dgm:prSet presAssocID="{A050D264-EC6D-4A4C-95D9-EECA7731A5C7}" presName="level2Shape" presStyleLbl="node3" presStyleIdx="0" presStyleCnt="3"/>
      <dgm:spPr/>
    </dgm:pt>
    <dgm:pt modelId="{6173A588-1CC1-4EAD-A436-4B2550C098EF}" type="pres">
      <dgm:prSet presAssocID="{A050D264-EC6D-4A4C-95D9-EECA7731A5C7}" presName="hierChild3" presStyleCnt="0"/>
      <dgm:spPr/>
    </dgm:pt>
    <dgm:pt modelId="{BAAA10DB-7CB0-4D96-A655-F56DFB83C3F2}" type="pres">
      <dgm:prSet presAssocID="{D84981C8-222B-4D38-8BED-2DFA1475C090}" presName="Name19" presStyleLbl="parChTrans1D2" presStyleIdx="1" presStyleCnt="3"/>
      <dgm:spPr/>
    </dgm:pt>
    <dgm:pt modelId="{8D7E438F-CE24-4ACE-B5F0-2434832B6AAE}" type="pres">
      <dgm:prSet presAssocID="{45EA3179-5D62-41B4-A6D3-35D3AA25BDC7}" presName="Name21" presStyleCnt="0"/>
      <dgm:spPr/>
    </dgm:pt>
    <dgm:pt modelId="{BCFFC3F9-BFFF-4155-B15A-F8C37551FE52}" type="pres">
      <dgm:prSet presAssocID="{45EA3179-5D62-41B4-A6D3-35D3AA25BDC7}" presName="level2Shape" presStyleLbl="node2" presStyleIdx="1" presStyleCnt="3"/>
      <dgm:spPr/>
    </dgm:pt>
    <dgm:pt modelId="{35961AB5-62B9-4BBA-BE7E-C563D4C31FE0}" type="pres">
      <dgm:prSet presAssocID="{45EA3179-5D62-41B4-A6D3-35D3AA25BDC7}" presName="hierChild3" presStyleCnt="0"/>
      <dgm:spPr/>
    </dgm:pt>
    <dgm:pt modelId="{41B67D41-18F9-438E-9B85-36C82B98708F}" type="pres">
      <dgm:prSet presAssocID="{DDF872CB-F7C2-4C87-B228-D18EC5D0A171}" presName="Name19" presStyleLbl="parChTrans1D3" presStyleIdx="1" presStyleCnt="3"/>
      <dgm:spPr/>
    </dgm:pt>
    <dgm:pt modelId="{252284A7-58FD-4508-A9A9-0E3EF0F4ACB9}" type="pres">
      <dgm:prSet presAssocID="{C98FB120-2B2F-4C46-94BE-3025C5CAA408}" presName="Name21" presStyleCnt="0"/>
      <dgm:spPr/>
    </dgm:pt>
    <dgm:pt modelId="{AC8CBD7B-2E71-4C6E-9904-E28FF579565D}" type="pres">
      <dgm:prSet presAssocID="{C98FB120-2B2F-4C46-94BE-3025C5CAA408}" presName="level2Shape" presStyleLbl="node3" presStyleIdx="1" presStyleCnt="3"/>
      <dgm:spPr/>
    </dgm:pt>
    <dgm:pt modelId="{B3EBC796-B619-458C-AD8E-6A738E3B5D63}" type="pres">
      <dgm:prSet presAssocID="{C98FB120-2B2F-4C46-94BE-3025C5CAA408}" presName="hierChild3" presStyleCnt="0"/>
      <dgm:spPr/>
    </dgm:pt>
    <dgm:pt modelId="{1952D065-F268-4877-BE3F-E9356F499632}" type="pres">
      <dgm:prSet presAssocID="{DCA0127B-0E96-4285-B7DB-7502D65B4389}" presName="Name19" presStyleLbl="parChTrans1D2" presStyleIdx="2" presStyleCnt="3"/>
      <dgm:spPr/>
    </dgm:pt>
    <dgm:pt modelId="{B5FF301C-BC35-4246-8093-B1B77C726042}" type="pres">
      <dgm:prSet presAssocID="{36963746-436D-4521-B22C-FA34F8697D52}" presName="Name21" presStyleCnt="0"/>
      <dgm:spPr/>
    </dgm:pt>
    <dgm:pt modelId="{9D7FA19F-6677-4160-872E-16378682750C}" type="pres">
      <dgm:prSet presAssocID="{36963746-436D-4521-B22C-FA34F8697D52}" presName="level2Shape" presStyleLbl="node2" presStyleIdx="2" presStyleCnt="3"/>
      <dgm:spPr/>
    </dgm:pt>
    <dgm:pt modelId="{B0877BF0-8CCF-47A3-A642-1014CBD95F3D}" type="pres">
      <dgm:prSet presAssocID="{36963746-436D-4521-B22C-FA34F8697D52}" presName="hierChild3" presStyleCnt="0"/>
      <dgm:spPr/>
    </dgm:pt>
    <dgm:pt modelId="{CC61B1A8-198C-4D0A-8BA7-E3BA134A61F2}" type="pres">
      <dgm:prSet presAssocID="{DB47870E-ADAB-4FF8-BF28-4F85BF555B79}" presName="Name19" presStyleLbl="parChTrans1D3" presStyleIdx="2" presStyleCnt="3"/>
      <dgm:spPr/>
    </dgm:pt>
    <dgm:pt modelId="{E4788C9B-3E06-4CDD-8D5A-67FA28A6DC5D}" type="pres">
      <dgm:prSet presAssocID="{E0E1F753-8915-4C6D-9FA8-CFC73DA7AE37}" presName="Name21" presStyleCnt="0"/>
      <dgm:spPr/>
    </dgm:pt>
    <dgm:pt modelId="{41439C6C-713A-44C9-AB0C-DEEB61D7C10B}" type="pres">
      <dgm:prSet presAssocID="{E0E1F753-8915-4C6D-9FA8-CFC73DA7AE37}" presName="level2Shape" presStyleLbl="node3" presStyleIdx="2" presStyleCnt="3"/>
      <dgm:spPr/>
    </dgm:pt>
    <dgm:pt modelId="{4071DAA6-6113-43EC-9C9C-67F444FA6F66}" type="pres">
      <dgm:prSet presAssocID="{E0E1F753-8915-4C6D-9FA8-CFC73DA7AE37}" presName="hierChild3" presStyleCnt="0"/>
      <dgm:spPr/>
    </dgm:pt>
    <dgm:pt modelId="{8721D1F6-3CF3-40D4-9AF1-23F38C2DCE4B}" type="pres">
      <dgm:prSet presAssocID="{35A1DCE3-BB78-4870-A8D8-308D854278FD}" presName="bgShapesFlow" presStyleCnt="0"/>
      <dgm:spPr/>
    </dgm:pt>
    <dgm:pt modelId="{9568D498-4876-4CF3-9F52-867B65932ACE}" type="pres">
      <dgm:prSet presAssocID="{38924BE2-CA95-4F0C-8380-6B37E39DDCA7}" presName="rectComp" presStyleCnt="0"/>
      <dgm:spPr/>
    </dgm:pt>
    <dgm:pt modelId="{EE2646E2-7D23-43FE-BC96-7638BD0C2031}" type="pres">
      <dgm:prSet presAssocID="{38924BE2-CA95-4F0C-8380-6B37E39DDCA7}" presName="bgRect" presStyleLbl="bgShp" presStyleIdx="0" presStyleCnt="3" custLinFactNeighborY="4263"/>
      <dgm:spPr/>
    </dgm:pt>
    <dgm:pt modelId="{8ED12F32-3336-4465-93C2-293EC5565388}" type="pres">
      <dgm:prSet presAssocID="{38924BE2-CA95-4F0C-8380-6B37E39DDCA7}" presName="bgRectTx" presStyleLbl="bgShp" presStyleIdx="0" presStyleCnt="3">
        <dgm:presLayoutVars>
          <dgm:bulletEnabled val="1"/>
        </dgm:presLayoutVars>
      </dgm:prSet>
      <dgm:spPr/>
    </dgm:pt>
    <dgm:pt modelId="{2731248A-6874-4A4A-A4FB-254BD310ABDA}" type="pres">
      <dgm:prSet presAssocID="{38924BE2-CA95-4F0C-8380-6B37E39DDCA7}" presName="spComp" presStyleCnt="0"/>
      <dgm:spPr/>
    </dgm:pt>
    <dgm:pt modelId="{308F4DAB-F0FB-4D2C-84DD-FFC7484ED655}" type="pres">
      <dgm:prSet presAssocID="{38924BE2-CA95-4F0C-8380-6B37E39DDCA7}" presName="vSp" presStyleCnt="0"/>
      <dgm:spPr/>
    </dgm:pt>
    <dgm:pt modelId="{B62DA4A6-522A-4104-8303-FF1634881D67}" type="pres">
      <dgm:prSet presAssocID="{1229E1E2-0293-474F-A324-FBF9C1F07752}" presName="rectComp" presStyleCnt="0"/>
      <dgm:spPr/>
    </dgm:pt>
    <dgm:pt modelId="{A5C43EC6-C3E1-4C9D-81B8-B3186052E052}" type="pres">
      <dgm:prSet presAssocID="{1229E1E2-0293-474F-A324-FBF9C1F07752}" presName="bgRect" presStyleLbl="bgShp" presStyleIdx="1" presStyleCnt="3"/>
      <dgm:spPr/>
    </dgm:pt>
    <dgm:pt modelId="{E00722B1-9EA7-44F3-B435-B6ED561228A6}" type="pres">
      <dgm:prSet presAssocID="{1229E1E2-0293-474F-A324-FBF9C1F07752}" presName="bgRectTx" presStyleLbl="bgShp" presStyleIdx="1" presStyleCnt="3">
        <dgm:presLayoutVars>
          <dgm:bulletEnabled val="1"/>
        </dgm:presLayoutVars>
      </dgm:prSet>
      <dgm:spPr/>
    </dgm:pt>
    <dgm:pt modelId="{C1B0113F-339C-4533-8465-B38AF7B5BFB3}" type="pres">
      <dgm:prSet presAssocID="{1229E1E2-0293-474F-A324-FBF9C1F07752}" presName="spComp" presStyleCnt="0"/>
      <dgm:spPr/>
    </dgm:pt>
    <dgm:pt modelId="{B96E8C4A-27FD-4A06-B40B-75733DF69F4B}" type="pres">
      <dgm:prSet presAssocID="{1229E1E2-0293-474F-A324-FBF9C1F07752}" presName="vSp" presStyleCnt="0"/>
      <dgm:spPr/>
    </dgm:pt>
    <dgm:pt modelId="{C958D344-9849-4C54-B6DC-F76168BFC95F}" type="pres">
      <dgm:prSet presAssocID="{47EE0EBA-5A74-4C4F-8AF1-1C96E853AC6D}" presName="rectComp" presStyleCnt="0"/>
      <dgm:spPr/>
    </dgm:pt>
    <dgm:pt modelId="{9C3F394E-E926-4784-824C-3F3098AA9867}" type="pres">
      <dgm:prSet presAssocID="{47EE0EBA-5A74-4C4F-8AF1-1C96E853AC6D}" presName="bgRect" presStyleLbl="bgShp" presStyleIdx="2" presStyleCnt="3"/>
      <dgm:spPr/>
    </dgm:pt>
    <dgm:pt modelId="{CB52DA88-0482-443A-917C-A350D97E965B}" type="pres">
      <dgm:prSet presAssocID="{47EE0EBA-5A74-4C4F-8AF1-1C96E853AC6D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31FC9C1E-5802-4F9D-B04D-7D7821AEB567}" srcId="{35A1DCE3-BB78-4870-A8D8-308D854278FD}" destId="{1229E1E2-0293-474F-A324-FBF9C1F07752}" srcOrd="2" destOrd="0" parTransId="{4086F2DA-1CFE-4429-B54C-87B93FD2A0F1}" sibTransId="{29C48A5E-616B-48C5-8DF8-7556942E66FD}"/>
    <dgm:cxn modelId="{4466D620-4336-452D-8823-D0606B286967}" srcId="{6487CAB0-BEF3-41AC-8365-67E5D1A9D0D8}" destId="{A050D264-EC6D-4A4C-95D9-EECA7731A5C7}" srcOrd="0" destOrd="0" parTransId="{B51A2F94-920D-4492-83E6-F60C9FF09198}" sibTransId="{E2505F7D-8946-4A47-9E7C-A6DEB67207C7}"/>
    <dgm:cxn modelId="{29A4E024-D0E6-4174-BAD4-09874CA9F74C}" type="presOf" srcId="{45EA3179-5D62-41B4-A6D3-35D3AA25BDC7}" destId="{BCFFC3F9-BFFF-4155-B15A-F8C37551FE52}" srcOrd="0" destOrd="0" presId="urn:microsoft.com/office/officeart/2005/8/layout/hierarchy6"/>
    <dgm:cxn modelId="{4C41692F-3CF6-4958-87A2-3BD4907A15B0}" type="presOf" srcId="{1229E1E2-0293-474F-A324-FBF9C1F07752}" destId="{A5C43EC6-C3E1-4C9D-81B8-B3186052E052}" srcOrd="0" destOrd="0" presId="urn:microsoft.com/office/officeart/2005/8/layout/hierarchy6"/>
    <dgm:cxn modelId="{C22A6236-AE41-4112-8D13-E10109F49D12}" srcId="{35A1DCE3-BB78-4870-A8D8-308D854278FD}" destId="{82A140F5-ACC8-4FAB-8D6C-DB5F3CE36A95}" srcOrd="0" destOrd="0" parTransId="{94113FBC-955F-404F-94EA-EA0936F98B83}" sibTransId="{5AE1F4BE-03FF-4365-A56F-DDC6BEBD00AF}"/>
    <dgm:cxn modelId="{73436E3D-01D3-4519-9F64-E423113C3E45}" type="presOf" srcId="{47EE0EBA-5A74-4C4F-8AF1-1C96E853AC6D}" destId="{CB52DA88-0482-443A-917C-A350D97E965B}" srcOrd="1" destOrd="0" presId="urn:microsoft.com/office/officeart/2005/8/layout/hierarchy6"/>
    <dgm:cxn modelId="{96378F3E-FE3D-4E83-B489-F10CBC5AA7BB}" type="presOf" srcId="{1229E1E2-0293-474F-A324-FBF9C1F07752}" destId="{E00722B1-9EA7-44F3-B435-B6ED561228A6}" srcOrd="1" destOrd="0" presId="urn:microsoft.com/office/officeart/2005/8/layout/hierarchy6"/>
    <dgm:cxn modelId="{7BECFC47-8904-460F-84D0-CFFC8AE31A48}" type="presOf" srcId="{C98FB120-2B2F-4C46-94BE-3025C5CAA408}" destId="{AC8CBD7B-2E71-4C6E-9904-E28FF579565D}" srcOrd="0" destOrd="0" presId="urn:microsoft.com/office/officeart/2005/8/layout/hierarchy6"/>
    <dgm:cxn modelId="{B041DD67-20EE-4F6F-B922-CED017168FA8}" srcId="{82A140F5-ACC8-4FAB-8D6C-DB5F3CE36A95}" destId="{36963746-436D-4521-B22C-FA34F8697D52}" srcOrd="2" destOrd="0" parTransId="{DCA0127B-0E96-4285-B7DB-7502D65B4389}" sibTransId="{77CF1865-5F1C-4DE5-AF3B-FEDD75B4C02B}"/>
    <dgm:cxn modelId="{F9D78B68-1855-4780-BB7F-FC3953BF18B3}" srcId="{82A140F5-ACC8-4FAB-8D6C-DB5F3CE36A95}" destId="{45EA3179-5D62-41B4-A6D3-35D3AA25BDC7}" srcOrd="1" destOrd="0" parTransId="{D84981C8-222B-4D38-8BED-2DFA1475C090}" sibTransId="{F83FF3B0-421A-4B0E-A42A-4D7F4A3D5DDC}"/>
    <dgm:cxn modelId="{29B29E7D-D8FA-45B3-98FC-D61C30215ACD}" type="presOf" srcId="{D84981C8-222B-4D38-8BED-2DFA1475C090}" destId="{BAAA10DB-7CB0-4D96-A655-F56DFB83C3F2}" srcOrd="0" destOrd="0" presId="urn:microsoft.com/office/officeart/2005/8/layout/hierarchy6"/>
    <dgm:cxn modelId="{8FA8AC84-D132-413F-AB0F-4EEA04280213}" type="presOf" srcId="{DDF872CB-F7C2-4C87-B228-D18EC5D0A171}" destId="{41B67D41-18F9-438E-9B85-36C82B98708F}" srcOrd="0" destOrd="0" presId="urn:microsoft.com/office/officeart/2005/8/layout/hierarchy6"/>
    <dgm:cxn modelId="{DD6A6290-5EFE-49B8-A7A7-C8317F229A43}" type="presOf" srcId="{A050D264-EC6D-4A4C-95D9-EECA7731A5C7}" destId="{4DA69E5C-9C85-47C7-9DF8-29D23D8CE5EA}" srcOrd="0" destOrd="0" presId="urn:microsoft.com/office/officeart/2005/8/layout/hierarchy6"/>
    <dgm:cxn modelId="{1D7F699D-5172-4CA3-87B3-18146CE5920D}" srcId="{36963746-436D-4521-B22C-FA34F8697D52}" destId="{E0E1F753-8915-4C6D-9FA8-CFC73DA7AE37}" srcOrd="0" destOrd="0" parTransId="{DB47870E-ADAB-4FF8-BF28-4F85BF555B79}" sibTransId="{705B3F3E-AB59-4D1F-B36C-BC7ED8A11815}"/>
    <dgm:cxn modelId="{6ADAA89F-EC17-4FF4-A26F-FF6BC2806939}" type="presOf" srcId="{E0E1F753-8915-4C6D-9FA8-CFC73DA7AE37}" destId="{41439C6C-713A-44C9-AB0C-DEEB61D7C10B}" srcOrd="0" destOrd="0" presId="urn:microsoft.com/office/officeart/2005/8/layout/hierarchy6"/>
    <dgm:cxn modelId="{C87110AA-5E84-4663-891C-BA444C6DB0E7}" type="presOf" srcId="{6487CAB0-BEF3-41AC-8365-67E5D1A9D0D8}" destId="{75781F00-0E05-4D9E-B62B-9C0B6EBCC62A}" srcOrd="0" destOrd="0" presId="urn:microsoft.com/office/officeart/2005/8/layout/hierarchy6"/>
    <dgm:cxn modelId="{3E7FDEAD-C86B-49BB-B334-64AE490BA4C9}" type="presOf" srcId="{DB47870E-ADAB-4FF8-BF28-4F85BF555B79}" destId="{CC61B1A8-198C-4D0A-8BA7-E3BA134A61F2}" srcOrd="0" destOrd="0" presId="urn:microsoft.com/office/officeart/2005/8/layout/hierarchy6"/>
    <dgm:cxn modelId="{29B851B4-ABFB-4563-9D67-4B1F1A8BBF0A}" srcId="{35A1DCE3-BB78-4870-A8D8-308D854278FD}" destId="{47EE0EBA-5A74-4C4F-8AF1-1C96E853AC6D}" srcOrd="3" destOrd="0" parTransId="{606212E1-F83E-4AD8-BCFC-58233141F236}" sibTransId="{47DDF300-E5DC-40E4-892E-2F72BE8722EA}"/>
    <dgm:cxn modelId="{2EC38FBD-9C36-4864-AD50-4224D0CBCD4A}" type="presOf" srcId="{38924BE2-CA95-4F0C-8380-6B37E39DDCA7}" destId="{8ED12F32-3336-4465-93C2-293EC5565388}" srcOrd="1" destOrd="0" presId="urn:microsoft.com/office/officeart/2005/8/layout/hierarchy6"/>
    <dgm:cxn modelId="{C8FD43BE-5245-43E2-A416-663DA1B40737}" srcId="{82A140F5-ACC8-4FAB-8D6C-DB5F3CE36A95}" destId="{6487CAB0-BEF3-41AC-8365-67E5D1A9D0D8}" srcOrd="0" destOrd="0" parTransId="{90D05BCB-791F-4292-BC95-A84FBAB422FB}" sibTransId="{E6CACFAB-EAAA-41D1-BA0E-873D5B116EC7}"/>
    <dgm:cxn modelId="{92036FBE-2FBB-433D-8C47-219C4C0B9824}" type="presOf" srcId="{47EE0EBA-5A74-4C4F-8AF1-1C96E853AC6D}" destId="{9C3F394E-E926-4784-824C-3F3098AA9867}" srcOrd="0" destOrd="0" presId="urn:microsoft.com/office/officeart/2005/8/layout/hierarchy6"/>
    <dgm:cxn modelId="{0FFBAFBF-EBFF-46B0-BE1C-9769AF39B3B7}" type="presOf" srcId="{36963746-436D-4521-B22C-FA34F8697D52}" destId="{9D7FA19F-6677-4160-872E-16378682750C}" srcOrd="0" destOrd="0" presId="urn:microsoft.com/office/officeart/2005/8/layout/hierarchy6"/>
    <dgm:cxn modelId="{E0BF6AC3-1A86-4130-B6B4-0AE08DA9DA19}" srcId="{35A1DCE3-BB78-4870-A8D8-308D854278FD}" destId="{38924BE2-CA95-4F0C-8380-6B37E39DDCA7}" srcOrd="1" destOrd="0" parTransId="{4D2C8C28-1E66-4579-BCB7-D41402B309C5}" sibTransId="{63007DF1-ECAA-4209-8F28-E565294019C2}"/>
    <dgm:cxn modelId="{9E071ACF-84E4-4B17-AEC0-52D504310EC2}" type="presOf" srcId="{90D05BCB-791F-4292-BC95-A84FBAB422FB}" destId="{F635DA96-95C0-4A90-9D04-5490F50626CD}" srcOrd="0" destOrd="0" presId="urn:microsoft.com/office/officeart/2005/8/layout/hierarchy6"/>
    <dgm:cxn modelId="{D0EACBE3-751C-4045-9163-65CFE1954A45}" type="presOf" srcId="{B51A2F94-920D-4492-83E6-F60C9FF09198}" destId="{39342F7D-97F5-4A2F-96BD-F1F9D1F504BA}" srcOrd="0" destOrd="0" presId="urn:microsoft.com/office/officeart/2005/8/layout/hierarchy6"/>
    <dgm:cxn modelId="{10985AE7-48C2-4BE3-8087-E1A3B3C8B37F}" type="presOf" srcId="{35A1DCE3-BB78-4870-A8D8-308D854278FD}" destId="{B5DB4326-B21B-4944-98F7-276F09929F39}" srcOrd="0" destOrd="0" presId="urn:microsoft.com/office/officeart/2005/8/layout/hierarchy6"/>
    <dgm:cxn modelId="{2C54E2E9-727D-40F5-84F7-4ED8B1918A2A}" srcId="{45EA3179-5D62-41B4-A6D3-35D3AA25BDC7}" destId="{C98FB120-2B2F-4C46-94BE-3025C5CAA408}" srcOrd="0" destOrd="0" parTransId="{DDF872CB-F7C2-4C87-B228-D18EC5D0A171}" sibTransId="{9F3AF90C-E7E3-43BE-885F-2BEC7D2E7E5C}"/>
    <dgm:cxn modelId="{2BB81BEC-83E1-4FD9-96FC-E8E6DCFF29AD}" type="presOf" srcId="{DCA0127B-0E96-4285-B7DB-7502D65B4389}" destId="{1952D065-F268-4877-BE3F-E9356F499632}" srcOrd="0" destOrd="0" presId="urn:microsoft.com/office/officeart/2005/8/layout/hierarchy6"/>
    <dgm:cxn modelId="{FDD2A2F5-6BED-4154-8646-6350BF438AFB}" type="presOf" srcId="{82A140F5-ACC8-4FAB-8D6C-DB5F3CE36A95}" destId="{45DC215E-DD53-4471-8604-132E27D39882}" srcOrd="0" destOrd="0" presId="urn:microsoft.com/office/officeart/2005/8/layout/hierarchy6"/>
    <dgm:cxn modelId="{6F7A77FD-D75A-456A-964A-FC5B55D7FB21}" type="presOf" srcId="{38924BE2-CA95-4F0C-8380-6B37E39DDCA7}" destId="{EE2646E2-7D23-43FE-BC96-7638BD0C2031}" srcOrd="0" destOrd="0" presId="urn:microsoft.com/office/officeart/2005/8/layout/hierarchy6"/>
    <dgm:cxn modelId="{FAD2C201-1E27-46FB-A0D8-7C11977B29D0}" type="presParOf" srcId="{B5DB4326-B21B-4944-98F7-276F09929F39}" destId="{B301920C-E9B5-4A60-9760-F0494AA61CA6}" srcOrd="0" destOrd="0" presId="urn:microsoft.com/office/officeart/2005/8/layout/hierarchy6"/>
    <dgm:cxn modelId="{EAB32761-1297-4300-9907-923C899735CC}" type="presParOf" srcId="{B301920C-E9B5-4A60-9760-F0494AA61CA6}" destId="{7FEA5B9D-60D7-4A94-9AD9-96255BE7D66F}" srcOrd="0" destOrd="0" presId="urn:microsoft.com/office/officeart/2005/8/layout/hierarchy6"/>
    <dgm:cxn modelId="{3D1B0756-2E5A-4F6C-B2D4-96BF470451DE}" type="presParOf" srcId="{B301920C-E9B5-4A60-9760-F0494AA61CA6}" destId="{E32E56E4-04D7-4BA8-AEFF-A4BCE2078B3E}" srcOrd="1" destOrd="0" presId="urn:microsoft.com/office/officeart/2005/8/layout/hierarchy6"/>
    <dgm:cxn modelId="{279E5C3A-EAF7-4509-9920-23554933F2CD}" type="presParOf" srcId="{E32E56E4-04D7-4BA8-AEFF-A4BCE2078B3E}" destId="{3AC56819-27D0-4385-A927-017012113E64}" srcOrd="0" destOrd="0" presId="urn:microsoft.com/office/officeart/2005/8/layout/hierarchy6"/>
    <dgm:cxn modelId="{B747B9BD-7588-47C8-82EF-8EE26E24BFA3}" type="presParOf" srcId="{3AC56819-27D0-4385-A927-017012113E64}" destId="{45DC215E-DD53-4471-8604-132E27D39882}" srcOrd="0" destOrd="0" presId="urn:microsoft.com/office/officeart/2005/8/layout/hierarchy6"/>
    <dgm:cxn modelId="{7F9AB5C0-85C2-4D8D-92DA-27B4827F3249}" type="presParOf" srcId="{3AC56819-27D0-4385-A927-017012113E64}" destId="{CB7D9985-6698-4EE3-A959-1BA090B2B5AC}" srcOrd="1" destOrd="0" presId="urn:microsoft.com/office/officeart/2005/8/layout/hierarchy6"/>
    <dgm:cxn modelId="{4AAE2C88-4B53-4EAE-B978-2F484860315F}" type="presParOf" srcId="{CB7D9985-6698-4EE3-A959-1BA090B2B5AC}" destId="{F635DA96-95C0-4A90-9D04-5490F50626CD}" srcOrd="0" destOrd="0" presId="urn:microsoft.com/office/officeart/2005/8/layout/hierarchy6"/>
    <dgm:cxn modelId="{A2EFAC73-FB04-4F24-8A9C-ED6FFAF98BBE}" type="presParOf" srcId="{CB7D9985-6698-4EE3-A959-1BA090B2B5AC}" destId="{D7529235-BF83-45A7-BCC0-A61BC52A0A88}" srcOrd="1" destOrd="0" presId="urn:microsoft.com/office/officeart/2005/8/layout/hierarchy6"/>
    <dgm:cxn modelId="{F4123E94-2103-48F6-B53F-9248B36251AD}" type="presParOf" srcId="{D7529235-BF83-45A7-BCC0-A61BC52A0A88}" destId="{75781F00-0E05-4D9E-B62B-9C0B6EBCC62A}" srcOrd="0" destOrd="0" presId="urn:microsoft.com/office/officeart/2005/8/layout/hierarchy6"/>
    <dgm:cxn modelId="{9C8D3EF9-BB25-4274-9903-0AFF342C2400}" type="presParOf" srcId="{D7529235-BF83-45A7-BCC0-A61BC52A0A88}" destId="{44B67FFD-3DCC-4026-831E-8642D002D550}" srcOrd="1" destOrd="0" presId="urn:microsoft.com/office/officeart/2005/8/layout/hierarchy6"/>
    <dgm:cxn modelId="{3445E9A5-BDF3-4743-BF69-666DE3AC8418}" type="presParOf" srcId="{44B67FFD-3DCC-4026-831E-8642D002D550}" destId="{39342F7D-97F5-4A2F-96BD-F1F9D1F504BA}" srcOrd="0" destOrd="0" presId="urn:microsoft.com/office/officeart/2005/8/layout/hierarchy6"/>
    <dgm:cxn modelId="{EBC89E48-ACDB-4941-B6F0-1AC757ABB423}" type="presParOf" srcId="{44B67FFD-3DCC-4026-831E-8642D002D550}" destId="{E70C057D-0841-4F1F-9004-64F68B59AB65}" srcOrd="1" destOrd="0" presId="urn:microsoft.com/office/officeart/2005/8/layout/hierarchy6"/>
    <dgm:cxn modelId="{1AF4A330-2634-4081-A61D-5B212A01A40A}" type="presParOf" srcId="{E70C057D-0841-4F1F-9004-64F68B59AB65}" destId="{4DA69E5C-9C85-47C7-9DF8-29D23D8CE5EA}" srcOrd="0" destOrd="0" presId="urn:microsoft.com/office/officeart/2005/8/layout/hierarchy6"/>
    <dgm:cxn modelId="{263F24A6-5116-4C47-B6D1-3197B8FC5FDE}" type="presParOf" srcId="{E70C057D-0841-4F1F-9004-64F68B59AB65}" destId="{6173A588-1CC1-4EAD-A436-4B2550C098EF}" srcOrd="1" destOrd="0" presId="urn:microsoft.com/office/officeart/2005/8/layout/hierarchy6"/>
    <dgm:cxn modelId="{E042A4B1-AE7A-4410-8B27-FEB0D3CF4D17}" type="presParOf" srcId="{CB7D9985-6698-4EE3-A959-1BA090B2B5AC}" destId="{BAAA10DB-7CB0-4D96-A655-F56DFB83C3F2}" srcOrd="2" destOrd="0" presId="urn:microsoft.com/office/officeart/2005/8/layout/hierarchy6"/>
    <dgm:cxn modelId="{A1FAAC04-F61C-4EA9-910A-C4A8FFA70FB2}" type="presParOf" srcId="{CB7D9985-6698-4EE3-A959-1BA090B2B5AC}" destId="{8D7E438F-CE24-4ACE-B5F0-2434832B6AAE}" srcOrd="3" destOrd="0" presId="urn:microsoft.com/office/officeart/2005/8/layout/hierarchy6"/>
    <dgm:cxn modelId="{8A70ABCD-48DA-4214-8508-C46FACDF5275}" type="presParOf" srcId="{8D7E438F-CE24-4ACE-B5F0-2434832B6AAE}" destId="{BCFFC3F9-BFFF-4155-B15A-F8C37551FE52}" srcOrd="0" destOrd="0" presId="urn:microsoft.com/office/officeart/2005/8/layout/hierarchy6"/>
    <dgm:cxn modelId="{7DAEB001-F995-4D1A-A47A-2CEF6D62D996}" type="presParOf" srcId="{8D7E438F-CE24-4ACE-B5F0-2434832B6AAE}" destId="{35961AB5-62B9-4BBA-BE7E-C563D4C31FE0}" srcOrd="1" destOrd="0" presId="urn:microsoft.com/office/officeart/2005/8/layout/hierarchy6"/>
    <dgm:cxn modelId="{EEDDDFFB-97DF-4F6C-A108-DB4582D1FE88}" type="presParOf" srcId="{35961AB5-62B9-4BBA-BE7E-C563D4C31FE0}" destId="{41B67D41-18F9-438E-9B85-36C82B98708F}" srcOrd="0" destOrd="0" presId="urn:microsoft.com/office/officeart/2005/8/layout/hierarchy6"/>
    <dgm:cxn modelId="{56297B8A-1A85-4C6F-BDCD-9F361DBC7728}" type="presParOf" srcId="{35961AB5-62B9-4BBA-BE7E-C563D4C31FE0}" destId="{252284A7-58FD-4508-A9A9-0E3EF0F4ACB9}" srcOrd="1" destOrd="0" presId="urn:microsoft.com/office/officeart/2005/8/layout/hierarchy6"/>
    <dgm:cxn modelId="{9779D6BB-13CA-4D30-9577-E73F48BE29F3}" type="presParOf" srcId="{252284A7-58FD-4508-A9A9-0E3EF0F4ACB9}" destId="{AC8CBD7B-2E71-4C6E-9904-E28FF579565D}" srcOrd="0" destOrd="0" presId="urn:microsoft.com/office/officeart/2005/8/layout/hierarchy6"/>
    <dgm:cxn modelId="{A6784602-C191-4B66-B0DE-E978509CB28E}" type="presParOf" srcId="{252284A7-58FD-4508-A9A9-0E3EF0F4ACB9}" destId="{B3EBC796-B619-458C-AD8E-6A738E3B5D63}" srcOrd="1" destOrd="0" presId="urn:microsoft.com/office/officeart/2005/8/layout/hierarchy6"/>
    <dgm:cxn modelId="{3223DB2B-866B-4FE4-91E9-78FFBDF5BA5C}" type="presParOf" srcId="{CB7D9985-6698-4EE3-A959-1BA090B2B5AC}" destId="{1952D065-F268-4877-BE3F-E9356F499632}" srcOrd="4" destOrd="0" presId="urn:microsoft.com/office/officeart/2005/8/layout/hierarchy6"/>
    <dgm:cxn modelId="{59E8BC93-F14C-45BE-999B-8A930EF2FDCB}" type="presParOf" srcId="{CB7D9985-6698-4EE3-A959-1BA090B2B5AC}" destId="{B5FF301C-BC35-4246-8093-B1B77C726042}" srcOrd="5" destOrd="0" presId="urn:microsoft.com/office/officeart/2005/8/layout/hierarchy6"/>
    <dgm:cxn modelId="{556AD10A-00C5-41BB-A931-5AD239ACA655}" type="presParOf" srcId="{B5FF301C-BC35-4246-8093-B1B77C726042}" destId="{9D7FA19F-6677-4160-872E-16378682750C}" srcOrd="0" destOrd="0" presId="urn:microsoft.com/office/officeart/2005/8/layout/hierarchy6"/>
    <dgm:cxn modelId="{2F4991B5-A1C0-410C-A68B-06FFE286D84E}" type="presParOf" srcId="{B5FF301C-BC35-4246-8093-B1B77C726042}" destId="{B0877BF0-8CCF-47A3-A642-1014CBD95F3D}" srcOrd="1" destOrd="0" presId="urn:microsoft.com/office/officeart/2005/8/layout/hierarchy6"/>
    <dgm:cxn modelId="{E03A407F-D6A0-4A7D-A81F-FBB3F1506AE6}" type="presParOf" srcId="{B0877BF0-8CCF-47A3-A642-1014CBD95F3D}" destId="{CC61B1A8-198C-4D0A-8BA7-E3BA134A61F2}" srcOrd="0" destOrd="0" presId="urn:microsoft.com/office/officeart/2005/8/layout/hierarchy6"/>
    <dgm:cxn modelId="{666F49C2-B47F-4D9C-BFC3-713A1CF0724B}" type="presParOf" srcId="{B0877BF0-8CCF-47A3-A642-1014CBD95F3D}" destId="{E4788C9B-3E06-4CDD-8D5A-67FA28A6DC5D}" srcOrd="1" destOrd="0" presId="urn:microsoft.com/office/officeart/2005/8/layout/hierarchy6"/>
    <dgm:cxn modelId="{41AA78F2-E1AB-4364-845D-E45CE3840072}" type="presParOf" srcId="{E4788C9B-3E06-4CDD-8D5A-67FA28A6DC5D}" destId="{41439C6C-713A-44C9-AB0C-DEEB61D7C10B}" srcOrd="0" destOrd="0" presId="urn:microsoft.com/office/officeart/2005/8/layout/hierarchy6"/>
    <dgm:cxn modelId="{0C363BF4-9B4C-4D4E-8F14-81B0CAD52788}" type="presParOf" srcId="{E4788C9B-3E06-4CDD-8D5A-67FA28A6DC5D}" destId="{4071DAA6-6113-43EC-9C9C-67F444FA6F66}" srcOrd="1" destOrd="0" presId="urn:microsoft.com/office/officeart/2005/8/layout/hierarchy6"/>
    <dgm:cxn modelId="{A6E22DFD-6445-4A41-9BC4-CDA660B09C0C}" type="presParOf" srcId="{B5DB4326-B21B-4944-98F7-276F09929F39}" destId="{8721D1F6-3CF3-40D4-9AF1-23F38C2DCE4B}" srcOrd="1" destOrd="0" presId="urn:microsoft.com/office/officeart/2005/8/layout/hierarchy6"/>
    <dgm:cxn modelId="{0FEA64F5-13C3-41C1-8149-6F3810F8EFDD}" type="presParOf" srcId="{8721D1F6-3CF3-40D4-9AF1-23F38C2DCE4B}" destId="{9568D498-4876-4CF3-9F52-867B65932ACE}" srcOrd="0" destOrd="0" presId="urn:microsoft.com/office/officeart/2005/8/layout/hierarchy6"/>
    <dgm:cxn modelId="{06C6E574-DA20-470B-A613-8F30D3AC64E2}" type="presParOf" srcId="{9568D498-4876-4CF3-9F52-867B65932ACE}" destId="{EE2646E2-7D23-43FE-BC96-7638BD0C2031}" srcOrd="0" destOrd="0" presId="urn:microsoft.com/office/officeart/2005/8/layout/hierarchy6"/>
    <dgm:cxn modelId="{0A82CDDE-77F2-4B86-87B1-C87B5DB4D96C}" type="presParOf" srcId="{9568D498-4876-4CF3-9F52-867B65932ACE}" destId="{8ED12F32-3336-4465-93C2-293EC5565388}" srcOrd="1" destOrd="0" presId="urn:microsoft.com/office/officeart/2005/8/layout/hierarchy6"/>
    <dgm:cxn modelId="{F501C008-D46A-4877-8592-0C1C88EEBEE9}" type="presParOf" srcId="{8721D1F6-3CF3-40D4-9AF1-23F38C2DCE4B}" destId="{2731248A-6874-4A4A-A4FB-254BD310ABDA}" srcOrd="1" destOrd="0" presId="urn:microsoft.com/office/officeart/2005/8/layout/hierarchy6"/>
    <dgm:cxn modelId="{C813B560-67D9-442E-AE93-D6C306A24672}" type="presParOf" srcId="{2731248A-6874-4A4A-A4FB-254BD310ABDA}" destId="{308F4DAB-F0FB-4D2C-84DD-FFC7484ED655}" srcOrd="0" destOrd="0" presId="urn:microsoft.com/office/officeart/2005/8/layout/hierarchy6"/>
    <dgm:cxn modelId="{36CF4191-A08F-4378-A8B8-A85261498138}" type="presParOf" srcId="{8721D1F6-3CF3-40D4-9AF1-23F38C2DCE4B}" destId="{B62DA4A6-522A-4104-8303-FF1634881D67}" srcOrd="2" destOrd="0" presId="urn:microsoft.com/office/officeart/2005/8/layout/hierarchy6"/>
    <dgm:cxn modelId="{E14FFF08-D2EB-47C3-B078-4860D4DC131E}" type="presParOf" srcId="{B62DA4A6-522A-4104-8303-FF1634881D67}" destId="{A5C43EC6-C3E1-4C9D-81B8-B3186052E052}" srcOrd="0" destOrd="0" presId="urn:microsoft.com/office/officeart/2005/8/layout/hierarchy6"/>
    <dgm:cxn modelId="{7CAE694E-729E-4E3D-AAE1-7528B5FC6E87}" type="presParOf" srcId="{B62DA4A6-522A-4104-8303-FF1634881D67}" destId="{E00722B1-9EA7-44F3-B435-B6ED561228A6}" srcOrd="1" destOrd="0" presId="urn:microsoft.com/office/officeart/2005/8/layout/hierarchy6"/>
    <dgm:cxn modelId="{CECBB10A-535A-45DB-BA20-2F78E07BDF25}" type="presParOf" srcId="{8721D1F6-3CF3-40D4-9AF1-23F38C2DCE4B}" destId="{C1B0113F-339C-4533-8465-B38AF7B5BFB3}" srcOrd="3" destOrd="0" presId="urn:microsoft.com/office/officeart/2005/8/layout/hierarchy6"/>
    <dgm:cxn modelId="{340CC976-055F-40F4-8E64-024D5F22A717}" type="presParOf" srcId="{C1B0113F-339C-4533-8465-B38AF7B5BFB3}" destId="{B96E8C4A-27FD-4A06-B40B-75733DF69F4B}" srcOrd="0" destOrd="0" presId="urn:microsoft.com/office/officeart/2005/8/layout/hierarchy6"/>
    <dgm:cxn modelId="{85DBFEB1-9110-4EB9-8C4F-4B25E46F411B}" type="presParOf" srcId="{8721D1F6-3CF3-40D4-9AF1-23F38C2DCE4B}" destId="{C958D344-9849-4C54-B6DC-F76168BFC95F}" srcOrd="4" destOrd="0" presId="urn:microsoft.com/office/officeart/2005/8/layout/hierarchy6"/>
    <dgm:cxn modelId="{4F71310B-3A6E-44CB-AC17-49B33F3C25F8}" type="presParOf" srcId="{C958D344-9849-4C54-B6DC-F76168BFC95F}" destId="{9C3F394E-E926-4784-824C-3F3098AA9867}" srcOrd="0" destOrd="0" presId="urn:microsoft.com/office/officeart/2005/8/layout/hierarchy6"/>
    <dgm:cxn modelId="{E3A49A48-F80B-4D60-B383-767791F81DEB}" type="presParOf" srcId="{C958D344-9849-4C54-B6DC-F76168BFC95F}" destId="{CB52DA88-0482-443A-917C-A350D97E965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3F394E-E926-4784-824C-3F3098AA9867}">
      <dsp:nvSpPr>
        <dsp:cNvPr id="0" name=""/>
        <dsp:cNvSpPr/>
      </dsp:nvSpPr>
      <dsp:spPr>
        <a:xfrm>
          <a:off x="0" y="3034665"/>
          <a:ext cx="8534400" cy="1288494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Capabilities</a:t>
          </a:r>
        </a:p>
      </dsp:txBody>
      <dsp:txXfrm>
        <a:off x="0" y="3034665"/>
        <a:ext cx="2560320" cy="1288494"/>
      </dsp:txXfrm>
    </dsp:sp>
    <dsp:sp modelId="{A5C43EC6-C3E1-4C9D-81B8-B3186052E052}">
      <dsp:nvSpPr>
        <dsp:cNvPr id="0" name=""/>
        <dsp:cNvSpPr/>
      </dsp:nvSpPr>
      <dsp:spPr>
        <a:xfrm>
          <a:off x="0" y="1531421"/>
          <a:ext cx="8534400" cy="1288494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Execution</a:t>
          </a:r>
        </a:p>
      </dsp:txBody>
      <dsp:txXfrm>
        <a:off x="0" y="1531421"/>
        <a:ext cx="2560320" cy="1288494"/>
      </dsp:txXfrm>
    </dsp:sp>
    <dsp:sp modelId="{EE2646E2-7D23-43FE-BC96-7638BD0C2031}">
      <dsp:nvSpPr>
        <dsp:cNvPr id="0" name=""/>
        <dsp:cNvSpPr/>
      </dsp:nvSpPr>
      <dsp:spPr>
        <a:xfrm>
          <a:off x="0" y="0"/>
          <a:ext cx="8534400" cy="1288494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Strategy</a:t>
          </a:r>
        </a:p>
      </dsp:txBody>
      <dsp:txXfrm>
        <a:off x="0" y="0"/>
        <a:ext cx="2560320" cy="1288494"/>
      </dsp:txXfrm>
    </dsp:sp>
    <dsp:sp modelId="{45DC215E-DD53-4471-8604-132E27D39882}">
      <dsp:nvSpPr>
        <dsp:cNvPr id="0" name=""/>
        <dsp:cNvSpPr/>
      </dsp:nvSpPr>
      <dsp:spPr>
        <a:xfrm>
          <a:off x="4656707" y="135552"/>
          <a:ext cx="1610617" cy="10737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SOC Program Management</a:t>
          </a:r>
        </a:p>
      </dsp:txBody>
      <dsp:txXfrm>
        <a:off x="4688156" y="167001"/>
        <a:ext cx="1547719" cy="1010847"/>
      </dsp:txXfrm>
    </dsp:sp>
    <dsp:sp modelId="{D2A8BD5E-32C2-47BE-96A6-E9BB48DA1A80}">
      <dsp:nvSpPr>
        <dsp:cNvPr id="0" name=""/>
        <dsp:cNvSpPr/>
      </dsp:nvSpPr>
      <dsp:spPr>
        <a:xfrm>
          <a:off x="5416296" y="1209298"/>
          <a:ext cx="91440" cy="4294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9498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56A02E-1CB3-4F50-8BAF-6AE288EC9C44}">
      <dsp:nvSpPr>
        <dsp:cNvPr id="0" name=""/>
        <dsp:cNvSpPr/>
      </dsp:nvSpPr>
      <dsp:spPr>
        <a:xfrm>
          <a:off x="4656707" y="1638796"/>
          <a:ext cx="1610617" cy="10737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SOC</a:t>
          </a:r>
        </a:p>
      </dsp:txBody>
      <dsp:txXfrm>
        <a:off x="4688156" y="1670245"/>
        <a:ext cx="1547719" cy="1010847"/>
      </dsp:txXfrm>
    </dsp:sp>
    <dsp:sp modelId="{F635DA96-95C0-4A90-9D04-5490F50626CD}">
      <dsp:nvSpPr>
        <dsp:cNvPr id="0" name=""/>
        <dsp:cNvSpPr/>
      </dsp:nvSpPr>
      <dsp:spPr>
        <a:xfrm>
          <a:off x="3368212" y="2712541"/>
          <a:ext cx="2093803" cy="429498"/>
        </a:xfrm>
        <a:custGeom>
          <a:avLst/>
          <a:gdLst/>
          <a:ahLst/>
          <a:cxnLst/>
          <a:rect l="0" t="0" r="0" b="0"/>
          <a:pathLst>
            <a:path>
              <a:moveTo>
                <a:pt x="2093803" y="0"/>
              </a:moveTo>
              <a:lnTo>
                <a:pt x="2093803" y="214749"/>
              </a:lnTo>
              <a:lnTo>
                <a:pt x="0" y="214749"/>
              </a:lnTo>
              <a:lnTo>
                <a:pt x="0" y="42949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781F00-0E05-4D9E-B62B-9C0B6EBCC62A}">
      <dsp:nvSpPr>
        <dsp:cNvPr id="0" name=""/>
        <dsp:cNvSpPr/>
      </dsp:nvSpPr>
      <dsp:spPr>
        <a:xfrm>
          <a:off x="2562903" y="3142039"/>
          <a:ext cx="1610617" cy="10737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OPS</a:t>
          </a:r>
          <a:br>
            <a:rPr lang="en-US" sz="1500" kern="1200" dirty="0"/>
          </a:br>
          <a:br>
            <a:rPr lang="en-US" sz="1500" kern="1200" dirty="0"/>
          </a:br>
          <a:br>
            <a:rPr lang="en-US" sz="1500" kern="1200" dirty="0"/>
          </a:br>
          <a:r>
            <a:rPr lang="en-US" sz="1500" kern="1200" dirty="0"/>
            <a:t>Operations</a:t>
          </a:r>
        </a:p>
      </dsp:txBody>
      <dsp:txXfrm>
        <a:off x="2594352" y="3173488"/>
        <a:ext cx="1547719" cy="1010847"/>
      </dsp:txXfrm>
    </dsp:sp>
    <dsp:sp modelId="{BAAA10DB-7CB0-4D96-A655-F56DFB83C3F2}">
      <dsp:nvSpPr>
        <dsp:cNvPr id="0" name=""/>
        <dsp:cNvSpPr/>
      </dsp:nvSpPr>
      <dsp:spPr>
        <a:xfrm>
          <a:off x="5416296" y="2712541"/>
          <a:ext cx="91440" cy="4294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949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FFC3F9-BFFF-4155-B15A-F8C37551FE52}">
      <dsp:nvSpPr>
        <dsp:cNvPr id="0" name=""/>
        <dsp:cNvSpPr/>
      </dsp:nvSpPr>
      <dsp:spPr>
        <a:xfrm>
          <a:off x="4656707" y="3142039"/>
          <a:ext cx="1610617" cy="10737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ACS</a:t>
          </a:r>
          <a:br>
            <a:rPr lang="en-US" sz="1500" kern="1200" dirty="0"/>
          </a:br>
          <a:br>
            <a:rPr lang="en-US" sz="1500" kern="1200" dirty="0"/>
          </a:br>
          <a:r>
            <a:rPr lang="en-US" sz="1500" kern="1200" dirty="0"/>
            <a:t>Advanced </a:t>
          </a:r>
          <a:br>
            <a:rPr lang="en-US" sz="1500" kern="1200" dirty="0"/>
          </a:br>
          <a:r>
            <a:rPr lang="en-US" sz="1500" kern="1200" dirty="0"/>
            <a:t>Cyber Services</a:t>
          </a:r>
        </a:p>
      </dsp:txBody>
      <dsp:txXfrm>
        <a:off x="4688156" y="3173488"/>
        <a:ext cx="1547719" cy="1010847"/>
      </dsp:txXfrm>
    </dsp:sp>
    <dsp:sp modelId="{1952D065-F268-4877-BE3F-E9356F499632}">
      <dsp:nvSpPr>
        <dsp:cNvPr id="0" name=""/>
        <dsp:cNvSpPr/>
      </dsp:nvSpPr>
      <dsp:spPr>
        <a:xfrm>
          <a:off x="5462016" y="2712541"/>
          <a:ext cx="2093803" cy="4294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749"/>
              </a:lnTo>
              <a:lnTo>
                <a:pt x="2093803" y="214749"/>
              </a:lnTo>
              <a:lnTo>
                <a:pt x="2093803" y="42949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7FA19F-6677-4160-872E-16378682750C}">
      <dsp:nvSpPr>
        <dsp:cNvPr id="0" name=""/>
        <dsp:cNvSpPr/>
      </dsp:nvSpPr>
      <dsp:spPr>
        <a:xfrm>
          <a:off x="6750510" y="3142039"/>
          <a:ext cx="1610617" cy="10737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ENG</a:t>
          </a:r>
          <a:br>
            <a:rPr lang="en-US" sz="1500" kern="1200" dirty="0"/>
          </a:br>
          <a:br>
            <a:rPr lang="en-US" sz="1500" kern="1200" dirty="0"/>
          </a:br>
          <a:br>
            <a:rPr lang="en-US" sz="1500" kern="1200" dirty="0"/>
          </a:br>
          <a:r>
            <a:rPr lang="en-US" sz="1500" kern="1200" dirty="0"/>
            <a:t>Engineering</a:t>
          </a:r>
        </a:p>
      </dsp:txBody>
      <dsp:txXfrm>
        <a:off x="6781959" y="3173488"/>
        <a:ext cx="1547719" cy="10108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3F394E-E926-4784-824C-3F3098AA9867}">
      <dsp:nvSpPr>
        <dsp:cNvPr id="0" name=""/>
        <dsp:cNvSpPr/>
      </dsp:nvSpPr>
      <dsp:spPr>
        <a:xfrm>
          <a:off x="0" y="3034665"/>
          <a:ext cx="8534400" cy="1288494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Capabilities</a:t>
          </a:r>
        </a:p>
      </dsp:txBody>
      <dsp:txXfrm>
        <a:off x="0" y="3034665"/>
        <a:ext cx="2560320" cy="1288494"/>
      </dsp:txXfrm>
    </dsp:sp>
    <dsp:sp modelId="{A5C43EC6-C3E1-4C9D-81B8-B3186052E052}">
      <dsp:nvSpPr>
        <dsp:cNvPr id="0" name=""/>
        <dsp:cNvSpPr/>
      </dsp:nvSpPr>
      <dsp:spPr>
        <a:xfrm>
          <a:off x="0" y="1531421"/>
          <a:ext cx="8534400" cy="1288494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Execution,</a:t>
          </a:r>
          <a:br>
            <a:rPr lang="en-US" sz="2600" kern="1200" dirty="0"/>
          </a:br>
          <a:r>
            <a:rPr lang="en-US" sz="2600" kern="1200" dirty="0"/>
            <a:t>Service Delivery</a:t>
          </a:r>
        </a:p>
      </dsp:txBody>
      <dsp:txXfrm>
        <a:off x="0" y="1531421"/>
        <a:ext cx="2560320" cy="1288494"/>
      </dsp:txXfrm>
    </dsp:sp>
    <dsp:sp modelId="{EE2646E2-7D23-43FE-BC96-7638BD0C2031}">
      <dsp:nvSpPr>
        <dsp:cNvPr id="0" name=""/>
        <dsp:cNvSpPr/>
      </dsp:nvSpPr>
      <dsp:spPr>
        <a:xfrm>
          <a:off x="0" y="83106"/>
          <a:ext cx="8534400" cy="1288494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Tactical Organization</a:t>
          </a:r>
        </a:p>
      </dsp:txBody>
      <dsp:txXfrm>
        <a:off x="0" y="83106"/>
        <a:ext cx="2560320" cy="1288494"/>
      </dsp:txXfrm>
    </dsp:sp>
    <dsp:sp modelId="{45DC215E-DD53-4471-8604-132E27D39882}">
      <dsp:nvSpPr>
        <dsp:cNvPr id="0" name=""/>
        <dsp:cNvSpPr/>
      </dsp:nvSpPr>
      <dsp:spPr>
        <a:xfrm>
          <a:off x="4656707" y="135552"/>
          <a:ext cx="1610617" cy="1073745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bg1"/>
              </a:solidFill>
            </a:rPr>
            <a:t>SOC</a:t>
          </a:r>
        </a:p>
      </dsp:txBody>
      <dsp:txXfrm>
        <a:off x="4688156" y="167001"/>
        <a:ext cx="1547719" cy="1010847"/>
      </dsp:txXfrm>
    </dsp:sp>
    <dsp:sp modelId="{F635DA96-95C0-4A90-9D04-5490F50626CD}">
      <dsp:nvSpPr>
        <dsp:cNvPr id="0" name=""/>
        <dsp:cNvSpPr/>
      </dsp:nvSpPr>
      <dsp:spPr>
        <a:xfrm>
          <a:off x="3368212" y="1209298"/>
          <a:ext cx="2093803" cy="429498"/>
        </a:xfrm>
        <a:custGeom>
          <a:avLst/>
          <a:gdLst/>
          <a:ahLst/>
          <a:cxnLst/>
          <a:rect l="0" t="0" r="0" b="0"/>
          <a:pathLst>
            <a:path>
              <a:moveTo>
                <a:pt x="2093803" y="0"/>
              </a:moveTo>
              <a:lnTo>
                <a:pt x="2093803" y="214749"/>
              </a:lnTo>
              <a:lnTo>
                <a:pt x="0" y="214749"/>
              </a:lnTo>
              <a:lnTo>
                <a:pt x="0" y="429498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781F00-0E05-4D9E-B62B-9C0B6EBCC62A}">
      <dsp:nvSpPr>
        <dsp:cNvPr id="0" name=""/>
        <dsp:cNvSpPr/>
      </dsp:nvSpPr>
      <dsp:spPr>
        <a:xfrm>
          <a:off x="2562903" y="1638796"/>
          <a:ext cx="1610617" cy="10737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OPS</a:t>
          </a:r>
          <a:br>
            <a:rPr lang="en-US" sz="1300" kern="1200" dirty="0"/>
          </a:br>
          <a:r>
            <a:rPr lang="en-US" sz="1300" kern="1200" dirty="0"/>
            <a:t>Operations</a:t>
          </a:r>
        </a:p>
      </dsp:txBody>
      <dsp:txXfrm>
        <a:off x="2594352" y="1670245"/>
        <a:ext cx="1547719" cy="1010847"/>
      </dsp:txXfrm>
    </dsp:sp>
    <dsp:sp modelId="{39342F7D-97F5-4A2F-96BD-F1F9D1F504BA}">
      <dsp:nvSpPr>
        <dsp:cNvPr id="0" name=""/>
        <dsp:cNvSpPr/>
      </dsp:nvSpPr>
      <dsp:spPr>
        <a:xfrm>
          <a:off x="3322492" y="2712541"/>
          <a:ext cx="91440" cy="4294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949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A69E5C-9C85-47C7-9DF8-29D23D8CE5EA}">
      <dsp:nvSpPr>
        <dsp:cNvPr id="0" name=""/>
        <dsp:cNvSpPr/>
      </dsp:nvSpPr>
      <dsp:spPr>
        <a:xfrm>
          <a:off x="2562903" y="3142039"/>
          <a:ext cx="1610617" cy="10737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Monitor</a:t>
          </a:r>
          <a:br>
            <a:rPr lang="en-US" sz="1300" kern="1200" dirty="0"/>
          </a:br>
          <a:br>
            <a:rPr lang="en-US" sz="1300" kern="1200" dirty="0"/>
          </a:br>
          <a:r>
            <a:rPr lang="en-US" sz="1300" kern="1200" dirty="0"/>
            <a:t>Detect</a:t>
          </a:r>
          <a:br>
            <a:rPr lang="en-US" sz="1300" kern="1200" dirty="0"/>
          </a:br>
          <a:br>
            <a:rPr lang="en-US" sz="1300" kern="1200" dirty="0"/>
          </a:br>
          <a:r>
            <a:rPr lang="en-US" sz="1300" kern="1200" dirty="0"/>
            <a:t>Respond</a:t>
          </a:r>
        </a:p>
      </dsp:txBody>
      <dsp:txXfrm>
        <a:off x="2594352" y="3173488"/>
        <a:ext cx="1547719" cy="1010847"/>
      </dsp:txXfrm>
    </dsp:sp>
    <dsp:sp modelId="{BAAA10DB-7CB0-4D96-A655-F56DFB83C3F2}">
      <dsp:nvSpPr>
        <dsp:cNvPr id="0" name=""/>
        <dsp:cNvSpPr/>
      </dsp:nvSpPr>
      <dsp:spPr>
        <a:xfrm>
          <a:off x="5416296" y="1209298"/>
          <a:ext cx="91440" cy="4294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9498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FFC3F9-BFFF-4155-B15A-F8C37551FE52}">
      <dsp:nvSpPr>
        <dsp:cNvPr id="0" name=""/>
        <dsp:cNvSpPr/>
      </dsp:nvSpPr>
      <dsp:spPr>
        <a:xfrm>
          <a:off x="4656707" y="1638796"/>
          <a:ext cx="1610617" cy="10737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ACS</a:t>
          </a:r>
          <a:br>
            <a:rPr lang="en-US" sz="1300" kern="1200" dirty="0"/>
          </a:br>
          <a:r>
            <a:rPr lang="en-US" sz="1300" kern="1200" dirty="0"/>
            <a:t>Advanced Cyber Services</a:t>
          </a:r>
        </a:p>
      </dsp:txBody>
      <dsp:txXfrm>
        <a:off x="4688156" y="1670245"/>
        <a:ext cx="1547719" cy="1010847"/>
      </dsp:txXfrm>
    </dsp:sp>
    <dsp:sp modelId="{41B67D41-18F9-438E-9B85-36C82B98708F}">
      <dsp:nvSpPr>
        <dsp:cNvPr id="0" name=""/>
        <dsp:cNvSpPr/>
      </dsp:nvSpPr>
      <dsp:spPr>
        <a:xfrm>
          <a:off x="5416296" y="2712541"/>
          <a:ext cx="91440" cy="4294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949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8CBD7B-2E71-4C6E-9904-E28FF579565D}">
      <dsp:nvSpPr>
        <dsp:cNvPr id="0" name=""/>
        <dsp:cNvSpPr/>
      </dsp:nvSpPr>
      <dsp:spPr>
        <a:xfrm>
          <a:off x="4656707" y="3142039"/>
          <a:ext cx="1610617" cy="10737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Cyber Threat Intel</a:t>
          </a:r>
          <a:br>
            <a:rPr lang="en-US" sz="1300" kern="1200" dirty="0"/>
          </a:br>
          <a:br>
            <a:rPr lang="en-US" sz="1300" kern="1200" dirty="0"/>
          </a:br>
          <a:r>
            <a:rPr lang="en-US" sz="1300" kern="1200" dirty="0"/>
            <a:t>Threat Identification</a:t>
          </a:r>
          <a:br>
            <a:rPr lang="en-US" sz="1300" kern="1200" dirty="0"/>
          </a:br>
          <a:br>
            <a:rPr lang="en-US" sz="1300" kern="1200" dirty="0"/>
          </a:br>
          <a:r>
            <a:rPr lang="en-US" sz="1300" kern="1200" dirty="0"/>
            <a:t>IR &amp; Forensics</a:t>
          </a:r>
        </a:p>
      </dsp:txBody>
      <dsp:txXfrm>
        <a:off x="4688156" y="3173488"/>
        <a:ext cx="1547719" cy="1010847"/>
      </dsp:txXfrm>
    </dsp:sp>
    <dsp:sp modelId="{1952D065-F268-4877-BE3F-E9356F499632}">
      <dsp:nvSpPr>
        <dsp:cNvPr id="0" name=""/>
        <dsp:cNvSpPr/>
      </dsp:nvSpPr>
      <dsp:spPr>
        <a:xfrm>
          <a:off x="5462016" y="1209298"/>
          <a:ext cx="2093803" cy="4294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749"/>
              </a:lnTo>
              <a:lnTo>
                <a:pt x="2093803" y="214749"/>
              </a:lnTo>
              <a:lnTo>
                <a:pt x="2093803" y="429498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7FA19F-6677-4160-872E-16378682750C}">
      <dsp:nvSpPr>
        <dsp:cNvPr id="0" name=""/>
        <dsp:cNvSpPr/>
      </dsp:nvSpPr>
      <dsp:spPr>
        <a:xfrm>
          <a:off x="6750510" y="1638796"/>
          <a:ext cx="1610617" cy="10737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ENG</a:t>
          </a:r>
          <a:br>
            <a:rPr lang="en-US" sz="1300" kern="1200" dirty="0"/>
          </a:br>
          <a:r>
            <a:rPr lang="en-US" sz="1300" kern="1200" dirty="0"/>
            <a:t>Product/Threat Engineering</a:t>
          </a:r>
        </a:p>
      </dsp:txBody>
      <dsp:txXfrm>
        <a:off x="6781959" y="1670245"/>
        <a:ext cx="1547719" cy="1010847"/>
      </dsp:txXfrm>
    </dsp:sp>
    <dsp:sp modelId="{CC61B1A8-198C-4D0A-8BA7-E3BA134A61F2}">
      <dsp:nvSpPr>
        <dsp:cNvPr id="0" name=""/>
        <dsp:cNvSpPr/>
      </dsp:nvSpPr>
      <dsp:spPr>
        <a:xfrm>
          <a:off x="7510099" y="2712541"/>
          <a:ext cx="91440" cy="4294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949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439C6C-713A-44C9-AB0C-DEEB61D7C10B}">
      <dsp:nvSpPr>
        <dsp:cNvPr id="0" name=""/>
        <dsp:cNvSpPr/>
      </dsp:nvSpPr>
      <dsp:spPr>
        <a:xfrm>
          <a:off x="6750510" y="3142039"/>
          <a:ext cx="1610617" cy="10737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Threat Content</a:t>
          </a:r>
          <a:br>
            <a:rPr lang="en-US" sz="1300" kern="1200" dirty="0"/>
          </a:br>
          <a:br>
            <a:rPr lang="en-US" sz="1300" kern="1200" dirty="0"/>
          </a:br>
          <a:r>
            <a:rPr lang="en-US" sz="1300" kern="1200" dirty="0"/>
            <a:t>SOC Systems</a:t>
          </a:r>
          <a:br>
            <a:rPr lang="en-US" sz="1300" kern="1200" dirty="0"/>
          </a:br>
          <a:br>
            <a:rPr lang="en-US" sz="1300" kern="1200" dirty="0"/>
          </a:br>
          <a:r>
            <a:rPr lang="en-US" sz="1300" kern="1200" dirty="0"/>
            <a:t>Intel Products</a:t>
          </a:r>
        </a:p>
      </dsp:txBody>
      <dsp:txXfrm>
        <a:off x="6781959" y="3173488"/>
        <a:ext cx="1547719" cy="10108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A01A5-D0BF-DC44-B80A-111C33E20FAD}" type="datetimeFigureOut">
              <a:rPr lang="en-US" smtClean="0"/>
              <a:t>7/31/18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3978F-F0CB-714F-9D1C-1916103DC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69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Phase</a:t>
            </a:r>
            <a:r>
              <a:rPr lang="en-US" b="1" baseline="0" dirty="0"/>
              <a:t> 1 – 3-6 months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Takes over Prime in three months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4 Crews two shifts (6to6 with 4 days on and 4 days off)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Manages existing SIEM Architecture or stands up new to support (extend to 6 months)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Uses Customers Ticketing system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Level 2 double as product specialists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Uses existing specialist in PS (Endpoint / Network Competencies)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Uses existing Foundstone Resources for Strategic/Infrastructure/Incident Response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Add FTR and/or RSC to onsite support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Combined Zones 1/2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Focus on initial management and SIEM development (Manage our stuff/Monitor others)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Focus on content delivery of security statuses (SOC web portal)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Specialization comes from the appropriate PS teams (DLP, Content, </a:t>
            </a:r>
            <a:r>
              <a:rPr lang="en-US" baseline="0" dirty="0" err="1"/>
              <a:t>SolidCore</a:t>
            </a:r>
            <a:r>
              <a:rPr lang="en-US" baseline="0" dirty="0"/>
              <a:t>, </a:t>
            </a:r>
            <a:r>
              <a:rPr lang="en-US" baseline="0" dirty="0" err="1"/>
              <a:t>etc</a:t>
            </a:r>
            <a:r>
              <a:rPr lang="en-US" baseline="0" dirty="0"/>
              <a:t>)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baseline="0" dirty="0"/>
              <a:t>Phase 2 – 9 Months (Start to Transition other </a:t>
            </a:r>
            <a:r>
              <a:rPr lang="en-US" b="1" baseline="0" dirty="0" err="1"/>
              <a:t>Liedos</a:t>
            </a:r>
            <a:r>
              <a:rPr lang="en-US" b="1" baseline="0" dirty="0"/>
              <a:t> Customers)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Adds Threat Intelligence team (GTI, CTI, Malware</a:t>
            </a:r>
            <a:r>
              <a:rPr lang="en-US" baseline="0" dirty="0"/>
              <a:t> Reversing, Recorded Future)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Expands Engineering team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Breaks up Zones 1 and 2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Stands up Internal Ticketing system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Review and revise SOC Design and Plan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baseline="0" dirty="0"/>
              <a:t>Phase 3 – 18 Months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Adds additional, Threat Intel, Night shift leadership and Level 2 as needed for new tasks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baseline="0" dirty="0"/>
              <a:t>Facilities Selection Criteria: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aseline="0" dirty="0"/>
              <a:t>SOC Monitoring must be a single site with Mountain/Central Time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aseline="0" dirty="0"/>
              <a:t>SOC desks should be sit/stand with 4 monitors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aseline="0" dirty="0"/>
              <a:t>SOC Floor raised and large enough for 3-4 large monitors 50” 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aseline="0" dirty="0"/>
              <a:t>SOC Conference room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aseline="0" dirty="0"/>
              <a:t>PCs should be High Performance High capacity systems for virtualization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aseline="0" dirty="0"/>
              <a:t>Data Center should be expandable 4-10+ racks of additional equipment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aseline="0" dirty="0"/>
              <a:t>Data Center should have dual diversity circuits to provide access to customers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aseline="0" dirty="0"/>
              <a:t>Data Center should have VPN systems that allow the remote team members to VPN and varying customer VPNs</a:t>
            </a: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FDAE1-21DF-481D-9B35-CC9B0294F18B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326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9763-E1BF-E444-B887-17A75D83A783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9258F-F1EF-5B4B-9D42-F9DD2AE662F4}" type="slidenum">
              <a:rPr lang="en-US" smtClean="0"/>
              <a:t>‹#›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E29A6FE-AAEC-5A45-9427-300151EB748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837718" y="167796"/>
            <a:ext cx="1188720" cy="1194156"/>
            <a:chOff x="6959062" y="1364834"/>
            <a:chExt cx="4013738" cy="4323394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DDD678-3AD7-DB40-9AE1-18F38633EB6D}"/>
                </a:ext>
              </a:extLst>
            </p:cNvPr>
            <p:cNvSpPr/>
            <p:nvPr/>
          </p:nvSpPr>
          <p:spPr>
            <a:xfrm>
              <a:off x="8508731" y="1364834"/>
              <a:ext cx="914400" cy="914400"/>
            </a:xfrm>
            <a:prstGeom prst="ellipse">
              <a:avLst/>
            </a:prstGeom>
            <a:solidFill>
              <a:srgbClr val="65DEE9"/>
            </a:solidFill>
            <a:ln w="76200">
              <a:solidFill>
                <a:srgbClr val="65DE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FE1EFCE-86ED-BD4E-AFA0-EB0DD2643232}"/>
                </a:ext>
              </a:extLst>
            </p:cNvPr>
            <p:cNvSpPr/>
            <p:nvPr/>
          </p:nvSpPr>
          <p:spPr>
            <a:xfrm>
              <a:off x="8503920" y="4773828"/>
              <a:ext cx="914400" cy="914400"/>
            </a:xfrm>
            <a:prstGeom prst="ellipse">
              <a:avLst/>
            </a:prstGeom>
            <a:solidFill>
              <a:srgbClr val="65DEE9"/>
            </a:solidFill>
            <a:ln w="76200">
              <a:solidFill>
                <a:srgbClr val="65DE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2A95307-BE11-4642-9237-A24CDA8E01A9}"/>
                </a:ext>
              </a:extLst>
            </p:cNvPr>
            <p:cNvSpPr/>
            <p:nvPr/>
          </p:nvSpPr>
          <p:spPr>
            <a:xfrm>
              <a:off x="6959062" y="2145323"/>
              <a:ext cx="914400" cy="914400"/>
            </a:xfrm>
            <a:prstGeom prst="ellipse">
              <a:avLst/>
            </a:prstGeom>
            <a:solidFill>
              <a:srgbClr val="65DEE9"/>
            </a:solidFill>
            <a:ln w="76200">
              <a:solidFill>
                <a:srgbClr val="65DE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1E4A9E8-33CB-7D4C-896C-D7386EAB5BE8}"/>
                </a:ext>
              </a:extLst>
            </p:cNvPr>
            <p:cNvSpPr/>
            <p:nvPr/>
          </p:nvSpPr>
          <p:spPr>
            <a:xfrm>
              <a:off x="6959062" y="3993339"/>
              <a:ext cx="914400" cy="914400"/>
            </a:xfrm>
            <a:prstGeom prst="ellipse">
              <a:avLst/>
            </a:prstGeom>
            <a:solidFill>
              <a:srgbClr val="65DEE9"/>
            </a:solidFill>
            <a:ln w="76200">
              <a:solidFill>
                <a:srgbClr val="65DE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54CCD6D-F80D-384D-BB62-245A34D7CE37}"/>
                </a:ext>
              </a:extLst>
            </p:cNvPr>
            <p:cNvSpPr/>
            <p:nvPr/>
          </p:nvSpPr>
          <p:spPr>
            <a:xfrm>
              <a:off x="10058400" y="3993339"/>
              <a:ext cx="914400" cy="914400"/>
            </a:xfrm>
            <a:prstGeom prst="ellipse">
              <a:avLst/>
            </a:prstGeom>
            <a:solidFill>
              <a:srgbClr val="65DEE9"/>
            </a:solidFill>
            <a:ln w="76200">
              <a:solidFill>
                <a:srgbClr val="65DE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6FD3100-18DD-F541-B120-4DEF1F99806D}"/>
                </a:ext>
              </a:extLst>
            </p:cNvPr>
            <p:cNvSpPr/>
            <p:nvPr/>
          </p:nvSpPr>
          <p:spPr>
            <a:xfrm>
              <a:off x="10058400" y="2145323"/>
              <a:ext cx="914400" cy="914400"/>
            </a:xfrm>
            <a:prstGeom prst="ellipse">
              <a:avLst/>
            </a:prstGeom>
            <a:solidFill>
              <a:srgbClr val="65DEE9"/>
            </a:solidFill>
            <a:ln w="76200">
              <a:solidFill>
                <a:srgbClr val="65DE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856F248-97C3-6947-B475-E353CF131338}"/>
                </a:ext>
              </a:extLst>
            </p:cNvPr>
            <p:cNvCxnSpPr>
              <a:cxnSpLocks/>
            </p:cNvCxnSpPr>
            <p:nvPr/>
          </p:nvCxnSpPr>
          <p:spPr>
            <a:xfrm>
              <a:off x="7416262" y="3119219"/>
              <a:ext cx="0" cy="933616"/>
            </a:xfrm>
            <a:prstGeom prst="line">
              <a:avLst/>
            </a:prstGeom>
            <a:ln w="76200">
              <a:solidFill>
                <a:srgbClr val="65DE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7729FEE-B55B-D04D-8812-46444B37DD74}"/>
                </a:ext>
              </a:extLst>
            </p:cNvPr>
            <p:cNvCxnSpPr>
              <a:cxnSpLocks/>
              <a:stCxn id="22" idx="2"/>
              <a:endCxn id="24" idx="7"/>
            </p:cNvCxnSpPr>
            <p:nvPr/>
          </p:nvCxnSpPr>
          <p:spPr>
            <a:xfrm flipH="1">
              <a:off x="7739551" y="1822034"/>
              <a:ext cx="769180" cy="457200"/>
            </a:xfrm>
            <a:prstGeom prst="line">
              <a:avLst/>
            </a:prstGeom>
            <a:ln w="76200">
              <a:solidFill>
                <a:srgbClr val="65DE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6C7900B-6218-A545-9C34-211F471DD541}"/>
                </a:ext>
              </a:extLst>
            </p:cNvPr>
            <p:cNvCxnSpPr>
              <a:cxnSpLocks/>
              <a:stCxn id="27" idx="1"/>
              <a:endCxn id="22" idx="6"/>
            </p:cNvCxnSpPr>
            <p:nvPr/>
          </p:nvCxnSpPr>
          <p:spPr>
            <a:xfrm flipH="1" flipV="1">
              <a:off x="9423131" y="1822034"/>
              <a:ext cx="769180" cy="457200"/>
            </a:xfrm>
            <a:prstGeom prst="line">
              <a:avLst/>
            </a:prstGeom>
            <a:ln w="76200">
              <a:solidFill>
                <a:srgbClr val="65DE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9E44EB7-5112-9743-9E35-461753AD14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15600" y="3119219"/>
              <a:ext cx="0" cy="933616"/>
            </a:xfrm>
            <a:prstGeom prst="line">
              <a:avLst/>
            </a:prstGeom>
            <a:ln w="76200">
              <a:solidFill>
                <a:srgbClr val="65DE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5936E07-5A54-E94A-8AE1-5EFD2D35507B}"/>
                </a:ext>
              </a:extLst>
            </p:cNvPr>
            <p:cNvCxnSpPr>
              <a:cxnSpLocks/>
              <a:stCxn id="23" idx="6"/>
              <a:endCxn id="26" idx="3"/>
            </p:cNvCxnSpPr>
            <p:nvPr/>
          </p:nvCxnSpPr>
          <p:spPr>
            <a:xfrm flipV="1">
              <a:off x="9418320" y="4773828"/>
              <a:ext cx="773991" cy="457200"/>
            </a:xfrm>
            <a:prstGeom prst="line">
              <a:avLst/>
            </a:prstGeom>
            <a:ln w="76200">
              <a:solidFill>
                <a:srgbClr val="65DE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FFEC61F-F54C-434E-B1B5-6AED00CEA3D6}"/>
                </a:ext>
              </a:extLst>
            </p:cNvPr>
            <p:cNvCxnSpPr>
              <a:cxnSpLocks/>
              <a:stCxn id="25" idx="5"/>
              <a:endCxn id="23" idx="2"/>
            </p:cNvCxnSpPr>
            <p:nvPr/>
          </p:nvCxnSpPr>
          <p:spPr>
            <a:xfrm>
              <a:off x="7739551" y="4773828"/>
              <a:ext cx="764369" cy="457200"/>
            </a:xfrm>
            <a:prstGeom prst="line">
              <a:avLst/>
            </a:prstGeom>
            <a:ln w="76200">
              <a:solidFill>
                <a:srgbClr val="65DE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F278F61-9637-BE48-813C-13EE598BA4CE}"/>
                </a:ext>
              </a:extLst>
            </p:cNvPr>
            <p:cNvSpPr txBox="1"/>
            <p:nvPr/>
          </p:nvSpPr>
          <p:spPr>
            <a:xfrm>
              <a:off x="8327563" y="1940274"/>
              <a:ext cx="1357185" cy="30369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54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6422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arge Bulle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0817" y="6493010"/>
            <a:ext cx="307985" cy="20610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ct val="90000"/>
              </a:lnSpc>
              <a:defRPr sz="800">
                <a:solidFill>
                  <a:schemeClr val="accent1"/>
                </a:solidFill>
              </a:defRPr>
            </a:lvl1pPr>
          </a:lstStyle>
          <a:p>
            <a:fld id="{EEB8B06D-99A5-468B-806E-293788FE963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2736112" y="6582835"/>
            <a:ext cx="6943373" cy="152400"/>
          </a:xfrm>
        </p:spPr>
        <p:txBody>
          <a:bodyPr anchor="t"/>
          <a:lstStyle>
            <a:lvl1pPr>
              <a:defRPr sz="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2736113" y="6392339"/>
            <a:ext cx="6945521" cy="152400"/>
          </a:xfrm>
        </p:spPr>
        <p:txBody>
          <a:bodyPr bIns="0" anchor="b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600" y="1029926"/>
            <a:ext cx="10972800" cy="33337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609601" y="184150"/>
            <a:ext cx="10968567" cy="72867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609600" y="1569509"/>
            <a:ext cx="10962640" cy="4704290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3" descr="\\consulting.foundstone.com\Research\Pictures and Logos\23-fs-logo-cmyk-001-0308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11122" y="6372766"/>
            <a:ext cx="2254103" cy="30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99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2451"/>
            <a:ext cx="10515600" cy="4944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9763-E1BF-E444-B887-17A75D83A783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9258F-F1EF-5B4B-9D42-F9DD2AE662F4}" type="slidenum">
              <a:rPr lang="en-US" smtClean="0"/>
              <a:t>‹#›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E12AFC3-831D-F44A-A3CD-DDA83EEF3AF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837718" y="167796"/>
            <a:ext cx="1188720" cy="1194156"/>
            <a:chOff x="6959062" y="1364834"/>
            <a:chExt cx="4013738" cy="4323394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8FFA1BA-A3D9-534C-A5AB-632723712C77}"/>
                </a:ext>
              </a:extLst>
            </p:cNvPr>
            <p:cNvSpPr/>
            <p:nvPr/>
          </p:nvSpPr>
          <p:spPr>
            <a:xfrm>
              <a:off x="8508731" y="1364834"/>
              <a:ext cx="914400" cy="914400"/>
            </a:xfrm>
            <a:prstGeom prst="ellipse">
              <a:avLst/>
            </a:prstGeom>
            <a:solidFill>
              <a:srgbClr val="65DEE9"/>
            </a:solidFill>
            <a:ln w="76200">
              <a:solidFill>
                <a:srgbClr val="65DE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A24574E-857C-7542-A5A2-65A021F66343}"/>
                </a:ext>
              </a:extLst>
            </p:cNvPr>
            <p:cNvSpPr/>
            <p:nvPr/>
          </p:nvSpPr>
          <p:spPr>
            <a:xfrm>
              <a:off x="8503920" y="4773828"/>
              <a:ext cx="914400" cy="914400"/>
            </a:xfrm>
            <a:prstGeom prst="ellipse">
              <a:avLst/>
            </a:prstGeom>
            <a:solidFill>
              <a:srgbClr val="65DEE9"/>
            </a:solidFill>
            <a:ln w="76200">
              <a:solidFill>
                <a:srgbClr val="65DE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8B8687E-30E5-F344-8624-5A8E4760526A}"/>
                </a:ext>
              </a:extLst>
            </p:cNvPr>
            <p:cNvSpPr/>
            <p:nvPr/>
          </p:nvSpPr>
          <p:spPr>
            <a:xfrm>
              <a:off x="6959062" y="2145323"/>
              <a:ext cx="914400" cy="914400"/>
            </a:xfrm>
            <a:prstGeom prst="ellipse">
              <a:avLst/>
            </a:prstGeom>
            <a:solidFill>
              <a:srgbClr val="65DEE9"/>
            </a:solidFill>
            <a:ln w="76200">
              <a:solidFill>
                <a:srgbClr val="65DE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4E5467B-331D-5B41-BA50-9BA74777ED55}"/>
                </a:ext>
              </a:extLst>
            </p:cNvPr>
            <p:cNvSpPr/>
            <p:nvPr/>
          </p:nvSpPr>
          <p:spPr>
            <a:xfrm>
              <a:off x="6959062" y="3993339"/>
              <a:ext cx="914400" cy="914400"/>
            </a:xfrm>
            <a:prstGeom prst="ellipse">
              <a:avLst/>
            </a:prstGeom>
            <a:solidFill>
              <a:srgbClr val="65DEE9"/>
            </a:solidFill>
            <a:ln w="76200">
              <a:solidFill>
                <a:srgbClr val="65DE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4436665-E0AD-5342-8FA9-6494A1BF14E1}"/>
                </a:ext>
              </a:extLst>
            </p:cNvPr>
            <p:cNvSpPr/>
            <p:nvPr/>
          </p:nvSpPr>
          <p:spPr>
            <a:xfrm>
              <a:off x="10058400" y="3993339"/>
              <a:ext cx="914400" cy="914400"/>
            </a:xfrm>
            <a:prstGeom prst="ellipse">
              <a:avLst/>
            </a:prstGeom>
            <a:solidFill>
              <a:srgbClr val="65DEE9"/>
            </a:solidFill>
            <a:ln w="76200">
              <a:solidFill>
                <a:srgbClr val="65DE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DFC1C26-943D-8D4C-A6AD-72CE53457C13}"/>
                </a:ext>
              </a:extLst>
            </p:cNvPr>
            <p:cNvSpPr/>
            <p:nvPr/>
          </p:nvSpPr>
          <p:spPr>
            <a:xfrm>
              <a:off x="10058400" y="2145323"/>
              <a:ext cx="914400" cy="914400"/>
            </a:xfrm>
            <a:prstGeom prst="ellipse">
              <a:avLst/>
            </a:prstGeom>
            <a:solidFill>
              <a:srgbClr val="65DEE9"/>
            </a:solidFill>
            <a:ln w="76200">
              <a:solidFill>
                <a:srgbClr val="65DE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D055D30-013D-3C46-B3B8-385B6486BBAC}"/>
                </a:ext>
              </a:extLst>
            </p:cNvPr>
            <p:cNvCxnSpPr>
              <a:cxnSpLocks/>
            </p:cNvCxnSpPr>
            <p:nvPr/>
          </p:nvCxnSpPr>
          <p:spPr>
            <a:xfrm>
              <a:off x="7416262" y="3119219"/>
              <a:ext cx="0" cy="933616"/>
            </a:xfrm>
            <a:prstGeom prst="line">
              <a:avLst/>
            </a:prstGeom>
            <a:ln w="76200">
              <a:solidFill>
                <a:srgbClr val="65DE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B0C9DA5-7C01-8546-BE4C-6A35C7F708FA}"/>
                </a:ext>
              </a:extLst>
            </p:cNvPr>
            <p:cNvCxnSpPr>
              <a:cxnSpLocks/>
              <a:stCxn id="36" idx="2"/>
              <a:endCxn id="38" idx="7"/>
            </p:cNvCxnSpPr>
            <p:nvPr/>
          </p:nvCxnSpPr>
          <p:spPr>
            <a:xfrm flipH="1">
              <a:off x="7739551" y="1822034"/>
              <a:ext cx="769180" cy="457200"/>
            </a:xfrm>
            <a:prstGeom prst="line">
              <a:avLst/>
            </a:prstGeom>
            <a:ln w="76200">
              <a:solidFill>
                <a:srgbClr val="65DE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7846550-0D0A-D94B-A333-643F6F64BDEF}"/>
                </a:ext>
              </a:extLst>
            </p:cNvPr>
            <p:cNvCxnSpPr>
              <a:cxnSpLocks/>
              <a:stCxn id="41" idx="1"/>
              <a:endCxn id="36" idx="6"/>
            </p:cNvCxnSpPr>
            <p:nvPr/>
          </p:nvCxnSpPr>
          <p:spPr>
            <a:xfrm flipH="1" flipV="1">
              <a:off x="9423131" y="1822034"/>
              <a:ext cx="769180" cy="457200"/>
            </a:xfrm>
            <a:prstGeom prst="line">
              <a:avLst/>
            </a:prstGeom>
            <a:ln w="76200">
              <a:solidFill>
                <a:srgbClr val="65DE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3C38CC0-BD22-9C46-A3F9-467166633D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15600" y="3119219"/>
              <a:ext cx="0" cy="933616"/>
            </a:xfrm>
            <a:prstGeom prst="line">
              <a:avLst/>
            </a:prstGeom>
            <a:ln w="76200">
              <a:solidFill>
                <a:srgbClr val="65DE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03F9239-7A82-174F-8014-17B3A3636917}"/>
                </a:ext>
              </a:extLst>
            </p:cNvPr>
            <p:cNvCxnSpPr>
              <a:cxnSpLocks/>
              <a:stCxn id="37" idx="6"/>
              <a:endCxn id="40" idx="3"/>
            </p:cNvCxnSpPr>
            <p:nvPr/>
          </p:nvCxnSpPr>
          <p:spPr>
            <a:xfrm flipV="1">
              <a:off x="9418320" y="4773828"/>
              <a:ext cx="773991" cy="457200"/>
            </a:xfrm>
            <a:prstGeom prst="line">
              <a:avLst/>
            </a:prstGeom>
            <a:ln w="76200">
              <a:solidFill>
                <a:srgbClr val="65DE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EF2B94B-81A0-C44D-8337-446CC4674198}"/>
                </a:ext>
              </a:extLst>
            </p:cNvPr>
            <p:cNvCxnSpPr>
              <a:cxnSpLocks/>
              <a:stCxn id="39" idx="5"/>
              <a:endCxn id="37" idx="2"/>
            </p:cNvCxnSpPr>
            <p:nvPr/>
          </p:nvCxnSpPr>
          <p:spPr>
            <a:xfrm>
              <a:off x="7739551" y="4773828"/>
              <a:ext cx="764369" cy="457200"/>
            </a:xfrm>
            <a:prstGeom prst="line">
              <a:avLst/>
            </a:prstGeom>
            <a:ln w="76200">
              <a:solidFill>
                <a:srgbClr val="65DE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5B9AAA7-24ED-AA47-A209-FF7C818C9F7B}"/>
                </a:ext>
              </a:extLst>
            </p:cNvPr>
            <p:cNvSpPr txBox="1"/>
            <p:nvPr/>
          </p:nvSpPr>
          <p:spPr>
            <a:xfrm>
              <a:off x="8327563" y="1940274"/>
              <a:ext cx="1357185" cy="30369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54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493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9763-E1BF-E444-B887-17A75D83A783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9258F-F1EF-5B4B-9D42-F9DD2AE66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8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6309"/>
            <a:ext cx="5181600" cy="49506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6309"/>
            <a:ext cx="5181600" cy="495065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9763-E1BF-E444-B887-17A75D83A783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9258F-F1EF-5B4B-9D42-F9DD2AE662F4}" type="slidenum">
              <a:rPr lang="en-US" smtClean="0"/>
              <a:t>‹#›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FF1AA35-37F2-6A4C-B1D2-E8C6B0BB68F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837718" y="167796"/>
            <a:ext cx="1188720" cy="1194156"/>
            <a:chOff x="6959062" y="1364834"/>
            <a:chExt cx="4013738" cy="4323394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E52B7B5-812F-E547-90F8-D835E0F20961}"/>
                </a:ext>
              </a:extLst>
            </p:cNvPr>
            <p:cNvSpPr/>
            <p:nvPr/>
          </p:nvSpPr>
          <p:spPr>
            <a:xfrm>
              <a:off x="8508731" y="1364834"/>
              <a:ext cx="914400" cy="914400"/>
            </a:xfrm>
            <a:prstGeom prst="ellipse">
              <a:avLst/>
            </a:prstGeom>
            <a:solidFill>
              <a:srgbClr val="65DEE9"/>
            </a:solidFill>
            <a:ln w="76200">
              <a:solidFill>
                <a:srgbClr val="65DE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BD6903B-E444-6B45-A062-EDCD140FD8D2}"/>
                </a:ext>
              </a:extLst>
            </p:cNvPr>
            <p:cNvSpPr/>
            <p:nvPr/>
          </p:nvSpPr>
          <p:spPr>
            <a:xfrm>
              <a:off x="8503920" y="4773828"/>
              <a:ext cx="914400" cy="914400"/>
            </a:xfrm>
            <a:prstGeom prst="ellipse">
              <a:avLst/>
            </a:prstGeom>
            <a:solidFill>
              <a:srgbClr val="65DEE9"/>
            </a:solidFill>
            <a:ln w="76200">
              <a:solidFill>
                <a:srgbClr val="65DE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60AF29C-0F4C-124B-86E0-FDBA80C50EC2}"/>
                </a:ext>
              </a:extLst>
            </p:cNvPr>
            <p:cNvSpPr/>
            <p:nvPr/>
          </p:nvSpPr>
          <p:spPr>
            <a:xfrm>
              <a:off x="6959062" y="2145323"/>
              <a:ext cx="914400" cy="914400"/>
            </a:xfrm>
            <a:prstGeom prst="ellipse">
              <a:avLst/>
            </a:prstGeom>
            <a:solidFill>
              <a:srgbClr val="65DEE9"/>
            </a:solidFill>
            <a:ln w="76200">
              <a:solidFill>
                <a:srgbClr val="65DE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CC9D105-2C30-3748-A878-01D7E34ECE95}"/>
                </a:ext>
              </a:extLst>
            </p:cNvPr>
            <p:cNvSpPr/>
            <p:nvPr/>
          </p:nvSpPr>
          <p:spPr>
            <a:xfrm>
              <a:off x="6959062" y="3993339"/>
              <a:ext cx="914400" cy="914400"/>
            </a:xfrm>
            <a:prstGeom prst="ellipse">
              <a:avLst/>
            </a:prstGeom>
            <a:solidFill>
              <a:srgbClr val="65DEE9"/>
            </a:solidFill>
            <a:ln w="76200">
              <a:solidFill>
                <a:srgbClr val="65DE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4A8EEF6-6733-B749-991E-E28D8AE9A98F}"/>
                </a:ext>
              </a:extLst>
            </p:cNvPr>
            <p:cNvSpPr/>
            <p:nvPr/>
          </p:nvSpPr>
          <p:spPr>
            <a:xfrm>
              <a:off x="10058400" y="3993339"/>
              <a:ext cx="914400" cy="914400"/>
            </a:xfrm>
            <a:prstGeom prst="ellipse">
              <a:avLst/>
            </a:prstGeom>
            <a:solidFill>
              <a:srgbClr val="65DEE9"/>
            </a:solidFill>
            <a:ln w="76200">
              <a:solidFill>
                <a:srgbClr val="65DE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1EBB1DF-634A-5F4B-9D49-B52B509FE3FC}"/>
                </a:ext>
              </a:extLst>
            </p:cNvPr>
            <p:cNvSpPr/>
            <p:nvPr/>
          </p:nvSpPr>
          <p:spPr>
            <a:xfrm>
              <a:off x="10058400" y="2145323"/>
              <a:ext cx="914400" cy="914400"/>
            </a:xfrm>
            <a:prstGeom prst="ellipse">
              <a:avLst/>
            </a:prstGeom>
            <a:solidFill>
              <a:srgbClr val="65DEE9"/>
            </a:solidFill>
            <a:ln w="76200">
              <a:solidFill>
                <a:srgbClr val="65DE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5864047-93F8-A24C-B4AF-6025482A43DE}"/>
                </a:ext>
              </a:extLst>
            </p:cNvPr>
            <p:cNvCxnSpPr>
              <a:cxnSpLocks/>
            </p:cNvCxnSpPr>
            <p:nvPr/>
          </p:nvCxnSpPr>
          <p:spPr>
            <a:xfrm>
              <a:off x="7416262" y="3119219"/>
              <a:ext cx="0" cy="933616"/>
            </a:xfrm>
            <a:prstGeom prst="line">
              <a:avLst/>
            </a:prstGeom>
            <a:ln w="76200">
              <a:solidFill>
                <a:srgbClr val="65DE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89C29B-9650-ED4C-9477-FB1EA37C569B}"/>
                </a:ext>
              </a:extLst>
            </p:cNvPr>
            <p:cNvCxnSpPr>
              <a:cxnSpLocks/>
              <a:stCxn id="37" idx="2"/>
              <a:endCxn id="39" idx="7"/>
            </p:cNvCxnSpPr>
            <p:nvPr/>
          </p:nvCxnSpPr>
          <p:spPr>
            <a:xfrm flipH="1">
              <a:off x="7739551" y="1822034"/>
              <a:ext cx="769180" cy="457200"/>
            </a:xfrm>
            <a:prstGeom prst="line">
              <a:avLst/>
            </a:prstGeom>
            <a:ln w="76200">
              <a:solidFill>
                <a:srgbClr val="65DE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01D96DB-1CA8-D74B-8A8C-4AD9B0CC0AE0}"/>
                </a:ext>
              </a:extLst>
            </p:cNvPr>
            <p:cNvCxnSpPr>
              <a:cxnSpLocks/>
              <a:stCxn id="42" idx="1"/>
              <a:endCxn id="37" idx="6"/>
            </p:cNvCxnSpPr>
            <p:nvPr/>
          </p:nvCxnSpPr>
          <p:spPr>
            <a:xfrm flipH="1" flipV="1">
              <a:off x="9423131" y="1822034"/>
              <a:ext cx="769180" cy="457200"/>
            </a:xfrm>
            <a:prstGeom prst="line">
              <a:avLst/>
            </a:prstGeom>
            <a:ln w="76200">
              <a:solidFill>
                <a:srgbClr val="65DE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ECA80B1-2CFF-4846-A148-947FCCFC33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15600" y="3119219"/>
              <a:ext cx="0" cy="933616"/>
            </a:xfrm>
            <a:prstGeom prst="line">
              <a:avLst/>
            </a:prstGeom>
            <a:ln w="76200">
              <a:solidFill>
                <a:srgbClr val="65DE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F621312-CD74-814A-956A-9EC339A5C301}"/>
                </a:ext>
              </a:extLst>
            </p:cNvPr>
            <p:cNvCxnSpPr>
              <a:cxnSpLocks/>
              <a:stCxn id="38" idx="6"/>
              <a:endCxn id="41" idx="3"/>
            </p:cNvCxnSpPr>
            <p:nvPr/>
          </p:nvCxnSpPr>
          <p:spPr>
            <a:xfrm flipV="1">
              <a:off x="9418320" y="4773828"/>
              <a:ext cx="773991" cy="457200"/>
            </a:xfrm>
            <a:prstGeom prst="line">
              <a:avLst/>
            </a:prstGeom>
            <a:ln w="76200">
              <a:solidFill>
                <a:srgbClr val="65DE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8DF09BC-09E3-D249-A474-4334BBBC5F72}"/>
                </a:ext>
              </a:extLst>
            </p:cNvPr>
            <p:cNvCxnSpPr>
              <a:cxnSpLocks/>
              <a:stCxn id="40" idx="5"/>
              <a:endCxn id="38" idx="2"/>
            </p:cNvCxnSpPr>
            <p:nvPr/>
          </p:nvCxnSpPr>
          <p:spPr>
            <a:xfrm>
              <a:off x="7739551" y="4773828"/>
              <a:ext cx="764369" cy="457200"/>
            </a:xfrm>
            <a:prstGeom prst="line">
              <a:avLst/>
            </a:prstGeom>
            <a:ln w="76200">
              <a:solidFill>
                <a:srgbClr val="65DE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A4942F4-7C3F-7D4E-8555-6C744584D4F7}"/>
                </a:ext>
              </a:extLst>
            </p:cNvPr>
            <p:cNvSpPr txBox="1"/>
            <p:nvPr/>
          </p:nvSpPr>
          <p:spPr>
            <a:xfrm>
              <a:off x="8327563" y="1940274"/>
              <a:ext cx="1357185" cy="30369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54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336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57375"/>
            <a:ext cx="5157787" cy="6477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57375"/>
            <a:ext cx="5183188" cy="6477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9763-E1BF-E444-B887-17A75D83A783}" type="datetimeFigureOut">
              <a:rPr lang="en-US" smtClean="0"/>
              <a:t>7/31/18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9258F-F1EF-5B4B-9D42-F9DD2AE662F4}" type="slidenum">
              <a:rPr lang="en-US" smtClean="0"/>
              <a:t>‹#›</a:t>
            </a:fld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919AA3C-7237-384C-90D4-5B4BDA2E74E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837718" y="167796"/>
            <a:ext cx="1188720" cy="1194156"/>
            <a:chOff x="6959062" y="1364834"/>
            <a:chExt cx="4013738" cy="4323394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3298B7-1EAE-6F42-9FD9-B2A9FF18D785}"/>
                </a:ext>
              </a:extLst>
            </p:cNvPr>
            <p:cNvSpPr/>
            <p:nvPr/>
          </p:nvSpPr>
          <p:spPr>
            <a:xfrm>
              <a:off x="8508731" y="1364834"/>
              <a:ext cx="914400" cy="914400"/>
            </a:xfrm>
            <a:prstGeom prst="ellipse">
              <a:avLst/>
            </a:prstGeom>
            <a:solidFill>
              <a:srgbClr val="65DEE9"/>
            </a:solidFill>
            <a:ln w="76200">
              <a:solidFill>
                <a:srgbClr val="65DE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1A8B4F5-BBDF-3546-B526-36FAA3A61F03}"/>
                </a:ext>
              </a:extLst>
            </p:cNvPr>
            <p:cNvSpPr/>
            <p:nvPr/>
          </p:nvSpPr>
          <p:spPr>
            <a:xfrm>
              <a:off x="8503920" y="4773828"/>
              <a:ext cx="914400" cy="914400"/>
            </a:xfrm>
            <a:prstGeom prst="ellipse">
              <a:avLst/>
            </a:prstGeom>
            <a:solidFill>
              <a:srgbClr val="65DEE9"/>
            </a:solidFill>
            <a:ln w="76200">
              <a:solidFill>
                <a:srgbClr val="65DE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3789AEA-17D3-B641-9453-1F9B63494D15}"/>
                </a:ext>
              </a:extLst>
            </p:cNvPr>
            <p:cNvSpPr/>
            <p:nvPr/>
          </p:nvSpPr>
          <p:spPr>
            <a:xfrm>
              <a:off x="6959062" y="2145323"/>
              <a:ext cx="914400" cy="914400"/>
            </a:xfrm>
            <a:prstGeom prst="ellipse">
              <a:avLst/>
            </a:prstGeom>
            <a:solidFill>
              <a:srgbClr val="65DEE9"/>
            </a:solidFill>
            <a:ln w="76200">
              <a:solidFill>
                <a:srgbClr val="65DE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E2883DD-2527-6F4B-B0D8-6200245B2A8F}"/>
                </a:ext>
              </a:extLst>
            </p:cNvPr>
            <p:cNvSpPr/>
            <p:nvPr/>
          </p:nvSpPr>
          <p:spPr>
            <a:xfrm>
              <a:off x="6959062" y="3993339"/>
              <a:ext cx="914400" cy="914400"/>
            </a:xfrm>
            <a:prstGeom prst="ellipse">
              <a:avLst/>
            </a:prstGeom>
            <a:solidFill>
              <a:srgbClr val="65DEE9"/>
            </a:solidFill>
            <a:ln w="76200">
              <a:solidFill>
                <a:srgbClr val="65DE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4530FD9-ABBC-0A48-A86F-FCD6AFBFB39D}"/>
                </a:ext>
              </a:extLst>
            </p:cNvPr>
            <p:cNvSpPr/>
            <p:nvPr/>
          </p:nvSpPr>
          <p:spPr>
            <a:xfrm>
              <a:off x="10058400" y="3993339"/>
              <a:ext cx="914400" cy="914400"/>
            </a:xfrm>
            <a:prstGeom prst="ellipse">
              <a:avLst/>
            </a:prstGeom>
            <a:solidFill>
              <a:srgbClr val="65DEE9"/>
            </a:solidFill>
            <a:ln w="76200">
              <a:solidFill>
                <a:srgbClr val="65DE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C671B68-581B-9B47-836F-DF00C520D905}"/>
                </a:ext>
              </a:extLst>
            </p:cNvPr>
            <p:cNvSpPr/>
            <p:nvPr/>
          </p:nvSpPr>
          <p:spPr>
            <a:xfrm>
              <a:off x="10058400" y="2145323"/>
              <a:ext cx="914400" cy="914400"/>
            </a:xfrm>
            <a:prstGeom prst="ellipse">
              <a:avLst/>
            </a:prstGeom>
            <a:solidFill>
              <a:srgbClr val="65DEE9"/>
            </a:solidFill>
            <a:ln w="76200">
              <a:solidFill>
                <a:srgbClr val="65DE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B5D41F5-8522-8343-8FAD-E6BB2BC01E49}"/>
                </a:ext>
              </a:extLst>
            </p:cNvPr>
            <p:cNvCxnSpPr>
              <a:cxnSpLocks/>
            </p:cNvCxnSpPr>
            <p:nvPr/>
          </p:nvCxnSpPr>
          <p:spPr>
            <a:xfrm>
              <a:off x="7416262" y="3119219"/>
              <a:ext cx="0" cy="933616"/>
            </a:xfrm>
            <a:prstGeom prst="line">
              <a:avLst/>
            </a:prstGeom>
            <a:ln w="76200">
              <a:solidFill>
                <a:srgbClr val="65DE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3A20E70-7406-BD4F-9804-917BC8235C84}"/>
                </a:ext>
              </a:extLst>
            </p:cNvPr>
            <p:cNvCxnSpPr>
              <a:cxnSpLocks/>
              <a:stCxn id="39" idx="2"/>
              <a:endCxn id="41" idx="7"/>
            </p:cNvCxnSpPr>
            <p:nvPr/>
          </p:nvCxnSpPr>
          <p:spPr>
            <a:xfrm flipH="1">
              <a:off x="7739551" y="1822034"/>
              <a:ext cx="769180" cy="457200"/>
            </a:xfrm>
            <a:prstGeom prst="line">
              <a:avLst/>
            </a:prstGeom>
            <a:ln w="76200">
              <a:solidFill>
                <a:srgbClr val="65DE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517403C-4A62-D842-8378-76BDDF9CC074}"/>
                </a:ext>
              </a:extLst>
            </p:cNvPr>
            <p:cNvCxnSpPr>
              <a:cxnSpLocks/>
              <a:stCxn id="44" idx="1"/>
              <a:endCxn id="39" idx="6"/>
            </p:cNvCxnSpPr>
            <p:nvPr/>
          </p:nvCxnSpPr>
          <p:spPr>
            <a:xfrm flipH="1" flipV="1">
              <a:off x="9423131" y="1822034"/>
              <a:ext cx="769180" cy="457200"/>
            </a:xfrm>
            <a:prstGeom prst="line">
              <a:avLst/>
            </a:prstGeom>
            <a:ln w="76200">
              <a:solidFill>
                <a:srgbClr val="65DE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F45A3CE-1AF4-C946-BF6C-B84C6C0F69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15600" y="3119219"/>
              <a:ext cx="0" cy="933616"/>
            </a:xfrm>
            <a:prstGeom prst="line">
              <a:avLst/>
            </a:prstGeom>
            <a:ln w="76200">
              <a:solidFill>
                <a:srgbClr val="65DE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D325B2A-37AE-6C49-B129-FA84134FBAA5}"/>
                </a:ext>
              </a:extLst>
            </p:cNvPr>
            <p:cNvCxnSpPr>
              <a:cxnSpLocks/>
              <a:stCxn id="40" idx="6"/>
              <a:endCxn id="43" idx="3"/>
            </p:cNvCxnSpPr>
            <p:nvPr/>
          </p:nvCxnSpPr>
          <p:spPr>
            <a:xfrm flipV="1">
              <a:off x="9418320" y="4773828"/>
              <a:ext cx="773991" cy="457200"/>
            </a:xfrm>
            <a:prstGeom prst="line">
              <a:avLst/>
            </a:prstGeom>
            <a:ln w="76200">
              <a:solidFill>
                <a:srgbClr val="65DE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4682CC4-0490-9D41-A44F-008D4C9D4225}"/>
                </a:ext>
              </a:extLst>
            </p:cNvPr>
            <p:cNvCxnSpPr>
              <a:cxnSpLocks/>
              <a:stCxn id="42" idx="5"/>
              <a:endCxn id="40" idx="2"/>
            </p:cNvCxnSpPr>
            <p:nvPr/>
          </p:nvCxnSpPr>
          <p:spPr>
            <a:xfrm>
              <a:off x="7739551" y="4773828"/>
              <a:ext cx="764369" cy="457200"/>
            </a:xfrm>
            <a:prstGeom prst="line">
              <a:avLst/>
            </a:prstGeom>
            <a:ln w="76200">
              <a:solidFill>
                <a:srgbClr val="65DE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B1220F5-3373-314E-AA9C-96A131350C4E}"/>
                </a:ext>
              </a:extLst>
            </p:cNvPr>
            <p:cNvSpPr txBox="1"/>
            <p:nvPr/>
          </p:nvSpPr>
          <p:spPr>
            <a:xfrm>
              <a:off x="8327563" y="1940274"/>
              <a:ext cx="1357185" cy="30369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54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3681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9763-E1BF-E444-B887-17A75D83A783}" type="datetimeFigureOut">
              <a:rPr lang="en-US" smtClean="0"/>
              <a:t>7/31/18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9258F-F1EF-5B4B-9D42-F9DD2AE662F4}" type="slidenum">
              <a:rPr lang="en-US" smtClean="0"/>
              <a:t>‹#›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BF8126E-E014-B144-9CED-F722D05FB8C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837718" y="167796"/>
            <a:ext cx="1188720" cy="1194156"/>
            <a:chOff x="6959062" y="1364834"/>
            <a:chExt cx="4013738" cy="4323394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305DD13-2A6D-E24F-A024-B97EDD6F3007}"/>
                </a:ext>
              </a:extLst>
            </p:cNvPr>
            <p:cNvSpPr/>
            <p:nvPr/>
          </p:nvSpPr>
          <p:spPr>
            <a:xfrm>
              <a:off x="8508731" y="1364834"/>
              <a:ext cx="914400" cy="914400"/>
            </a:xfrm>
            <a:prstGeom prst="ellipse">
              <a:avLst/>
            </a:prstGeom>
            <a:solidFill>
              <a:srgbClr val="65DEE9"/>
            </a:solidFill>
            <a:ln w="76200">
              <a:solidFill>
                <a:srgbClr val="65DE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17378EE-8458-4D4F-9194-958C0D021753}"/>
                </a:ext>
              </a:extLst>
            </p:cNvPr>
            <p:cNvSpPr/>
            <p:nvPr/>
          </p:nvSpPr>
          <p:spPr>
            <a:xfrm>
              <a:off x="8503920" y="4773828"/>
              <a:ext cx="914400" cy="914400"/>
            </a:xfrm>
            <a:prstGeom prst="ellipse">
              <a:avLst/>
            </a:prstGeom>
            <a:solidFill>
              <a:srgbClr val="65DEE9"/>
            </a:solidFill>
            <a:ln w="76200">
              <a:solidFill>
                <a:srgbClr val="65DE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87BD759-6608-9E4B-BF20-10F3A23D720F}"/>
                </a:ext>
              </a:extLst>
            </p:cNvPr>
            <p:cNvSpPr/>
            <p:nvPr/>
          </p:nvSpPr>
          <p:spPr>
            <a:xfrm>
              <a:off x="6959062" y="2145323"/>
              <a:ext cx="914400" cy="914400"/>
            </a:xfrm>
            <a:prstGeom prst="ellipse">
              <a:avLst/>
            </a:prstGeom>
            <a:solidFill>
              <a:srgbClr val="65DEE9"/>
            </a:solidFill>
            <a:ln w="76200">
              <a:solidFill>
                <a:srgbClr val="65DE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0715D70-6CBC-6D41-BC40-814A1ADC989B}"/>
                </a:ext>
              </a:extLst>
            </p:cNvPr>
            <p:cNvSpPr/>
            <p:nvPr/>
          </p:nvSpPr>
          <p:spPr>
            <a:xfrm>
              <a:off x="6959062" y="3993339"/>
              <a:ext cx="914400" cy="914400"/>
            </a:xfrm>
            <a:prstGeom prst="ellipse">
              <a:avLst/>
            </a:prstGeom>
            <a:solidFill>
              <a:srgbClr val="65DEE9"/>
            </a:solidFill>
            <a:ln w="76200">
              <a:solidFill>
                <a:srgbClr val="65DE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38DD062-AFBC-1749-9D17-2BF00FCEA169}"/>
                </a:ext>
              </a:extLst>
            </p:cNvPr>
            <p:cNvSpPr/>
            <p:nvPr/>
          </p:nvSpPr>
          <p:spPr>
            <a:xfrm>
              <a:off x="10058400" y="3993339"/>
              <a:ext cx="914400" cy="914400"/>
            </a:xfrm>
            <a:prstGeom prst="ellipse">
              <a:avLst/>
            </a:prstGeom>
            <a:solidFill>
              <a:srgbClr val="65DEE9"/>
            </a:solidFill>
            <a:ln w="76200">
              <a:solidFill>
                <a:srgbClr val="65DE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775660F-E05B-F442-84D5-BDE33FF69DCC}"/>
                </a:ext>
              </a:extLst>
            </p:cNvPr>
            <p:cNvSpPr/>
            <p:nvPr/>
          </p:nvSpPr>
          <p:spPr>
            <a:xfrm>
              <a:off x="10058400" y="2145323"/>
              <a:ext cx="914400" cy="914400"/>
            </a:xfrm>
            <a:prstGeom prst="ellipse">
              <a:avLst/>
            </a:prstGeom>
            <a:solidFill>
              <a:srgbClr val="65DEE9"/>
            </a:solidFill>
            <a:ln w="76200">
              <a:solidFill>
                <a:srgbClr val="65DE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593724B-E027-6445-BFCA-538DAA569240}"/>
                </a:ext>
              </a:extLst>
            </p:cNvPr>
            <p:cNvCxnSpPr>
              <a:cxnSpLocks/>
            </p:cNvCxnSpPr>
            <p:nvPr/>
          </p:nvCxnSpPr>
          <p:spPr>
            <a:xfrm>
              <a:off x="7416262" y="3119219"/>
              <a:ext cx="0" cy="933616"/>
            </a:xfrm>
            <a:prstGeom prst="line">
              <a:avLst/>
            </a:prstGeom>
            <a:ln w="76200">
              <a:solidFill>
                <a:srgbClr val="65DE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7D087D5-54DE-4742-A792-4006E0DB4566}"/>
                </a:ext>
              </a:extLst>
            </p:cNvPr>
            <p:cNvCxnSpPr>
              <a:cxnSpLocks/>
              <a:stCxn id="35" idx="2"/>
              <a:endCxn id="37" idx="7"/>
            </p:cNvCxnSpPr>
            <p:nvPr/>
          </p:nvCxnSpPr>
          <p:spPr>
            <a:xfrm flipH="1">
              <a:off x="7739551" y="1822034"/>
              <a:ext cx="769180" cy="457200"/>
            </a:xfrm>
            <a:prstGeom prst="line">
              <a:avLst/>
            </a:prstGeom>
            <a:ln w="76200">
              <a:solidFill>
                <a:srgbClr val="65DE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027B78A-14EF-5341-9358-FB4C92A5BF18}"/>
                </a:ext>
              </a:extLst>
            </p:cNvPr>
            <p:cNvCxnSpPr>
              <a:cxnSpLocks/>
              <a:stCxn id="40" idx="1"/>
              <a:endCxn id="35" idx="6"/>
            </p:cNvCxnSpPr>
            <p:nvPr/>
          </p:nvCxnSpPr>
          <p:spPr>
            <a:xfrm flipH="1" flipV="1">
              <a:off x="9423131" y="1822034"/>
              <a:ext cx="769180" cy="457200"/>
            </a:xfrm>
            <a:prstGeom prst="line">
              <a:avLst/>
            </a:prstGeom>
            <a:ln w="76200">
              <a:solidFill>
                <a:srgbClr val="65DE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A284803-5F16-AC48-9128-FF938DBDAF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15600" y="3119219"/>
              <a:ext cx="0" cy="933616"/>
            </a:xfrm>
            <a:prstGeom prst="line">
              <a:avLst/>
            </a:prstGeom>
            <a:ln w="76200">
              <a:solidFill>
                <a:srgbClr val="65DE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87C9EA8-A405-9443-9D6B-D44DC319C722}"/>
                </a:ext>
              </a:extLst>
            </p:cNvPr>
            <p:cNvCxnSpPr>
              <a:cxnSpLocks/>
              <a:stCxn id="36" idx="6"/>
              <a:endCxn id="39" idx="3"/>
            </p:cNvCxnSpPr>
            <p:nvPr/>
          </p:nvCxnSpPr>
          <p:spPr>
            <a:xfrm flipV="1">
              <a:off x="9418320" y="4773828"/>
              <a:ext cx="773991" cy="457200"/>
            </a:xfrm>
            <a:prstGeom prst="line">
              <a:avLst/>
            </a:prstGeom>
            <a:ln w="76200">
              <a:solidFill>
                <a:srgbClr val="65DE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4266588-B958-6E4D-AEFE-5E2C25E78AD8}"/>
                </a:ext>
              </a:extLst>
            </p:cNvPr>
            <p:cNvCxnSpPr>
              <a:cxnSpLocks/>
              <a:stCxn id="38" idx="5"/>
              <a:endCxn id="36" idx="2"/>
            </p:cNvCxnSpPr>
            <p:nvPr/>
          </p:nvCxnSpPr>
          <p:spPr>
            <a:xfrm>
              <a:off x="7739551" y="4773828"/>
              <a:ext cx="764369" cy="457200"/>
            </a:xfrm>
            <a:prstGeom prst="line">
              <a:avLst/>
            </a:prstGeom>
            <a:ln w="76200">
              <a:solidFill>
                <a:srgbClr val="65DE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CDCC9C8-1D86-8749-AC54-BEDA183C072D}"/>
                </a:ext>
              </a:extLst>
            </p:cNvPr>
            <p:cNvSpPr txBox="1"/>
            <p:nvPr/>
          </p:nvSpPr>
          <p:spPr>
            <a:xfrm>
              <a:off x="8327563" y="1940274"/>
              <a:ext cx="1357185" cy="30369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54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896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9763-E1BF-E444-B887-17A75D83A783}" type="datetimeFigureOut">
              <a:rPr lang="en-US" smtClean="0"/>
              <a:t>7/31/18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9258F-F1EF-5B4B-9D42-F9DD2AE66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28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9763-E1BF-E444-B887-17A75D83A783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9258F-F1EF-5B4B-9D42-F9DD2AE662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745ECC6-899B-0F4E-BCFE-88D28338E9A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837718" y="167796"/>
            <a:ext cx="1188720" cy="1194156"/>
            <a:chOff x="6959062" y="1364834"/>
            <a:chExt cx="4013738" cy="432339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69CAB4-22D0-F04F-B5C0-E3F9B894EDCB}"/>
                </a:ext>
              </a:extLst>
            </p:cNvPr>
            <p:cNvSpPr/>
            <p:nvPr/>
          </p:nvSpPr>
          <p:spPr>
            <a:xfrm>
              <a:off x="8508731" y="1364834"/>
              <a:ext cx="914400" cy="914400"/>
            </a:xfrm>
            <a:prstGeom prst="ellipse">
              <a:avLst/>
            </a:prstGeom>
            <a:solidFill>
              <a:srgbClr val="65DEE9"/>
            </a:solidFill>
            <a:ln w="76200">
              <a:solidFill>
                <a:srgbClr val="65DE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3CED913-E381-2F4F-9B7C-C9C3E7B35A51}"/>
                </a:ext>
              </a:extLst>
            </p:cNvPr>
            <p:cNvSpPr/>
            <p:nvPr/>
          </p:nvSpPr>
          <p:spPr>
            <a:xfrm>
              <a:off x="8503920" y="4773828"/>
              <a:ext cx="914400" cy="914400"/>
            </a:xfrm>
            <a:prstGeom prst="ellipse">
              <a:avLst/>
            </a:prstGeom>
            <a:solidFill>
              <a:srgbClr val="65DEE9"/>
            </a:solidFill>
            <a:ln w="76200">
              <a:solidFill>
                <a:srgbClr val="65DE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8A66289-64BE-514A-B21D-D656EB7B333C}"/>
                </a:ext>
              </a:extLst>
            </p:cNvPr>
            <p:cNvSpPr/>
            <p:nvPr/>
          </p:nvSpPr>
          <p:spPr>
            <a:xfrm>
              <a:off x="6959062" y="2145323"/>
              <a:ext cx="914400" cy="914400"/>
            </a:xfrm>
            <a:prstGeom prst="ellipse">
              <a:avLst/>
            </a:prstGeom>
            <a:solidFill>
              <a:srgbClr val="65DEE9"/>
            </a:solidFill>
            <a:ln w="76200">
              <a:solidFill>
                <a:srgbClr val="65DE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CA5B724-CF0C-8948-B1E7-688D38947ABA}"/>
                </a:ext>
              </a:extLst>
            </p:cNvPr>
            <p:cNvSpPr/>
            <p:nvPr/>
          </p:nvSpPr>
          <p:spPr>
            <a:xfrm>
              <a:off x="6959062" y="3993339"/>
              <a:ext cx="914400" cy="914400"/>
            </a:xfrm>
            <a:prstGeom prst="ellipse">
              <a:avLst/>
            </a:prstGeom>
            <a:solidFill>
              <a:srgbClr val="65DEE9"/>
            </a:solidFill>
            <a:ln w="76200">
              <a:solidFill>
                <a:srgbClr val="65DE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65FA17D-80C6-D141-8D63-3C5421B02F1B}"/>
                </a:ext>
              </a:extLst>
            </p:cNvPr>
            <p:cNvSpPr/>
            <p:nvPr/>
          </p:nvSpPr>
          <p:spPr>
            <a:xfrm>
              <a:off x="10058400" y="3993339"/>
              <a:ext cx="914400" cy="914400"/>
            </a:xfrm>
            <a:prstGeom prst="ellipse">
              <a:avLst/>
            </a:prstGeom>
            <a:solidFill>
              <a:srgbClr val="65DEE9"/>
            </a:solidFill>
            <a:ln w="76200">
              <a:solidFill>
                <a:srgbClr val="65DE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62B80BD-E642-7C40-9114-D8C6002328DC}"/>
                </a:ext>
              </a:extLst>
            </p:cNvPr>
            <p:cNvSpPr/>
            <p:nvPr/>
          </p:nvSpPr>
          <p:spPr>
            <a:xfrm>
              <a:off x="10058400" y="2145323"/>
              <a:ext cx="914400" cy="914400"/>
            </a:xfrm>
            <a:prstGeom prst="ellipse">
              <a:avLst/>
            </a:prstGeom>
            <a:solidFill>
              <a:srgbClr val="65DEE9"/>
            </a:solidFill>
            <a:ln w="76200">
              <a:solidFill>
                <a:srgbClr val="65DE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4724C00-8116-394F-AB6C-5F9C64E0C9AE}"/>
                </a:ext>
              </a:extLst>
            </p:cNvPr>
            <p:cNvCxnSpPr>
              <a:cxnSpLocks/>
            </p:cNvCxnSpPr>
            <p:nvPr/>
          </p:nvCxnSpPr>
          <p:spPr>
            <a:xfrm>
              <a:off x="7416262" y="3119219"/>
              <a:ext cx="0" cy="933616"/>
            </a:xfrm>
            <a:prstGeom prst="line">
              <a:avLst/>
            </a:prstGeom>
            <a:ln w="76200">
              <a:solidFill>
                <a:srgbClr val="65DE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4568487-F038-2F46-8CB0-E3E0A8127D86}"/>
                </a:ext>
              </a:extLst>
            </p:cNvPr>
            <p:cNvCxnSpPr>
              <a:cxnSpLocks/>
              <a:stCxn id="9" idx="2"/>
              <a:endCxn id="11" idx="7"/>
            </p:cNvCxnSpPr>
            <p:nvPr/>
          </p:nvCxnSpPr>
          <p:spPr>
            <a:xfrm flipH="1">
              <a:off x="7739551" y="1822034"/>
              <a:ext cx="769180" cy="457200"/>
            </a:xfrm>
            <a:prstGeom prst="line">
              <a:avLst/>
            </a:prstGeom>
            <a:ln w="76200">
              <a:solidFill>
                <a:srgbClr val="65DE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A7BFDD7-893E-9240-9259-2D36F0C2692C}"/>
                </a:ext>
              </a:extLst>
            </p:cNvPr>
            <p:cNvCxnSpPr>
              <a:cxnSpLocks/>
              <a:stCxn id="14" idx="1"/>
              <a:endCxn id="9" idx="6"/>
            </p:cNvCxnSpPr>
            <p:nvPr/>
          </p:nvCxnSpPr>
          <p:spPr>
            <a:xfrm flipH="1" flipV="1">
              <a:off x="9423131" y="1822034"/>
              <a:ext cx="769180" cy="457200"/>
            </a:xfrm>
            <a:prstGeom prst="line">
              <a:avLst/>
            </a:prstGeom>
            <a:ln w="76200">
              <a:solidFill>
                <a:srgbClr val="65DE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3411716-CE5F-6041-AB62-C84CA20950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15600" y="3119219"/>
              <a:ext cx="0" cy="933616"/>
            </a:xfrm>
            <a:prstGeom prst="line">
              <a:avLst/>
            </a:prstGeom>
            <a:ln w="76200">
              <a:solidFill>
                <a:srgbClr val="65DE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7A31ED-8004-554B-8E15-3930187AC0AB}"/>
                </a:ext>
              </a:extLst>
            </p:cNvPr>
            <p:cNvCxnSpPr>
              <a:cxnSpLocks/>
              <a:stCxn id="10" idx="6"/>
              <a:endCxn id="13" idx="3"/>
            </p:cNvCxnSpPr>
            <p:nvPr/>
          </p:nvCxnSpPr>
          <p:spPr>
            <a:xfrm flipV="1">
              <a:off x="9418320" y="4773828"/>
              <a:ext cx="773991" cy="457200"/>
            </a:xfrm>
            <a:prstGeom prst="line">
              <a:avLst/>
            </a:prstGeom>
            <a:ln w="76200">
              <a:solidFill>
                <a:srgbClr val="65DE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53C4E42-EF99-2442-B6F5-92F607012C8D}"/>
                </a:ext>
              </a:extLst>
            </p:cNvPr>
            <p:cNvCxnSpPr>
              <a:cxnSpLocks/>
              <a:stCxn id="12" idx="5"/>
              <a:endCxn id="10" idx="2"/>
            </p:cNvCxnSpPr>
            <p:nvPr/>
          </p:nvCxnSpPr>
          <p:spPr>
            <a:xfrm>
              <a:off x="7739551" y="4773828"/>
              <a:ext cx="764369" cy="457200"/>
            </a:xfrm>
            <a:prstGeom prst="line">
              <a:avLst/>
            </a:prstGeom>
            <a:ln w="76200">
              <a:solidFill>
                <a:srgbClr val="65DE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5CBA6C6-B98A-0D47-9B90-68D2C68C5BD3}"/>
                </a:ext>
              </a:extLst>
            </p:cNvPr>
            <p:cNvSpPr txBox="1"/>
            <p:nvPr/>
          </p:nvSpPr>
          <p:spPr>
            <a:xfrm>
              <a:off x="8327563" y="1940274"/>
              <a:ext cx="1357185" cy="30369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54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6928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9763-E1BF-E444-B887-17A75D83A783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9258F-F1EF-5B4B-9D42-F9DD2AE66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79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46922"/>
            <a:ext cx="10515600" cy="5130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99763-E1BF-E444-B887-17A75D83A783}" type="datetimeFigureOut">
              <a:rPr lang="en-US" smtClean="0"/>
              <a:pPr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9258F-F1EF-5B4B-9D42-F9DD2AE662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264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65DEE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5CE7F-C220-1342-89EA-1D381772B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/>
              <a:t>Tier TTP</a:t>
            </a: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S</a:t>
            </a: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C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F7FB5-EEEF-F647-B413-34FB31D21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68141"/>
          </a:xfrm>
        </p:spPr>
        <p:txBody>
          <a:bodyPr numCol="2">
            <a:normAutofit/>
          </a:bodyPr>
          <a:lstStyle/>
          <a:p>
            <a:endParaRPr lang="en-US" dirty="0"/>
          </a:p>
          <a:p>
            <a:pPr>
              <a:spcAft>
                <a:spcPts val="1000"/>
              </a:spcAft>
            </a:pPr>
            <a:r>
              <a:rPr lang="en-US" dirty="0"/>
              <a:t>Carlos Diaz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65DEE9"/>
                </a:solidFill>
              </a:rPr>
              <a:t>@</a:t>
            </a:r>
            <a:r>
              <a:rPr lang="en-US" dirty="0" err="1">
                <a:solidFill>
                  <a:srgbClr val="65DEE9"/>
                </a:solidFill>
              </a:rPr>
              <a:t>dfirence</a:t>
            </a:r>
            <a:endParaRPr lang="en-US" dirty="0">
              <a:solidFill>
                <a:srgbClr val="65DEE9"/>
              </a:solidFill>
            </a:endParaRPr>
          </a:p>
          <a:p>
            <a:endParaRPr lang="en-US" dirty="0"/>
          </a:p>
          <a:p>
            <a:endParaRPr lang="en-US" dirty="0"/>
          </a:p>
          <a:p>
            <a:pPr>
              <a:spcAft>
                <a:spcPts val="1000"/>
              </a:spcAft>
            </a:pPr>
            <a:r>
              <a:rPr lang="en-US" dirty="0"/>
              <a:t>Rob Gresham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65DEE9"/>
                </a:solidFill>
              </a:rPr>
              <a:t>@</a:t>
            </a:r>
            <a:r>
              <a:rPr lang="en-US" dirty="0" err="1">
                <a:solidFill>
                  <a:srgbClr val="65DEE9"/>
                </a:solidFill>
              </a:rPr>
              <a:t>SOCologize</a:t>
            </a:r>
            <a:endParaRPr lang="en-US" dirty="0">
              <a:solidFill>
                <a:srgbClr val="65DEE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16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667000"/>
            <a:ext cx="8229600" cy="1143000"/>
          </a:xfrm>
        </p:spPr>
        <p:txBody>
          <a:bodyPr/>
          <a:lstStyle/>
          <a:p>
            <a:r>
              <a:rPr lang="en-US" dirty="0"/>
              <a:t>The 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C Staff</a:t>
            </a:r>
          </a:p>
        </p:txBody>
      </p:sp>
    </p:spTree>
    <p:extLst>
      <p:ext uri="{BB962C8B-B14F-4D97-AF65-F5344CB8AC3E}">
        <p14:creationId xmlns:p14="http://schemas.microsoft.com/office/powerpoint/2010/main" val="4082931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2747074" y="0"/>
            <a:ext cx="2228850" cy="30008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15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SHIFT MODELS</a:t>
            </a:r>
          </a:p>
        </p:txBody>
      </p:sp>
      <p:cxnSp>
        <p:nvCxnSpPr>
          <p:cNvPr id="81" name="Straight Connector 80"/>
          <p:cNvCxnSpPr/>
          <p:nvPr/>
        </p:nvCxnSpPr>
        <p:spPr>
          <a:xfrm flipV="1">
            <a:off x="758458" y="4412762"/>
            <a:ext cx="6954307" cy="684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023748" y="0"/>
            <a:ext cx="2741126" cy="30008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15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APPLIED COVERAGE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58455" y="0"/>
            <a:ext cx="1885950" cy="30008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15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SOC COVERAGE</a:t>
            </a:r>
          </a:p>
        </p:txBody>
      </p:sp>
      <p:graphicFrame>
        <p:nvGraphicFramePr>
          <p:cNvPr id="284" name="Table 2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296179"/>
              </p:ext>
            </p:extLst>
          </p:nvPr>
        </p:nvGraphicFramePr>
        <p:xfrm>
          <a:off x="2652760" y="4474799"/>
          <a:ext cx="2228850" cy="1850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941">
                <a:tc>
                  <a:txBody>
                    <a:bodyPr/>
                    <a:lstStyle/>
                    <a:p>
                      <a:r>
                        <a:rPr lang="en-US" sz="800" b="1" i="0" dirty="0">
                          <a:solidFill>
                            <a:schemeClr val="tx1"/>
                          </a:solidFill>
                        </a:rPr>
                        <a:t>Total Staff</a:t>
                      </a:r>
                    </a:p>
                  </a:txBody>
                  <a:tcPr marL="68580" marR="68580" marT="34290" marB="3429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Clr>
                          <a:schemeClr val="tx2"/>
                        </a:buClr>
                        <a:buFontTx/>
                        <a:buNone/>
                      </a:pPr>
                      <a:r>
                        <a:rPr lang="en-US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26</a:t>
                      </a:r>
                      <a:r>
                        <a:rPr lang="en-US" sz="800" b="0" i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People</a:t>
                      </a:r>
                      <a:r>
                        <a:rPr lang="en-US" sz="800" b="0" i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– Combined </a:t>
                      </a:r>
                      <a:endParaRPr lang="en-US" sz="8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144">
                <a:tc>
                  <a:txBody>
                    <a:bodyPr/>
                    <a:lstStyle/>
                    <a:p>
                      <a:r>
                        <a:rPr lang="en-US" sz="800" b="1" i="0" dirty="0">
                          <a:solidFill>
                            <a:schemeClr val="tx1"/>
                          </a:solidFill>
                        </a:rPr>
                        <a:t>Work</a:t>
                      </a:r>
                      <a:r>
                        <a:rPr lang="en-US" sz="800" b="1" i="0" baseline="0" dirty="0">
                          <a:solidFill>
                            <a:schemeClr val="tx1"/>
                          </a:solidFill>
                        </a:rPr>
                        <a:t> Schedule</a:t>
                      </a:r>
                      <a:endParaRPr lang="en-US" sz="8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Clr>
                          <a:schemeClr val="tx2"/>
                        </a:buClr>
                        <a:buFontTx/>
                        <a:buNone/>
                      </a:pPr>
                      <a:r>
                        <a:rPr lang="en-US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( 2-2, 3-2,</a:t>
                      </a:r>
                      <a:r>
                        <a:rPr lang="en-US" sz="800" b="0" i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2-3 ) For  OPS 24x7 Staff</a:t>
                      </a:r>
                    </a:p>
                    <a:p>
                      <a:pPr marL="0" indent="0" algn="l">
                        <a:buClr>
                          <a:schemeClr val="tx2"/>
                        </a:buClr>
                        <a:buFontTx/>
                        <a:buNone/>
                      </a:pPr>
                      <a:r>
                        <a:rPr lang="en-US" sz="800" b="1" i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* Engineering   M/F 9-5</a:t>
                      </a:r>
                      <a:br>
                        <a:rPr lang="en-US" sz="800" b="1" i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lang="en-US" sz="800" b="1" i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* ACS                  M/F TBD </a:t>
                      </a:r>
                    </a:p>
                  </a:txBody>
                  <a:tcPr marL="68580" marR="68580" marT="34290" marB="3429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144">
                <a:tc>
                  <a:txBody>
                    <a:bodyPr/>
                    <a:lstStyle/>
                    <a:p>
                      <a:r>
                        <a:rPr lang="en-US" sz="800" b="1" i="0" dirty="0">
                          <a:solidFill>
                            <a:schemeClr val="tx1"/>
                          </a:solidFill>
                        </a:rPr>
                        <a:t>Shift Rotation</a:t>
                      </a:r>
                    </a:p>
                  </a:txBody>
                  <a:tcPr marL="68580" marR="68580" marT="34290" marB="3429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 Hours </a:t>
                      </a:r>
                      <a:r>
                        <a:rPr lang="en-US" sz="800" b="0" i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| Lunch Included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 am to 6 pm / 6 pm to 6 am</a:t>
                      </a:r>
                    </a:p>
                  </a:txBody>
                  <a:tcPr marL="68580" marR="68580" marT="34290" marB="3429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41">
                <a:tc>
                  <a:txBody>
                    <a:bodyPr/>
                    <a:lstStyle/>
                    <a:p>
                      <a:r>
                        <a:rPr lang="en-US" sz="800" b="1" i="0" dirty="0">
                          <a:solidFill>
                            <a:schemeClr val="tx1"/>
                          </a:solidFill>
                        </a:rPr>
                        <a:t>Shift</a:t>
                      </a:r>
                      <a:r>
                        <a:rPr lang="en-US" sz="800" b="1" i="0" baseline="0" dirty="0">
                          <a:solidFill>
                            <a:schemeClr val="tx1"/>
                          </a:solidFill>
                        </a:rPr>
                        <a:t> Total</a:t>
                      </a:r>
                      <a:endParaRPr lang="en-US" sz="8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Clr>
                          <a:schemeClr val="tx2"/>
                        </a:buClr>
                        <a:buFontTx/>
                        <a:buNone/>
                      </a:pPr>
                      <a:r>
                        <a:rPr lang="en-US" sz="800" b="0" i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 </a:t>
                      </a:r>
                      <a:r>
                        <a:rPr lang="en-US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Crews, 2</a:t>
                      </a:r>
                      <a:r>
                        <a:rPr lang="en-US" sz="800" b="0" i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Shifts of 12 Hours</a:t>
                      </a:r>
                      <a:endParaRPr lang="en-US" sz="8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0548">
                <a:tc>
                  <a:txBody>
                    <a:bodyPr/>
                    <a:lstStyle/>
                    <a:p>
                      <a:r>
                        <a:rPr lang="en-US" sz="800" b="1" i="0" dirty="0">
                          <a:solidFill>
                            <a:schemeClr val="tx1"/>
                          </a:solidFill>
                        </a:rPr>
                        <a:t>Shift</a:t>
                      </a:r>
                      <a:r>
                        <a:rPr lang="en-US" sz="800" b="1" i="0" baseline="0" dirty="0">
                          <a:solidFill>
                            <a:schemeClr val="tx1"/>
                          </a:solidFill>
                        </a:rPr>
                        <a:t> Supervisors</a:t>
                      </a:r>
                      <a:endParaRPr lang="en-US" sz="8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Clr>
                          <a:schemeClr val="tx2"/>
                        </a:buClr>
                        <a:buFontTx/>
                        <a:buNone/>
                      </a:pPr>
                      <a:r>
                        <a:rPr lang="en-US" sz="800" b="0" i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 Senior OPS Analysts</a:t>
                      </a:r>
                    </a:p>
                    <a:p>
                      <a:pPr marL="0" indent="0">
                        <a:buClr>
                          <a:schemeClr val="tx2"/>
                        </a:buClr>
                        <a:buFontTx/>
                        <a:buNone/>
                      </a:pPr>
                      <a:endParaRPr lang="en-US" sz="800" b="0" i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indent="0">
                        <a:buClr>
                          <a:schemeClr val="tx2"/>
                        </a:buClr>
                        <a:buFontTx/>
                        <a:buNone/>
                      </a:pPr>
                      <a:r>
                        <a:rPr lang="en-US" sz="800" b="0" i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+ 1 IA Professional M/F  On-Call</a:t>
                      </a:r>
                    </a:p>
                    <a:p>
                      <a:pPr marL="0" indent="0">
                        <a:buClr>
                          <a:schemeClr val="tx2"/>
                        </a:buClr>
                        <a:buFontTx/>
                        <a:buNone/>
                      </a:pPr>
                      <a:r>
                        <a:rPr lang="en-US" sz="800" b="0" i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+ 1 SOC Manager   M/F On-Call</a:t>
                      </a:r>
                    </a:p>
                  </a:txBody>
                  <a:tcPr marL="68580" marR="68580" marT="34290" marB="3429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5" name="Rounded Rectangle 304"/>
          <p:cNvSpPr/>
          <p:nvPr/>
        </p:nvSpPr>
        <p:spPr>
          <a:xfrm>
            <a:off x="853127" y="2556648"/>
            <a:ext cx="1657350" cy="1405752"/>
          </a:xfrm>
          <a:prstGeom prst="roundRect">
            <a:avLst/>
          </a:prstGeom>
          <a:solidFill>
            <a:schemeClr val="tx2">
              <a:lumMod val="25000"/>
              <a:alpha val="53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1081727" y="2568238"/>
            <a:ext cx="1200150" cy="213585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88" b="1" dirty="0">
                <a:solidFill>
                  <a:prstClr val="white"/>
                </a:solidFill>
              </a:rPr>
              <a:t>Phase II – 18 Months</a:t>
            </a:r>
          </a:p>
        </p:txBody>
      </p:sp>
      <p:sp>
        <p:nvSpPr>
          <p:cNvPr id="307" name="Rounded Rectangle 306"/>
          <p:cNvSpPr/>
          <p:nvPr/>
        </p:nvSpPr>
        <p:spPr>
          <a:xfrm>
            <a:off x="967428" y="2918758"/>
            <a:ext cx="1441594" cy="19517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tx1"/>
                </a:solidFill>
              </a:rPr>
              <a:t>Endpoint Security Monitoring</a:t>
            </a:r>
          </a:p>
        </p:txBody>
      </p:sp>
      <p:sp>
        <p:nvSpPr>
          <p:cNvPr id="308" name="Rounded Rectangle 307"/>
          <p:cNvSpPr/>
          <p:nvPr/>
        </p:nvSpPr>
        <p:spPr>
          <a:xfrm>
            <a:off x="967428" y="3147358"/>
            <a:ext cx="1441594" cy="19517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tx1"/>
                </a:solidFill>
              </a:rPr>
              <a:t>Network Security Monitoring</a:t>
            </a:r>
          </a:p>
        </p:txBody>
      </p:sp>
      <p:sp>
        <p:nvSpPr>
          <p:cNvPr id="309" name="Rounded Rectangle 308"/>
          <p:cNvSpPr/>
          <p:nvPr/>
        </p:nvSpPr>
        <p:spPr>
          <a:xfrm>
            <a:off x="967428" y="3604558"/>
            <a:ext cx="1441594" cy="19517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tx1"/>
                </a:solidFill>
              </a:rPr>
              <a:t>Cyber Incident Management </a:t>
            </a:r>
          </a:p>
        </p:txBody>
      </p:sp>
      <p:sp>
        <p:nvSpPr>
          <p:cNvPr id="310" name="Rounded Rectangle 309"/>
          <p:cNvSpPr/>
          <p:nvPr/>
        </p:nvSpPr>
        <p:spPr>
          <a:xfrm>
            <a:off x="967428" y="3375097"/>
            <a:ext cx="1441594" cy="19517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50" dirty="0">
                <a:solidFill>
                  <a:schemeClr val="tx1"/>
                </a:solidFill>
              </a:rPr>
              <a:t>Predictive Security Mgmt.</a:t>
            </a:r>
          </a:p>
        </p:txBody>
      </p:sp>
      <p:sp>
        <p:nvSpPr>
          <p:cNvPr id="311" name="Rounded Rectangle 310"/>
          <p:cNvSpPr/>
          <p:nvPr/>
        </p:nvSpPr>
        <p:spPr>
          <a:xfrm>
            <a:off x="887390" y="4495800"/>
            <a:ext cx="1657350" cy="1447800"/>
          </a:xfrm>
          <a:prstGeom prst="roundRect">
            <a:avLst/>
          </a:prstGeom>
          <a:solidFill>
            <a:schemeClr val="tx2">
              <a:lumMod val="25000"/>
              <a:alpha val="53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12" name="TextBox 311"/>
          <p:cNvSpPr txBox="1"/>
          <p:nvPr/>
        </p:nvSpPr>
        <p:spPr>
          <a:xfrm>
            <a:off x="1115990" y="4495803"/>
            <a:ext cx="1200150" cy="213585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88" b="1" dirty="0">
                <a:solidFill>
                  <a:prstClr val="white"/>
                </a:solidFill>
              </a:rPr>
              <a:t>Phase I – 6 Months</a:t>
            </a:r>
          </a:p>
        </p:txBody>
      </p:sp>
      <p:sp>
        <p:nvSpPr>
          <p:cNvPr id="313" name="Rounded Rectangle 312"/>
          <p:cNvSpPr/>
          <p:nvPr/>
        </p:nvSpPr>
        <p:spPr>
          <a:xfrm>
            <a:off x="1001691" y="4813734"/>
            <a:ext cx="1441594" cy="19517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tx1"/>
                </a:solidFill>
              </a:rPr>
              <a:t>Endpoint Security Monitoring</a:t>
            </a:r>
          </a:p>
        </p:txBody>
      </p:sp>
      <p:sp>
        <p:nvSpPr>
          <p:cNvPr id="314" name="Rounded Rectangle 313"/>
          <p:cNvSpPr/>
          <p:nvPr/>
        </p:nvSpPr>
        <p:spPr>
          <a:xfrm>
            <a:off x="998279" y="5178088"/>
            <a:ext cx="1441594" cy="19517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tx1"/>
                </a:solidFill>
              </a:rPr>
              <a:t>Network Security Monitoring</a:t>
            </a:r>
          </a:p>
        </p:txBody>
      </p:sp>
      <p:sp>
        <p:nvSpPr>
          <p:cNvPr id="316" name="Rounded Rectangle 315"/>
          <p:cNvSpPr/>
          <p:nvPr/>
        </p:nvSpPr>
        <p:spPr>
          <a:xfrm>
            <a:off x="1001691" y="5562603"/>
            <a:ext cx="1441594" cy="19517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50" dirty="0">
                <a:solidFill>
                  <a:schemeClr val="tx1"/>
                </a:solidFill>
              </a:rPr>
              <a:t>Predictive Security Mgmt.</a:t>
            </a:r>
          </a:p>
        </p:txBody>
      </p:sp>
      <p:graphicFrame>
        <p:nvGraphicFramePr>
          <p:cNvPr id="470" name="Table 4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650586"/>
              </p:ext>
            </p:extLst>
          </p:nvPr>
        </p:nvGraphicFramePr>
        <p:xfrm>
          <a:off x="7848332" y="381000"/>
          <a:ext cx="1995852" cy="661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8247">
                <a:tc gridSpan="2">
                  <a:txBody>
                    <a:bodyPr/>
                    <a:lstStyle/>
                    <a:p>
                      <a:pPr marL="0" indent="0">
                        <a:buClr>
                          <a:schemeClr val="tx2"/>
                        </a:buClr>
                        <a:buFontTx/>
                        <a:buNone/>
                      </a:pPr>
                      <a:r>
                        <a:rPr lang="en-US" sz="800" b="1" i="0" dirty="0">
                          <a:solidFill>
                            <a:schemeClr val="bg1"/>
                          </a:solidFill>
                        </a:rPr>
                        <a:t>Core SOC</a:t>
                      </a:r>
                      <a:r>
                        <a:rPr lang="en-US" sz="800" b="1" i="0" baseline="0" dirty="0">
                          <a:solidFill>
                            <a:schemeClr val="bg1"/>
                          </a:solidFill>
                        </a:rPr>
                        <a:t> Monitoring</a:t>
                      </a:r>
                      <a:endParaRPr lang="en-US" sz="800" b="1" i="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indent="0"/>
                      <a:endParaRPr lang="en-US" sz="800" b="1" i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800" b="1" i="0" dirty="0">
                          <a:solidFill>
                            <a:schemeClr val="tx1"/>
                          </a:solidFill>
                        </a:rPr>
                        <a:t>Threat</a:t>
                      </a:r>
                    </a:p>
                    <a:p>
                      <a:pPr marL="0" indent="0"/>
                      <a:r>
                        <a:rPr lang="en-US" sz="800" b="1" i="0" dirty="0">
                          <a:solidFill>
                            <a:schemeClr val="tx1"/>
                          </a:solidFill>
                        </a:rPr>
                        <a:t>Analyst </a:t>
                      </a:r>
                    </a:p>
                    <a:p>
                      <a:pPr marL="0" indent="0"/>
                      <a:r>
                        <a:rPr lang="en-US" sz="800" b="1" i="0" dirty="0">
                          <a:solidFill>
                            <a:schemeClr val="tx1"/>
                          </a:solidFill>
                        </a:rPr>
                        <a:t>Level 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Tx/>
                        <a:buFont typeface="Wingdings" panose="05000000000000000000" pitchFamily="2" charset="2"/>
                        <a:buChar char="q"/>
                      </a:pPr>
                      <a:r>
                        <a:rPr lang="en-US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Initial </a:t>
                      </a:r>
                      <a:r>
                        <a:rPr lang="en-US" sz="800" b="0" i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Zone  Monitoring</a:t>
                      </a:r>
                    </a:p>
                    <a:p>
                      <a:pPr marL="171450" indent="-171450">
                        <a:buClrTx/>
                        <a:buSzPct val="85000"/>
                        <a:buFont typeface="Wingdings" panose="05000000000000000000" pitchFamily="2" charset="2"/>
                        <a:buChar char="q"/>
                      </a:pPr>
                      <a:r>
                        <a:rPr lang="en-US" sz="800" b="0" i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Procedural Detections</a:t>
                      </a:r>
                    </a:p>
                    <a:p>
                      <a:pPr marL="171450" indent="-171450">
                        <a:buClrTx/>
                        <a:buSzPct val="85000"/>
                        <a:buFont typeface="Wingdings" panose="05000000000000000000" pitchFamily="2" charset="2"/>
                        <a:buChar char="q"/>
                      </a:pPr>
                      <a:r>
                        <a:rPr lang="en-US" sz="800" b="0" i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Escalates Validation</a:t>
                      </a:r>
                    </a:p>
                  </a:txBody>
                  <a:tcPr marL="68580" marR="68580" marT="34290" marB="3429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endParaRPr lang="en-US" sz="800" b="1" i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800" b="1" i="0" dirty="0">
                          <a:solidFill>
                            <a:schemeClr val="tx1"/>
                          </a:solidFill>
                        </a:rPr>
                        <a:t>Threat</a:t>
                      </a:r>
                    </a:p>
                    <a:p>
                      <a:r>
                        <a:rPr lang="en-US" sz="800" b="1" i="0" dirty="0">
                          <a:solidFill>
                            <a:schemeClr val="tx1"/>
                          </a:solidFill>
                        </a:rPr>
                        <a:t>Analyst</a:t>
                      </a:r>
                      <a:r>
                        <a:rPr lang="en-US" sz="800" b="1" i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en-US" sz="800" b="1" i="0" baseline="0" dirty="0">
                          <a:solidFill>
                            <a:schemeClr val="tx1"/>
                          </a:solidFill>
                        </a:rPr>
                        <a:t>Level 2</a:t>
                      </a:r>
                      <a:endParaRPr lang="en-US" sz="8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Tx/>
                        <a:buFont typeface="Wingdings" panose="05000000000000000000" pitchFamily="2" charset="2"/>
                        <a:buChar char="q"/>
                      </a:pPr>
                      <a:r>
                        <a:rPr lang="en-US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Initial</a:t>
                      </a:r>
                      <a:r>
                        <a:rPr lang="en-US" sz="800" b="0" i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Zone Incident Responder Initiates IR Actions</a:t>
                      </a:r>
                    </a:p>
                    <a:p>
                      <a:pPr marL="171450" indent="-171450">
                        <a:buClrTx/>
                        <a:buSzPct val="85000"/>
                        <a:buFont typeface="Wingdings" panose="05000000000000000000" pitchFamily="2" charset="2"/>
                        <a:buChar char="q"/>
                      </a:pPr>
                      <a:r>
                        <a:rPr lang="en-US" sz="800" b="0" i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Validates/Escalates IR</a:t>
                      </a:r>
                    </a:p>
                  </a:txBody>
                  <a:tcPr marL="68580" marR="68580" marT="34290" marB="3429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1980">
                <a:tc>
                  <a:txBody>
                    <a:bodyPr/>
                    <a:lstStyle/>
                    <a:p>
                      <a:pPr algn="l"/>
                      <a:endParaRPr lang="en-US" sz="800" b="1" i="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sz="800" b="1" i="0" dirty="0">
                          <a:solidFill>
                            <a:schemeClr val="tx1"/>
                          </a:solidFill>
                        </a:rPr>
                        <a:t>Threat</a:t>
                      </a:r>
                    </a:p>
                    <a:p>
                      <a:pPr algn="l"/>
                      <a:r>
                        <a:rPr lang="en-US" sz="800" b="1" i="0" dirty="0">
                          <a:solidFill>
                            <a:schemeClr val="tx1"/>
                          </a:solidFill>
                        </a:rPr>
                        <a:t>Analyst</a:t>
                      </a:r>
                      <a:r>
                        <a:rPr lang="en-US" sz="800" b="1" i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l"/>
                      <a:r>
                        <a:rPr lang="en-US" sz="800" b="1" i="0" baseline="0" dirty="0">
                          <a:solidFill>
                            <a:schemeClr val="tx1"/>
                          </a:solidFill>
                        </a:rPr>
                        <a:t>Level 3</a:t>
                      </a:r>
                      <a:endParaRPr lang="en-US" sz="8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Tx/>
                        <a:buFont typeface="Wingdings" panose="05000000000000000000" pitchFamily="2" charset="2"/>
                        <a:buChar char="q"/>
                      </a:pPr>
                      <a:r>
                        <a:rPr lang="en-US" sz="800" b="0" i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Zone Incident Manager</a:t>
                      </a:r>
                    </a:p>
                    <a:p>
                      <a:pPr marL="171450" indent="-171450">
                        <a:buClrTx/>
                        <a:buSzPct val="85000"/>
                        <a:buFont typeface="Wingdings" panose="05000000000000000000" pitchFamily="2" charset="2"/>
                        <a:buChar char="q"/>
                      </a:pPr>
                      <a:r>
                        <a:rPr lang="en-US" sz="800" b="0" i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Manages IR Lifecycle</a:t>
                      </a:r>
                    </a:p>
                    <a:p>
                      <a:pPr marL="171450" indent="-171450">
                        <a:buClrTx/>
                        <a:buSzPct val="85000"/>
                        <a:buFont typeface="Wingdings" panose="05000000000000000000" pitchFamily="2" charset="2"/>
                        <a:buChar char="q"/>
                      </a:pPr>
                      <a:r>
                        <a:rPr lang="en-US" sz="800" b="0" i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Manages Zone Sec. Posture</a:t>
                      </a:r>
                    </a:p>
                  </a:txBody>
                  <a:tcPr marL="68580" marR="68580" marT="34290" marB="3429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marL="0" indent="0">
                        <a:buClr>
                          <a:schemeClr val="tx2"/>
                        </a:buClr>
                        <a:buFontTx/>
                        <a:buNone/>
                      </a:pPr>
                      <a:r>
                        <a:rPr lang="en-US" sz="800" b="1" i="0" dirty="0">
                          <a:solidFill>
                            <a:schemeClr val="bg1"/>
                          </a:solidFill>
                        </a:rPr>
                        <a:t>SOC Threat Intelligence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indent="0"/>
                      <a:endParaRPr lang="en-US" sz="800" b="1" i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800" b="1" i="0" dirty="0">
                          <a:solidFill>
                            <a:schemeClr val="tx1"/>
                          </a:solidFill>
                        </a:rPr>
                        <a:t>Intel</a:t>
                      </a:r>
                    </a:p>
                    <a:p>
                      <a:pPr marL="0" indent="0"/>
                      <a:r>
                        <a:rPr lang="en-US" sz="800" b="1" i="0" dirty="0">
                          <a:solidFill>
                            <a:schemeClr val="tx1"/>
                          </a:solidFill>
                        </a:rPr>
                        <a:t>Operator</a:t>
                      </a:r>
                    </a:p>
                    <a:p>
                      <a:pPr marL="0" indent="0"/>
                      <a:r>
                        <a:rPr lang="en-US" sz="800" b="1" i="0" dirty="0">
                          <a:solidFill>
                            <a:schemeClr val="tx1"/>
                          </a:solidFill>
                        </a:rPr>
                        <a:t>Level 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Clr>
                          <a:schemeClr val="tx2"/>
                        </a:buClr>
                        <a:buFontTx/>
                        <a:buNone/>
                      </a:pPr>
                      <a:endParaRPr lang="en-US" sz="800" b="0" i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171450" indent="-171450"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q"/>
                      </a:pPr>
                      <a:r>
                        <a:rPr lang="en-US" sz="800" b="0" i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Threat Mitigation Design</a:t>
                      </a:r>
                    </a:p>
                    <a:p>
                      <a:pPr marL="171450" indent="-171450"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q"/>
                      </a:pPr>
                      <a:r>
                        <a:rPr lang="en-US" sz="800" b="0" i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Cursory Forensics Experience</a:t>
                      </a:r>
                    </a:p>
                  </a:txBody>
                  <a:tcPr marL="68580" marR="68580" marT="34290" marB="3429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4309">
                <a:tc>
                  <a:txBody>
                    <a:bodyPr/>
                    <a:lstStyle/>
                    <a:p>
                      <a:endParaRPr lang="en-US" sz="800" b="1" i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800" b="1" i="0" dirty="0">
                          <a:solidFill>
                            <a:schemeClr val="tx1"/>
                          </a:solidFill>
                        </a:rPr>
                        <a:t>Intel Operator</a:t>
                      </a:r>
                    </a:p>
                    <a:p>
                      <a:r>
                        <a:rPr lang="en-US" sz="800" b="1" i="0" dirty="0">
                          <a:solidFill>
                            <a:schemeClr val="tx1"/>
                          </a:solidFill>
                        </a:rPr>
                        <a:t>Level 2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q"/>
                      </a:pPr>
                      <a:r>
                        <a:rPr lang="en-US" sz="800" b="0" i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Advanced Detection Analysis </a:t>
                      </a:r>
                    </a:p>
                    <a:p>
                      <a:pPr marL="171450" indent="-171450"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q"/>
                      </a:pPr>
                      <a:r>
                        <a:rPr lang="en-US" sz="800" b="0" i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Malware Reverse Engineering</a:t>
                      </a:r>
                    </a:p>
                  </a:txBody>
                  <a:tcPr marL="68580" marR="68580" marT="34290" marB="3429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49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dirty="0">
                          <a:solidFill>
                            <a:schemeClr val="bg1"/>
                          </a:solidFill>
                        </a:rPr>
                        <a:t>Core</a:t>
                      </a:r>
                      <a:r>
                        <a:rPr lang="en-US" sz="800" b="1" i="0" baseline="0" dirty="0">
                          <a:solidFill>
                            <a:schemeClr val="bg1"/>
                          </a:solidFill>
                        </a:rPr>
                        <a:t> SOC Systems Engineering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indent="0"/>
                      <a:endParaRPr lang="en-US" sz="800" b="1" i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800" b="1" i="0" dirty="0">
                          <a:solidFill>
                            <a:schemeClr val="tx1"/>
                          </a:solidFill>
                        </a:rPr>
                        <a:t>SIEM</a:t>
                      </a:r>
                    </a:p>
                    <a:p>
                      <a:pPr marL="0" indent="0"/>
                      <a:r>
                        <a:rPr lang="en-US" sz="800" b="1" i="0" dirty="0">
                          <a:solidFill>
                            <a:schemeClr val="tx1"/>
                          </a:solidFill>
                        </a:rPr>
                        <a:t>Threat</a:t>
                      </a:r>
                    </a:p>
                    <a:p>
                      <a:pPr marL="0" indent="0"/>
                      <a:r>
                        <a:rPr lang="en-US" sz="800" b="1" i="0" dirty="0">
                          <a:solidFill>
                            <a:schemeClr val="tx1"/>
                          </a:solidFill>
                        </a:rPr>
                        <a:t>Engineer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q"/>
                      </a:pPr>
                      <a:endParaRPr lang="en-US" sz="800" b="0" i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171450" indent="-171450"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q"/>
                      </a:pPr>
                      <a:r>
                        <a:rPr lang="en-US" sz="800" b="0" i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Alarm Correlation</a:t>
                      </a:r>
                    </a:p>
                    <a:p>
                      <a:pPr marL="171450" indent="-171450"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q"/>
                      </a:pPr>
                      <a:r>
                        <a:rPr lang="en-US" sz="800" b="0" i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Alarm Creation</a:t>
                      </a:r>
                    </a:p>
                    <a:p>
                      <a:pPr marL="171450" indent="-171450"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q"/>
                      </a:pPr>
                      <a:r>
                        <a:rPr lang="en-US" sz="800" b="0" i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Alarm Representation</a:t>
                      </a:r>
                    </a:p>
                  </a:txBody>
                  <a:tcPr marL="68580" marR="68580" marT="34290" marB="3429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endParaRPr lang="en-US" sz="800" b="1" i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800" b="1" i="0" dirty="0">
                          <a:solidFill>
                            <a:schemeClr val="tx1"/>
                          </a:solidFill>
                        </a:rPr>
                        <a:t>Endpoint Threat Engineer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q"/>
                      </a:pPr>
                      <a:r>
                        <a:rPr lang="en-US" sz="800" b="0" i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Malware detection/eradication</a:t>
                      </a:r>
                    </a:p>
                    <a:p>
                      <a:pPr marL="171450" indent="-171450"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q"/>
                      </a:pPr>
                      <a:r>
                        <a:rPr lang="en-US" sz="800" b="0" i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Endpoint Hardening</a:t>
                      </a:r>
                    </a:p>
                    <a:p>
                      <a:pPr marL="171450" indent="-171450"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q"/>
                      </a:pPr>
                      <a:r>
                        <a:rPr lang="en-US" sz="800" b="0" i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DLP Hardening</a:t>
                      </a:r>
                    </a:p>
                  </a:txBody>
                  <a:tcPr marL="68580" marR="68580" marT="34290" marB="3429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endParaRPr lang="en-US" sz="800" b="1" i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800" b="1" i="0" dirty="0">
                          <a:solidFill>
                            <a:schemeClr val="tx1"/>
                          </a:solidFill>
                        </a:rPr>
                        <a:t>Network</a:t>
                      </a:r>
                    </a:p>
                    <a:p>
                      <a:r>
                        <a:rPr lang="en-US" sz="800" b="1" i="0" baseline="0" dirty="0">
                          <a:solidFill>
                            <a:schemeClr val="tx1"/>
                          </a:solidFill>
                        </a:rPr>
                        <a:t>Threat</a:t>
                      </a:r>
                    </a:p>
                    <a:p>
                      <a:r>
                        <a:rPr lang="en-US" sz="800" b="1" i="0" baseline="0" dirty="0">
                          <a:solidFill>
                            <a:schemeClr val="tx1"/>
                          </a:solidFill>
                        </a:rPr>
                        <a:t>Engineer</a:t>
                      </a:r>
                      <a:endParaRPr lang="en-US" sz="8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q"/>
                      </a:pPr>
                      <a:r>
                        <a:rPr lang="en-US" sz="800" b="0" i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Intrusion detection/prevention</a:t>
                      </a:r>
                    </a:p>
                    <a:p>
                      <a:pPr marL="171450" indent="-171450"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q"/>
                      </a:pPr>
                      <a:r>
                        <a:rPr lang="en-US" sz="800" b="0" i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Hardening (FW/Proxy)</a:t>
                      </a:r>
                    </a:p>
                  </a:txBody>
                  <a:tcPr marL="68580" marR="68580" marT="34290" marB="3429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endParaRPr lang="en-US" sz="800" b="1" i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800" b="1" i="0" dirty="0">
                          <a:solidFill>
                            <a:schemeClr val="tx1"/>
                          </a:solidFill>
                        </a:rPr>
                        <a:t>Threat</a:t>
                      </a:r>
                      <a:r>
                        <a:rPr lang="en-US" sz="800" b="1" i="0" baseline="0" dirty="0">
                          <a:solidFill>
                            <a:schemeClr val="tx1"/>
                          </a:solidFill>
                        </a:rPr>
                        <a:t> Content Engineer</a:t>
                      </a:r>
                      <a:endParaRPr lang="en-US" sz="8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q"/>
                      </a:pPr>
                      <a:r>
                        <a:rPr lang="en-US" sz="800" b="0" i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Advanced programmatic skills</a:t>
                      </a:r>
                    </a:p>
                    <a:p>
                      <a:pPr marL="171450" indent="-171450"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q"/>
                      </a:pPr>
                      <a:r>
                        <a:rPr lang="en-US" sz="800" b="0" i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Data visualization</a:t>
                      </a:r>
                    </a:p>
                  </a:txBody>
                  <a:tcPr marL="68580" marR="68580" marT="34290" marB="3429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7591">
                <a:tc>
                  <a:txBody>
                    <a:bodyPr/>
                    <a:lstStyle/>
                    <a:p>
                      <a:endParaRPr lang="en-US" sz="800" b="1" i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800" b="1" i="0" dirty="0">
                          <a:solidFill>
                            <a:schemeClr val="tx1"/>
                          </a:solidFill>
                        </a:rPr>
                        <a:t>IA Engineer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q"/>
                      </a:pPr>
                      <a:r>
                        <a:rPr lang="en-US" sz="800" b="0" i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Information Assurance</a:t>
                      </a:r>
                    </a:p>
                    <a:p>
                      <a:pPr marL="171450" indent="-171450"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q"/>
                      </a:pPr>
                      <a:r>
                        <a:rPr lang="en-US" sz="800" b="0" i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Strategic Compliance</a:t>
                      </a:r>
                    </a:p>
                  </a:txBody>
                  <a:tcPr marL="68580" marR="68580" marT="34290" marB="3429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1391">
                <a:tc gridSpan="2">
                  <a:txBody>
                    <a:bodyPr/>
                    <a:lstStyle/>
                    <a:p>
                      <a:r>
                        <a:rPr lang="en-US" sz="800" b="1" i="0" dirty="0">
                          <a:solidFill>
                            <a:schemeClr val="bg1"/>
                          </a:solidFill>
                        </a:rPr>
                        <a:t>SOC Management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None/>
                      </a:pPr>
                      <a:endParaRPr lang="en-US" sz="800" b="0" i="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1391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SOC Manager</a:t>
                      </a:r>
                    </a:p>
                    <a:p>
                      <a:endParaRPr lang="en-US" sz="8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None/>
                      </a:pPr>
                      <a:endParaRPr lang="en-US" sz="800" b="1" i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71" name="Rectangle 470"/>
          <p:cNvSpPr/>
          <p:nvPr/>
        </p:nvSpPr>
        <p:spPr>
          <a:xfrm>
            <a:off x="7830403" y="0"/>
            <a:ext cx="1995852" cy="30008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15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Positions</a:t>
            </a:r>
          </a:p>
        </p:txBody>
      </p:sp>
      <p:sp>
        <p:nvSpPr>
          <p:cNvPr id="469" name="Rectangle 468"/>
          <p:cNvSpPr/>
          <p:nvPr/>
        </p:nvSpPr>
        <p:spPr>
          <a:xfrm>
            <a:off x="8319573" y="5618624"/>
            <a:ext cx="94463" cy="8312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74" name="Rectangle 473"/>
          <p:cNvSpPr/>
          <p:nvPr/>
        </p:nvSpPr>
        <p:spPr>
          <a:xfrm>
            <a:off x="8289748" y="3995787"/>
            <a:ext cx="94463" cy="831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75" name="Isosceles Triangle 474"/>
          <p:cNvSpPr/>
          <p:nvPr/>
        </p:nvSpPr>
        <p:spPr>
          <a:xfrm rot="10800000">
            <a:off x="8306015" y="3248404"/>
            <a:ext cx="85875" cy="7557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76" name="Oval 475"/>
          <p:cNvSpPr/>
          <p:nvPr/>
        </p:nvSpPr>
        <p:spPr>
          <a:xfrm>
            <a:off x="8290614" y="1213710"/>
            <a:ext cx="94463" cy="831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77" name="Isosceles Triangle 476"/>
          <p:cNvSpPr/>
          <p:nvPr/>
        </p:nvSpPr>
        <p:spPr>
          <a:xfrm rot="10800000">
            <a:off x="8294909" y="2695694"/>
            <a:ext cx="85875" cy="75570"/>
          </a:xfrm>
          <a:prstGeom prst="triangl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78" name="Rectangle 477"/>
          <p:cNvSpPr/>
          <p:nvPr/>
        </p:nvSpPr>
        <p:spPr>
          <a:xfrm>
            <a:off x="8306015" y="4464214"/>
            <a:ext cx="94463" cy="8312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79" name="Oval 478"/>
          <p:cNvSpPr/>
          <p:nvPr/>
        </p:nvSpPr>
        <p:spPr>
          <a:xfrm>
            <a:off x="8299195" y="1834918"/>
            <a:ext cx="94463" cy="831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80" name="Oval 479"/>
          <p:cNvSpPr/>
          <p:nvPr/>
        </p:nvSpPr>
        <p:spPr>
          <a:xfrm>
            <a:off x="8272342" y="675528"/>
            <a:ext cx="94463" cy="83127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81" name="Rectangle 480"/>
          <p:cNvSpPr/>
          <p:nvPr/>
        </p:nvSpPr>
        <p:spPr>
          <a:xfrm>
            <a:off x="8333552" y="5048890"/>
            <a:ext cx="94463" cy="8312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96" name="Rounded Rectangle 195"/>
          <p:cNvSpPr/>
          <p:nvPr/>
        </p:nvSpPr>
        <p:spPr>
          <a:xfrm>
            <a:off x="5160599" y="4502922"/>
            <a:ext cx="612919" cy="2441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tx1"/>
                </a:solidFill>
              </a:rPr>
              <a:t>ZONE 1</a:t>
            </a:r>
          </a:p>
        </p:txBody>
      </p:sp>
      <p:sp>
        <p:nvSpPr>
          <p:cNvPr id="199" name="Rounded Rectangle 198"/>
          <p:cNvSpPr/>
          <p:nvPr/>
        </p:nvSpPr>
        <p:spPr>
          <a:xfrm>
            <a:off x="5773515" y="4500037"/>
            <a:ext cx="584344" cy="2441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tx1"/>
                </a:solidFill>
              </a:rPr>
              <a:t>ZONE 2</a:t>
            </a:r>
          </a:p>
        </p:txBody>
      </p:sp>
      <p:sp>
        <p:nvSpPr>
          <p:cNvPr id="200" name="Rounded Rectangle 199"/>
          <p:cNvSpPr/>
          <p:nvPr/>
        </p:nvSpPr>
        <p:spPr>
          <a:xfrm>
            <a:off x="6357716" y="4501731"/>
            <a:ext cx="584344" cy="2441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tx1"/>
                </a:solidFill>
              </a:rPr>
              <a:t>ZONE 3</a:t>
            </a:r>
          </a:p>
        </p:txBody>
      </p:sp>
      <p:sp>
        <p:nvSpPr>
          <p:cNvPr id="201" name="Rounded Rectangle 200"/>
          <p:cNvSpPr/>
          <p:nvPr/>
        </p:nvSpPr>
        <p:spPr>
          <a:xfrm rot="5400000">
            <a:off x="4732210" y="4948770"/>
            <a:ext cx="678678" cy="2441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788" b="1" dirty="0">
                <a:solidFill>
                  <a:schemeClr val="tx1"/>
                </a:solidFill>
              </a:rPr>
              <a:t>DAY</a:t>
            </a:r>
          </a:p>
        </p:txBody>
      </p:sp>
      <p:cxnSp>
        <p:nvCxnSpPr>
          <p:cNvPr id="203" name="Straight Connector 202"/>
          <p:cNvCxnSpPr/>
          <p:nvPr/>
        </p:nvCxnSpPr>
        <p:spPr>
          <a:xfrm flipH="1">
            <a:off x="5772926" y="4724403"/>
            <a:ext cx="1149" cy="1403677"/>
          </a:xfrm>
          <a:prstGeom prst="line">
            <a:avLst/>
          </a:prstGeom>
          <a:ln w="9525">
            <a:solidFill>
              <a:schemeClr val="accent4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V="1">
            <a:off x="5181542" y="5414963"/>
            <a:ext cx="1768802" cy="39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ounded Rectangle 203"/>
          <p:cNvSpPr/>
          <p:nvPr/>
        </p:nvSpPr>
        <p:spPr>
          <a:xfrm rot="5400000">
            <a:off x="4714797" y="5660345"/>
            <a:ext cx="713504" cy="2441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788" b="1" dirty="0">
                <a:solidFill>
                  <a:schemeClr val="tx1"/>
                </a:solidFill>
              </a:rPr>
              <a:t>NIGHT</a:t>
            </a:r>
          </a:p>
        </p:txBody>
      </p:sp>
      <p:sp>
        <p:nvSpPr>
          <p:cNvPr id="244" name="Rounded Rectangle 243"/>
          <p:cNvSpPr/>
          <p:nvPr/>
        </p:nvSpPr>
        <p:spPr>
          <a:xfrm>
            <a:off x="6946098" y="4505304"/>
            <a:ext cx="644673" cy="2441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</a:rPr>
              <a:t>ACS/ENG</a:t>
            </a:r>
          </a:p>
        </p:txBody>
      </p:sp>
      <p:sp>
        <p:nvSpPr>
          <p:cNvPr id="282" name="Oval 281"/>
          <p:cNvSpPr/>
          <p:nvPr/>
        </p:nvSpPr>
        <p:spPr>
          <a:xfrm>
            <a:off x="4971164" y="6203669"/>
            <a:ext cx="114300" cy="914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5025658" y="6145424"/>
            <a:ext cx="573505" cy="20774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50" b="1" dirty="0"/>
              <a:t>Off Shift</a:t>
            </a:r>
          </a:p>
        </p:txBody>
      </p:sp>
      <p:cxnSp>
        <p:nvCxnSpPr>
          <p:cNvPr id="168" name="Straight Connector 167"/>
          <p:cNvCxnSpPr/>
          <p:nvPr/>
        </p:nvCxnSpPr>
        <p:spPr>
          <a:xfrm flipH="1">
            <a:off x="6354834" y="4724403"/>
            <a:ext cx="1149" cy="1403677"/>
          </a:xfrm>
          <a:prstGeom prst="line">
            <a:avLst/>
          </a:prstGeom>
          <a:ln w="9525">
            <a:solidFill>
              <a:schemeClr val="accent4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>
            <a:off x="6942209" y="4730753"/>
            <a:ext cx="1149" cy="1403677"/>
          </a:xfrm>
          <a:prstGeom prst="line">
            <a:avLst/>
          </a:prstGeom>
          <a:ln w="9525">
            <a:solidFill>
              <a:schemeClr val="accent4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Oval 186"/>
          <p:cNvSpPr/>
          <p:nvPr/>
        </p:nvSpPr>
        <p:spPr>
          <a:xfrm>
            <a:off x="5725064" y="5486401"/>
            <a:ext cx="114300" cy="914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88" name="Oval 187"/>
          <p:cNvSpPr/>
          <p:nvPr/>
        </p:nvSpPr>
        <p:spPr>
          <a:xfrm>
            <a:off x="6092455" y="5690998"/>
            <a:ext cx="114300" cy="914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90" name="Oval 189"/>
          <p:cNvSpPr/>
          <p:nvPr/>
        </p:nvSpPr>
        <p:spPr>
          <a:xfrm>
            <a:off x="6296226" y="5486400"/>
            <a:ext cx="114300" cy="914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91" name="Oval 190"/>
          <p:cNvSpPr/>
          <p:nvPr/>
        </p:nvSpPr>
        <p:spPr>
          <a:xfrm>
            <a:off x="6630517" y="5775960"/>
            <a:ext cx="114300" cy="914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92" name="Oval 191"/>
          <p:cNvSpPr/>
          <p:nvPr/>
        </p:nvSpPr>
        <p:spPr>
          <a:xfrm>
            <a:off x="6629486" y="5928360"/>
            <a:ext cx="114300" cy="914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93" name="Oval 192"/>
          <p:cNvSpPr/>
          <p:nvPr/>
        </p:nvSpPr>
        <p:spPr>
          <a:xfrm>
            <a:off x="6625855" y="5623560"/>
            <a:ext cx="114300" cy="914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94" name="Oval 193"/>
          <p:cNvSpPr/>
          <p:nvPr/>
        </p:nvSpPr>
        <p:spPr>
          <a:xfrm>
            <a:off x="6625855" y="5471160"/>
            <a:ext cx="114300" cy="914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97" name="Isosceles Triangle 196"/>
          <p:cNvSpPr/>
          <p:nvPr/>
        </p:nvSpPr>
        <p:spPr>
          <a:xfrm rot="10800000">
            <a:off x="7229689" y="4830570"/>
            <a:ext cx="114300" cy="91440"/>
          </a:xfrm>
          <a:prstGeom prst="triangl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98" name="Isosceles Triangle 197"/>
          <p:cNvSpPr/>
          <p:nvPr/>
        </p:nvSpPr>
        <p:spPr>
          <a:xfrm rot="10800000">
            <a:off x="7054191" y="4833620"/>
            <a:ext cx="114300" cy="9144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05" name="Isosceles Triangle 204"/>
          <p:cNvSpPr/>
          <p:nvPr/>
        </p:nvSpPr>
        <p:spPr>
          <a:xfrm rot="10800000">
            <a:off x="7415622" y="4829084"/>
            <a:ext cx="114300" cy="91440"/>
          </a:xfrm>
          <a:prstGeom prst="triangl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7064110" y="5029204"/>
            <a:ext cx="94463" cy="831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7413951" y="5029203"/>
            <a:ext cx="94463" cy="8312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7238168" y="5029203"/>
            <a:ext cx="94463" cy="8312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13" name="Oval 212"/>
          <p:cNvSpPr/>
          <p:nvPr/>
        </p:nvSpPr>
        <p:spPr>
          <a:xfrm>
            <a:off x="5901955" y="5690998"/>
            <a:ext cx="114300" cy="914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15" name="Oval 214"/>
          <p:cNvSpPr/>
          <p:nvPr/>
        </p:nvSpPr>
        <p:spPr>
          <a:xfrm>
            <a:off x="6014968" y="5920320"/>
            <a:ext cx="11430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18" name="Oval 217"/>
          <p:cNvSpPr/>
          <p:nvPr/>
        </p:nvSpPr>
        <p:spPr>
          <a:xfrm>
            <a:off x="5711455" y="4851401"/>
            <a:ext cx="114300" cy="914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19" name="Oval 218"/>
          <p:cNvSpPr/>
          <p:nvPr/>
        </p:nvSpPr>
        <p:spPr>
          <a:xfrm>
            <a:off x="6097896" y="5055998"/>
            <a:ext cx="114300" cy="914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20" name="Oval 219"/>
          <p:cNvSpPr/>
          <p:nvPr/>
        </p:nvSpPr>
        <p:spPr>
          <a:xfrm>
            <a:off x="6282617" y="4851400"/>
            <a:ext cx="114300" cy="914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21" name="Oval 220"/>
          <p:cNvSpPr/>
          <p:nvPr/>
        </p:nvSpPr>
        <p:spPr>
          <a:xfrm>
            <a:off x="5888346" y="5055998"/>
            <a:ext cx="114300" cy="914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22" name="Oval 221"/>
          <p:cNvSpPr/>
          <p:nvPr/>
        </p:nvSpPr>
        <p:spPr>
          <a:xfrm>
            <a:off x="6001359" y="5285320"/>
            <a:ext cx="11430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23" name="Oval 222"/>
          <p:cNvSpPr/>
          <p:nvPr/>
        </p:nvSpPr>
        <p:spPr>
          <a:xfrm>
            <a:off x="6782917" y="5778500"/>
            <a:ext cx="114300" cy="914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24" name="Oval 223"/>
          <p:cNvSpPr/>
          <p:nvPr/>
        </p:nvSpPr>
        <p:spPr>
          <a:xfrm>
            <a:off x="6781886" y="5930900"/>
            <a:ext cx="114300" cy="914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25" name="Oval 224"/>
          <p:cNvSpPr/>
          <p:nvPr/>
        </p:nvSpPr>
        <p:spPr>
          <a:xfrm>
            <a:off x="6778255" y="5626100"/>
            <a:ext cx="114300" cy="914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26" name="Oval 225"/>
          <p:cNvSpPr/>
          <p:nvPr/>
        </p:nvSpPr>
        <p:spPr>
          <a:xfrm>
            <a:off x="6778255" y="5473700"/>
            <a:ext cx="114300" cy="914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27" name="Oval 226"/>
          <p:cNvSpPr/>
          <p:nvPr/>
        </p:nvSpPr>
        <p:spPr>
          <a:xfrm>
            <a:off x="8306012" y="6068107"/>
            <a:ext cx="114300" cy="9144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graphicFrame>
        <p:nvGraphicFramePr>
          <p:cNvPr id="228" name="Table 2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012102"/>
              </p:ext>
            </p:extLst>
          </p:nvPr>
        </p:nvGraphicFramePr>
        <p:xfrm>
          <a:off x="2663455" y="2492486"/>
          <a:ext cx="2228850" cy="1850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941">
                <a:tc>
                  <a:txBody>
                    <a:bodyPr/>
                    <a:lstStyle/>
                    <a:p>
                      <a:r>
                        <a:rPr lang="en-US" sz="800" b="1" i="0" dirty="0">
                          <a:solidFill>
                            <a:schemeClr val="tx1"/>
                          </a:solidFill>
                        </a:rPr>
                        <a:t>Total Staff</a:t>
                      </a:r>
                    </a:p>
                  </a:txBody>
                  <a:tcPr marL="68580" marR="68580" marT="34290" marB="3429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Clr>
                          <a:schemeClr val="tx2"/>
                        </a:buClr>
                        <a:buFontTx/>
                        <a:buNone/>
                      </a:pPr>
                      <a:r>
                        <a:rPr lang="en-US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29</a:t>
                      </a:r>
                      <a:r>
                        <a:rPr lang="en-US" sz="800" b="0" i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People</a:t>
                      </a:r>
                      <a:r>
                        <a:rPr lang="en-US" sz="800" b="0" i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– Combined </a:t>
                      </a:r>
                      <a:endParaRPr lang="en-US" sz="8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144">
                <a:tc>
                  <a:txBody>
                    <a:bodyPr/>
                    <a:lstStyle/>
                    <a:p>
                      <a:r>
                        <a:rPr lang="en-US" sz="800" b="1" i="0" dirty="0">
                          <a:solidFill>
                            <a:schemeClr val="tx1"/>
                          </a:solidFill>
                        </a:rPr>
                        <a:t>Work</a:t>
                      </a:r>
                      <a:r>
                        <a:rPr lang="en-US" sz="800" b="1" i="0" baseline="0" dirty="0">
                          <a:solidFill>
                            <a:schemeClr val="tx1"/>
                          </a:solidFill>
                        </a:rPr>
                        <a:t> Schedule</a:t>
                      </a:r>
                      <a:endParaRPr lang="en-US" sz="8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Clr>
                          <a:schemeClr val="tx2"/>
                        </a:buClr>
                        <a:buFontTx/>
                        <a:buNone/>
                      </a:pPr>
                      <a:r>
                        <a:rPr lang="en-US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( 2-2, 3-2,</a:t>
                      </a:r>
                      <a:r>
                        <a:rPr lang="en-US" sz="800" b="0" i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2-3 ) For  OPS 24x7 Staff</a:t>
                      </a:r>
                    </a:p>
                    <a:p>
                      <a:pPr marL="0" indent="0" algn="l">
                        <a:buClr>
                          <a:schemeClr val="tx2"/>
                        </a:buClr>
                        <a:buFontTx/>
                        <a:buNone/>
                      </a:pPr>
                      <a:r>
                        <a:rPr lang="en-US" sz="800" b="1" i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* Engineering   M/F 9-5</a:t>
                      </a:r>
                      <a:br>
                        <a:rPr lang="en-US" sz="800" b="1" i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lang="en-US" sz="800" b="1" i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* ACS                  M/F TBD </a:t>
                      </a:r>
                    </a:p>
                  </a:txBody>
                  <a:tcPr marL="68580" marR="68580" marT="34290" marB="3429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144">
                <a:tc>
                  <a:txBody>
                    <a:bodyPr/>
                    <a:lstStyle/>
                    <a:p>
                      <a:r>
                        <a:rPr lang="en-US" sz="800" b="1" i="0" dirty="0">
                          <a:solidFill>
                            <a:schemeClr val="tx1"/>
                          </a:solidFill>
                        </a:rPr>
                        <a:t>Shift Rotation</a:t>
                      </a:r>
                    </a:p>
                  </a:txBody>
                  <a:tcPr marL="68580" marR="68580" marT="34290" marB="3429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 Hours </a:t>
                      </a:r>
                      <a:r>
                        <a:rPr lang="en-US" sz="800" b="0" i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| Lunch Included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 am to 6 pm / 6 pm to 6 am</a:t>
                      </a:r>
                    </a:p>
                  </a:txBody>
                  <a:tcPr marL="68580" marR="68580" marT="34290" marB="3429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41">
                <a:tc>
                  <a:txBody>
                    <a:bodyPr/>
                    <a:lstStyle/>
                    <a:p>
                      <a:r>
                        <a:rPr lang="en-US" sz="800" b="1" i="0" dirty="0">
                          <a:solidFill>
                            <a:schemeClr val="tx1"/>
                          </a:solidFill>
                        </a:rPr>
                        <a:t>Shift</a:t>
                      </a:r>
                      <a:r>
                        <a:rPr lang="en-US" sz="800" b="1" i="0" baseline="0" dirty="0">
                          <a:solidFill>
                            <a:schemeClr val="tx1"/>
                          </a:solidFill>
                        </a:rPr>
                        <a:t> Total</a:t>
                      </a:r>
                      <a:endParaRPr lang="en-US" sz="8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Clr>
                          <a:schemeClr val="tx2"/>
                        </a:buClr>
                        <a:buFontTx/>
                        <a:buNone/>
                      </a:pPr>
                      <a:r>
                        <a:rPr lang="en-US" sz="800" b="0" i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 </a:t>
                      </a:r>
                      <a:r>
                        <a:rPr lang="en-US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Crews, 2</a:t>
                      </a:r>
                      <a:r>
                        <a:rPr lang="en-US" sz="800" b="0" i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Shifts of 12 Hours</a:t>
                      </a:r>
                      <a:endParaRPr lang="en-US" sz="8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0548">
                <a:tc>
                  <a:txBody>
                    <a:bodyPr/>
                    <a:lstStyle/>
                    <a:p>
                      <a:r>
                        <a:rPr lang="en-US" sz="800" b="1" i="0" dirty="0">
                          <a:solidFill>
                            <a:schemeClr val="tx1"/>
                          </a:solidFill>
                        </a:rPr>
                        <a:t>Shift</a:t>
                      </a:r>
                      <a:r>
                        <a:rPr lang="en-US" sz="800" b="1" i="0" baseline="0" dirty="0">
                          <a:solidFill>
                            <a:schemeClr val="tx1"/>
                          </a:solidFill>
                        </a:rPr>
                        <a:t> Supervisors</a:t>
                      </a:r>
                      <a:endParaRPr lang="en-US" sz="8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Clr>
                          <a:schemeClr val="tx2"/>
                        </a:buClr>
                        <a:buFontTx/>
                        <a:buNone/>
                      </a:pPr>
                      <a:r>
                        <a:rPr lang="en-US" sz="800" b="0" i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 Senior OPS Analysts</a:t>
                      </a:r>
                    </a:p>
                    <a:p>
                      <a:pPr marL="0" indent="0">
                        <a:buClr>
                          <a:schemeClr val="tx2"/>
                        </a:buClr>
                        <a:buFontTx/>
                        <a:buNone/>
                      </a:pPr>
                      <a:endParaRPr lang="en-US" sz="800" b="0" i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indent="0">
                        <a:buClr>
                          <a:schemeClr val="tx2"/>
                        </a:buClr>
                        <a:buFontTx/>
                        <a:buNone/>
                      </a:pPr>
                      <a:r>
                        <a:rPr lang="en-US" sz="800" b="0" i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+ 1 IA Professional M/F  On-Call</a:t>
                      </a:r>
                    </a:p>
                    <a:p>
                      <a:pPr marL="0" indent="0">
                        <a:buClr>
                          <a:schemeClr val="tx2"/>
                        </a:buClr>
                        <a:buFontTx/>
                        <a:buNone/>
                      </a:pPr>
                      <a:r>
                        <a:rPr lang="en-US" sz="800" b="0" i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+ 1 SOC Manager   M/F On-Call</a:t>
                      </a:r>
                    </a:p>
                  </a:txBody>
                  <a:tcPr marL="68580" marR="68580" marT="34290" marB="3429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9" name="Rounded Rectangle 228"/>
          <p:cNvSpPr/>
          <p:nvPr/>
        </p:nvSpPr>
        <p:spPr>
          <a:xfrm>
            <a:off x="5160598" y="2470292"/>
            <a:ext cx="612919" cy="2441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tx1"/>
                </a:solidFill>
              </a:rPr>
              <a:t>ZONE 1</a:t>
            </a:r>
          </a:p>
        </p:txBody>
      </p:sp>
      <p:sp>
        <p:nvSpPr>
          <p:cNvPr id="230" name="Rounded Rectangle 229"/>
          <p:cNvSpPr/>
          <p:nvPr/>
        </p:nvSpPr>
        <p:spPr>
          <a:xfrm>
            <a:off x="5773514" y="2467407"/>
            <a:ext cx="584344" cy="2441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tx1"/>
                </a:solidFill>
              </a:rPr>
              <a:t>ZONE 2</a:t>
            </a:r>
          </a:p>
        </p:txBody>
      </p:sp>
      <p:sp>
        <p:nvSpPr>
          <p:cNvPr id="231" name="Rounded Rectangle 230"/>
          <p:cNvSpPr/>
          <p:nvPr/>
        </p:nvSpPr>
        <p:spPr>
          <a:xfrm>
            <a:off x="6357715" y="2469101"/>
            <a:ext cx="584344" cy="2441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tx1"/>
                </a:solidFill>
              </a:rPr>
              <a:t>ZONE 3</a:t>
            </a:r>
          </a:p>
        </p:txBody>
      </p:sp>
      <p:sp>
        <p:nvSpPr>
          <p:cNvPr id="232" name="Rounded Rectangle 231"/>
          <p:cNvSpPr/>
          <p:nvPr/>
        </p:nvSpPr>
        <p:spPr>
          <a:xfrm rot="5400000">
            <a:off x="4732209" y="2916140"/>
            <a:ext cx="678678" cy="2441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788" b="1" dirty="0">
                <a:solidFill>
                  <a:schemeClr val="tx1"/>
                </a:solidFill>
              </a:rPr>
              <a:t>DAY</a:t>
            </a:r>
          </a:p>
        </p:txBody>
      </p:sp>
      <p:cxnSp>
        <p:nvCxnSpPr>
          <p:cNvPr id="233" name="Straight Connector 232"/>
          <p:cNvCxnSpPr/>
          <p:nvPr/>
        </p:nvCxnSpPr>
        <p:spPr>
          <a:xfrm flipH="1">
            <a:off x="5772925" y="2691773"/>
            <a:ext cx="1149" cy="1403677"/>
          </a:xfrm>
          <a:prstGeom prst="line">
            <a:avLst/>
          </a:prstGeom>
          <a:ln w="9525">
            <a:solidFill>
              <a:schemeClr val="accent4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V="1">
            <a:off x="5181541" y="3382333"/>
            <a:ext cx="1768802" cy="39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ounded Rectangle 234"/>
          <p:cNvSpPr/>
          <p:nvPr/>
        </p:nvSpPr>
        <p:spPr>
          <a:xfrm rot="5400000">
            <a:off x="4714796" y="3627715"/>
            <a:ext cx="713504" cy="2441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788" b="1" dirty="0">
                <a:solidFill>
                  <a:schemeClr val="tx1"/>
                </a:solidFill>
              </a:rPr>
              <a:t>NIGHT</a:t>
            </a:r>
          </a:p>
        </p:txBody>
      </p:sp>
      <p:sp>
        <p:nvSpPr>
          <p:cNvPr id="236" name="Rounded Rectangle 235"/>
          <p:cNvSpPr/>
          <p:nvPr/>
        </p:nvSpPr>
        <p:spPr>
          <a:xfrm>
            <a:off x="6946097" y="2472674"/>
            <a:ext cx="644673" cy="2441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</a:rPr>
              <a:t>ACS/ENG</a:t>
            </a:r>
          </a:p>
        </p:txBody>
      </p:sp>
      <p:sp>
        <p:nvSpPr>
          <p:cNvPr id="237" name="Oval 236"/>
          <p:cNvSpPr/>
          <p:nvPr/>
        </p:nvSpPr>
        <p:spPr>
          <a:xfrm>
            <a:off x="4971163" y="4171039"/>
            <a:ext cx="114300" cy="914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5025657" y="4112794"/>
            <a:ext cx="573505" cy="20774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50" b="1" dirty="0"/>
              <a:t>Off Shift</a:t>
            </a:r>
          </a:p>
        </p:txBody>
      </p:sp>
      <p:cxnSp>
        <p:nvCxnSpPr>
          <p:cNvPr id="239" name="Straight Connector 238"/>
          <p:cNvCxnSpPr/>
          <p:nvPr/>
        </p:nvCxnSpPr>
        <p:spPr>
          <a:xfrm flipH="1">
            <a:off x="6354833" y="2691773"/>
            <a:ext cx="1149" cy="1403677"/>
          </a:xfrm>
          <a:prstGeom prst="line">
            <a:avLst/>
          </a:prstGeom>
          <a:ln w="9525">
            <a:solidFill>
              <a:schemeClr val="accent4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 flipH="1">
            <a:off x="6942208" y="2698123"/>
            <a:ext cx="1149" cy="1403677"/>
          </a:xfrm>
          <a:prstGeom prst="line">
            <a:avLst/>
          </a:prstGeom>
          <a:ln w="9525">
            <a:solidFill>
              <a:schemeClr val="accent4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Oval 240"/>
          <p:cNvSpPr/>
          <p:nvPr/>
        </p:nvSpPr>
        <p:spPr>
          <a:xfrm>
            <a:off x="5725063" y="3453771"/>
            <a:ext cx="114300" cy="914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42" name="Oval 241"/>
          <p:cNvSpPr/>
          <p:nvPr/>
        </p:nvSpPr>
        <p:spPr>
          <a:xfrm>
            <a:off x="6092454" y="3658368"/>
            <a:ext cx="114300" cy="914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47" name="Oval 246"/>
          <p:cNvSpPr/>
          <p:nvPr/>
        </p:nvSpPr>
        <p:spPr>
          <a:xfrm>
            <a:off x="6296225" y="3453770"/>
            <a:ext cx="114300" cy="914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48" name="Oval 247"/>
          <p:cNvSpPr/>
          <p:nvPr/>
        </p:nvSpPr>
        <p:spPr>
          <a:xfrm>
            <a:off x="6630517" y="3743330"/>
            <a:ext cx="114300" cy="914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52" name="Oval 251"/>
          <p:cNvSpPr/>
          <p:nvPr/>
        </p:nvSpPr>
        <p:spPr>
          <a:xfrm>
            <a:off x="6629486" y="3895730"/>
            <a:ext cx="114300" cy="914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53" name="Oval 252"/>
          <p:cNvSpPr/>
          <p:nvPr/>
        </p:nvSpPr>
        <p:spPr>
          <a:xfrm>
            <a:off x="6625855" y="3590930"/>
            <a:ext cx="114300" cy="914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99" name="Oval 298"/>
          <p:cNvSpPr/>
          <p:nvPr/>
        </p:nvSpPr>
        <p:spPr>
          <a:xfrm>
            <a:off x="6625855" y="3438530"/>
            <a:ext cx="114300" cy="914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15" name="Isosceles Triangle 314"/>
          <p:cNvSpPr/>
          <p:nvPr/>
        </p:nvSpPr>
        <p:spPr>
          <a:xfrm rot="10800000">
            <a:off x="7229688" y="2790320"/>
            <a:ext cx="114300" cy="91440"/>
          </a:xfrm>
          <a:prstGeom prst="triangl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18" name="Isosceles Triangle 317"/>
          <p:cNvSpPr/>
          <p:nvPr/>
        </p:nvSpPr>
        <p:spPr>
          <a:xfrm rot="10800000">
            <a:off x="7054190" y="2793370"/>
            <a:ext cx="114300" cy="9144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19" name="Isosceles Triangle 318"/>
          <p:cNvSpPr/>
          <p:nvPr/>
        </p:nvSpPr>
        <p:spPr>
          <a:xfrm rot="10800000">
            <a:off x="7415621" y="2788834"/>
            <a:ext cx="114300" cy="91440"/>
          </a:xfrm>
          <a:prstGeom prst="triangl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21" name="Rectangle 320"/>
          <p:cNvSpPr/>
          <p:nvPr/>
        </p:nvSpPr>
        <p:spPr>
          <a:xfrm>
            <a:off x="7064109" y="3025144"/>
            <a:ext cx="94463" cy="831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22" name="Rectangle 321"/>
          <p:cNvSpPr/>
          <p:nvPr/>
        </p:nvSpPr>
        <p:spPr>
          <a:xfrm>
            <a:off x="7413950" y="3025143"/>
            <a:ext cx="94463" cy="8312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23" name="Rectangle 322"/>
          <p:cNvSpPr/>
          <p:nvPr/>
        </p:nvSpPr>
        <p:spPr>
          <a:xfrm>
            <a:off x="7238167" y="3025143"/>
            <a:ext cx="94463" cy="8312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24" name="Oval 323"/>
          <p:cNvSpPr/>
          <p:nvPr/>
        </p:nvSpPr>
        <p:spPr>
          <a:xfrm>
            <a:off x="5901954" y="3658368"/>
            <a:ext cx="114300" cy="914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28" name="Oval 327"/>
          <p:cNvSpPr/>
          <p:nvPr/>
        </p:nvSpPr>
        <p:spPr>
          <a:xfrm>
            <a:off x="6014967" y="3887690"/>
            <a:ext cx="11430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29" name="Oval 328"/>
          <p:cNvSpPr/>
          <p:nvPr/>
        </p:nvSpPr>
        <p:spPr>
          <a:xfrm>
            <a:off x="5711454" y="2818771"/>
            <a:ext cx="114300" cy="914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33" name="Oval 332"/>
          <p:cNvSpPr/>
          <p:nvPr/>
        </p:nvSpPr>
        <p:spPr>
          <a:xfrm>
            <a:off x="6097895" y="3023368"/>
            <a:ext cx="114300" cy="914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34" name="Oval 333"/>
          <p:cNvSpPr/>
          <p:nvPr/>
        </p:nvSpPr>
        <p:spPr>
          <a:xfrm>
            <a:off x="6282616" y="2818770"/>
            <a:ext cx="114300" cy="914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37" name="Oval 336"/>
          <p:cNvSpPr/>
          <p:nvPr/>
        </p:nvSpPr>
        <p:spPr>
          <a:xfrm>
            <a:off x="5888345" y="3023368"/>
            <a:ext cx="114300" cy="914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38" name="Oval 337"/>
          <p:cNvSpPr/>
          <p:nvPr/>
        </p:nvSpPr>
        <p:spPr>
          <a:xfrm>
            <a:off x="6001358" y="3252690"/>
            <a:ext cx="11430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39" name="Oval 338"/>
          <p:cNvSpPr/>
          <p:nvPr/>
        </p:nvSpPr>
        <p:spPr>
          <a:xfrm>
            <a:off x="6782917" y="3745870"/>
            <a:ext cx="114300" cy="914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41" name="Oval 340"/>
          <p:cNvSpPr/>
          <p:nvPr/>
        </p:nvSpPr>
        <p:spPr>
          <a:xfrm>
            <a:off x="6781886" y="3898270"/>
            <a:ext cx="114300" cy="914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42" name="Oval 341"/>
          <p:cNvSpPr/>
          <p:nvPr/>
        </p:nvSpPr>
        <p:spPr>
          <a:xfrm>
            <a:off x="6778255" y="3593470"/>
            <a:ext cx="114300" cy="914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45" name="Oval 344"/>
          <p:cNvSpPr/>
          <p:nvPr/>
        </p:nvSpPr>
        <p:spPr>
          <a:xfrm>
            <a:off x="6778255" y="3441070"/>
            <a:ext cx="114300" cy="914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47" name="Rounded Rectangle 346"/>
          <p:cNvSpPr/>
          <p:nvPr/>
        </p:nvSpPr>
        <p:spPr>
          <a:xfrm>
            <a:off x="910855" y="609600"/>
            <a:ext cx="1657350" cy="1405752"/>
          </a:xfrm>
          <a:prstGeom prst="roundRect">
            <a:avLst/>
          </a:prstGeom>
          <a:solidFill>
            <a:schemeClr val="tx2">
              <a:lumMod val="25000"/>
              <a:alpha val="53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78" name="TextBox 377"/>
          <p:cNvSpPr txBox="1"/>
          <p:nvPr/>
        </p:nvSpPr>
        <p:spPr>
          <a:xfrm>
            <a:off x="1139455" y="621190"/>
            <a:ext cx="1200150" cy="213585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88" b="1" dirty="0">
                <a:solidFill>
                  <a:prstClr val="white"/>
                </a:solidFill>
              </a:rPr>
              <a:t>Phase III– 24 Months</a:t>
            </a:r>
          </a:p>
        </p:txBody>
      </p:sp>
      <p:sp>
        <p:nvSpPr>
          <p:cNvPr id="379" name="Rounded Rectangle 378"/>
          <p:cNvSpPr/>
          <p:nvPr/>
        </p:nvSpPr>
        <p:spPr>
          <a:xfrm>
            <a:off x="1025156" y="971710"/>
            <a:ext cx="1441594" cy="19517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tx1"/>
                </a:solidFill>
              </a:rPr>
              <a:t>Endpoint Security Monitoring</a:t>
            </a:r>
          </a:p>
        </p:txBody>
      </p:sp>
      <p:sp>
        <p:nvSpPr>
          <p:cNvPr id="380" name="Rounded Rectangle 379"/>
          <p:cNvSpPr/>
          <p:nvPr/>
        </p:nvSpPr>
        <p:spPr>
          <a:xfrm>
            <a:off x="1025156" y="1200310"/>
            <a:ext cx="1441594" cy="19517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tx1"/>
                </a:solidFill>
              </a:rPr>
              <a:t>Network Security Monitoring</a:t>
            </a:r>
          </a:p>
        </p:txBody>
      </p:sp>
      <p:sp>
        <p:nvSpPr>
          <p:cNvPr id="381" name="Rounded Rectangle 380"/>
          <p:cNvSpPr/>
          <p:nvPr/>
        </p:nvSpPr>
        <p:spPr>
          <a:xfrm>
            <a:off x="1025156" y="1657510"/>
            <a:ext cx="1441594" cy="19517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tx1"/>
                </a:solidFill>
              </a:rPr>
              <a:t>Cyber Incident Management </a:t>
            </a:r>
          </a:p>
        </p:txBody>
      </p:sp>
      <p:sp>
        <p:nvSpPr>
          <p:cNvPr id="382" name="Rounded Rectangle 381"/>
          <p:cNvSpPr/>
          <p:nvPr/>
        </p:nvSpPr>
        <p:spPr>
          <a:xfrm>
            <a:off x="1025156" y="1428049"/>
            <a:ext cx="1441594" cy="19517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50" dirty="0">
                <a:solidFill>
                  <a:schemeClr val="tx1"/>
                </a:solidFill>
              </a:rPr>
              <a:t>Predictive Security Mgmt.</a:t>
            </a:r>
          </a:p>
        </p:txBody>
      </p:sp>
      <p:sp>
        <p:nvSpPr>
          <p:cNvPr id="383" name="Rectangle 382"/>
          <p:cNvSpPr/>
          <p:nvPr/>
        </p:nvSpPr>
        <p:spPr>
          <a:xfrm>
            <a:off x="7064586" y="3168308"/>
            <a:ext cx="94463" cy="831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84" name="Rectangle 383"/>
          <p:cNvSpPr/>
          <p:nvPr/>
        </p:nvSpPr>
        <p:spPr>
          <a:xfrm>
            <a:off x="7414427" y="3168307"/>
            <a:ext cx="94463" cy="8312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85" name="Rectangle 384"/>
          <p:cNvSpPr/>
          <p:nvPr/>
        </p:nvSpPr>
        <p:spPr>
          <a:xfrm>
            <a:off x="7238644" y="3168307"/>
            <a:ext cx="94463" cy="8312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86" name="Rounded Rectangle 385"/>
          <p:cNvSpPr/>
          <p:nvPr/>
        </p:nvSpPr>
        <p:spPr>
          <a:xfrm>
            <a:off x="5312998" y="460085"/>
            <a:ext cx="612919" cy="2441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tx1"/>
                </a:solidFill>
              </a:rPr>
              <a:t>ZONE 1</a:t>
            </a:r>
          </a:p>
        </p:txBody>
      </p:sp>
      <p:sp>
        <p:nvSpPr>
          <p:cNvPr id="387" name="Rounded Rectangle 386"/>
          <p:cNvSpPr/>
          <p:nvPr/>
        </p:nvSpPr>
        <p:spPr>
          <a:xfrm>
            <a:off x="5925914" y="457200"/>
            <a:ext cx="584344" cy="2441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tx1"/>
                </a:solidFill>
              </a:rPr>
              <a:t>ZONE 2</a:t>
            </a:r>
          </a:p>
        </p:txBody>
      </p:sp>
      <p:sp>
        <p:nvSpPr>
          <p:cNvPr id="388" name="Rounded Rectangle 387"/>
          <p:cNvSpPr/>
          <p:nvPr/>
        </p:nvSpPr>
        <p:spPr>
          <a:xfrm>
            <a:off x="6510115" y="458894"/>
            <a:ext cx="584344" cy="2441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tx1"/>
                </a:solidFill>
              </a:rPr>
              <a:t>ZONE 3</a:t>
            </a:r>
          </a:p>
        </p:txBody>
      </p:sp>
      <p:sp>
        <p:nvSpPr>
          <p:cNvPr id="389" name="Rounded Rectangle 388"/>
          <p:cNvSpPr/>
          <p:nvPr/>
        </p:nvSpPr>
        <p:spPr>
          <a:xfrm rot="5400000">
            <a:off x="4884609" y="905933"/>
            <a:ext cx="678678" cy="2441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788" b="1" dirty="0">
                <a:solidFill>
                  <a:schemeClr val="tx1"/>
                </a:solidFill>
              </a:rPr>
              <a:t>DAY</a:t>
            </a:r>
          </a:p>
        </p:txBody>
      </p:sp>
      <p:cxnSp>
        <p:nvCxnSpPr>
          <p:cNvPr id="390" name="Straight Connector 389"/>
          <p:cNvCxnSpPr/>
          <p:nvPr/>
        </p:nvCxnSpPr>
        <p:spPr>
          <a:xfrm flipH="1">
            <a:off x="5925325" y="681566"/>
            <a:ext cx="1149" cy="1403677"/>
          </a:xfrm>
          <a:prstGeom prst="line">
            <a:avLst/>
          </a:prstGeom>
          <a:ln w="9525">
            <a:solidFill>
              <a:schemeClr val="accent4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/>
          <p:cNvCxnSpPr/>
          <p:nvPr/>
        </p:nvCxnSpPr>
        <p:spPr>
          <a:xfrm flipV="1">
            <a:off x="5333941" y="1372126"/>
            <a:ext cx="1768802" cy="39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Rounded Rectangle 391"/>
          <p:cNvSpPr/>
          <p:nvPr/>
        </p:nvSpPr>
        <p:spPr>
          <a:xfrm rot="5400000">
            <a:off x="4867196" y="1617508"/>
            <a:ext cx="713504" cy="2441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788" b="1" dirty="0">
                <a:solidFill>
                  <a:schemeClr val="tx1"/>
                </a:solidFill>
              </a:rPr>
              <a:t>NIGHT</a:t>
            </a:r>
          </a:p>
        </p:txBody>
      </p:sp>
      <p:sp>
        <p:nvSpPr>
          <p:cNvPr id="393" name="Rounded Rectangle 392"/>
          <p:cNvSpPr/>
          <p:nvPr/>
        </p:nvSpPr>
        <p:spPr>
          <a:xfrm>
            <a:off x="7098497" y="454847"/>
            <a:ext cx="644673" cy="2441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5" dirty="0">
                <a:solidFill>
                  <a:schemeClr val="tx1"/>
                </a:solidFill>
              </a:rPr>
              <a:t>ACS/ENG</a:t>
            </a:r>
          </a:p>
        </p:txBody>
      </p:sp>
      <p:sp>
        <p:nvSpPr>
          <p:cNvPr id="395" name="Oval 394"/>
          <p:cNvSpPr/>
          <p:nvPr/>
        </p:nvSpPr>
        <p:spPr>
          <a:xfrm>
            <a:off x="5123563" y="2160832"/>
            <a:ext cx="114300" cy="914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96" name="TextBox 395"/>
          <p:cNvSpPr txBox="1"/>
          <p:nvPr/>
        </p:nvSpPr>
        <p:spPr>
          <a:xfrm>
            <a:off x="5178057" y="2102587"/>
            <a:ext cx="573505" cy="20774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50" b="1" dirty="0"/>
              <a:t>Off Shift</a:t>
            </a:r>
          </a:p>
        </p:txBody>
      </p:sp>
      <p:cxnSp>
        <p:nvCxnSpPr>
          <p:cNvPr id="397" name="Straight Connector 396"/>
          <p:cNvCxnSpPr/>
          <p:nvPr/>
        </p:nvCxnSpPr>
        <p:spPr>
          <a:xfrm flipH="1">
            <a:off x="6507233" y="681566"/>
            <a:ext cx="1149" cy="1403677"/>
          </a:xfrm>
          <a:prstGeom prst="line">
            <a:avLst/>
          </a:prstGeom>
          <a:ln w="9525">
            <a:solidFill>
              <a:schemeClr val="accent4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/>
          <p:cNvCxnSpPr/>
          <p:nvPr/>
        </p:nvCxnSpPr>
        <p:spPr>
          <a:xfrm flipH="1">
            <a:off x="7094608" y="687916"/>
            <a:ext cx="1149" cy="1403677"/>
          </a:xfrm>
          <a:prstGeom prst="line">
            <a:avLst/>
          </a:prstGeom>
          <a:ln w="9525">
            <a:solidFill>
              <a:schemeClr val="accent4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Oval 398"/>
          <p:cNvSpPr/>
          <p:nvPr/>
        </p:nvSpPr>
        <p:spPr>
          <a:xfrm>
            <a:off x="5877463" y="1443564"/>
            <a:ext cx="114300" cy="914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400" name="Oval 399"/>
          <p:cNvSpPr/>
          <p:nvPr/>
        </p:nvSpPr>
        <p:spPr>
          <a:xfrm>
            <a:off x="6244854" y="1648161"/>
            <a:ext cx="114300" cy="914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401" name="Oval 400"/>
          <p:cNvSpPr/>
          <p:nvPr/>
        </p:nvSpPr>
        <p:spPr>
          <a:xfrm>
            <a:off x="6448625" y="1443563"/>
            <a:ext cx="114300" cy="914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402" name="Oval 401"/>
          <p:cNvSpPr/>
          <p:nvPr/>
        </p:nvSpPr>
        <p:spPr>
          <a:xfrm>
            <a:off x="6790537" y="1733123"/>
            <a:ext cx="114300" cy="914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403" name="Oval 402"/>
          <p:cNvSpPr/>
          <p:nvPr/>
        </p:nvSpPr>
        <p:spPr>
          <a:xfrm>
            <a:off x="6789506" y="1885523"/>
            <a:ext cx="114300" cy="914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404" name="Oval 403"/>
          <p:cNvSpPr/>
          <p:nvPr/>
        </p:nvSpPr>
        <p:spPr>
          <a:xfrm>
            <a:off x="6785875" y="1580723"/>
            <a:ext cx="114300" cy="914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405" name="Oval 404"/>
          <p:cNvSpPr/>
          <p:nvPr/>
        </p:nvSpPr>
        <p:spPr>
          <a:xfrm>
            <a:off x="6785875" y="1428323"/>
            <a:ext cx="114300" cy="914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406" name="Isosceles Triangle 405"/>
          <p:cNvSpPr/>
          <p:nvPr/>
        </p:nvSpPr>
        <p:spPr>
          <a:xfrm rot="10800000">
            <a:off x="7458005" y="1009697"/>
            <a:ext cx="114300" cy="91440"/>
          </a:xfrm>
          <a:prstGeom prst="triangl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407" name="Isosceles Triangle 406"/>
          <p:cNvSpPr/>
          <p:nvPr/>
        </p:nvSpPr>
        <p:spPr>
          <a:xfrm rot="10800000">
            <a:off x="7263163" y="801635"/>
            <a:ext cx="114300" cy="9144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408" name="Isosceles Triangle 407"/>
          <p:cNvSpPr/>
          <p:nvPr/>
        </p:nvSpPr>
        <p:spPr>
          <a:xfrm rot="10800000">
            <a:off x="7273079" y="1010090"/>
            <a:ext cx="114300" cy="91440"/>
          </a:xfrm>
          <a:prstGeom prst="triangl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409" name="Rectangle 408"/>
          <p:cNvSpPr/>
          <p:nvPr/>
        </p:nvSpPr>
        <p:spPr>
          <a:xfrm>
            <a:off x="7216509" y="1450112"/>
            <a:ext cx="94463" cy="831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410" name="Rectangle 409"/>
          <p:cNvSpPr/>
          <p:nvPr/>
        </p:nvSpPr>
        <p:spPr>
          <a:xfrm>
            <a:off x="7566350" y="1450111"/>
            <a:ext cx="94463" cy="8312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411" name="Rectangle 410"/>
          <p:cNvSpPr/>
          <p:nvPr/>
        </p:nvSpPr>
        <p:spPr>
          <a:xfrm>
            <a:off x="7390567" y="1450111"/>
            <a:ext cx="94463" cy="8312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412" name="Oval 411"/>
          <p:cNvSpPr/>
          <p:nvPr/>
        </p:nvSpPr>
        <p:spPr>
          <a:xfrm>
            <a:off x="6054354" y="1648161"/>
            <a:ext cx="114300" cy="914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413" name="Oval 412"/>
          <p:cNvSpPr/>
          <p:nvPr/>
        </p:nvSpPr>
        <p:spPr>
          <a:xfrm>
            <a:off x="6789486" y="2037923"/>
            <a:ext cx="114300" cy="914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414" name="Oval 413"/>
          <p:cNvSpPr/>
          <p:nvPr/>
        </p:nvSpPr>
        <p:spPr>
          <a:xfrm>
            <a:off x="6167367" y="1877483"/>
            <a:ext cx="11430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415" name="Oval 414"/>
          <p:cNvSpPr/>
          <p:nvPr/>
        </p:nvSpPr>
        <p:spPr>
          <a:xfrm>
            <a:off x="5863854" y="808564"/>
            <a:ext cx="114300" cy="914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416" name="Oval 415"/>
          <p:cNvSpPr/>
          <p:nvPr/>
        </p:nvSpPr>
        <p:spPr>
          <a:xfrm>
            <a:off x="6250295" y="1013161"/>
            <a:ext cx="114300" cy="914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417" name="Oval 416"/>
          <p:cNvSpPr/>
          <p:nvPr/>
        </p:nvSpPr>
        <p:spPr>
          <a:xfrm>
            <a:off x="6435016" y="808563"/>
            <a:ext cx="114300" cy="9144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418" name="Oval 417"/>
          <p:cNvSpPr/>
          <p:nvPr/>
        </p:nvSpPr>
        <p:spPr>
          <a:xfrm>
            <a:off x="6040745" y="1013161"/>
            <a:ext cx="114300" cy="914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419" name="Oval 418"/>
          <p:cNvSpPr/>
          <p:nvPr/>
        </p:nvSpPr>
        <p:spPr>
          <a:xfrm>
            <a:off x="6153758" y="1242483"/>
            <a:ext cx="11430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420" name="Oval 419"/>
          <p:cNvSpPr/>
          <p:nvPr/>
        </p:nvSpPr>
        <p:spPr>
          <a:xfrm>
            <a:off x="6942937" y="1735663"/>
            <a:ext cx="114300" cy="914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421" name="Oval 420"/>
          <p:cNvSpPr/>
          <p:nvPr/>
        </p:nvSpPr>
        <p:spPr>
          <a:xfrm>
            <a:off x="6941906" y="1888063"/>
            <a:ext cx="114300" cy="914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422" name="Oval 421"/>
          <p:cNvSpPr/>
          <p:nvPr/>
        </p:nvSpPr>
        <p:spPr>
          <a:xfrm>
            <a:off x="6938275" y="1583263"/>
            <a:ext cx="114300" cy="914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423" name="Oval 422"/>
          <p:cNvSpPr/>
          <p:nvPr/>
        </p:nvSpPr>
        <p:spPr>
          <a:xfrm>
            <a:off x="6938275" y="1430863"/>
            <a:ext cx="114300" cy="914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424" name="Oval 423"/>
          <p:cNvSpPr/>
          <p:nvPr/>
        </p:nvSpPr>
        <p:spPr>
          <a:xfrm>
            <a:off x="6941886" y="2040463"/>
            <a:ext cx="114300" cy="914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425" name="Rectangle 424"/>
          <p:cNvSpPr/>
          <p:nvPr/>
        </p:nvSpPr>
        <p:spPr>
          <a:xfrm>
            <a:off x="7216986" y="1593276"/>
            <a:ext cx="94463" cy="831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426" name="Rectangle 425"/>
          <p:cNvSpPr/>
          <p:nvPr/>
        </p:nvSpPr>
        <p:spPr>
          <a:xfrm>
            <a:off x="7566827" y="1593275"/>
            <a:ext cx="94463" cy="8312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427" name="Rectangle 426"/>
          <p:cNvSpPr/>
          <p:nvPr/>
        </p:nvSpPr>
        <p:spPr>
          <a:xfrm>
            <a:off x="7391044" y="1593275"/>
            <a:ext cx="94463" cy="8312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cxnSp>
        <p:nvCxnSpPr>
          <p:cNvPr id="428" name="Straight Connector 427"/>
          <p:cNvCxnSpPr/>
          <p:nvPr/>
        </p:nvCxnSpPr>
        <p:spPr>
          <a:xfrm flipV="1">
            <a:off x="758458" y="2362203"/>
            <a:ext cx="6954307" cy="684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" name="Oval 429"/>
          <p:cNvSpPr/>
          <p:nvPr/>
        </p:nvSpPr>
        <p:spPr>
          <a:xfrm>
            <a:off x="7211280" y="5219558"/>
            <a:ext cx="114300" cy="9144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432" name="Oval 431"/>
          <p:cNvSpPr/>
          <p:nvPr/>
        </p:nvSpPr>
        <p:spPr>
          <a:xfrm>
            <a:off x="7224211" y="3409083"/>
            <a:ext cx="114300" cy="9144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433" name="5-Point Star 432"/>
          <p:cNvSpPr/>
          <p:nvPr/>
        </p:nvSpPr>
        <p:spPr>
          <a:xfrm>
            <a:off x="7202703" y="3692482"/>
            <a:ext cx="153658" cy="134401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Oval 433"/>
          <p:cNvSpPr/>
          <p:nvPr/>
        </p:nvSpPr>
        <p:spPr>
          <a:xfrm>
            <a:off x="7235455" y="1828800"/>
            <a:ext cx="114300" cy="9144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435" name="5-Point Star 434"/>
          <p:cNvSpPr/>
          <p:nvPr/>
        </p:nvSpPr>
        <p:spPr>
          <a:xfrm>
            <a:off x="7206919" y="2045453"/>
            <a:ext cx="153658" cy="134401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5-Point Star 435"/>
          <p:cNvSpPr/>
          <p:nvPr/>
        </p:nvSpPr>
        <p:spPr>
          <a:xfrm>
            <a:off x="9064255" y="6629403"/>
            <a:ext cx="153658" cy="134401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5-Point Star 436"/>
          <p:cNvSpPr/>
          <p:nvPr/>
        </p:nvSpPr>
        <p:spPr>
          <a:xfrm>
            <a:off x="7177438" y="5449682"/>
            <a:ext cx="153658" cy="134401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Oval 437"/>
          <p:cNvSpPr/>
          <p:nvPr/>
        </p:nvSpPr>
        <p:spPr>
          <a:xfrm>
            <a:off x="7480299" y="1833539"/>
            <a:ext cx="114300" cy="9144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439" name="Isosceles Triangle 438"/>
          <p:cNvSpPr/>
          <p:nvPr/>
        </p:nvSpPr>
        <p:spPr>
          <a:xfrm rot="10800000">
            <a:off x="7451361" y="797971"/>
            <a:ext cx="114300" cy="9144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442" name="Rectangle 441"/>
          <p:cNvSpPr/>
          <p:nvPr/>
        </p:nvSpPr>
        <p:spPr>
          <a:xfrm>
            <a:off x="7290954" y="1302376"/>
            <a:ext cx="94463" cy="8312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43" name="Rectangle 442"/>
          <p:cNvSpPr/>
          <p:nvPr/>
        </p:nvSpPr>
        <p:spPr>
          <a:xfrm>
            <a:off x="7507758" y="1296624"/>
            <a:ext cx="94463" cy="8312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45" name="5-Point Star 444"/>
          <p:cNvSpPr/>
          <p:nvPr/>
        </p:nvSpPr>
        <p:spPr>
          <a:xfrm>
            <a:off x="7488832" y="2049281"/>
            <a:ext cx="153658" cy="134401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46" name="Table 4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69324"/>
              </p:ext>
            </p:extLst>
          </p:nvPr>
        </p:nvGraphicFramePr>
        <p:xfrm>
          <a:off x="2720605" y="457200"/>
          <a:ext cx="2228850" cy="1850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941">
                <a:tc>
                  <a:txBody>
                    <a:bodyPr/>
                    <a:lstStyle/>
                    <a:p>
                      <a:r>
                        <a:rPr lang="en-US" sz="800" b="1" i="0" dirty="0">
                          <a:solidFill>
                            <a:schemeClr val="tx1"/>
                          </a:solidFill>
                        </a:rPr>
                        <a:t>Total Staff</a:t>
                      </a:r>
                    </a:p>
                  </a:txBody>
                  <a:tcPr marL="68580" marR="68580" marT="34290" marB="3429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Clr>
                          <a:schemeClr val="tx2"/>
                        </a:buClr>
                        <a:buFontTx/>
                        <a:buNone/>
                      </a:pPr>
                      <a:r>
                        <a:rPr lang="en-US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35</a:t>
                      </a:r>
                      <a:r>
                        <a:rPr lang="en-US" sz="800" b="0" i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People</a:t>
                      </a:r>
                      <a:r>
                        <a:rPr lang="en-US" sz="800" b="0" i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– Combined </a:t>
                      </a:r>
                      <a:endParaRPr lang="en-US" sz="8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144">
                <a:tc>
                  <a:txBody>
                    <a:bodyPr/>
                    <a:lstStyle/>
                    <a:p>
                      <a:r>
                        <a:rPr lang="en-US" sz="800" b="1" i="0" dirty="0">
                          <a:solidFill>
                            <a:schemeClr val="tx1"/>
                          </a:solidFill>
                        </a:rPr>
                        <a:t>Work</a:t>
                      </a:r>
                      <a:r>
                        <a:rPr lang="en-US" sz="800" b="1" i="0" baseline="0" dirty="0">
                          <a:solidFill>
                            <a:schemeClr val="tx1"/>
                          </a:solidFill>
                        </a:rPr>
                        <a:t> Schedule</a:t>
                      </a:r>
                      <a:endParaRPr lang="en-US" sz="8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Clr>
                          <a:schemeClr val="tx2"/>
                        </a:buClr>
                        <a:buFontTx/>
                        <a:buNone/>
                      </a:pPr>
                      <a:r>
                        <a:rPr lang="en-US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( 2-2, 3-2,</a:t>
                      </a:r>
                      <a:r>
                        <a:rPr lang="en-US" sz="800" b="0" i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2-3 ) For  OPS 24x7 Staff</a:t>
                      </a:r>
                    </a:p>
                    <a:p>
                      <a:pPr marL="0" indent="0" algn="l">
                        <a:buClr>
                          <a:schemeClr val="tx2"/>
                        </a:buClr>
                        <a:buFontTx/>
                        <a:buNone/>
                      </a:pPr>
                      <a:r>
                        <a:rPr lang="en-US" sz="800" b="1" i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* Engineering   M/F 9-5</a:t>
                      </a:r>
                      <a:br>
                        <a:rPr lang="en-US" sz="800" b="1" i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lang="en-US" sz="800" b="1" i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* ACS                  M/F TBD </a:t>
                      </a:r>
                    </a:p>
                  </a:txBody>
                  <a:tcPr marL="68580" marR="68580" marT="34290" marB="3429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144">
                <a:tc>
                  <a:txBody>
                    <a:bodyPr/>
                    <a:lstStyle/>
                    <a:p>
                      <a:r>
                        <a:rPr lang="en-US" sz="800" b="1" i="0" dirty="0">
                          <a:solidFill>
                            <a:schemeClr val="tx1"/>
                          </a:solidFill>
                        </a:rPr>
                        <a:t>Shift Rotation</a:t>
                      </a:r>
                    </a:p>
                  </a:txBody>
                  <a:tcPr marL="68580" marR="68580" marT="34290" marB="3429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 Hours </a:t>
                      </a:r>
                      <a:r>
                        <a:rPr lang="en-US" sz="800" b="0" i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| Lunch Included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 am to 6 pm / 6 pm to 6 am</a:t>
                      </a:r>
                    </a:p>
                  </a:txBody>
                  <a:tcPr marL="68580" marR="68580" marT="34290" marB="3429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41">
                <a:tc>
                  <a:txBody>
                    <a:bodyPr/>
                    <a:lstStyle/>
                    <a:p>
                      <a:r>
                        <a:rPr lang="en-US" sz="800" b="1" i="0" dirty="0">
                          <a:solidFill>
                            <a:schemeClr val="tx1"/>
                          </a:solidFill>
                        </a:rPr>
                        <a:t>Shift</a:t>
                      </a:r>
                      <a:r>
                        <a:rPr lang="en-US" sz="800" b="1" i="0" baseline="0" dirty="0">
                          <a:solidFill>
                            <a:schemeClr val="tx1"/>
                          </a:solidFill>
                        </a:rPr>
                        <a:t> Total</a:t>
                      </a:r>
                      <a:endParaRPr lang="en-US" sz="8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Clr>
                          <a:schemeClr val="tx2"/>
                        </a:buClr>
                        <a:buFontTx/>
                        <a:buNone/>
                      </a:pPr>
                      <a:r>
                        <a:rPr lang="en-US" sz="800" b="0" i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 </a:t>
                      </a:r>
                      <a:r>
                        <a:rPr lang="en-US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Crews, 2</a:t>
                      </a:r>
                      <a:r>
                        <a:rPr lang="en-US" sz="800" b="0" i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Shifts of 12 Hours</a:t>
                      </a:r>
                      <a:endParaRPr lang="en-US" sz="8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0548">
                <a:tc>
                  <a:txBody>
                    <a:bodyPr/>
                    <a:lstStyle/>
                    <a:p>
                      <a:r>
                        <a:rPr lang="en-US" sz="800" b="1" i="0" dirty="0">
                          <a:solidFill>
                            <a:schemeClr val="tx1"/>
                          </a:solidFill>
                        </a:rPr>
                        <a:t>Shift</a:t>
                      </a:r>
                      <a:r>
                        <a:rPr lang="en-US" sz="800" b="1" i="0" baseline="0" dirty="0">
                          <a:solidFill>
                            <a:schemeClr val="tx1"/>
                          </a:solidFill>
                        </a:rPr>
                        <a:t> Supervisors</a:t>
                      </a:r>
                      <a:endParaRPr lang="en-US" sz="8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Clr>
                          <a:schemeClr val="tx2"/>
                        </a:buClr>
                        <a:buFontTx/>
                        <a:buNone/>
                      </a:pPr>
                      <a:r>
                        <a:rPr lang="en-US" sz="800" b="0" i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 Senior OPS Analysts</a:t>
                      </a:r>
                    </a:p>
                    <a:p>
                      <a:pPr marL="0" indent="0">
                        <a:buClr>
                          <a:schemeClr val="tx2"/>
                        </a:buClr>
                        <a:buFontTx/>
                        <a:buNone/>
                      </a:pPr>
                      <a:endParaRPr lang="en-US" sz="800" b="0" i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indent="0">
                        <a:buClr>
                          <a:schemeClr val="tx2"/>
                        </a:buClr>
                        <a:buFontTx/>
                        <a:buNone/>
                      </a:pPr>
                      <a:r>
                        <a:rPr lang="en-US" sz="800" b="0" i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+ 1 IA Professional M/F  On-Call</a:t>
                      </a:r>
                    </a:p>
                    <a:p>
                      <a:pPr marL="0" indent="0">
                        <a:buClr>
                          <a:schemeClr val="tx2"/>
                        </a:buClr>
                        <a:buFontTx/>
                        <a:buNone/>
                      </a:pPr>
                      <a:r>
                        <a:rPr lang="en-US" sz="800" b="0" i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+ 2 SOC Manager   M/F On-Call</a:t>
                      </a:r>
                    </a:p>
                  </a:txBody>
                  <a:tcPr marL="68580" marR="68580" marT="34290" marB="3429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768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9" grpId="0" animBg="1"/>
      <p:bldP spid="474" grpId="0" animBg="1"/>
      <p:bldP spid="475" grpId="0" animBg="1"/>
      <p:bldP spid="476" grpId="0" animBg="1"/>
      <p:bldP spid="477" grpId="0" animBg="1"/>
      <p:bldP spid="478" grpId="0" animBg="1"/>
      <p:bldP spid="479" grpId="0" animBg="1"/>
      <p:bldP spid="480" grpId="0" animBg="1"/>
      <p:bldP spid="481" grpId="0" animBg="1"/>
      <p:bldP spid="227" grpId="0" animBg="1"/>
      <p:bldP spid="4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36674" y="788939"/>
            <a:ext cx="2286000" cy="5751681"/>
          </a:xfrm>
          <a:prstGeom prst="roundRect">
            <a:avLst/>
          </a:prstGeom>
          <a:solidFill>
            <a:schemeClr val="tx2">
              <a:lumMod val="75000"/>
              <a:alpha val="53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1189074" y="940418"/>
            <a:ext cx="1980388" cy="1491064"/>
          </a:xfrm>
          <a:prstGeom prst="roundRect">
            <a:avLst/>
          </a:prstGeom>
          <a:solidFill>
            <a:schemeClr val="bg1">
              <a:lumMod val="85000"/>
              <a:alpha val="53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" name="Rounded Rectangle 4"/>
          <p:cNvSpPr/>
          <p:nvPr/>
        </p:nvSpPr>
        <p:spPr>
          <a:xfrm>
            <a:off x="1189074" y="4791828"/>
            <a:ext cx="1980388" cy="1502518"/>
          </a:xfrm>
          <a:prstGeom prst="roundRect">
            <a:avLst/>
          </a:prstGeom>
          <a:solidFill>
            <a:schemeClr val="bg1">
              <a:lumMod val="85000"/>
              <a:alpha val="53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17677" y="4791828"/>
            <a:ext cx="1572057" cy="25391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ENG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196674" y="2835346"/>
            <a:ext cx="1973600" cy="1518835"/>
          </a:xfrm>
          <a:prstGeom prst="roundRect">
            <a:avLst/>
          </a:prstGeom>
          <a:solidFill>
            <a:schemeClr val="bg1">
              <a:lumMod val="85000"/>
              <a:alpha val="53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7" name="TextBox 26"/>
          <p:cNvSpPr txBox="1"/>
          <p:nvPr/>
        </p:nvSpPr>
        <p:spPr>
          <a:xfrm>
            <a:off x="1404977" y="2835342"/>
            <a:ext cx="1542149" cy="25391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ACS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93877" y="943803"/>
            <a:ext cx="1429159" cy="25391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OPS</a:t>
            </a:r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165069"/>
              </p:ext>
            </p:extLst>
          </p:nvPr>
        </p:nvGraphicFramePr>
        <p:xfrm>
          <a:off x="3360777" y="791495"/>
          <a:ext cx="6553201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3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7858">
                <a:tc>
                  <a:txBody>
                    <a:bodyPr/>
                    <a:lstStyle/>
                    <a:p>
                      <a:r>
                        <a:rPr lang="en-US" sz="1000" b="1" i="0" dirty="0">
                          <a:solidFill>
                            <a:schemeClr val="tx1"/>
                          </a:solidFill>
                        </a:rPr>
                        <a:t>SIEM</a:t>
                      </a:r>
                      <a:r>
                        <a:rPr lang="en-US" sz="1000" b="1" i="0" baseline="0" dirty="0">
                          <a:solidFill>
                            <a:schemeClr val="tx1"/>
                          </a:solidFill>
                        </a:rPr>
                        <a:t> Platform</a:t>
                      </a:r>
                      <a:endParaRPr lang="en-US" sz="1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Clr>
                          <a:schemeClr val="tx2"/>
                        </a:buClr>
                        <a:buFontTx/>
                        <a:buNone/>
                      </a:pPr>
                      <a:r>
                        <a:rPr lang="en-US" sz="1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Central Log  &amp; Alarm Correlation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Clr>
                          <a:schemeClr val="tx2"/>
                        </a:buClr>
                        <a:buFontTx/>
                        <a:buNone/>
                      </a:pPr>
                      <a:r>
                        <a:rPr lang="en-US" sz="1000" b="1" i="0" dirty="0">
                          <a:solidFill>
                            <a:schemeClr val="tx1"/>
                          </a:solidFill>
                        </a:rPr>
                        <a:t>Quad Monitor</a:t>
                      </a:r>
                      <a:r>
                        <a:rPr lang="en-US" sz="1000" b="1" i="0" baseline="0" dirty="0">
                          <a:solidFill>
                            <a:schemeClr val="tx1"/>
                          </a:solidFill>
                        </a:rPr>
                        <a:t> Workstation Displays</a:t>
                      </a:r>
                      <a:endParaRPr lang="en-US" sz="1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858">
                <a:tc>
                  <a:txBody>
                    <a:bodyPr/>
                    <a:lstStyle/>
                    <a:p>
                      <a:r>
                        <a:rPr lang="en-US" sz="1000" b="1" i="0" dirty="0">
                          <a:solidFill>
                            <a:schemeClr val="tx1"/>
                          </a:solidFill>
                        </a:rPr>
                        <a:t>Network Flow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1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Recorded</a:t>
                      </a:r>
                      <a:r>
                        <a:rPr lang="en-US" sz="1000" b="0" i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Network Connections</a:t>
                      </a:r>
                      <a:endParaRPr lang="en-US" sz="1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1000" b="1" i="0" dirty="0">
                          <a:solidFill>
                            <a:schemeClr val="tx1"/>
                          </a:solidFill>
                        </a:rPr>
                        <a:t>I7</a:t>
                      </a:r>
                      <a:r>
                        <a:rPr lang="en-US" sz="1000" b="1" i="0" baseline="0" dirty="0">
                          <a:solidFill>
                            <a:schemeClr val="tx1"/>
                          </a:solidFill>
                        </a:rPr>
                        <a:t> Quad Code CPUs + 32GB of RAM</a:t>
                      </a:r>
                      <a:endParaRPr lang="en-US" sz="1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858">
                <a:tc>
                  <a:txBody>
                    <a:bodyPr/>
                    <a:lstStyle/>
                    <a:p>
                      <a:r>
                        <a:rPr lang="en-US" sz="1000" b="1" i="0" dirty="0">
                          <a:solidFill>
                            <a:schemeClr val="tx1"/>
                          </a:solidFill>
                        </a:rPr>
                        <a:t>Network PCAP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1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Recorded</a:t>
                      </a:r>
                      <a:r>
                        <a:rPr lang="en-US" sz="1000" b="0" i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Details of Connections</a:t>
                      </a:r>
                      <a:endParaRPr lang="en-US" sz="1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1000" b="1" i="0" dirty="0">
                          <a:solidFill>
                            <a:schemeClr val="tx1"/>
                          </a:solidFill>
                        </a:rPr>
                        <a:t>Primary</a:t>
                      </a:r>
                      <a:r>
                        <a:rPr lang="en-US" sz="1000" b="1" i="0" baseline="0" dirty="0">
                          <a:solidFill>
                            <a:schemeClr val="tx1"/>
                          </a:solidFill>
                        </a:rPr>
                        <a:t> and Secondary Voice Lines</a:t>
                      </a:r>
                      <a:endParaRPr lang="en-US" sz="1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858">
                <a:tc>
                  <a:txBody>
                    <a:bodyPr/>
                    <a:lstStyle/>
                    <a:p>
                      <a:r>
                        <a:rPr lang="en-US" sz="1000" b="1" i="0" dirty="0">
                          <a:solidFill>
                            <a:schemeClr val="tx1"/>
                          </a:solidFill>
                        </a:rPr>
                        <a:t>Network IPS &amp; Firewall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Clr>
                          <a:schemeClr val="tx2"/>
                        </a:buClr>
                        <a:buFontTx/>
                        <a:buNone/>
                      </a:pPr>
                      <a:r>
                        <a:rPr lang="en-US" sz="1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Recorded Detection of Intrusions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>
                          <a:solidFill>
                            <a:schemeClr val="tx1"/>
                          </a:solidFill>
                        </a:rPr>
                        <a:t>SecureFTP</a:t>
                      </a:r>
                      <a:r>
                        <a:rPr lang="en-US" sz="1000" b="1" i="0" baseline="0" dirty="0">
                          <a:solidFill>
                            <a:schemeClr val="tx1"/>
                          </a:solidFill>
                        </a:rPr>
                        <a:t> Portal</a:t>
                      </a:r>
                      <a:endParaRPr lang="en-US" sz="1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858">
                <a:tc>
                  <a:txBody>
                    <a:bodyPr/>
                    <a:lstStyle/>
                    <a:p>
                      <a:r>
                        <a:rPr lang="en-US" sz="1000" b="1" i="0" dirty="0">
                          <a:solidFill>
                            <a:schemeClr val="tx1"/>
                          </a:solidFill>
                        </a:rPr>
                        <a:t>Log Parsing Platforms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Clr>
                          <a:schemeClr val="tx2"/>
                        </a:buClr>
                        <a:buFontTx/>
                        <a:buNone/>
                      </a:pPr>
                      <a:r>
                        <a:rPr lang="en-US" sz="1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Linux based, isolated</a:t>
                      </a:r>
                      <a:r>
                        <a:rPr lang="en-US" sz="1000" b="0" i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investigations</a:t>
                      </a:r>
                      <a:endParaRPr lang="en-US" sz="1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Clr>
                          <a:schemeClr val="tx2"/>
                        </a:buClr>
                        <a:buFontTx/>
                        <a:buNone/>
                      </a:pPr>
                      <a:r>
                        <a:rPr lang="en-US" sz="1000" b="1" i="0" dirty="0">
                          <a:solidFill>
                            <a:schemeClr val="tx1"/>
                          </a:solidFill>
                        </a:rPr>
                        <a:t>SOC Intranet</a:t>
                      </a:r>
                      <a:r>
                        <a:rPr lang="en-US" sz="1000" b="1" i="0" baseline="0" dirty="0">
                          <a:solidFill>
                            <a:schemeClr val="tx1"/>
                          </a:solidFill>
                        </a:rPr>
                        <a:t> and Extranet Web Page(s)</a:t>
                      </a:r>
                      <a:endParaRPr lang="en-US" sz="1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858">
                <a:tc>
                  <a:txBody>
                    <a:bodyPr/>
                    <a:lstStyle/>
                    <a:p>
                      <a:r>
                        <a:rPr lang="en-US" sz="1000" b="1" i="0" dirty="0">
                          <a:solidFill>
                            <a:schemeClr val="tx1"/>
                          </a:solidFill>
                        </a:rPr>
                        <a:t>Ticket Mgmt.</a:t>
                      </a:r>
                      <a:r>
                        <a:rPr lang="en-US" sz="1000" b="1" i="0" baseline="0" dirty="0">
                          <a:solidFill>
                            <a:schemeClr val="tx1"/>
                          </a:solidFill>
                        </a:rPr>
                        <a:t> System</a:t>
                      </a:r>
                      <a:endParaRPr lang="en-US" sz="1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Incident</a:t>
                      </a:r>
                      <a:r>
                        <a:rPr lang="en-US" sz="1000" b="0" i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Management Platform</a:t>
                      </a:r>
                      <a:endParaRPr lang="en-US" sz="1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Cloud</a:t>
                      </a:r>
                      <a:r>
                        <a:rPr lang="en-US" sz="1000" b="1" i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API Access to </a:t>
                      </a:r>
                      <a:r>
                        <a:rPr lang="en-US" sz="1000" b="1" i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Virustotal</a:t>
                      </a:r>
                      <a:r>
                        <a:rPr lang="en-US" sz="1000" b="1" i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en-US" sz="1000" b="1" i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PassiveTotal</a:t>
                      </a:r>
                      <a:r>
                        <a:rPr lang="en-US" sz="1000" b="1" i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en-US" sz="1000" b="1" i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WhoIs</a:t>
                      </a:r>
                      <a:endParaRPr lang="en-US" sz="10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858">
                <a:tc>
                  <a:txBody>
                    <a:bodyPr/>
                    <a:lstStyle/>
                    <a:p>
                      <a:r>
                        <a:rPr lang="en-US" sz="1000" b="1" i="0" dirty="0">
                          <a:solidFill>
                            <a:schemeClr val="tx1"/>
                          </a:solidFill>
                        </a:rPr>
                        <a:t>TEAM Wiki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Secure Training &amp; Sharing Platform</a:t>
                      </a:r>
                      <a:endParaRPr lang="en-US" sz="1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Intel ATD Malware Sandbox</a:t>
                      </a:r>
                      <a:r>
                        <a:rPr lang="en-US" sz="1000" b="1" i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access</a:t>
                      </a:r>
                      <a:endParaRPr lang="en-US" sz="10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7858">
                <a:tc>
                  <a:txBody>
                    <a:bodyPr/>
                    <a:lstStyle/>
                    <a:p>
                      <a:r>
                        <a:rPr lang="en-US" sz="1000" b="1" i="0" dirty="0">
                          <a:solidFill>
                            <a:schemeClr val="tx1"/>
                          </a:solidFill>
                        </a:rPr>
                        <a:t>Analytics &amp; Reporting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Edge Visualization</a:t>
                      </a:r>
                      <a:r>
                        <a:rPr lang="en-US" sz="1000" b="0" i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Capability</a:t>
                      </a:r>
                      <a:endParaRPr lang="en-US" sz="1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5" name="Rectangle 74"/>
          <p:cNvSpPr/>
          <p:nvPr/>
        </p:nvSpPr>
        <p:spPr>
          <a:xfrm>
            <a:off x="3360774" y="225055"/>
            <a:ext cx="6591300" cy="40011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 LEVEL SOC TOOLSET REQUIREMENTS</a:t>
            </a:r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1036674" y="4720855"/>
            <a:ext cx="8877300" cy="150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1315350" y="1306178"/>
            <a:ext cx="1767603" cy="26022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Endpoint Security Monitoring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306639" y="1610978"/>
            <a:ext cx="1767602" cy="26022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Network Security Monitoring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1308819" y="1915778"/>
            <a:ext cx="1767602" cy="26022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Cyber Incident Management 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1289223" y="3255750"/>
            <a:ext cx="1784729" cy="26022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Predictive Security Mgmt.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1289223" y="3560550"/>
            <a:ext cx="1784729" cy="26022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Advanced Threat Detection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1289223" y="3865350"/>
            <a:ext cx="1784729" cy="26022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Advanced Threat Mitigation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1277977" y="5137890"/>
            <a:ext cx="1784729" cy="26022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Security Criteria Visibility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1282402" y="5801978"/>
            <a:ext cx="1784729" cy="26022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Automation Capabilities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1282402" y="5465550"/>
            <a:ext cx="1784729" cy="26022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Use-Case Creation/Validation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129808" y="225055"/>
            <a:ext cx="2039657" cy="40011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SOC</a:t>
            </a: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20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STRUCTURE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414823"/>
              </p:ext>
            </p:extLst>
          </p:nvPr>
        </p:nvGraphicFramePr>
        <p:xfrm>
          <a:off x="3370298" y="4772778"/>
          <a:ext cx="6543676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3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0610">
                <a:tc>
                  <a:txBody>
                    <a:bodyPr/>
                    <a:lstStyle/>
                    <a:p>
                      <a:r>
                        <a:rPr lang="en-US" sz="1000" b="1" i="0" dirty="0">
                          <a:solidFill>
                            <a:schemeClr val="tx1"/>
                          </a:solidFill>
                        </a:rPr>
                        <a:t>Database Monitoring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Clr>
                          <a:schemeClr val="tx2"/>
                        </a:buClr>
                        <a:buFontTx/>
                        <a:buNone/>
                      </a:pPr>
                      <a:r>
                        <a:rPr lang="en-US" sz="1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Tools to keep SIEM</a:t>
                      </a:r>
                      <a:r>
                        <a:rPr lang="en-US" sz="1000" b="0" i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and Endpoint Security product Data Bases healthy</a:t>
                      </a:r>
                      <a:endParaRPr lang="en-US" sz="1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610">
                <a:tc>
                  <a:txBody>
                    <a:bodyPr/>
                    <a:lstStyle/>
                    <a:p>
                      <a:r>
                        <a:rPr lang="en-US" sz="1000" b="1" i="0" dirty="0">
                          <a:solidFill>
                            <a:schemeClr val="tx1"/>
                          </a:solidFill>
                        </a:rPr>
                        <a:t>Hardware Storage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1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NAS or SAN for</a:t>
                      </a:r>
                      <a:r>
                        <a:rPr lang="en-US" sz="1000" b="0" i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retention needs</a:t>
                      </a:r>
                      <a:endParaRPr lang="en-US" sz="1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610">
                <a:tc>
                  <a:txBody>
                    <a:bodyPr/>
                    <a:lstStyle/>
                    <a:p>
                      <a:r>
                        <a:rPr lang="en-US" sz="1000" b="1" i="0" dirty="0">
                          <a:solidFill>
                            <a:schemeClr val="tx1"/>
                          </a:solidFill>
                        </a:rPr>
                        <a:t>Isolated</a:t>
                      </a:r>
                      <a:r>
                        <a:rPr lang="en-US" sz="1000" b="1" i="0" baseline="0" dirty="0">
                          <a:solidFill>
                            <a:schemeClr val="tx1"/>
                          </a:solidFill>
                        </a:rPr>
                        <a:t> Hardware</a:t>
                      </a:r>
                      <a:endParaRPr lang="en-US" sz="1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1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Robust</a:t>
                      </a:r>
                      <a:r>
                        <a:rPr lang="en-US" sz="1000" b="0" i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platforms w/ processing </a:t>
                      </a:r>
                      <a:r>
                        <a:rPr lang="en-US" sz="1000" b="0" i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pwr</a:t>
                      </a:r>
                      <a:endParaRPr lang="en-US" sz="1000" b="0" i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en-US" sz="1000" b="0" i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Fast GPU processing for data crunch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610">
                <a:tc>
                  <a:txBody>
                    <a:bodyPr/>
                    <a:lstStyle/>
                    <a:p>
                      <a:r>
                        <a:rPr lang="en-US" sz="1000" b="1" i="0" dirty="0">
                          <a:solidFill>
                            <a:schemeClr val="tx1"/>
                          </a:solidFill>
                        </a:rPr>
                        <a:t>SysAdmin</a:t>
                      </a:r>
                      <a:r>
                        <a:rPr lang="en-US" sz="1000" b="1" i="0" baseline="0" dirty="0">
                          <a:solidFill>
                            <a:schemeClr val="tx1"/>
                          </a:solidFill>
                        </a:rPr>
                        <a:t> Toolsets</a:t>
                      </a:r>
                      <a:endParaRPr lang="en-US" sz="1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Clr>
                          <a:schemeClr val="tx2"/>
                        </a:buClr>
                        <a:buFontTx/>
                        <a:buNone/>
                      </a:pPr>
                      <a:r>
                        <a:rPr lang="en-US" sz="1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Tools to manage users, permissions, database scripting, and</a:t>
                      </a:r>
                      <a:r>
                        <a:rPr lang="en-US" sz="1000" b="0" i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1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diagnostics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610">
                <a:tc>
                  <a:txBody>
                    <a:bodyPr/>
                    <a:lstStyle/>
                    <a:p>
                      <a:r>
                        <a:rPr lang="en-US" sz="1000" b="1" i="0" dirty="0">
                          <a:solidFill>
                            <a:schemeClr val="tx1"/>
                          </a:solidFill>
                        </a:rPr>
                        <a:t>Dev</a:t>
                      </a:r>
                      <a:r>
                        <a:rPr lang="en-US" sz="1000" b="1" i="0" baseline="0" dirty="0">
                          <a:solidFill>
                            <a:schemeClr val="tx1"/>
                          </a:solidFill>
                        </a:rPr>
                        <a:t> Platforms</a:t>
                      </a:r>
                      <a:endParaRPr lang="en-US" sz="1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Clr>
                          <a:schemeClr val="tx2"/>
                        </a:buClr>
                        <a:buFontTx/>
                        <a:buNone/>
                      </a:pPr>
                      <a:r>
                        <a:rPr lang="en-US" sz="1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Systems with custom code for culturalized visualizations, and use-case validation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610">
                <a:tc>
                  <a:txBody>
                    <a:bodyPr/>
                    <a:lstStyle/>
                    <a:p>
                      <a:r>
                        <a:rPr lang="en-US" sz="1000" b="1" i="0" dirty="0">
                          <a:solidFill>
                            <a:schemeClr val="tx1"/>
                          </a:solidFill>
                        </a:rPr>
                        <a:t>Datacenter Storage and ISP</a:t>
                      </a:r>
                      <a:r>
                        <a:rPr lang="en-US" sz="1000" b="1" i="0" baseline="0" dirty="0">
                          <a:solidFill>
                            <a:schemeClr val="tx1"/>
                          </a:solidFill>
                        </a:rPr>
                        <a:t> Links</a:t>
                      </a:r>
                      <a:endParaRPr lang="en-US" sz="1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Clr>
                          <a:schemeClr val="tx2"/>
                        </a:buClr>
                        <a:buFontTx/>
                        <a:buNone/>
                      </a:pPr>
                      <a:r>
                        <a:rPr lang="en-US" sz="1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Tools to support inbound flow of customer events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36" name="Straight Connector 35"/>
          <p:cNvCxnSpPr/>
          <p:nvPr/>
        </p:nvCxnSpPr>
        <p:spPr>
          <a:xfrm flipV="1">
            <a:off x="1036674" y="2765878"/>
            <a:ext cx="8877300" cy="4685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705719"/>
              </p:ext>
            </p:extLst>
          </p:nvPr>
        </p:nvGraphicFramePr>
        <p:xfrm>
          <a:off x="3370301" y="2768230"/>
          <a:ext cx="6553201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3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7858">
                <a:tc>
                  <a:txBody>
                    <a:bodyPr/>
                    <a:lstStyle/>
                    <a:p>
                      <a:r>
                        <a:rPr lang="en-US" sz="1000" b="1" i="0" dirty="0">
                          <a:solidFill>
                            <a:schemeClr val="tx1"/>
                          </a:solidFill>
                        </a:rPr>
                        <a:t>Forensics</a:t>
                      </a:r>
                      <a:r>
                        <a:rPr lang="en-US" sz="1000" b="1" i="0" baseline="0" dirty="0">
                          <a:solidFill>
                            <a:schemeClr val="tx1"/>
                          </a:solidFill>
                        </a:rPr>
                        <a:t> Engines</a:t>
                      </a:r>
                      <a:endParaRPr lang="en-US" sz="1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Clr>
                          <a:schemeClr val="tx2"/>
                        </a:buClr>
                        <a:buFontTx/>
                        <a:buNone/>
                      </a:pPr>
                      <a:r>
                        <a:rPr lang="en-US" sz="1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EnCase, Internet Evidence</a:t>
                      </a:r>
                      <a:r>
                        <a:rPr lang="en-US" sz="1000" b="0" i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Finder</a:t>
                      </a:r>
                      <a:endParaRPr lang="en-US" sz="1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Clr>
                          <a:schemeClr val="tx2"/>
                        </a:buClr>
                        <a:buFontTx/>
                        <a:buNone/>
                      </a:pPr>
                      <a:r>
                        <a:rPr lang="en-US" sz="1000" b="1" i="0" dirty="0">
                          <a:solidFill>
                            <a:schemeClr val="tx1"/>
                          </a:solidFill>
                        </a:rPr>
                        <a:t>Advanced</a:t>
                      </a:r>
                      <a:r>
                        <a:rPr lang="en-US" sz="1000" b="1" i="0" baseline="0" dirty="0">
                          <a:solidFill>
                            <a:schemeClr val="tx1"/>
                          </a:solidFill>
                        </a:rPr>
                        <a:t> Products Group</a:t>
                      </a:r>
                      <a:endParaRPr lang="en-US" sz="10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858">
                <a:tc>
                  <a:txBody>
                    <a:bodyPr/>
                    <a:lstStyle/>
                    <a:p>
                      <a:r>
                        <a:rPr lang="en-US" sz="1000" b="1" i="0" dirty="0">
                          <a:solidFill>
                            <a:schemeClr val="tx1"/>
                          </a:solidFill>
                        </a:rPr>
                        <a:t>Forensics Hardware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1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Drive Acquisition and Imaging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1000" b="1" i="0" dirty="0">
                          <a:solidFill>
                            <a:schemeClr val="tx1"/>
                          </a:solidFill>
                        </a:rPr>
                        <a:t>Recorded Future Intelligence Platform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858">
                <a:tc>
                  <a:txBody>
                    <a:bodyPr/>
                    <a:lstStyle/>
                    <a:p>
                      <a:r>
                        <a:rPr lang="en-US" sz="1000" b="1" i="0" dirty="0">
                          <a:solidFill>
                            <a:schemeClr val="tx1"/>
                          </a:solidFill>
                        </a:rPr>
                        <a:t>Forensics Software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1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Deep Data</a:t>
                      </a:r>
                      <a:r>
                        <a:rPr lang="en-US" sz="1000" b="0" i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Structure Analysis tools</a:t>
                      </a:r>
                      <a:endParaRPr lang="en-US" sz="1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1000" b="1" i="0" dirty="0">
                          <a:solidFill>
                            <a:schemeClr val="tx1"/>
                          </a:solidFill>
                        </a:rPr>
                        <a:t>Case Management System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858">
                <a:tc>
                  <a:txBody>
                    <a:bodyPr/>
                    <a:lstStyle/>
                    <a:p>
                      <a:r>
                        <a:rPr lang="en-US" sz="1000" b="1" i="0" dirty="0">
                          <a:solidFill>
                            <a:schemeClr val="tx1"/>
                          </a:solidFill>
                        </a:rPr>
                        <a:t>Malware Debuggers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Clr>
                          <a:schemeClr val="tx2"/>
                        </a:buClr>
                        <a:buFontTx/>
                        <a:buNone/>
                      </a:pPr>
                      <a:r>
                        <a:rPr lang="en-US" sz="1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IDA Pro, Code Profilers, API Tracers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Clr>
                          <a:schemeClr val="tx2"/>
                        </a:buClr>
                        <a:buFontTx/>
                        <a:buNone/>
                      </a:pPr>
                      <a:r>
                        <a:rPr lang="en-US" sz="1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Visual Studio Professional License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858">
                <a:tc>
                  <a:txBody>
                    <a:bodyPr/>
                    <a:lstStyle/>
                    <a:p>
                      <a:r>
                        <a:rPr lang="en-US" sz="1000" b="1" i="0" dirty="0">
                          <a:solidFill>
                            <a:schemeClr val="tx1"/>
                          </a:solidFill>
                        </a:rPr>
                        <a:t>Malware Sandboxes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Clr>
                          <a:schemeClr val="tx2"/>
                        </a:buClr>
                        <a:buFontTx/>
                        <a:buNone/>
                      </a:pPr>
                      <a:r>
                        <a:rPr lang="en-US" sz="1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Cuckoo, McAfee</a:t>
                      </a:r>
                      <a:r>
                        <a:rPr lang="en-US" sz="1000" b="0" i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ATD, FireEye</a:t>
                      </a:r>
                      <a:endParaRPr lang="en-US" sz="1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Clr>
                          <a:schemeClr val="tx2"/>
                        </a:buClr>
                        <a:buFontTx/>
                        <a:buNone/>
                      </a:pPr>
                      <a:r>
                        <a:rPr lang="en-US" sz="1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Windows MAK Licenses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858">
                <a:tc>
                  <a:txBody>
                    <a:bodyPr/>
                    <a:lstStyle/>
                    <a:p>
                      <a:r>
                        <a:rPr lang="en-US" sz="1000" b="1" i="0" dirty="0">
                          <a:solidFill>
                            <a:schemeClr val="tx1"/>
                          </a:solidFill>
                        </a:rPr>
                        <a:t>Memory Analysis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Clr>
                          <a:schemeClr val="tx2"/>
                        </a:buClr>
                        <a:buFontTx/>
                        <a:buNone/>
                      </a:pPr>
                      <a:r>
                        <a:rPr lang="en-US" sz="1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HBGary,</a:t>
                      </a:r>
                      <a:r>
                        <a:rPr lang="en-US" sz="1000" b="0" i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KNtD</a:t>
                      </a:r>
                      <a:endParaRPr lang="en-US" sz="1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Robust</a:t>
                      </a:r>
                      <a:r>
                        <a:rPr lang="en-US" sz="1000" b="1" i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Linux </a:t>
                      </a:r>
                      <a:r>
                        <a:rPr lang="en-US" sz="1000" b="1" i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Porcessing</a:t>
                      </a:r>
                      <a:r>
                        <a:rPr lang="en-US" sz="1000" b="1" i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Servers ( est.  $35K </a:t>
                      </a:r>
                      <a:r>
                        <a:rPr lang="en-US" sz="1000" b="1" i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ea</a:t>
                      </a:r>
                      <a:r>
                        <a:rPr lang="en-US" sz="1000" b="1" i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)</a:t>
                      </a:r>
                      <a:endParaRPr lang="en-US" sz="10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858">
                <a:tc>
                  <a:txBody>
                    <a:bodyPr/>
                    <a:lstStyle/>
                    <a:p>
                      <a:r>
                        <a:rPr lang="en-US" sz="1000" b="1" i="0" dirty="0">
                          <a:solidFill>
                            <a:schemeClr val="tx1"/>
                          </a:solidFill>
                        </a:rPr>
                        <a:t>Intelligence Feeds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Clr>
                          <a:schemeClr val="tx2"/>
                        </a:buClr>
                        <a:buFontTx/>
                        <a:buNone/>
                      </a:pPr>
                      <a:r>
                        <a:rPr lang="en-US" sz="1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FBI,</a:t>
                      </a:r>
                      <a:r>
                        <a:rPr lang="en-US" sz="1000" b="0" i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MS-ISAC, VirusTotal, etc.</a:t>
                      </a:r>
                      <a:endParaRPr lang="en-US" sz="1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7858">
                <a:tc>
                  <a:txBody>
                    <a:bodyPr/>
                    <a:lstStyle/>
                    <a:p>
                      <a:r>
                        <a:rPr lang="en-US" sz="1000" b="1" i="0" dirty="0">
                          <a:solidFill>
                            <a:schemeClr val="tx1"/>
                          </a:solidFill>
                        </a:rPr>
                        <a:t>Intelligence Processing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Clr>
                          <a:schemeClr val="tx2"/>
                        </a:buClr>
                        <a:buFontTx/>
                        <a:buNone/>
                      </a:pPr>
                      <a:r>
                        <a:rPr lang="en-US" sz="1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Palantir</a:t>
                      </a:r>
                      <a:r>
                        <a:rPr lang="en-US" sz="1000" b="0" i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or equivalent</a:t>
                      </a:r>
                      <a:endParaRPr lang="en-US" sz="1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4336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8060" y="326323"/>
            <a:ext cx="9144000" cy="30008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15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24x7 SHIFT MODELS OVERVIEW – PLUS &amp; MINUS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808595"/>
              </p:ext>
            </p:extLst>
          </p:nvPr>
        </p:nvGraphicFramePr>
        <p:xfrm>
          <a:off x="1112848" y="915593"/>
          <a:ext cx="5080612" cy="2160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0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941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( 4-2,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4-3, 4-3 ) Ten Hour Rotation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144">
                <a:tc>
                  <a:txBody>
                    <a:bodyPr/>
                    <a:lstStyle/>
                    <a:p>
                      <a:r>
                        <a:rPr lang="en-US" sz="1050" b="1" i="0" baseline="0" dirty="0">
                          <a:solidFill>
                            <a:schemeClr val="tx1"/>
                          </a:solidFill>
                        </a:rPr>
                        <a:t>Minimum Required Team / People</a:t>
                      </a:r>
                      <a:endParaRPr lang="en-US" sz="105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Clr>
                          <a:schemeClr val="tx2"/>
                        </a:buClr>
                        <a:buFontTx/>
                        <a:buNone/>
                      </a:pPr>
                      <a:r>
                        <a:rPr lang="en-US" sz="1050" b="0" i="0" baseline="0" dirty="0">
                          <a:solidFill>
                            <a:schemeClr val="tx1"/>
                          </a:solidFill>
                        </a:rPr>
                        <a:t>  5 Teams | 5 People</a:t>
                      </a:r>
                      <a:endParaRPr lang="en-US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144">
                <a:tc>
                  <a:txBody>
                    <a:bodyPr/>
                    <a:lstStyle/>
                    <a:p>
                      <a:r>
                        <a:rPr lang="en-US" sz="1050" b="1" i="0" dirty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50" b="1" i="0" baseline="0" dirty="0">
                          <a:solidFill>
                            <a:schemeClr val="tx1"/>
                          </a:solidFill>
                        </a:rPr>
                        <a:t> Of Shifts and Hours per Shift</a:t>
                      </a:r>
                      <a:endParaRPr lang="en-US" sz="105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Clr>
                          <a:schemeClr val="tx2"/>
                        </a:buClr>
                        <a:buFontTx/>
                        <a:buNone/>
                      </a:pPr>
                      <a:r>
                        <a:rPr lang="en-US" sz="1050" b="1" i="0" baseline="0" dirty="0">
                          <a:solidFill>
                            <a:schemeClr val="tx1"/>
                          </a:solidFill>
                        </a:rPr>
                        <a:t> 10 Hours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144">
                <a:tc>
                  <a:txBody>
                    <a:bodyPr/>
                    <a:lstStyle/>
                    <a:p>
                      <a:r>
                        <a:rPr lang="en-US" sz="1050" b="1" i="0" dirty="0">
                          <a:solidFill>
                            <a:schemeClr val="tx1"/>
                          </a:solidFill>
                        </a:rPr>
                        <a:t>Average</a:t>
                      </a:r>
                      <a:r>
                        <a:rPr lang="en-US" sz="1050" b="1" i="0" baseline="0" dirty="0">
                          <a:solidFill>
                            <a:schemeClr val="tx1"/>
                          </a:solidFill>
                        </a:rPr>
                        <a:t> Hours per Week</a:t>
                      </a:r>
                      <a:endParaRPr lang="en-US" sz="105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1050" b="0" i="0" baseline="0" dirty="0">
                          <a:solidFill>
                            <a:schemeClr val="tx1"/>
                          </a:solidFill>
                        </a:rPr>
                        <a:t>42 * Two </a:t>
                      </a:r>
                      <a:r>
                        <a:rPr lang="en-US" sz="1050" b="0" i="0" baseline="0" dirty="0" err="1">
                          <a:solidFill>
                            <a:schemeClr val="tx1"/>
                          </a:solidFill>
                        </a:rPr>
                        <a:t>Hrs</a:t>
                      </a:r>
                      <a:r>
                        <a:rPr lang="en-US" sz="1050" b="0" i="0" baseline="0" dirty="0">
                          <a:solidFill>
                            <a:schemeClr val="tx1"/>
                          </a:solidFill>
                        </a:rPr>
                        <a:t> Overtime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41">
                <a:tc>
                  <a:txBody>
                    <a:bodyPr/>
                    <a:lstStyle/>
                    <a:p>
                      <a:r>
                        <a:rPr lang="en-US" sz="1050" b="1" i="0" dirty="0">
                          <a:solidFill>
                            <a:schemeClr val="tx1"/>
                          </a:solidFill>
                        </a:rPr>
                        <a:t>Pluses</a:t>
                      </a:r>
                    </a:p>
                  </a:txBody>
                  <a:tcPr marL="68580" marR="68580" marT="34290" marB="3429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Clr>
                          <a:schemeClr val="tx2"/>
                        </a:buClr>
                        <a:buFontTx/>
                        <a:buNone/>
                      </a:pPr>
                      <a:r>
                        <a:rPr lang="en-US" sz="1050" b="0" i="0" dirty="0">
                          <a:solidFill>
                            <a:schemeClr val="tx1"/>
                          </a:solidFill>
                        </a:rPr>
                        <a:t>On-Days and Off-Days are rotated</a:t>
                      </a:r>
                      <a:r>
                        <a:rPr lang="en-US" sz="1050" b="0" i="0" baseline="0" dirty="0">
                          <a:solidFill>
                            <a:schemeClr val="tx1"/>
                          </a:solidFill>
                        </a:rPr>
                        <a:t> for weekends</a:t>
                      </a:r>
                      <a:endParaRPr lang="en-US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41">
                <a:tc>
                  <a:txBody>
                    <a:bodyPr/>
                    <a:lstStyle/>
                    <a:p>
                      <a:r>
                        <a:rPr lang="en-US" sz="1050" b="1" i="0" dirty="0">
                          <a:solidFill>
                            <a:schemeClr val="tx1"/>
                          </a:solidFill>
                        </a:rPr>
                        <a:t>Minuses</a:t>
                      </a:r>
                    </a:p>
                  </a:txBody>
                  <a:tcPr marL="68580" marR="68580" marT="34290" marB="3429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Clr>
                          <a:schemeClr val="tx2"/>
                        </a:buClr>
                        <a:buFontTx/>
                        <a:buNone/>
                      </a:pPr>
                      <a:r>
                        <a:rPr lang="en-US" sz="1050" b="0" i="0" dirty="0">
                          <a:solidFill>
                            <a:schemeClr val="tx1"/>
                          </a:solidFill>
                        </a:rPr>
                        <a:t>Staff does not work consistent</a:t>
                      </a:r>
                      <a:r>
                        <a:rPr lang="en-US" sz="1050" b="0" i="0" baseline="0" dirty="0">
                          <a:solidFill>
                            <a:schemeClr val="tx1"/>
                          </a:solidFill>
                        </a:rPr>
                        <a:t> workdays every week</a:t>
                      </a:r>
                      <a:endParaRPr lang="en-US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941">
                <a:tc>
                  <a:txBody>
                    <a:bodyPr/>
                    <a:lstStyle/>
                    <a:p>
                      <a:r>
                        <a:rPr lang="en-US" sz="1050" b="1" i="0" dirty="0">
                          <a:solidFill>
                            <a:schemeClr val="tx1"/>
                          </a:solidFill>
                        </a:rPr>
                        <a:t>Repeat Cycle</a:t>
                      </a:r>
                    </a:p>
                  </a:txBody>
                  <a:tcPr marL="68580" marR="68580" marT="34290" marB="3429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Clr>
                          <a:schemeClr val="tx2"/>
                        </a:buClr>
                        <a:buFontTx/>
                        <a:buNone/>
                      </a:pPr>
                      <a:r>
                        <a:rPr lang="en-US" sz="1050" b="0" i="0" dirty="0">
                          <a:solidFill>
                            <a:schemeClr val="tx1"/>
                          </a:solidFill>
                        </a:rPr>
                        <a:t>20 Days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557073"/>
              </p:ext>
            </p:extLst>
          </p:nvPr>
        </p:nvGraphicFramePr>
        <p:xfrm>
          <a:off x="1100454" y="3290778"/>
          <a:ext cx="5093006" cy="2583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0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941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( 4-3 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) Ten Hour Rotation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144">
                <a:tc>
                  <a:txBody>
                    <a:bodyPr/>
                    <a:lstStyle/>
                    <a:p>
                      <a:r>
                        <a:rPr lang="en-US" sz="1000" b="1" i="0" baseline="0" dirty="0">
                          <a:solidFill>
                            <a:schemeClr val="tx1"/>
                          </a:solidFill>
                        </a:rPr>
                        <a:t>Minimum Required Team / People</a:t>
                      </a:r>
                      <a:endParaRPr lang="en-US" sz="1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Clr>
                          <a:schemeClr val="tx2"/>
                        </a:buClr>
                        <a:buFontTx/>
                        <a:buNone/>
                      </a:pPr>
                      <a:r>
                        <a:rPr lang="en-US" sz="1000" b="0" i="0" baseline="0" dirty="0">
                          <a:solidFill>
                            <a:schemeClr val="tx1"/>
                          </a:solidFill>
                        </a:rPr>
                        <a:t>  6 Teams | 6 People</a:t>
                      </a:r>
                      <a:endParaRPr lang="en-US" sz="10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144">
                <a:tc>
                  <a:txBody>
                    <a:bodyPr/>
                    <a:lstStyle/>
                    <a:p>
                      <a:r>
                        <a:rPr lang="en-US" sz="1000" b="1" i="0" dirty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b="1" i="0" baseline="0" dirty="0">
                          <a:solidFill>
                            <a:schemeClr val="tx1"/>
                          </a:solidFill>
                        </a:rPr>
                        <a:t> Of Shifts and Hours per Shift</a:t>
                      </a:r>
                      <a:endParaRPr lang="en-US" sz="1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Clr>
                          <a:schemeClr val="tx2"/>
                        </a:buClr>
                        <a:buFontTx/>
                        <a:buNone/>
                      </a:pPr>
                      <a:r>
                        <a:rPr lang="en-US" sz="1000" b="1" i="0" baseline="0" dirty="0">
                          <a:solidFill>
                            <a:schemeClr val="tx1"/>
                          </a:solidFill>
                        </a:rPr>
                        <a:t> 10 Hours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144">
                <a:tc>
                  <a:txBody>
                    <a:bodyPr/>
                    <a:lstStyle/>
                    <a:p>
                      <a:r>
                        <a:rPr lang="en-US" sz="1000" b="1" i="0" dirty="0">
                          <a:solidFill>
                            <a:schemeClr val="tx1"/>
                          </a:solidFill>
                        </a:rPr>
                        <a:t>Average</a:t>
                      </a:r>
                      <a:r>
                        <a:rPr lang="en-US" sz="1000" b="1" i="0" baseline="0" dirty="0">
                          <a:solidFill>
                            <a:schemeClr val="tx1"/>
                          </a:solidFill>
                        </a:rPr>
                        <a:t> Hours per Week</a:t>
                      </a:r>
                      <a:endParaRPr lang="en-US" sz="1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1000" b="0" i="0" baseline="0" dirty="0">
                          <a:solidFill>
                            <a:schemeClr val="tx1"/>
                          </a:solidFill>
                        </a:rPr>
                        <a:t>40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41">
                <a:tc>
                  <a:txBody>
                    <a:bodyPr/>
                    <a:lstStyle/>
                    <a:p>
                      <a:r>
                        <a:rPr lang="en-US" sz="1000" b="1" i="0" dirty="0">
                          <a:solidFill>
                            <a:schemeClr val="tx1"/>
                          </a:solidFill>
                        </a:rPr>
                        <a:t>Pluses</a:t>
                      </a:r>
                    </a:p>
                  </a:txBody>
                  <a:tcPr marL="68580" marR="68580" marT="34290" marB="3429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 hour work week with three days off duty</a:t>
                      </a:r>
                    </a:p>
                    <a:p>
                      <a:pPr fontAlgn="base"/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personnel are scheduled to be on duty one day each week</a:t>
                      </a:r>
                    </a:p>
                    <a:p>
                      <a:pPr fontAlgn="base"/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Personnel work the same days of the week, every week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41">
                <a:tc>
                  <a:txBody>
                    <a:bodyPr/>
                    <a:lstStyle/>
                    <a:p>
                      <a:r>
                        <a:rPr lang="en-US" sz="1000" b="1" i="0" dirty="0">
                          <a:solidFill>
                            <a:schemeClr val="tx1"/>
                          </a:solidFill>
                        </a:rPr>
                        <a:t>Minuses</a:t>
                      </a:r>
                    </a:p>
                  </a:txBody>
                  <a:tcPr marL="68580" marR="68580" marT="34290" marB="3429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teams have every weekend off duty while the other 3 teams must work every weekend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941">
                <a:tc>
                  <a:txBody>
                    <a:bodyPr/>
                    <a:lstStyle/>
                    <a:p>
                      <a:r>
                        <a:rPr lang="en-US" sz="1000" b="1" i="0" dirty="0">
                          <a:solidFill>
                            <a:schemeClr val="tx1"/>
                          </a:solidFill>
                        </a:rPr>
                        <a:t>Repeat Cycle</a:t>
                      </a:r>
                    </a:p>
                  </a:txBody>
                  <a:tcPr marL="68580" marR="68580" marT="34290" marB="3429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Clr>
                          <a:schemeClr val="tx2"/>
                        </a:buClr>
                        <a:buFontTx/>
                        <a:buNone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21 Days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370926"/>
              </p:ext>
            </p:extLst>
          </p:nvPr>
        </p:nvGraphicFramePr>
        <p:xfrm>
          <a:off x="6395436" y="896450"/>
          <a:ext cx="3760424" cy="5470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4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32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8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2-2 3-2 2-3</a:t>
                      </a:r>
                      <a:r>
                        <a:rPr lang="en-US" sz="1800" b="1" baseline="0" dirty="0">
                          <a:solidFill>
                            <a:schemeClr val="bg1"/>
                          </a:solidFill>
                        </a:rPr>
                        <a:t>) Twelve Hour Rotation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2423">
                <a:tc>
                  <a:txBody>
                    <a:bodyPr/>
                    <a:lstStyle/>
                    <a:p>
                      <a:r>
                        <a:rPr lang="en-US" sz="1000" b="1" i="0" baseline="0" dirty="0">
                          <a:solidFill>
                            <a:schemeClr val="tx1"/>
                          </a:solidFill>
                        </a:rPr>
                        <a:t>Minimum Required Team / People</a:t>
                      </a:r>
                      <a:endParaRPr lang="en-US" sz="1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Clr>
                          <a:schemeClr val="tx2"/>
                        </a:buClr>
                        <a:buFontTx/>
                        <a:buNone/>
                      </a:pPr>
                      <a:r>
                        <a:rPr lang="en-US" sz="1000" b="0" i="0" baseline="0" dirty="0">
                          <a:solidFill>
                            <a:schemeClr val="tx1"/>
                          </a:solidFill>
                        </a:rPr>
                        <a:t>  6 Teams | 6 People</a:t>
                      </a:r>
                      <a:endParaRPr lang="en-US" sz="10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3169">
                <a:tc>
                  <a:txBody>
                    <a:bodyPr/>
                    <a:lstStyle/>
                    <a:p>
                      <a:r>
                        <a:rPr lang="en-US" sz="1000" b="1" i="0" dirty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b="1" i="0" baseline="0" dirty="0">
                          <a:solidFill>
                            <a:schemeClr val="tx1"/>
                          </a:solidFill>
                        </a:rPr>
                        <a:t> Of Shifts and Hours per Shift</a:t>
                      </a:r>
                      <a:endParaRPr lang="en-US" sz="1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Clr>
                          <a:schemeClr val="tx2"/>
                        </a:buClr>
                        <a:buFontTx/>
                        <a:buNone/>
                      </a:pPr>
                      <a:r>
                        <a:rPr lang="en-US" sz="1000" b="1" i="0" baseline="0" dirty="0">
                          <a:solidFill>
                            <a:schemeClr val="tx1"/>
                          </a:solidFill>
                        </a:rPr>
                        <a:t> 12 Hours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3169">
                <a:tc>
                  <a:txBody>
                    <a:bodyPr/>
                    <a:lstStyle/>
                    <a:p>
                      <a:r>
                        <a:rPr lang="en-US" sz="1000" b="1" i="0" dirty="0">
                          <a:solidFill>
                            <a:schemeClr val="tx1"/>
                          </a:solidFill>
                        </a:rPr>
                        <a:t>Average</a:t>
                      </a:r>
                      <a:r>
                        <a:rPr lang="en-US" sz="1000" b="1" i="0" baseline="0" dirty="0">
                          <a:solidFill>
                            <a:schemeClr val="tx1"/>
                          </a:solidFill>
                        </a:rPr>
                        <a:t> Hours per Week</a:t>
                      </a:r>
                      <a:endParaRPr lang="en-US" sz="1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1000" b="0" i="0" baseline="0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1763">
                <a:tc>
                  <a:txBody>
                    <a:bodyPr/>
                    <a:lstStyle/>
                    <a:p>
                      <a:r>
                        <a:rPr lang="en-US" sz="1000" b="1" i="0" dirty="0">
                          <a:solidFill>
                            <a:schemeClr val="tx1"/>
                          </a:solidFill>
                        </a:rPr>
                        <a:t>Pluses</a:t>
                      </a:r>
                    </a:p>
                  </a:txBody>
                  <a:tcPr marL="68580" marR="68580" marT="34290" marB="3429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employee works more than three consecutive days</a:t>
                      </a:r>
                    </a:p>
                    <a:p>
                      <a:r>
                        <a:rPr lang="en-US" sz="13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3-day weekend every other weekend</a:t>
                      </a:r>
                    </a:p>
                    <a:p>
                      <a:r>
                        <a:rPr lang="en-US" sz="13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Taking 2 vacation days on one of the 2-day work week gives 7 days off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3169">
                <a:tc>
                  <a:txBody>
                    <a:bodyPr/>
                    <a:lstStyle/>
                    <a:p>
                      <a:r>
                        <a:rPr lang="en-US" sz="1000" b="1" i="0" dirty="0">
                          <a:solidFill>
                            <a:schemeClr val="tx1"/>
                          </a:solidFill>
                        </a:rPr>
                        <a:t>Minuses</a:t>
                      </a:r>
                    </a:p>
                  </a:txBody>
                  <a:tcPr marL="68580" marR="68580" marT="34290" marB="3429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Could work up to 62 hours in one week</a:t>
                      </a:r>
                    </a:p>
                    <a:p>
                      <a:r>
                        <a:rPr lang="en-US" sz="13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 shift length (12 hours)</a:t>
                      </a:r>
                    </a:p>
                    <a:p>
                      <a:r>
                        <a:rPr lang="en-US" sz="13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Requires an average of 2 overtime hours per employee per week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3917">
                <a:tc>
                  <a:txBody>
                    <a:bodyPr/>
                    <a:lstStyle/>
                    <a:p>
                      <a:r>
                        <a:rPr lang="en-US" sz="1000" b="1" i="0" dirty="0">
                          <a:solidFill>
                            <a:schemeClr val="tx1"/>
                          </a:solidFill>
                        </a:rPr>
                        <a:t>Repeat Cycle</a:t>
                      </a:r>
                    </a:p>
                  </a:txBody>
                  <a:tcPr marL="68580" marR="68580" marT="34290" marB="3429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Clr>
                          <a:schemeClr val="tx2"/>
                        </a:buClr>
                        <a:buFontTx/>
                        <a:buNone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28 Days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1311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Assumptions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168501"/>
              </p:ext>
            </p:extLst>
          </p:nvPr>
        </p:nvGraphicFramePr>
        <p:xfrm>
          <a:off x="1981200" y="1219200"/>
          <a:ext cx="7620000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Challenge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Approach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2133">
                <a:tc>
                  <a:txBody>
                    <a:bodyPr/>
                    <a:lstStyle/>
                    <a:p>
                      <a:pPr marL="285750" indent="-285750">
                        <a:buSzPct val="85000"/>
                        <a:buFont typeface="Wingdings" panose="05000000000000000000" pitchFamily="2" charset="2"/>
                        <a:buChar char="q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Immediate need for Security Operations Center Capability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Leverage a mixture of 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products and services to prototype a working SOC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Build the SOC with horizontal scaling both on the technology side and human staffing levels</a:t>
                      </a:r>
                    </a:p>
                    <a:p>
                      <a:pPr marL="517525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Execute services in best-practice mode</a:t>
                      </a:r>
                    </a:p>
                    <a:p>
                      <a:pPr marL="517525" indent="-285750">
                        <a:buFont typeface="Wingdings" panose="05000000000000000000" pitchFamily="2" charset="2"/>
                        <a:buChar char="q"/>
                      </a:pP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</a:rPr>
                        <a:t>Do not 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over invest in technology and under invest on people.  Technology is operated by people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4969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667000"/>
            <a:ext cx="8229600" cy="1143000"/>
          </a:xfrm>
        </p:spPr>
        <p:txBody>
          <a:bodyPr/>
          <a:lstStyle/>
          <a:p>
            <a:r>
              <a:rPr lang="en-US" dirty="0"/>
              <a:t>The 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995420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7"/>
          <p:cNvGraphicFramePr>
            <a:graphicFrameLocks noGrp="1"/>
          </p:cNvGraphicFramePr>
          <p:nvPr>
            <p:ph idx="1"/>
            <p:extLst/>
          </p:nvPr>
        </p:nvGraphicFramePr>
        <p:xfrm>
          <a:off x="1752600" y="1752600"/>
          <a:ext cx="85344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2286000" y="-12700"/>
            <a:ext cx="7467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Org Structure</a:t>
            </a:r>
          </a:p>
        </p:txBody>
      </p:sp>
    </p:spTree>
    <p:extLst>
      <p:ext uri="{BB962C8B-B14F-4D97-AF65-F5344CB8AC3E}">
        <p14:creationId xmlns:p14="http://schemas.microsoft.com/office/powerpoint/2010/main" val="698390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0" y="-12700"/>
            <a:ext cx="7467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S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3200" dirty="0"/>
              <a:t>C – Roles and Business Function</a:t>
            </a:r>
          </a:p>
        </p:txBody>
      </p:sp>
      <p:graphicFrame>
        <p:nvGraphicFramePr>
          <p:cNvPr id="6" name="Content Placeholder 7"/>
          <p:cNvGraphicFramePr>
            <a:graphicFrameLocks noGrp="1"/>
          </p:cNvGraphicFramePr>
          <p:nvPr>
            <p:ph idx="1"/>
            <p:extLst/>
          </p:nvPr>
        </p:nvGraphicFramePr>
        <p:xfrm>
          <a:off x="1752600" y="1752600"/>
          <a:ext cx="85344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195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1081218" y="137291"/>
            <a:ext cx="2177937" cy="6655142"/>
          </a:xfrm>
          <a:prstGeom prst="roundRect">
            <a:avLst/>
          </a:prstGeom>
          <a:solidFill>
            <a:schemeClr val="tx1">
              <a:lumMod val="65000"/>
              <a:alpha val="53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222369" y="321310"/>
            <a:ext cx="1876964" cy="1626161"/>
          </a:xfrm>
          <a:prstGeom prst="roundRect">
            <a:avLst/>
          </a:prstGeom>
          <a:solidFill>
            <a:schemeClr val="bg1">
              <a:lumMod val="95000"/>
              <a:alpha val="53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95719" y="4811233"/>
            <a:ext cx="1884564" cy="1619750"/>
          </a:xfrm>
          <a:prstGeom prst="roundRect">
            <a:avLst/>
          </a:prstGeom>
          <a:solidFill>
            <a:schemeClr val="bg1">
              <a:lumMod val="85000"/>
              <a:alpha val="53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86218" y="4811733"/>
            <a:ext cx="1454712" cy="253916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ENG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176669" y="2606598"/>
            <a:ext cx="1960764" cy="1614586"/>
          </a:xfrm>
          <a:prstGeom prst="roundRect">
            <a:avLst/>
          </a:prstGeom>
          <a:solidFill>
            <a:schemeClr val="bg1">
              <a:lumMod val="85000"/>
              <a:alpha val="53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67169" y="2604608"/>
            <a:ext cx="1581150" cy="253916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ACS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43372" y="315433"/>
            <a:ext cx="1454727" cy="253916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OPS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522" y="5236619"/>
            <a:ext cx="899743" cy="104196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111" y="3058633"/>
            <a:ext cx="1029358" cy="98938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5653" y="689543"/>
            <a:ext cx="880910" cy="85829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2869" y="5514443"/>
            <a:ext cx="515650" cy="51599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7172" y="647659"/>
            <a:ext cx="422415" cy="422696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100469" y="4582633"/>
            <a:ext cx="90678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100469" y="2517053"/>
            <a:ext cx="906780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5869" y="1254082"/>
            <a:ext cx="423000" cy="507938"/>
          </a:xfrm>
          <a:prstGeom prst="rect">
            <a:avLst/>
          </a:prstGeom>
        </p:spPr>
      </p:pic>
      <p:sp>
        <p:nvSpPr>
          <p:cNvPr id="38" name="Rounded Rectangle 37"/>
          <p:cNvSpPr/>
          <p:nvPr/>
        </p:nvSpPr>
        <p:spPr>
          <a:xfrm>
            <a:off x="3320904" y="719296"/>
            <a:ext cx="685800" cy="57465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ZONE 1</a:t>
            </a:r>
          </a:p>
          <a:p>
            <a:pPr algn="ctr"/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 Zone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2171" y="1977153"/>
            <a:ext cx="406104" cy="39568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0120" y="1367553"/>
            <a:ext cx="406104" cy="39568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408" y="772633"/>
            <a:ext cx="406104" cy="39568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3483389" y="434805"/>
            <a:ext cx="229663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LEVEL 1 </a:t>
            </a:r>
            <a:r>
              <a:rPr lang="en-US" sz="1000" b="1" dirty="0">
                <a:solidFill>
                  <a:srgbClr val="002060"/>
                </a:solidFill>
              </a:rPr>
              <a:t>–  </a:t>
            </a:r>
            <a:r>
              <a: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Procedural Security Monitoring </a:t>
            </a:r>
          </a:p>
        </p:txBody>
      </p:sp>
      <p:sp>
        <p:nvSpPr>
          <p:cNvPr id="48" name="Oval 47"/>
          <p:cNvSpPr/>
          <p:nvPr/>
        </p:nvSpPr>
        <p:spPr>
          <a:xfrm>
            <a:off x="3363612" y="499248"/>
            <a:ext cx="134527" cy="12192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5796293" y="706349"/>
            <a:ext cx="4916" cy="1717923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3324123" y="420208"/>
            <a:ext cx="2476056" cy="29566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3919869" y="1293951"/>
            <a:ext cx="4152900" cy="8861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0372" y="789698"/>
            <a:ext cx="158541" cy="158647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4285" y="1367556"/>
            <a:ext cx="158541" cy="158647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4285" y="1985589"/>
            <a:ext cx="158541" cy="158647"/>
          </a:xfrm>
          <a:prstGeom prst="rect">
            <a:avLst/>
          </a:prstGeom>
        </p:spPr>
      </p:pic>
      <p:sp>
        <p:nvSpPr>
          <p:cNvPr id="74" name="Rounded Rectangle 73"/>
          <p:cNvSpPr/>
          <p:nvPr/>
        </p:nvSpPr>
        <p:spPr>
          <a:xfrm>
            <a:off x="3317889" y="1287641"/>
            <a:ext cx="685800" cy="57465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ZONE</a:t>
            </a:r>
            <a:r>
              <a:rPr lang="en-US" sz="1100" b="1" dirty="0">
                <a:solidFill>
                  <a:srgbClr val="C00000"/>
                </a:solidFill>
              </a:rPr>
              <a:t> </a:t>
            </a:r>
            <a:r>
              <a:rPr lang="en-US" sz="1100" b="1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Main Exit</a:t>
            </a:r>
          </a:p>
          <a:p>
            <a:pPr algn="ctr"/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Zone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3319794" y="1859141"/>
            <a:ext cx="685800" cy="57465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ZONE</a:t>
            </a:r>
            <a:r>
              <a:rPr lang="en-US" sz="1100" b="1" dirty="0">
                <a:solidFill>
                  <a:srgbClr val="C00000"/>
                </a:solidFill>
              </a:rPr>
              <a:t> </a:t>
            </a:r>
            <a:r>
              <a:rPr lang="en-US" sz="1100" b="1" dirty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Critical Resources</a:t>
            </a:r>
          </a:p>
        </p:txBody>
      </p:sp>
      <p:sp>
        <p:nvSpPr>
          <p:cNvPr id="93" name="Rounded Rectangle 92"/>
          <p:cNvSpPr/>
          <p:nvPr/>
        </p:nvSpPr>
        <p:spPr>
          <a:xfrm>
            <a:off x="5802009" y="412877"/>
            <a:ext cx="2270760" cy="29566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989495" y="444976"/>
            <a:ext cx="22356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LEVEL 2 </a:t>
            </a:r>
            <a:r>
              <a:rPr lang="en-US" sz="1000" b="1" dirty="0">
                <a:solidFill>
                  <a:srgbClr val="002060"/>
                </a:solidFill>
              </a:rPr>
              <a:t>– </a:t>
            </a:r>
            <a:r>
              <a: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First Responders</a:t>
            </a:r>
          </a:p>
        </p:txBody>
      </p:sp>
      <p:sp>
        <p:nvSpPr>
          <p:cNvPr id="97" name="Oval 96"/>
          <p:cNvSpPr/>
          <p:nvPr/>
        </p:nvSpPr>
        <p:spPr>
          <a:xfrm>
            <a:off x="5884958" y="509419"/>
            <a:ext cx="134527" cy="12192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0703" y="878551"/>
            <a:ext cx="176498" cy="348058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0569" y="1415175"/>
            <a:ext cx="176498" cy="348058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01711" y="1963815"/>
            <a:ext cx="176498" cy="348058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1472" y="772636"/>
            <a:ext cx="410459" cy="410731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6956" y="1382236"/>
            <a:ext cx="410459" cy="410731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6956" y="1962105"/>
            <a:ext cx="410459" cy="410731"/>
          </a:xfrm>
          <a:prstGeom prst="rect">
            <a:avLst/>
          </a:prstGeom>
        </p:spPr>
      </p:pic>
      <p:sp>
        <p:nvSpPr>
          <p:cNvPr id="105" name="TextBox 104"/>
          <p:cNvSpPr txBox="1"/>
          <p:nvPr/>
        </p:nvSpPr>
        <p:spPr>
          <a:xfrm>
            <a:off x="6437953" y="772636"/>
            <a:ext cx="1534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- </a:t>
            </a:r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Validates Threat to the Public</a:t>
            </a:r>
          </a:p>
          <a:p>
            <a:r>
              <a:rPr lang="en-US" sz="800" b="1" dirty="0"/>
              <a:t>- Initiates 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Response Protocols</a:t>
            </a:r>
          </a:p>
          <a:p>
            <a:r>
              <a:rPr lang="en-US" sz="800" b="1" dirty="0"/>
              <a:t>- Escalates 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Official Incident 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437953" y="1306036"/>
            <a:ext cx="1726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- Validates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Threat to Internal Zones</a:t>
            </a:r>
          </a:p>
          <a:p>
            <a:r>
              <a:rPr lang="en-US" sz="800" b="1" dirty="0"/>
              <a:t>- Initiates 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Response Protocols</a:t>
            </a:r>
          </a:p>
          <a:p>
            <a:r>
              <a:rPr lang="en-US" sz="800" b="1" dirty="0"/>
              <a:t>- Escalates 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Official Incident 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437953" y="1915636"/>
            <a:ext cx="163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- Validates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Threat to City Agencies</a:t>
            </a:r>
          </a:p>
          <a:p>
            <a:r>
              <a:rPr lang="en-US" sz="800" b="1" dirty="0"/>
              <a:t>- Initiates 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Response Protocols</a:t>
            </a:r>
          </a:p>
          <a:p>
            <a:r>
              <a:rPr lang="en-US" sz="800" b="1" dirty="0"/>
              <a:t>- Escalates 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Official Incident </a:t>
            </a:r>
          </a:p>
        </p:txBody>
      </p:sp>
      <p:sp>
        <p:nvSpPr>
          <p:cNvPr id="108" name="Rounded Rectangle 107"/>
          <p:cNvSpPr/>
          <p:nvPr/>
        </p:nvSpPr>
        <p:spPr>
          <a:xfrm>
            <a:off x="8072769" y="420211"/>
            <a:ext cx="2019300" cy="29566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257855" y="450215"/>
            <a:ext cx="22356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LEVEL 3 </a:t>
            </a:r>
            <a:r>
              <a:rPr lang="en-US" sz="1000" b="1" dirty="0">
                <a:solidFill>
                  <a:srgbClr val="002060"/>
                </a:solidFill>
              </a:rPr>
              <a:t>– </a:t>
            </a:r>
            <a:r>
              <a: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Incident Managers</a:t>
            </a:r>
          </a:p>
        </p:txBody>
      </p:sp>
      <p:sp>
        <p:nvSpPr>
          <p:cNvPr id="110" name="Oval 109"/>
          <p:cNvSpPr/>
          <p:nvPr/>
        </p:nvSpPr>
        <p:spPr>
          <a:xfrm>
            <a:off x="8130458" y="509419"/>
            <a:ext cx="134527" cy="121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/>
          <p:cNvCxnSpPr/>
          <p:nvPr/>
        </p:nvCxnSpPr>
        <p:spPr>
          <a:xfrm>
            <a:off x="3919869" y="1862293"/>
            <a:ext cx="4152900" cy="2232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8065149" y="710722"/>
            <a:ext cx="4916" cy="1717923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1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33839" y="775089"/>
            <a:ext cx="509816" cy="455794"/>
          </a:xfrm>
          <a:prstGeom prst="rect">
            <a:avLst/>
          </a:prstGeom>
        </p:spPr>
      </p:pic>
      <p:sp>
        <p:nvSpPr>
          <p:cNvPr id="124" name="TextBox 123"/>
          <p:cNvSpPr txBox="1"/>
          <p:nvPr/>
        </p:nvSpPr>
        <p:spPr>
          <a:xfrm>
            <a:off x="4558777" y="696436"/>
            <a:ext cx="1189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Monitors Public Zone</a:t>
            </a:r>
          </a:p>
          <a:p>
            <a:pPr marL="171450" indent="-171450">
              <a:buFontTx/>
              <a:buChar char="-"/>
            </a:pPr>
            <a:r>
              <a:rPr lang="en-US" sz="800" b="1" dirty="0"/>
              <a:t>Follows 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Procedures</a:t>
            </a:r>
          </a:p>
          <a:p>
            <a:pPr marL="171450" indent="-171450">
              <a:buFontTx/>
              <a:buChar char="-"/>
            </a:pPr>
            <a:r>
              <a:rPr lang="en-US" sz="800" b="1" dirty="0"/>
              <a:t>Dispatches 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Alarms</a:t>
            </a:r>
          </a:p>
          <a:p>
            <a:pPr marL="171450" indent="-171450">
              <a:buFontTx/>
              <a:buChar char="-"/>
            </a:pPr>
            <a:r>
              <a:rPr lang="en-US" sz="800" b="1" dirty="0"/>
              <a:t>Creates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Tickets</a:t>
            </a:r>
          </a:p>
        </p:txBody>
      </p:sp>
      <p:pic>
        <p:nvPicPr>
          <p:cNvPr id="125" name="Picture 1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29919" y="1365025"/>
            <a:ext cx="509816" cy="455794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20087" y="1918089"/>
            <a:ext cx="509816" cy="455794"/>
          </a:xfrm>
          <a:prstGeom prst="rect">
            <a:avLst/>
          </a:prstGeom>
        </p:spPr>
      </p:pic>
      <p:sp>
        <p:nvSpPr>
          <p:cNvPr id="127" name="TextBox 126"/>
          <p:cNvSpPr txBox="1"/>
          <p:nvPr/>
        </p:nvSpPr>
        <p:spPr>
          <a:xfrm>
            <a:off x="8613813" y="725008"/>
            <a:ext cx="15778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800" b="1" dirty="0"/>
              <a:t>Manages 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Incident Lifecycle</a:t>
            </a:r>
          </a:p>
          <a:p>
            <a:pPr marL="171450" indent="-171450">
              <a:buFontTx/>
              <a:buChar char="-"/>
            </a:pPr>
            <a:r>
              <a:rPr lang="en-US" sz="800" b="1" dirty="0"/>
              <a:t>Escalates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Forensics</a:t>
            </a:r>
          </a:p>
          <a:p>
            <a:pPr marL="171450" indent="-171450">
              <a:buFontTx/>
              <a:buChar char="-"/>
            </a:pPr>
            <a:r>
              <a:rPr lang="en-US" sz="800" b="1" dirty="0"/>
              <a:t>Coordinates 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LE &amp; CI</a:t>
            </a:r>
          </a:p>
          <a:p>
            <a:pPr marL="171450" indent="-171450">
              <a:buFontTx/>
              <a:buChar char="-"/>
            </a:pP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Briefs Stakeholders</a:t>
            </a:r>
          </a:p>
          <a:p>
            <a:pPr marL="171450" indent="-171450">
              <a:buFontTx/>
              <a:buChar char="-"/>
            </a:pPr>
            <a:r>
              <a:rPr lang="en-US" sz="800" b="1" dirty="0"/>
              <a:t>Provides 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Threat Engineering use-cases</a:t>
            </a:r>
          </a:p>
          <a:p>
            <a:pPr marL="171450" indent="-171450">
              <a:buFontTx/>
              <a:buChar char="-"/>
            </a:pPr>
            <a:r>
              <a:rPr lang="en-US" sz="800" b="1" dirty="0"/>
              <a:t>Mentors 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&amp; Trains Junior Staff</a:t>
            </a:r>
          </a:p>
          <a:p>
            <a:pPr marL="171450" indent="-171450">
              <a:buFontTx/>
              <a:buChar char="-"/>
            </a:pPr>
            <a:r>
              <a:rPr lang="en-US" sz="800" b="1" dirty="0"/>
              <a:t>Creates 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Official SOC Deliverables</a:t>
            </a:r>
          </a:p>
          <a:p>
            <a:pPr marL="171450" indent="-171450">
              <a:buFontTx/>
              <a:buChar char="-"/>
            </a:pPr>
            <a:r>
              <a:rPr lang="en-US" sz="800" b="1" dirty="0"/>
              <a:t>Manages 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Overall Security Posture of Designated Zone</a:t>
            </a:r>
          </a:p>
        </p:txBody>
      </p:sp>
      <p:pic>
        <p:nvPicPr>
          <p:cNvPr id="128" name="Picture 1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911" y="3191783"/>
            <a:ext cx="693306" cy="666381"/>
          </a:xfrm>
          <a:prstGeom prst="rect">
            <a:avLst/>
          </a:prstGeom>
        </p:spPr>
      </p:pic>
      <p:sp>
        <p:nvSpPr>
          <p:cNvPr id="129" name="Rounded Rectangle 128"/>
          <p:cNvSpPr/>
          <p:nvPr/>
        </p:nvSpPr>
        <p:spPr>
          <a:xfrm>
            <a:off x="3386471" y="2601433"/>
            <a:ext cx="3115459" cy="29566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650157" y="2640351"/>
            <a:ext cx="28172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INTEL </a:t>
            </a:r>
            <a:r>
              <a:rPr lang="en-US" sz="1000" b="1" dirty="0">
                <a:solidFill>
                  <a:srgbClr val="002060"/>
                </a:solidFill>
              </a:rPr>
              <a:t>– </a:t>
            </a:r>
            <a:r>
              <a: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Advanced Responders – Intelligence Driven</a:t>
            </a:r>
          </a:p>
        </p:txBody>
      </p:sp>
      <p:sp>
        <p:nvSpPr>
          <p:cNvPr id="132" name="Rounded Rectangle 131"/>
          <p:cNvSpPr/>
          <p:nvPr/>
        </p:nvSpPr>
        <p:spPr>
          <a:xfrm>
            <a:off x="6508457" y="2602726"/>
            <a:ext cx="3583612" cy="29566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6891669" y="2621100"/>
            <a:ext cx="29489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FORENSICS </a:t>
            </a:r>
            <a:r>
              <a:rPr lang="en-US" sz="1000" b="1" dirty="0">
                <a:solidFill>
                  <a:srgbClr val="002060"/>
                </a:solidFill>
              </a:rPr>
              <a:t>– </a:t>
            </a:r>
            <a:r>
              <a: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Advanced Responders – Forensics Driven</a:t>
            </a:r>
          </a:p>
        </p:txBody>
      </p:sp>
      <p:sp>
        <p:nvSpPr>
          <p:cNvPr id="134" name="Isosceles Triangle 133"/>
          <p:cNvSpPr/>
          <p:nvPr/>
        </p:nvSpPr>
        <p:spPr>
          <a:xfrm rot="10800000">
            <a:off x="6663069" y="2677633"/>
            <a:ext cx="152400" cy="121920"/>
          </a:xfrm>
          <a:prstGeom prst="triangl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Isosceles Triangle 134"/>
          <p:cNvSpPr/>
          <p:nvPr/>
        </p:nvSpPr>
        <p:spPr>
          <a:xfrm rot="10800000">
            <a:off x="3445398" y="2690601"/>
            <a:ext cx="152400" cy="12192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6" name="Picture 1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069" y="3136366"/>
            <a:ext cx="693306" cy="666381"/>
          </a:xfrm>
          <a:prstGeom prst="rect">
            <a:avLst/>
          </a:prstGeom>
        </p:spPr>
      </p:pic>
      <p:sp>
        <p:nvSpPr>
          <p:cNvPr id="137" name="TextBox 136"/>
          <p:cNvSpPr txBox="1"/>
          <p:nvPr/>
        </p:nvSpPr>
        <p:spPr>
          <a:xfrm>
            <a:off x="4150681" y="3030597"/>
            <a:ext cx="22837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800" b="1" dirty="0"/>
              <a:t>Attributes 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Incident to Threat Actors, Tactics  and advanced knowledge of tradecraft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800" b="1" dirty="0"/>
              <a:t>Identifies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external Threat Sources and Targeting objectives to predict risk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800" b="1" dirty="0"/>
              <a:t>Synthesizes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Threat Landscape for Executives</a:t>
            </a:r>
          </a:p>
          <a:p>
            <a:pPr marL="171450" indent="-171450">
              <a:buFontTx/>
              <a:buChar char="-"/>
            </a:pPr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Translates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risks to tactical manifestation of threats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7348869" y="3016732"/>
            <a:ext cx="26521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Dissects 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Weapons used during the escalated Incident</a:t>
            </a:r>
          </a:p>
          <a:p>
            <a:pPr marL="171450" indent="-171450">
              <a:buFontTx/>
              <a:buChar char="-"/>
            </a:pPr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pPr marL="511175" indent="-171450">
              <a:buFontTx/>
              <a:buChar char="-"/>
            </a:pPr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Reverse-Engineers 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Malware</a:t>
            </a:r>
          </a:p>
          <a:p>
            <a:pPr marL="511175" indent="-171450">
              <a:buFontTx/>
              <a:buChar char="-"/>
            </a:pPr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Executes 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Forensic Analysis of Exploited System components</a:t>
            </a:r>
          </a:p>
          <a:p>
            <a:pPr marL="511175" indent="-171450">
              <a:buFontTx/>
              <a:buChar char="-"/>
            </a:pPr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Reconstructs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Incident Activity</a:t>
            </a:r>
          </a:p>
          <a:p>
            <a:pPr marL="511175" indent="-171450">
              <a:buFontTx/>
              <a:buChar char="-"/>
            </a:pPr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Validates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Breach Impact</a:t>
            </a:r>
          </a:p>
          <a:p>
            <a:pPr marL="511175" indent="-171450">
              <a:buFontTx/>
              <a:buChar char="-"/>
            </a:pPr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Produces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Advanced Tradecraft Knowledge to prevent future incidents</a:t>
            </a:r>
          </a:p>
          <a:p>
            <a:pPr marL="511175" indent="-171450">
              <a:buFontTx/>
              <a:buChar char="-"/>
            </a:pPr>
            <a:r>
              <a:rPr lang="en-US" sz="800" b="1" dirty="0"/>
              <a:t>Enhances and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hardens zone security posture</a:t>
            </a:r>
          </a:p>
          <a:p>
            <a:pPr marL="511175" indent="-171450">
              <a:buFontTx/>
              <a:buChar char="-"/>
            </a:pP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9" name="Straight Connector 138"/>
          <p:cNvCxnSpPr/>
          <p:nvPr/>
        </p:nvCxnSpPr>
        <p:spPr>
          <a:xfrm flipH="1">
            <a:off x="6503297" y="2886569"/>
            <a:ext cx="5160" cy="1565784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4549133" y="1306036"/>
            <a:ext cx="1189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Monitors Exit Zone</a:t>
            </a:r>
          </a:p>
          <a:p>
            <a:pPr marL="171450" indent="-171450">
              <a:buFontTx/>
              <a:buChar char="-"/>
            </a:pPr>
            <a:r>
              <a:rPr lang="en-US" sz="800" b="1" dirty="0"/>
              <a:t>Follows 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Procedures</a:t>
            </a:r>
          </a:p>
          <a:p>
            <a:pPr marL="171450" indent="-171450">
              <a:buFontTx/>
              <a:buChar char="-"/>
            </a:pPr>
            <a:r>
              <a:rPr lang="en-US" sz="800" b="1" dirty="0"/>
              <a:t>Dispatches 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Alarms</a:t>
            </a:r>
          </a:p>
          <a:p>
            <a:pPr marL="171450" indent="-171450">
              <a:buFontTx/>
              <a:buChar char="-"/>
            </a:pPr>
            <a:r>
              <a:rPr lang="en-US" sz="800" b="1" dirty="0"/>
              <a:t>Creates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Tickets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4558777" y="1864261"/>
            <a:ext cx="1189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Monitors Core Zone</a:t>
            </a:r>
          </a:p>
          <a:p>
            <a:pPr marL="171450" indent="-171450">
              <a:buFontTx/>
              <a:buChar char="-"/>
            </a:pPr>
            <a:r>
              <a:rPr lang="en-US" sz="800" b="1" dirty="0"/>
              <a:t>Follows 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Procedures</a:t>
            </a:r>
          </a:p>
          <a:p>
            <a:pPr marL="171450" indent="-171450">
              <a:buFontTx/>
              <a:buChar char="-"/>
            </a:pPr>
            <a:r>
              <a:rPr lang="en-US" sz="800" b="1" dirty="0"/>
              <a:t>Dispatches 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Alarms</a:t>
            </a:r>
          </a:p>
          <a:p>
            <a:pPr marL="171450" indent="-171450">
              <a:buFontTx/>
              <a:buChar char="-"/>
            </a:pPr>
            <a:r>
              <a:rPr lang="en-US" sz="800" b="1" dirty="0"/>
              <a:t>Creates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Tickets</a:t>
            </a:r>
          </a:p>
        </p:txBody>
      </p:sp>
      <p:pic>
        <p:nvPicPr>
          <p:cNvPr id="143" name="Picture 14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68730" y="3963686"/>
            <a:ext cx="430837" cy="343807"/>
          </a:xfrm>
          <a:prstGeom prst="rect">
            <a:avLst/>
          </a:prstGeom>
        </p:spPr>
      </p:pic>
      <p:pic>
        <p:nvPicPr>
          <p:cNvPr id="144" name="Picture 14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46986" y="3749365"/>
            <a:ext cx="296720" cy="352858"/>
          </a:xfrm>
          <a:prstGeom prst="rect">
            <a:avLst/>
          </a:prstGeom>
        </p:spPr>
      </p:pic>
      <p:pic>
        <p:nvPicPr>
          <p:cNvPr id="146" name="Picture 14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70044" y="3947121"/>
            <a:ext cx="439678" cy="295102"/>
          </a:xfrm>
          <a:prstGeom prst="rect">
            <a:avLst/>
          </a:prstGeom>
        </p:spPr>
      </p:pic>
      <p:pic>
        <p:nvPicPr>
          <p:cNvPr id="147" name="Picture 14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31848" y="3963683"/>
            <a:ext cx="389663" cy="389922"/>
          </a:xfrm>
          <a:prstGeom prst="rect">
            <a:avLst/>
          </a:prstGeom>
        </p:spPr>
      </p:pic>
      <p:sp>
        <p:nvSpPr>
          <p:cNvPr id="153" name="Rounded Rectangle 152"/>
          <p:cNvSpPr/>
          <p:nvPr/>
        </p:nvSpPr>
        <p:spPr>
          <a:xfrm>
            <a:off x="3310269" y="4658833"/>
            <a:ext cx="2362200" cy="29566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3634733" y="4678500"/>
            <a:ext cx="2228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SIEM THREAT ENGINEER</a:t>
            </a:r>
            <a:endParaRPr lang="en-US" sz="900" b="1" dirty="0"/>
          </a:p>
        </p:txBody>
      </p:sp>
      <p:sp>
        <p:nvSpPr>
          <p:cNvPr id="156" name="Rectangle 155"/>
          <p:cNvSpPr/>
          <p:nvPr/>
        </p:nvSpPr>
        <p:spPr>
          <a:xfrm>
            <a:off x="5824869" y="4742653"/>
            <a:ext cx="152400" cy="12192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3415106" y="4742653"/>
            <a:ext cx="152400" cy="1219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1" name="Picture 16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395632" y="5059385"/>
            <a:ext cx="471067" cy="485810"/>
          </a:xfrm>
          <a:prstGeom prst="rect">
            <a:avLst/>
          </a:prstGeom>
        </p:spPr>
      </p:pic>
      <p:sp>
        <p:nvSpPr>
          <p:cNvPr id="162" name="Rounded Rectangle 161"/>
          <p:cNvSpPr/>
          <p:nvPr/>
        </p:nvSpPr>
        <p:spPr>
          <a:xfrm>
            <a:off x="5672469" y="4658833"/>
            <a:ext cx="2223654" cy="29566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Rounded Rectangle 162"/>
          <p:cNvSpPr/>
          <p:nvPr/>
        </p:nvSpPr>
        <p:spPr>
          <a:xfrm>
            <a:off x="7901319" y="4662008"/>
            <a:ext cx="2223654" cy="29566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8004505" y="4736008"/>
            <a:ext cx="125950" cy="11083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/>
          <p:cNvSpPr txBox="1"/>
          <p:nvPr/>
        </p:nvSpPr>
        <p:spPr>
          <a:xfrm>
            <a:off x="5959015" y="4677886"/>
            <a:ext cx="2228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PRODUCTS THREAT</a:t>
            </a:r>
            <a:r>
              <a:rPr lang="en-US" sz="1000" b="1" dirty="0">
                <a:solidFill>
                  <a:srgbClr val="002060"/>
                </a:solidFill>
              </a:rPr>
              <a:t> </a:t>
            </a:r>
            <a:r>
              <a:rPr lang="en-US" sz="1000" b="1" dirty="0"/>
              <a:t>ENGINEER</a:t>
            </a:r>
            <a:endParaRPr lang="en-US" sz="900" b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8168815" y="4668361"/>
            <a:ext cx="2228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THREAT</a:t>
            </a:r>
            <a:r>
              <a:rPr lang="en-US" sz="1000" b="1" dirty="0">
                <a:solidFill>
                  <a:srgbClr val="002060"/>
                </a:solidFill>
              </a:rPr>
              <a:t> </a:t>
            </a:r>
            <a:r>
              <a:rPr lang="en-US" sz="1000" b="1" dirty="0"/>
              <a:t>CONTENT</a:t>
            </a:r>
            <a:r>
              <a:rPr lang="en-US" sz="1000" b="1" dirty="0">
                <a:solidFill>
                  <a:srgbClr val="002060"/>
                </a:solidFill>
              </a:rPr>
              <a:t> </a:t>
            </a:r>
            <a:r>
              <a:rPr lang="en-US" sz="1000" b="1" dirty="0"/>
              <a:t>ENGINEER</a:t>
            </a:r>
            <a:endParaRPr lang="en-US" sz="900" b="1" dirty="0"/>
          </a:p>
        </p:txBody>
      </p:sp>
      <p:cxnSp>
        <p:nvCxnSpPr>
          <p:cNvPr id="172" name="Straight Connector 171"/>
          <p:cNvCxnSpPr/>
          <p:nvPr/>
        </p:nvCxnSpPr>
        <p:spPr>
          <a:xfrm flipH="1">
            <a:off x="5660960" y="4938691"/>
            <a:ext cx="10586" cy="1954066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H="1">
            <a:off x="7892984" y="4938691"/>
            <a:ext cx="5160" cy="1936406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5" name="Picture 17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25021" y="5039833"/>
            <a:ext cx="468148" cy="485810"/>
          </a:xfrm>
          <a:prstGeom prst="rect">
            <a:avLst/>
          </a:prstGeom>
        </p:spPr>
      </p:pic>
      <p:pic>
        <p:nvPicPr>
          <p:cNvPr id="176" name="Picture 17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943749" y="5039836"/>
            <a:ext cx="508886" cy="449315"/>
          </a:xfrm>
          <a:prstGeom prst="rect">
            <a:avLst/>
          </a:prstGeom>
        </p:spPr>
      </p:pic>
      <p:sp>
        <p:nvSpPr>
          <p:cNvPr id="177" name="TextBox 176"/>
          <p:cNvSpPr txBox="1"/>
          <p:nvPr/>
        </p:nvSpPr>
        <p:spPr>
          <a:xfrm>
            <a:off x="1481472" y="2042717"/>
            <a:ext cx="14547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IDENTIFIES INCIDENTS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1125555" y="4220683"/>
            <a:ext cx="19737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FINDS ACTORS / WEAPONS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1329069" y="6448028"/>
            <a:ext cx="15988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BUILDS CAPABILITIES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65843" y="4963636"/>
            <a:ext cx="183587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Tx/>
              <a:buChar char="-"/>
            </a:pPr>
            <a:r>
              <a:rPr lang="en-US" sz="800" b="1" dirty="0"/>
              <a:t>Designs 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Enterprise Log Management</a:t>
            </a:r>
          </a:p>
          <a:p>
            <a:pPr marL="228600" indent="-114300">
              <a:buFontTx/>
              <a:buChar char="-"/>
            </a:pPr>
            <a:r>
              <a:rPr lang="en-US" sz="800" b="1" dirty="0"/>
              <a:t>Integrates Datasets for visibility</a:t>
            </a:r>
          </a:p>
          <a:p>
            <a:pPr marL="114300"/>
            <a:endParaRPr lang="en-US" sz="800" b="1" dirty="0"/>
          </a:p>
          <a:p>
            <a:pPr marL="114300" indent="-114300">
              <a:buFontTx/>
              <a:buChar char="-"/>
            </a:pPr>
            <a:r>
              <a:rPr lang="en-US" sz="800" b="1" dirty="0"/>
              <a:t>Architects 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Transformation </a:t>
            </a:r>
          </a:p>
          <a:p>
            <a:pPr marL="228600" indent="-114300">
              <a:buFontTx/>
              <a:buChar char="-"/>
            </a:pP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Alert Content Creation &amp; Tuning</a:t>
            </a:r>
          </a:p>
          <a:p>
            <a:pPr marL="228600" indent="-114300">
              <a:buFontTx/>
              <a:buChar char="-"/>
            </a:pP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Use-case validation &amp; delivery</a:t>
            </a:r>
          </a:p>
          <a:p>
            <a:pPr marL="228600" indent="-114300">
              <a:buFontTx/>
              <a:buChar char="-"/>
            </a:pP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Investigative Workflow</a:t>
            </a:r>
          </a:p>
          <a:p>
            <a:pPr marL="228600" indent="-114300">
              <a:buFontTx/>
              <a:buChar char="-"/>
            </a:pP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Integrated Service Delivery </a:t>
            </a:r>
          </a:p>
          <a:p>
            <a:pPr marL="228600" indent="-114300">
              <a:buFontTx/>
              <a:buChar char="-"/>
            </a:pP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Provides Tactical Reporting</a:t>
            </a:r>
          </a:p>
          <a:p>
            <a:pPr marL="228600" indent="-114300">
              <a:buFontTx/>
              <a:buChar char="-"/>
            </a:pP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Manages Maintenance Cycle</a:t>
            </a:r>
          </a:p>
          <a:p>
            <a:pPr marL="228600" indent="-114300">
              <a:buFontTx/>
              <a:buChar char="-"/>
            </a:pP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" indent="-114300">
              <a:buFontTx/>
              <a:buChar char="-"/>
            </a:pPr>
            <a:r>
              <a:rPr lang="en-US" sz="800" b="1" dirty="0"/>
              <a:t>Optionally 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acts as a </a:t>
            </a:r>
            <a:r>
              <a:rPr lang="en-US" sz="800" b="1" dirty="0">
                <a:solidFill>
                  <a:srgbClr val="C00000"/>
                </a:solidFill>
              </a:rPr>
              <a:t>OPS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Level 2 Analyst to support relational analysis of trending events</a:t>
            </a:r>
          </a:p>
          <a:p>
            <a:pPr marL="228600" indent="-114300">
              <a:buFontTx/>
              <a:buChar char="-"/>
            </a:pPr>
            <a:endParaRPr lang="en-US" sz="800" b="1" dirty="0"/>
          </a:p>
          <a:p>
            <a:pPr marL="114300" indent="-114300">
              <a:buFontTx/>
              <a:buChar char="-"/>
            </a:pPr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013683" y="4954498"/>
            <a:ext cx="193006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114300">
              <a:buFontTx/>
              <a:buChar char="-"/>
            </a:pPr>
            <a:r>
              <a:rPr lang="en-US" sz="800" b="1" dirty="0"/>
              <a:t>Designs 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Enterprise Endpoint Safety</a:t>
            </a:r>
          </a:p>
          <a:p>
            <a:pPr marL="114300"/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114300">
              <a:buFontTx/>
              <a:buChar char="-"/>
            </a:pPr>
            <a:r>
              <a:rPr lang="en-US" sz="800" b="1" dirty="0"/>
              <a:t>Integrates 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Last Resort Measures</a:t>
            </a:r>
          </a:p>
          <a:p>
            <a:pPr marL="342900" lvl="1" indent="-114300">
              <a:buFontTx/>
              <a:buChar char="-"/>
            </a:pP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Malware Detection/Prevention</a:t>
            </a:r>
          </a:p>
          <a:p>
            <a:pPr marL="342900" lvl="1" indent="-114300">
              <a:buFontTx/>
              <a:buChar char="-"/>
            </a:pP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Malware Sandboxing</a:t>
            </a:r>
          </a:p>
          <a:p>
            <a:pPr marL="342900" lvl="1" indent="-114300">
              <a:buFontTx/>
              <a:buChar char="-"/>
            </a:pP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Configure Forensics Acquisition</a:t>
            </a:r>
          </a:p>
          <a:p>
            <a:pPr marL="342900" lvl="1" indent="-114300">
              <a:buFontTx/>
              <a:buChar char="-"/>
            </a:pP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Integrates Defensive Technology</a:t>
            </a:r>
          </a:p>
          <a:p>
            <a:pPr marL="342900" lvl="1" indent="-114300">
              <a:buFontTx/>
              <a:buChar char="-"/>
            </a:pP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Discovers Exploitability Vectors</a:t>
            </a:r>
          </a:p>
          <a:p>
            <a:pPr marL="342900" lvl="1" indent="-114300">
              <a:buFontTx/>
              <a:buChar char="-"/>
            </a:pP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Validates System Integrity </a:t>
            </a:r>
          </a:p>
          <a:p>
            <a:pPr marL="342900" lvl="1" indent="-114300">
              <a:buFontTx/>
              <a:buChar char="-"/>
            </a:pP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Provides Tactical Reporting</a:t>
            </a:r>
          </a:p>
          <a:p>
            <a:pPr marL="342900" lvl="1" indent="-114300">
              <a:buFontTx/>
              <a:buChar char="-"/>
            </a:pP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Manages Maintenance Cycle</a:t>
            </a:r>
          </a:p>
          <a:p>
            <a:pPr marL="342900" lvl="1" indent="-114300">
              <a:buFontTx/>
              <a:buChar char="-"/>
            </a:pP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lvl="1" indent="-114300">
              <a:buFontTx/>
              <a:buChar char="-"/>
            </a:pPr>
            <a:r>
              <a:rPr lang="en-US" sz="800" b="1" dirty="0"/>
              <a:t>Optionally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acts as </a:t>
            </a:r>
            <a:r>
              <a:rPr lang="en-US" sz="800" b="1" dirty="0">
                <a:solidFill>
                  <a:srgbClr val="C00000"/>
                </a:solidFill>
              </a:rPr>
              <a:t>TI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Level 1 Analyst to support relational analysis of trending events</a:t>
            </a:r>
          </a:p>
          <a:p>
            <a:pPr marL="114300" indent="-114300">
              <a:buFontTx/>
              <a:buChar char="-"/>
            </a:pPr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282322" y="4946230"/>
            <a:ext cx="19093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114300">
              <a:buFontTx/>
              <a:buChar char="-"/>
            </a:pPr>
            <a:r>
              <a:rPr lang="en-US" sz="800" b="1" dirty="0"/>
              <a:t>Constructs 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custom analytics to enhance Analysis Workflow and predictive security management</a:t>
            </a:r>
          </a:p>
          <a:p>
            <a:pPr marL="228600" indent="-114300">
              <a:buFontTx/>
              <a:buChar char="-"/>
            </a:pP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114300">
              <a:buFontTx/>
              <a:buChar char="-"/>
            </a:pPr>
            <a:r>
              <a:rPr lang="en-US" sz="800" b="1" dirty="0"/>
              <a:t>Develops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custom visualizations</a:t>
            </a:r>
          </a:p>
          <a:p>
            <a:pPr marL="228600" indent="-114300">
              <a:buFontTx/>
              <a:buChar char="-"/>
            </a:pP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114300">
              <a:buFontTx/>
              <a:buChar char="-"/>
            </a:pPr>
            <a:r>
              <a:rPr lang="en-US" sz="800" b="1" dirty="0"/>
              <a:t>Conducts 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scientific assessments of enterprise information sources to enhance the quality of intelligence</a:t>
            </a:r>
          </a:p>
          <a:p>
            <a:pPr marL="228600" indent="-114300">
              <a:buFontTx/>
              <a:buChar char="-"/>
            </a:pP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114300">
              <a:buFontTx/>
              <a:buChar char="-"/>
            </a:pPr>
            <a:r>
              <a:rPr lang="en-US" sz="800" b="1" dirty="0"/>
              <a:t>Prepares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Executive Service Delivery </a:t>
            </a:r>
          </a:p>
          <a:p>
            <a:pPr marL="114300"/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335669" y="99190"/>
            <a:ext cx="6756400" cy="253916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ESTABLISHED SECURITY OPERATIONS CENTER  –  CAPABILITY-DRIVEN WORKFLOW</a:t>
            </a:r>
          </a:p>
        </p:txBody>
      </p:sp>
    </p:spTree>
    <p:extLst>
      <p:ext uri="{BB962C8B-B14F-4D97-AF65-F5344CB8AC3E}">
        <p14:creationId xmlns:p14="http://schemas.microsoft.com/office/powerpoint/2010/main" val="2709735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667000"/>
            <a:ext cx="8229600" cy="1143000"/>
          </a:xfrm>
        </p:spPr>
        <p:txBody>
          <a:bodyPr/>
          <a:lstStyle/>
          <a:p>
            <a:r>
              <a:rPr lang="en-US" dirty="0"/>
              <a:t>The 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C Services</a:t>
            </a:r>
          </a:p>
        </p:txBody>
      </p:sp>
    </p:spTree>
    <p:extLst>
      <p:ext uri="{BB962C8B-B14F-4D97-AF65-F5344CB8AC3E}">
        <p14:creationId xmlns:p14="http://schemas.microsoft.com/office/powerpoint/2010/main" val="3233087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23507" y="1155783"/>
            <a:ext cx="685800" cy="188210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ZONE 1</a:t>
            </a:r>
          </a:p>
          <a:p>
            <a:pPr algn="ctr"/>
            <a:endParaRPr lang="en-US" sz="1100" b="1" dirty="0">
              <a:solidFill>
                <a:schemeClr val="tx1"/>
              </a:solidFill>
            </a:endParaRPr>
          </a:p>
          <a:p>
            <a:pPr algn="ctr"/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 Zone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123507" y="3037889"/>
            <a:ext cx="685800" cy="1821962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ZONE</a:t>
            </a:r>
            <a:r>
              <a:rPr lang="en-US" sz="1100" b="1" dirty="0">
                <a:solidFill>
                  <a:srgbClr val="C00000"/>
                </a:solidFill>
              </a:rPr>
              <a:t> </a:t>
            </a:r>
            <a:r>
              <a:rPr lang="en-US" sz="1100" b="1" dirty="0">
                <a:solidFill>
                  <a:schemeClr val="tx1"/>
                </a:solidFill>
              </a:rPr>
              <a:t>2</a:t>
            </a:r>
          </a:p>
          <a:p>
            <a:pPr algn="ctr"/>
            <a:endParaRPr lang="en-US" sz="1100" b="1" dirty="0">
              <a:solidFill>
                <a:schemeClr val="tx1"/>
              </a:solidFill>
            </a:endParaRPr>
          </a:p>
          <a:p>
            <a:pPr algn="ctr"/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Main Exit</a:t>
            </a:r>
          </a:p>
          <a:p>
            <a:pPr algn="ctr"/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Zone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23507" y="4866700"/>
            <a:ext cx="685800" cy="1858768"/>
          </a:xfrm>
          <a:prstGeom prst="round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ZONE</a:t>
            </a:r>
            <a:r>
              <a:rPr lang="en-US" sz="1100" b="1" dirty="0">
                <a:solidFill>
                  <a:srgbClr val="C00000"/>
                </a:solidFill>
              </a:rPr>
              <a:t> </a:t>
            </a:r>
            <a:r>
              <a:rPr lang="en-US" sz="1100" b="1" dirty="0">
                <a:solidFill>
                  <a:schemeClr val="tx1"/>
                </a:solidFill>
              </a:rPr>
              <a:t>3</a:t>
            </a:r>
          </a:p>
          <a:p>
            <a:pPr algn="ctr"/>
            <a:endParaRPr lang="en-US" sz="1100" b="1" dirty="0">
              <a:solidFill>
                <a:schemeClr val="tx1"/>
              </a:solidFill>
            </a:endParaRPr>
          </a:p>
          <a:p>
            <a:pPr algn="ctr"/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Critical Resources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733107" y="3035030"/>
            <a:ext cx="4047836" cy="5133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23507" y="146531"/>
            <a:ext cx="8640618" cy="40011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 DELIVERY REQUIREMENT:  ENGINEERING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809311" y="885729"/>
            <a:ext cx="3962397" cy="295662"/>
          </a:xfrm>
          <a:prstGeom prst="roundRect">
            <a:avLst/>
          </a:prstGeom>
          <a:solidFill>
            <a:schemeClr val="tx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97175" y="909562"/>
            <a:ext cx="348542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CUSTOMER SERVICE VALUE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771709" y="885729"/>
            <a:ext cx="3992419" cy="295662"/>
          </a:xfrm>
          <a:prstGeom prst="roundRect">
            <a:avLst/>
          </a:prstGeom>
          <a:solidFill>
            <a:schemeClr val="tx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60665" y="909562"/>
            <a:ext cx="339256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SOC SERVICE OFFERING CAPABILITY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5780943" y="1173013"/>
            <a:ext cx="0" cy="567647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91429"/>
              </p:ext>
            </p:extLst>
          </p:nvPr>
        </p:nvGraphicFramePr>
        <p:xfrm>
          <a:off x="1905135" y="1218284"/>
          <a:ext cx="3733800" cy="1809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85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TCO</a:t>
                      </a:r>
                      <a:r>
                        <a:rPr lang="en-US" sz="1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Event Monitoring</a:t>
                      </a:r>
                      <a:endParaRPr 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Threat Visibility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854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Hosted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 Web Servers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Hosted DNS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Hosted E-mail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0188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DDoS</a:t>
                      </a:r>
                    </a:p>
                    <a:p>
                      <a:pPr marL="230188" indent="-171450">
                        <a:buFont typeface="Wingdings" panose="05000000000000000000" pitchFamily="2" charset="2"/>
                        <a:buChar char="q"/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  <a:p>
                      <a:pPr marL="230188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Web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 App Security</a:t>
                      </a:r>
                    </a:p>
                    <a:p>
                      <a:pPr marL="230188" indent="-171450">
                        <a:buFont typeface="Wingdings" panose="05000000000000000000" pitchFamily="2" charset="2"/>
                        <a:buChar char="q"/>
                      </a:pP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30188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E-mail Intrusions</a:t>
                      </a:r>
                    </a:p>
                    <a:p>
                      <a:pPr marL="230188" indent="-171450">
                        <a:buFont typeface="Wingdings" panose="05000000000000000000" pitchFamily="2" charset="2"/>
                        <a:buChar char="q"/>
                      </a:pP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30188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Correlated Endpoint Vector</a:t>
                      </a:r>
                    </a:p>
                    <a:p>
                      <a:pPr marL="230188" indent="-171450">
                        <a:buFont typeface="Wingdings" panose="05000000000000000000" pitchFamily="2" charset="2"/>
                        <a:buChar char="q"/>
                      </a:pP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30188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Passive Service Availability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192952"/>
              </p:ext>
            </p:extLst>
          </p:nvPr>
        </p:nvGraphicFramePr>
        <p:xfrm>
          <a:off x="1881472" y="3188902"/>
          <a:ext cx="37338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8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854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Hosted Firewall/Proxy</a:t>
                      </a:r>
                      <a:endParaRPr lang="en-US" sz="10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10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000" b="0" baseline="0" dirty="0">
                          <a:solidFill>
                            <a:schemeClr val="tx1"/>
                          </a:solidFill>
                        </a:rPr>
                        <a:t>Internal NetFlow Distribution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10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000" b="0" baseline="0" dirty="0">
                          <a:solidFill>
                            <a:schemeClr val="tx1"/>
                          </a:solidFill>
                        </a:rPr>
                        <a:t>Managed Windows Machines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Data Exfiltration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Endpoint Intrusion</a:t>
                      </a:r>
                      <a:endParaRPr lang="en-US" sz="10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endParaRPr lang="en-US" sz="10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000" b="0" baseline="0" dirty="0">
                          <a:solidFill>
                            <a:schemeClr val="tx1"/>
                          </a:solidFill>
                        </a:rPr>
                        <a:t>Endpoint Lateral Movement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endParaRPr lang="en-US" sz="10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000" b="0" baseline="0" dirty="0">
                          <a:solidFill>
                            <a:schemeClr val="tx1"/>
                          </a:solidFill>
                        </a:rPr>
                        <a:t>Correlated E-mail Vector 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endParaRPr lang="en-US" sz="10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000" b="0" baseline="0" dirty="0">
                          <a:solidFill>
                            <a:schemeClr val="tx1"/>
                          </a:solidFill>
                        </a:rPr>
                        <a:t>Passive Service Availability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893818"/>
              </p:ext>
            </p:extLst>
          </p:nvPr>
        </p:nvGraphicFramePr>
        <p:xfrm>
          <a:off x="1872817" y="4980013"/>
          <a:ext cx="37338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8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854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000" b="0" baseline="0" dirty="0">
                          <a:solidFill>
                            <a:schemeClr val="tx1"/>
                          </a:solidFill>
                        </a:rPr>
                        <a:t>Hosted Authentication Infrastructure Servers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10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000" b="0" baseline="0" dirty="0">
                          <a:solidFill>
                            <a:schemeClr val="tx1"/>
                          </a:solidFill>
                        </a:rPr>
                        <a:t>Hosted Critical Data Warehousing Databases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10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000" b="0" baseline="0" dirty="0">
                          <a:solidFill>
                            <a:schemeClr val="tx1"/>
                          </a:solidFill>
                        </a:rPr>
                        <a:t>Managed Windows Servers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Correlated Breach Impact Assessment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Correlated Incident Response Mitigation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Passive Service Availability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053573"/>
              </p:ext>
            </p:extLst>
          </p:nvPr>
        </p:nvGraphicFramePr>
        <p:xfrm>
          <a:off x="5847907" y="1212787"/>
          <a:ext cx="3887354" cy="4553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85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Monitoring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Response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854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Ability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 to centralize </a:t>
                      </a:r>
                      <a:r>
                        <a:rPr lang="en-US" sz="1000" b="1" baseline="0" dirty="0">
                          <a:solidFill>
                            <a:schemeClr val="tx1"/>
                          </a:solidFill>
                        </a:rPr>
                        <a:t>IntelSec security criteria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 and deliver meaningful cyber services across customer verticals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Ability to deliver MSSP quality service operations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Ability to expand capabilities with operational op-tempo of cyber security authorities (e.g., FBI, ISAOs, US CERT)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Ability to quickly adjust methodologies to scale across customer verticals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Ability to differentiate MSSP offering from current competition (e.g., Mandiant)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Ability to promote maximized value of IntelSec Products owned by current customers across industry verticals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Ability to deliver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 best-in-class Incident Response across customer verticals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Ability to provide meaningful ongoing proactive defense services to organizations without a Security Team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4000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Cyber Threat Intelligence</a:t>
                      </a:r>
                    </a:p>
                    <a:p>
                      <a:pPr marL="4000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Brand Reputation</a:t>
                      </a:r>
                    </a:p>
                    <a:p>
                      <a:pPr marL="4000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Malware Reversing</a:t>
                      </a:r>
                    </a:p>
                    <a:p>
                      <a:pPr marL="4000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Security Architecture Review</a:t>
                      </a:r>
                    </a:p>
                    <a:p>
                      <a:pPr marL="400050" indent="-171450">
                        <a:buFont typeface="Wingdings" panose="05000000000000000000" pitchFamily="2" charset="2"/>
                        <a:buChar char="§"/>
                      </a:pP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Ability to fuse Foundstone Service Lines to provide end-to-end MSSP Cyber Services</a:t>
                      </a:r>
                      <a:br>
                        <a:rPr lang="en-US" sz="1000" baseline="0" dirty="0">
                          <a:solidFill>
                            <a:schemeClr val="tx1"/>
                          </a:solidFill>
                        </a:rPr>
                      </a:b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45720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Pen Testing</a:t>
                      </a:r>
                    </a:p>
                    <a:p>
                      <a:pPr marL="45720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Strategic Auditing</a:t>
                      </a:r>
                    </a:p>
                    <a:p>
                      <a:pPr marL="45720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Risk Assessments</a:t>
                      </a:r>
                    </a:p>
                    <a:p>
                      <a:pPr marL="45720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IR &amp; Forensics</a:t>
                      </a:r>
                    </a:p>
                    <a:p>
                      <a:pPr marL="45720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Training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3" name="Straight Connector 32"/>
          <p:cNvCxnSpPr/>
          <p:nvPr/>
        </p:nvCxnSpPr>
        <p:spPr>
          <a:xfrm flipV="1">
            <a:off x="1771207" y="4859854"/>
            <a:ext cx="4009736" cy="256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09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40454" y="1145151"/>
            <a:ext cx="685800" cy="1882109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OPS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240454" y="3027257"/>
            <a:ext cx="685800" cy="1821962"/>
          </a:xfrm>
          <a:prstGeom prst="roundRect">
            <a:avLst/>
          </a:prstGeom>
          <a:solidFill>
            <a:schemeClr val="tx2">
              <a:lumMod val="2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ACS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240454" y="4856068"/>
            <a:ext cx="685800" cy="185876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ENG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850054" y="3029532"/>
            <a:ext cx="8031018" cy="4152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240454" y="135899"/>
            <a:ext cx="8640618" cy="40011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CORE SERVICES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926258" y="875097"/>
            <a:ext cx="3962397" cy="295662"/>
          </a:xfrm>
          <a:prstGeom prst="roundRect">
            <a:avLst/>
          </a:prstGeom>
          <a:solidFill>
            <a:schemeClr val="tx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14122" y="838200"/>
            <a:ext cx="348542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MONITORING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888656" y="875097"/>
            <a:ext cx="3992419" cy="295662"/>
          </a:xfrm>
          <a:prstGeom prst="roundRect">
            <a:avLst/>
          </a:prstGeom>
          <a:solidFill>
            <a:schemeClr val="tx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77612" y="838200"/>
            <a:ext cx="339256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RESPONSE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5897890" y="1162381"/>
            <a:ext cx="0" cy="5676472"/>
          </a:xfrm>
          <a:prstGeom prst="line">
            <a:avLst/>
          </a:prstGeom>
          <a:ln w="12700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296768"/>
              </p:ext>
            </p:extLst>
          </p:nvPr>
        </p:nvGraphicFramePr>
        <p:xfrm>
          <a:off x="2063966" y="3108960"/>
          <a:ext cx="3596088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4235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Social Media / Brand Reputation</a:t>
                      </a:r>
                    </a:p>
                    <a:p>
                      <a:pPr marL="4000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Twitter, Facebook</a:t>
                      </a:r>
                    </a:p>
                    <a:p>
                      <a:pPr marL="228600" indent="0">
                        <a:buFont typeface="Arial" panose="020B0604020202020204" pitchFamily="34" charset="0"/>
                        <a:buNone/>
                      </a:pP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Industry Vertical</a:t>
                      </a:r>
                    </a:p>
                    <a:p>
                      <a:pPr marL="4000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baseline="0" dirty="0">
                          <a:solidFill>
                            <a:schemeClr val="tx1"/>
                          </a:solidFill>
                        </a:rPr>
                        <a:t>Threat Landscape pertinent to customer industry</a:t>
                      </a:r>
                    </a:p>
                    <a:p>
                      <a:pPr marL="228600" indent="0">
                        <a:buFont typeface="Arial" panose="020B0604020202020204" pitchFamily="34" charset="0"/>
                        <a:buNone/>
                      </a:pPr>
                      <a:endParaRPr lang="en-US" sz="10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Threat Identification &amp; Discovery</a:t>
                      </a:r>
                    </a:p>
                    <a:p>
                      <a:pPr marL="4000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baseline="0" dirty="0">
                          <a:solidFill>
                            <a:schemeClr val="tx1"/>
                          </a:solidFill>
                        </a:rPr>
                        <a:t>Threat Hunting Compromise Assessments</a:t>
                      </a:r>
                    </a:p>
                    <a:p>
                      <a:pPr marL="228600" indent="0">
                        <a:buFont typeface="Arial" panose="020B0604020202020204" pitchFamily="34" charset="0"/>
                        <a:buNone/>
                      </a:pPr>
                      <a:endParaRPr lang="en-US" sz="10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Cyber Threat Intelligence and Open Source Intelligence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598393"/>
              </p:ext>
            </p:extLst>
          </p:nvPr>
        </p:nvGraphicFramePr>
        <p:xfrm>
          <a:off x="1993506" y="5014994"/>
          <a:ext cx="3596088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97361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McAfee Products Threat Content Engineering </a:t>
                      </a:r>
                    </a:p>
                    <a:p>
                      <a:pPr marL="45720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baseline="0" dirty="0">
                          <a:solidFill>
                            <a:schemeClr val="tx1"/>
                          </a:solidFill>
                        </a:rPr>
                        <a:t>Security Detection Context</a:t>
                      </a:r>
                    </a:p>
                    <a:p>
                      <a:pPr marL="285750" indent="0">
                        <a:buFont typeface="Arial" panose="020B0604020202020204" pitchFamily="34" charset="0"/>
                        <a:buNone/>
                      </a:pPr>
                      <a:endParaRPr lang="en-US" sz="10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SOC Systems Upkeep and Availability</a:t>
                      </a:r>
                    </a:p>
                    <a:p>
                      <a:pPr marL="461963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baseline="0" dirty="0">
                          <a:solidFill>
                            <a:schemeClr val="tx1"/>
                          </a:solidFill>
                        </a:rPr>
                        <a:t>SIEM</a:t>
                      </a:r>
                    </a:p>
                    <a:p>
                      <a:pPr marL="461963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baseline="0" dirty="0">
                          <a:solidFill>
                            <a:schemeClr val="tx1"/>
                          </a:solidFill>
                        </a:rPr>
                        <a:t>Log Storage</a:t>
                      </a:r>
                    </a:p>
                    <a:p>
                      <a:pPr marL="461963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baseline="0" dirty="0">
                          <a:solidFill>
                            <a:schemeClr val="tx1"/>
                          </a:solidFill>
                        </a:rPr>
                        <a:t>Data Center Infrastructure</a:t>
                      </a:r>
                    </a:p>
                    <a:p>
                      <a:pPr marL="461963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baseline="0" dirty="0">
                          <a:solidFill>
                            <a:schemeClr val="tx1"/>
                          </a:solidFill>
                        </a:rPr>
                        <a:t>Cloud Architectures</a:t>
                      </a:r>
                    </a:p>
                    <a:p>
                      <a:pPr marL="461963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baseline="0" dirty="0">
                          <a:solidFill>
                            <a:schemeClr val="tx1"/>
                          </a:solidFill>
                        </a:rPr>
                        <a:t>ACS Infrastructure tools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433524"/>
              </p:ext>
            </p:extLst>
          </p:nvPr>
        </p:nvGraphicFramePr>
        <p:xfrm>
          <a:off x="5974084" y="1321895"/>
          <a:ext cx="3876970" cy="1618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9558">
                <a:tc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Coordinate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baseline="0" dirty="0">
                          <a:solidFill>
                            <a:schemeClr val="tx1"/>
                          </a:solidFill>
                        </a:rPr>
                        <a:t>Standard Mitigation with established procedures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baseline="0" dirty="0">
                          <a:solidFill>
                            <a:schemeClr val="tx1"/>
                          </a:solidFill>
                        </a:rPr>
                        <a:t>Agreed Mitigation Criteria with customer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baseline="0" dirty="0">
                          <a:solidFill>
                            <a:schemeClr val="tx1"/>
                          </a:solidFill>
                        </a:rPr>
                        <a:t>Pre-established Escalation to </a:t>
                      </a:r>
                      <a:r>
                        <a:rPr lang="en-US" sz="1000" b="1" baseline="0" dirty="0">
                          <a:solidFill>
                            <a:schemeClr val="tx1"/>
                          </a:solidFill>
                        </a:rPr>
                        <a:t>ACS</a:t>
                      </a:r>
                      <a:r>
                        <a:rPr lang="en-US" sz="1000" b="0" baseline="0" dirty="0">
                          <a:solidFill>
                            <a:schemeClr val="tx1"/>
                          </a:solidFill>
                        </a:rPr>
                        <a:t> Services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5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baseline="0" dirty="0">
                          <a:solidFill>
                            <a:schemeClr val="tx1"/>
                          </a:solidFill>
                        </a:rPr>
                        <a:t>Collaborate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Distributed response needs with external vendors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Support customer outsourcing IR retainers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6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baseline="0" dirty="0">
                          <a:solidFill>
                            <a:schemeClr val="tx1"/>
                          </a:solidFill>
                        </a:rPr>
                        <a:t>Cooperate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0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Standardized Regulatory response with Law Enforcement authorities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Support US CERT Cyber Efforts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188942"/>
              </p:ext>
            </p:extLst>
          </p:nvPr>
        </p:nvGraphicFramePr>
        <p:xfrm>
          <a:off x="2119800" y="1303210"/>
          <a:ext cx="3596088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8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8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1075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Endpoints</a:t>
                      </a:r>
                    </a:p>
                    <a:p>
                      <a:pPr marL="34290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Malware </a:t>
                      </a:r>
                    </a:p>
                    <a:p>
                      <a:pPr marL="34290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Host intrusion</a:t>
                      </a:r>
                    </a:p>
                    <a:p>
                      <a:pPr marL="34290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Lateral movement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Network</a:t>
                      </a:r>
                    </a:p>
                    <a:p>
                      <a:pPr marL="34290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baseline="0" dirty="0">
                          <a:solidFill>
                            <a:schemeClr val="tx1"/>
                          </a:solidFill>
                        </a:rPr>
                        <a:t>Abnormal Activity</a:t>
                      </a:r>
                    </a:p>
                    <a:p>
                      <a:pPr marL="34290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baseline="0" dirty="0">
                          <a:solidFill>
                            <a:schemeClr val="tx1"/>
                          </a:solidFill>
                        </a:rPr>
                        <a:t>Policy Enforcement</a:t>
                      </a:r>
                    </a:p>
                    <a:p>
                      <a:pPr marL="34290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baseline="0" dirty="0">
                          <a:solidFill>
                            <a:schemeClr val="tx1"/>
                          </a:solidFill>
                        </a:rPr>
                        <a:t>Data Exfiltration</a:t>
                      </a:r>
                    </a:p>
                    <a:p>
                      <a:pPr marL="34290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baseline="0" dirty="0">
                          <a:solidFill>
                            <a:schemeClr val="tx1"/>
                          </a:solidFill>
                        </a:rPr>
                        <a:t>E-mail Intrusions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Web / Applications</a:t>
                      </a:r>
                    </a:p>
                    <a:p>
                      <a:pPr marL="34290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baseline="0" dirty="0">
                          <a:solidFill>
                            <a:schemeClr val="tx1"/>
                          </a:solidFill>
                        </a:rPr>
                        <a:t>Web Intrusions</a:t>
                      </a:r>
                    </a:p>
                    <a:p>
                      <a:pPr marL="34290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baseline="0" dirty="0">
                          <a:solidFill>
                            <a:schemeClr val="tx1"/>
                          </a:solidFill>
                        </a:rPr>
                        <a:t>DDoS/</a:t>
                      </a:r>
                      <a:r>
                        <a:rPr lang="en-US" sz="1000" b="0" baseline="0" dirty="0" err="1">
                          <a:solidFill>
                            <a:schemeClr val="tx1"/>
                          </a:solidFill>
                        </a:rPr>
                        <a:t>DoS</a:t>
                      </a:r>
                      <a:endParaRPr lang="en-US" sz="10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Databases/Warehousing</a:t>
                      </a:r>
                    </a:p>
                    <a:p>
                      <a:pPr marL="34290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baseline="0" dirty="0">
                          <a:solidFill>
                            <a:schemeClr val="tx1"/>
                          </a:solidFill>
                        </a:rPr>
                        <a:t>Data Breach</a:t>
                      </a:r>
                    </a:p>
                    <a:p>
                      <a:pPr marL="34290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baseline="0" dirty="0">
                          <a:solidFill>
                            <a:schemeClr val="tx1"/>
                          </a:solidFill>
                        </a:rPr>
                        <a:t>Data Loss Prevention</a:t>
                      </a:r>
                    </a:p>
                    <a:p>
                      <a:pPr marL="17145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Critical IT Infrastructure</a:t>
                      </a:r>
                    </a:p>
                    <a:p>
                      <a:pPr marL="34290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baseline="0" dirty="0">
                          <a:solidFill>
                            <a:schemeClr val="tx1"/>
                          </a:solidFill>
                        </a:rPr>
                        <a:t>Insider Threat</a:t>
                      </a: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1820036" y="4844518"/>
            <a:ext cx="8031018" cy="41521"/>
          </a:xfrm>
          <a:prstGeom prst="line">
            <a:avLst/>
          </a:prstGeom>
          <a:ln w="12700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833170"/>
              </p:ext>
            </p:extLst>
          </p:nvPr>
        </p:nvGraphicFramePr>
        <p:xfrm>
          <a:off x="5968350" y="3124203"/>
          <a:ext cx="3876970" cy="1705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1036">
                <a:tc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Coordinate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baseline="0" dirty="0">
                          <a:solidFill>
                            <a:schemeClr val="tx1"/>
                          </a:solidFill>
                        </a:rPr>
                        <a:t>Advanced Emergency Incident Response ( IR 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baseline="0" dirty="0">
                          <a:solidFill>
                            <a:schemeClr val="tx1"/>
                          </a:solidFill>
                        </a:rPr>
                        <a:t>Advanced Forensics / Malware Reversing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baseline="0" dirty="0">
                          <a:solidFill>
                            <a:schemeClr val="tx1"/>
                          </a:solidFill>
                        </a:rPr>
                        <a:t>Development of post-mortem countermeasures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baseline="0" dirty="0">
                          <a:solidFill>
                            <a:schemeClr val="tx1"/>
                          </a:solidFill>
                        </a:rPr>
                        <a:t>Tailored Cyber Intelligence Operations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7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baseline="0" dirty="0">
                          <a:solidFill>
                            <a:schemeClr val="tx1"/>
                          </a:solidFill>
                        </a:rPr>
                        <a:t>Collaborate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Support expanded investigations with outsourced intelligence and IR groups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5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="1" baseline="0" dirty="0">
                          <a:solidFill>
                            <a:schemeClr val="tx1"/>
                          </a:solidFill>
                        </a:rPr>
                        <a:t>Cooperate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0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Support e-Discovery/Litigation forensics needs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7BD6EFF-B609-C64B-9F59-15379A2B69A3}"/>
              </a:ext>
            </a:extLst>
          </p:cNvPr>
          <p:cNvCxnSpPr/>
          <p:nvPr/>
        </p:nvCxnSpPr>
        <p:spPr>
          <a:xfrm>
            <a:off x="1842959" y="4861882"/>
            <a:ext cx="8031018" cy="4152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16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3918</TotalTime>
  <Words>2161</Words>
  <Application>Microsoft Macintosh PowerPoint</Application>
  <PresentationFormat>Widescreen</PresentationFormat>
  <Paragraphs>586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Wingdings</vt:lpstr>
      <vt:lpstr>Office Theme</vt:lpstr>
      <vt:lpstr> 3Tier TTP0 S0C</vt:lpstr>
      <vt:lpstr>Assumptions</vt:lpstr>
      <vt:lpstr>The S0C</vt:lpstr>
      <vt:lpstr>PowerPoint Presentation</vt:lpstr>
      <vt:lpstr>S0C – Roles and Business Function</vt:lpstr>
      <vt:lpstr>PowerPoint Presentation</vt:lpstr>
      <vt:lpstr>The S0C Services</vt:lpstr>
      <vt:lpstr>PowerPoint Presentation</vt:lpstr>
      <vt:lpstr>PowerPoint Presentation</vt:lpstr>
      <vt:lpstr>The S0C Staff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Gresham</dc:creator>
  <cp:lastModifiedBy>Rob Gresham</cp:lastModifiedBy>
  <cp:revision>21</cp:revision>
  <dcterms:created xsi:type="dcterms:W3CDTF">2018-06-24T01:45:47Z</dcterms:created>
  <dcterms:modified xsi:type="dcterms:W3CDTF">2018-07-31T13:45:54Z</dcterms:modified>
</cp:coreProperties>
</file>