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73" r:id="rId3"/>
    <p:sldId id="274" r:id="rId4"/>
    <p:sldId id="257" r:id="rId5"/>
    <p:sldId id="272" r:id="rId6"/>
    <p:sldId id="262" r:id="rId7"/>
    <p:sldId id="278" r:id="rId8"/>
    <p:sldId id="276" r:id="rId9"/>
    <p:sldId id="279" r:id="rId10"/>
    <p:sldId id="280" r:id="rId11"/>
    <p:sldId id="275" r:id="rId12"/>
    <p:sldId id="281" r:id="rId13"/>
    <p:sldId id="264" r:id="rId14"/>
    <p:sldId id="282" r:id="rId15"/>
    <p:sldId id="265" r:id="rId16"/>
    <p:sldId id="266" r:id="rId17"/>
    <p:sldId id="267" r:id="rId18"/>
    <p:sldId id="269" r:id="rId19"/>
    <p:sldId id="291" r:id="rId20"/>
    <p:sldId id="293" r:id="rId21"/>
    <p:sldId id="268" r:id="rId22"/>
    <p:sldId id="300" r:id="rId23"/>
    <p:sldId id="294" r:id="rId24"/>
    <p:sldId id="292" r:id="rId25"/>
    <p:sldId id="283" r:id="rId26"/>
    <p:sldId id="302" r:id="rId27"/>
    <p:sldId id="284" r:id="rId28"/>
    <p:sldId id="285" r:id="rId29"/>
    <p:sldId id="298" r:id="rId30"/>
    <p:sldId id="297" r:id="rId31"/>
    <p:sldId id="286" r:id="rId32"/>
    <p:sldId id="301" r:id="rId33"/>
    <p:sldId id="288" r:id="rId34"/>
    <p:sldId id="289" r:id="rId35"/>
    <p:sldId id="29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FA64"/>
    <a:srgbClr val="008A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5"/>
    <p:restoredTop sz="94825"/>
  </p:normalViewPr>
  <p:slideViewPr>
    <p:cSldViewPr snapToGrid="0" snapToObjects="1">
      <p:cViewPr varScale="1">
        <p:scale>
          <a:sx n="97" d="100"/>
          <a:sy n="97" d="100"/>
        </p:scale>
        <p:origin x="616" y="200"/>
      </p:cViewPr>
      <p:guideLst>
        <p:guide orient="horz" pos="136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7AD18-369A-F941-BADD-4A12A3AD0D40}" type="datetimeFigureOut">
              <a:rPr lang="en-GB" smtClean="0"/>
              <a:t>01/03/2019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77BCC-18D4-6844-8735-60B93739F777}" type="slidenum">
              <a:rPr lang="en-GB" smtClean="0"/>
              <a:t>‹#›</a:t>
            </a:fld>
            <a:endParaRPr lang="en-GB"/>
          </a:p>
        </p:txBody>
      </p:sp>
    </p:spTree>
    <p:extLst>
      <p:ext uri="{BB962C8B-B14F-4D97-AF65-F5344CB8AC3E}">
        <p14:creationId xmlns:p14="http://schemas.microsoft.com/office/powerpoint/2010/main" val="198898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R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34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Divider Image OPTION 0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3467"/>
            </a:lvl1pPr>
          </a:lstStyle>
          <a:p>
            <a:r>
              <a:rPr lang="en-US" dirty="0"/>
              <a:t>CLICK TO EDIT MASTER TITLE STYLE</a:t>
            </a:r>
          </a:p>
        </p:txBody>
      </p:sp>
      <p:sp>
        <p:nvSpPr>
          <p:cNvPr id="3" name="Text Placeholder 2"/>
          <p:cNvSpPr>
            <a:spLocks noGrp="1"/>
          </p:cNvSpPr>
          <p:nvPr>
            <p:ph type="body" idx="1"/>
          </p:nvPr>
        </p:nvSpPr>
        <p:spPr>
          <a:xfrm>
            <a:off x="831851" y="4589464"/>
            <a:ext cx="10515600" cy="1500187"/>
          </a:xfrm>
        </p:spPr>
        <p:txBody>
          <a:bodyPr>
            <a:normAutofit/>
          </a:bodyPr>
          <a:lstStyle>
            <a:lvl1pPr marL="0" indent="0" algn="ctr">
              <a:buNone/>
              <a:defRPr sz="2400">
                <a:solidFill>
                  <a:schemeClr val="bg1">
                    <a:lumMod val="8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Divider Image OPTION 0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3467"/>
            </a:lvl1pPr>
          </a:lstStyle>
          <a:p>
            <a:r>
              <a:rPr lang="en-US" dirty="0"/>
              <a:t>CLICK TO EDIT MASTER TITLE STYLE</a:t>
            </a:r>
          </a:p>
        </p:txBody>
      </p:sp>
      <p:sp>
        <p:nvSpPr>
          <p:cNvPr id="3" name="Text Placeholder 2"/>
          <p:cNvSpPr>
            <a:spLocks noGrp="1"/>
          </p:cNvSpPr>
          <p:nvPr>
            <p:ph type="body" idx="1"/>
          </p:nvPr>
        </p:nvSpPr>
        <p:spPr>
          <a:xfrm>
            <a:off x="831851" y="4589464"/>
            <a:ext cx="10515600" cy="1500187"/>
          </a:xfrm>
        </p:spPr>
        <p:txBody>
          <a:bodyPr>
            <a:normAutofit/>
          </a:bodyPr>
          <a:lstStyle>
            <a:lvl1pPr marL="0" indent="0" algn="ctr">
              <a:buNone/>
              <a:defRPr sz="2400">
                <a:solidFill>
                  <a:schemeClr val="bg1">
                    <a:lumMod val="8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838200" y="1517708"/>
            <a:ext cx="5181600" cy="4659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517708"/>
            <a:ext cx="5181600" cy="4659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532149"/>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370504"/>
            <a:ext cx="5157787" cy="381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532149"/>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370504"/>
            <a:ext cx="5183188" cy="381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10" name="Title Placeholder 1"/>
          <p:cNvSpPr>
            <a:spLocks noGrp="1"/>
          </p:cNvSpPr>
          <p:nvPr>
            <p:ph type="title" hasCustomPrompt="1"/>
          </p:nvPr>
        </p:nvSpPr>
        <p:spPr>
          <a:xfrm>
            <a:off x="838200" y="365126"/>
            <a:ext cx="10515600" cy="466148"/>
          </a:xfrm>
          <a:prstGeom prst="rect">
            <a:avLst/>
          </a:prstGeom>
        </p:spPr>
        <p:txBody>
          <a:bodyPr vert="horz" lIns="91440" tIns="45720" rIns="91440" bIns="45720" rtlCol="0" anchor="ctr">
            <a:noAutofit/>
          </a:bodyPr>
          <a:lstStyle/>
          <a:p>
            <a:r>
              <a:rPr lang="en-US" dirty="0"/>
              <a:t>CLICK TO EDIT MASTER TITLE STYLE</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530815"/>
            <a:ext cx="6172200" cy="4330236"/>
          </a:xfrm>
        </p:spPr>
        <p:txBody>
          <a:bodyPr>
            <a:normAutofit/>
          </a:bodyPr>
          <a:lstStyle>
            <a:lvl1pPr>
              <a:defRPr sz="2133"/>
            </a:lvl1pPr>
            <a:lvl2pPr>
              <a:defRPr sz="2133"/>
            </a:lvl2pPr>
            <a:lvl3pPr>
              <a:defRPr sz="1600"/>
            </a:lvl3pPr>
            <a:lvl4pPr>
              <a:defRPr sz="1467"/>
            </a:lvl4pPr>
            <a:lvl5pPr>
              <a:defRPr sz="14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1530816"/>
            <a:ext cx="3932237" cy="4338173"/>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10" name="Title Placeholder 1"/>
          <p:cNvSpPr>
            <a:spLocks noGrp="1"/>
          </p:cNvSpPr>
          <p:nvPr>
            <p:ph type="title" hasCustomPrompt="1"/>
          </p:nvPr>
        </p:nvSpPr>
        <p:spPr>
          <a:xfrm>
            <a:off x="838200" y="365126"/>
            <a:ext cx="10515600" cy="466148"/>
          </a:xfrm>
          <a:prstGeom prst="rect">
            <a:avLst/>
          </a:prstGeom>
        </p:spPr>
        <p:txBody>
          <a:bodyPr vert="horz" lIns="91440" tIns="45720" rIns="91440" bIns="45720" rtlCol="0" anchor="ctr">
            <a:noAutofit/>
          </a:bodyPr>
          <a:lstStyle/>
          <a:p>
            <a:r>
              <a:rPr lang="en-US" dirty="0"/>
              <a:t>CLICK TO EDIT MASTER TITLE STYLE</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530815"/>
            <a:ext cx="6172200" cy="4330236"/>
          </a:xfrm>
        </p:spPr>
        <p:txBody>
          <a:bodyPr>
            <a:normAutofit/>
          </a:bodyPr>
          <a:lstStyle>
            <a:lvl1pPr marL="0" indent="0">
              <a:buNone/>
              <a:defRPr sz="2133"/>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1530816"/>
            <a:ext cx="3932237" cy="4338173"/>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10" name="Title Placeholder 1"/>
          <p:cNvSpPr>
            <a:spLocks noGrp="1"/>
          </p:cNvSpPr>
          <p:nvPr>
            <p:ph type="title" hasCustomPrompt="1"/>
          </p:nvPr>
        </p:nvSpPr>
        <p:spPr>
          <a:xfrm>
            <a:off x="838200" y="365126"/>
            <a:ext cx="10515600" cy="466148"/>
          </a:xfrm>
          <a:prstGeom prst="rect">
            <a:avLst/>
          </a:prstGeom>
        </p:spPr>
        <p:txBody>
          <a:bodyPr vert="horz" lIns="91440" tIns="45720" rIns="91440" bIns="45720" rtlCol="0" anchor="ctr">
            <a:noAutofit/>
          </a:bodyPr>
          <a:lstStyle/>
          <a:p>
            <a:r>
              <a:rPr lang="en-US" dirty="0"/>
              <a:t>CLICK TO EDIT MASTER TITLE STYLE</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13" name="Vertical Text Placeholder 2"/>
          <p:cNvSpPr>
            <a:spLocks noGrp="1"/>
          </p:cNvSpPr>
          <p:nvPr>
            <p:ph type="body" orient="vert" idx="1"/>
          </p:nvPr>
        </p:nvSpPr>
        <p:spPr>
          <a:xfrm>
            <a:off x="838200" y="1551710"/>
            <a:ext cx="10515601" cy="46252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6"/>
            <a:ext cx="978877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7" name="Title Placeholder 1"/>
          <p:cNvSpPr>
            <a:spLocks noGrp="1"/>
          </p:cNvSpPr>
          <p:nvPr>
            <p:ph type="title" hasCustomPrompt="1"/>
          </p:nvPr>
        </p:nvSpPr>
        <p:spPr>
          <a:xfrm rot="5400000">
            <a:off x="8680953" y="3037970"/>
            <a:ext cx="5811841" cy="466148"/>
          </a:xfrm>
          <a:prstGeom prst="rect">
            <a:avLst/>
          </a:prstGeom>
        </p:spPr>
        <p:txBody>
          <a:bodyPr vert="horz" lIns="91440" tIns="45720" rIns="91440" bIns="45720" rtlCol="0" anchor="ctr">
            <a:noAutofit/>
          </a:bodyPr>
          <a:lstStyle/>
          <a:p>
            <a:r>
              <a:rPr lang="en-US" dirty="0"/>
              <a:t>CLICK TO EDIT MASTER</a:t>
            </a:r>
          </a:p>
        </p:txBody>
      </p:sp>
      <p:pic>
        <p:nvPicPr>
          <p:cNvPr id="11" name="Picture 10"/>
          <p:cNvPicPr>
            <a:picLocks noChangeAspect="1"/>
          </p:cNvPicPr>
          <p:nvPr/>
        </p:nvPicPr>
        <p:blipFill rotWithShape="1">
          <a:blip r:embed="rId2"/>
          <a:srcRect l="17832" t="39298" r="17794" b="36389"/>
          <a:stretch/>
        </p:blipFill>
        <p:spPr>
          <a:xfrm>
            <a:off x="824345" y="6318322"/>
            <a:ext cx="1766456" cy="471687"/>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Option P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34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Option RB">
    <p:spTree>
      <p:nvGrpSpPr>
        <p:cNvPr id="1" name=""/>
        <p:cNvGrpSpPr/>
        <p:nvPr/>
      </p:nvGrpSpPr>
      <p:grpSpPr>
        <a:xfrm>
          <a:off x="0" y="0"/>
          <a:ext cx="0" cy="0"/>
          <a:chOff x="0" y="0"/>
          <a:chExt cx="0" cy="0"/>
        </a:xfrm>
      </p:grpSpPr>
      <p:sp>
        <p:nvSpPr>
          <p:cNvPr id="4" name="Rectangle 3"/>
          <p:cNvSpPr/>
          <p:nvPr/>
        </p:nvSpPr>
        <p:spPr>
          <a:xfrm>
            <a:off x="0" y="-18184"/>
            <a:ext cx="12192000" cy="6876183"/>
          </a:xfrm>
          <a:prstGeom prst="rect">
            <a:avLst/>
          </a:prstGeom>
          <a:solidFill>
            <a:srgbClr val="00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sz="2400"/>
          </a:p>
        </p:txBody>
      </p:sp>
      <p:sp>
        <p:nvSpPr>
          <p:cNvPr id="2" name="Title 1"/>
          <p:cNvSpPr>
            <a:spLocks noGrp="1"/>
          </p:cNvSpPr>
          <p:nvPr>
            <p:ph type="ctrTitle" hasCustomPrompt="1"/>
          </p:nvPr>
        </p:nvSpPr>
        <p:spPr>
          <a:xfrm>
            <a:off x="1524000" y="1122363"/>
            <a:ext cx="9144000" cy="2387600"/>
          </a:xfrm>
        </p:spPr>
        <p:txBody>
          <a:bodyPr anchor="b"/>
          <a:lstStyle>
            <a:lvl1pPr algn="ctr">
              <a:defRPr sz="3467"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5_Title Slide Option RB">
    <p:spTree>
      <p:nvGrpSpPr>
        <p:cNvPr id="1" name=""/>
        <p:cNvGrpSpPr/>
        <p:nvPr/>
      </p:nvGrpSpPr>
      <p:grpSpPr>
        <a:xfrm>
          <a:off x="0" y="0"/>
          <a:ext cx="0" cy="0"/>
          <a:chOff x="0" y="0"/>
          <a:chExt cx="0" cy="0"/>
        </a:xfrm>
      </p:grpSpPr>
      <p:sp>
        <p:nvSpPr>
          <p:cNvPr id="7" name="Rectangle 6"/>
          <p:cNvSpPr/>
          <p:nvPr/>
        </p:nvSpPr>
        <p:spPr>
          <a:xfrm>
            <a:off x="0" y="1995055"/>
            <a:ext cx="12192000" cy="2867892"/>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sz="2400"/>
          </a:p>
        </p:txBody>
      </p:sp>
      <p:sp>
        <p:nvSpPr>
          <p:cNvPr id="2" name="Title 1"/>
          <p:cNvSpPr>
            <a:spLocks noGrp="1"/>
          </p:cNvSpPr>
          <p:nvPr>
            <p:ph type="ctrTitle" hasCustomPrompt="1"/>
          </p:nvPr>
        </p:nvSpPr>
        <p:spPr>
          <a:xfrm>
            <a:off x="1524000" y="1122363"/>
            <a:ext cx="9144000" cy="2387600"/>
          </a:xfrm>
        </p:spPr>
        <p:txBody>
          <a:bodyPr anchor="b"/>
          <a:lstStyle>
            <a:lvl1pPr algn="ctr">
              <a:defRPr sz="3467"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ext Ligh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008AC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sz="240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edit master title style</a:t>
            </a:r>
          </a:p>
        </p:txBody>
      </p:sp>
      <p:sp>
        <p:nvSpPr>
          <p:cNvPr id="6" name="Slide Number Placeholder 5"/>
          <p:cNvSpPr>
            <a:spLocks noGrp="1"/>
          </p:cNvSpPr>
          <p:nvPr>
            <p:ph type="sldNum" sz="quarter" idx="4"/>
          </p:nvPr>
        </p:nvSpPr>
        <p:spPr>
          <a:xfrm>
            <a:off x="11270249" y="6332931"/>
            <a:ext cx="384043" cy="365125"/>
          </a:xfrm>
          <a:prstGeom prst="rect">
            <a:avLst/>
          </a:prstGeom>
        </p:spPr>
        <p:txBody>
          <a:bodyPr vert="horz" lIns="0" tIns="0" rIns="0" bIns="0" rtlCol="0" anchor="t" anchorCtr="0"/>
          <a:lstStyle>
            <a:lvl1pPr algn="r">
              <a:defRPr sz="1333" b="0" i="0">
                <a:solidFill>
                  <a:schemeClr val="bg1"/>
                </a:solidFill>
                <a:latin typeface="+mn-lt"/>
                <a:cs typeface="Proxima Nova Bold"/>
              </a:defRPr>
            </a:lvl1pPr>
          </a:lstStyle>
          <a:p>
            <a:fld id="{DB843842-E37C-DE46-A40E-1CE5AD568D89}" type="slidenum">
              <a:rPr lang="en-GB" smtClean="0"/>
              <a:t>‹#›</a:t>
            </a:fld>
            <a:endParaRPr lang="en-GB"/>
          </a:p>
        </p:txBody>
      </p:sp>
      <p:sp>
        <p:nvSpPr>
          <p:cNvPr id="5" name="Text Placeholder 4"/>
          <p:cNvSpPr>
            <a:spLocks noGrp="1"/>
          </p:cNvSpPr>
          <p:nvPr>
            <p:ph type="body" sz="quarter" idx="10"/>
          </p:nvPr>
        </p:nvSpPr>
        <p:spPr>
          <a:xfrm>
            <a:off x="527384" y="1620981"/>
            <a:ext cx="11126909" cy="4423747"/>
          </a:xfrm>
        </p:spPr>
        <p:txBody>
          <a:bodyPr/>
          <a:lstStyle>
            <a:lvl1pPr marL="239173" indent="-239173">
              <a:spcAft>
                <a:spcPts val="400"/>
              </a:spcAft>
              <a:buClrTx/>
              <a:buFont typeface="Wingdings" panose="05000000000000000000" pitchFamily="2" charset="2"/>
              <a:buChar char="§"/>
              <a:defRPr>
                <a:solidFill>
                  <a:schemeClr val="bg1"/>
                </a:solidFill>
              </a:defRPr>
            </a:lvl1pPr>
            <a:lvl2pPr marL="706932" indent="-228589">
              <a:spcAft>
                <a:spcPts val="400"/>
              </a:spcAft>
              <a:buClrTx/>
              <a:buFont typeface="Wingdings" panose="05000000000000000000" pitchFamily="2" charset="2"/>
              <a:buChar char="§"/>
              <a:defRPr>
                <a:solidFill>
                  <a:schemeClr val="bg1"/>
                </a:solidFill>
              </a:defRPr>
            </a:lvl2pPr>
            <a:lvl3pPr marL="1134477" indent="-177792">
              <a:spcAft>
                <a:spcPts val="400"/>
              </a:spcAft>
              <a:buClrTx/>
              <a:buFont typeface="Wingdings" panose="05000000000000000000" pitchFamily="2" charset="2"/>
              <a:buChar char="§"/>
              <a:defRPr>
                <a:solidFill>
                  <a:schemeClr val="bg1"/>
                </a:solidFill>
              </a:defRPr>
            </a:lvl3pPr>
            <a:lvl4pPr marL="1648801" indent="-213773">
              <a:spcAft>
                <a:spcPts val="400"/>
              </a:spcAft>
              <a:buClrTx/>
              <a:buFont typeface="Wingdings" panose="05000000000000000000" pitchFamily="2" charset="2"/>
              <a:buChar char="§"/>
              <a:defRPr>
                <a:solidFill>
                  <a:schemeClr val="bg1"/>
                </a:solidFill>
              </a:defRPr>
            </a:lvl4pPr>
            <a:lvl5pPr marL="2116562" indent="-203190">
              <a:spcAft>
                <a:spcPts val="400"/>
              </a:spcAft>
              <a:buClrTx/>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ivider Image OPTION 01">
    <p:spTree>
      <p:nvGrpSpPr>
        <p:cNvPr id="1" name=""/>
        <p:cNvGrpSpPr/>
        <p:nvPr/>
      </p:nvGrpSpPr>
      <p:grpSpPr>
        <a:xfrm>
          <a:off x="0" y="0"/>
          <a:ext cx="0" cy="0"/>
          <a:chOff x="0" y="0"/>
          <a:chExt cx="0" cy="0"/>
        </a:xfrm>
      </p:grpSpPr>
      <p:sp>
        <p:nvSpPr>
          <p:cNvPr id="12" name="Rectangle 11"/>
          <p:cNvSpPr/>
          <p:nvPr/>
        </p:nvSpPr>
        <p:spPr>
          <a:xfrm>
            <a:off x="0" y="-18184"/>
            <a:ext cx="12192000" cy="6876183"/>
          </a:xfrm>
          <a:prstGeom prst="rect">
            <a:avLst/>
          </a:prstGeom>
          <a:solidFill>
            <a:srgbClr val="00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sz="240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pic>
        <p:nvPicPr>
          <p:cNvPr id="7" name="Picture 6"/>
          <p:cNvPicPr>
            <a:picLocks noChangeAspect="1"/>
          </p:cNvPicPr>
          <p:nvPr/>
        </p:nvPicPr>
        <p:blipFill>
          <a:blip r:embed="rId2"/>
          <a:stretch>
            <a:fillRect/>
          </a:stretch>
        </p:blipFill>
        <p:spPr>
          <a:xfrm>
            <a:off x="3838687" y="3182397"/>
            <a:ext cx="973387" cy="973387"/>
          </a:xfrm>
          <a:prstGeom prst="rect">
            <a:avLst/>
          </a:prstGeom>
        </p:spPr>
      </p:pic>
      <p:pic>
        <p:nvPicPr>
          <p:cNvPr id="8" name="Picture 7"/>
          <p:cNvPicPr>
            <a:picLocks noChangeAspect="1"/>
          </p:cNvPicPr>
          <p:nvPr/>
        </p:nvPicPr>
        <p:blipFill>
          <a:blip r:embed="rId3"/>
          <a:stretch>
            <a:fillRect/>
          </a:stretch>
        </p:blipFill>
        <p:spPr>
          <a:xfrm>
            <a:off x="3884209" y="3901910"/>
            <a:ext cx="882343" cy="882343"/>
          </a:xfrm>
          <a:prstGeom prst="rect">
            <a:avLst/>
          </a:prstGeom>
        </p:spPr>
      </p:pic>
      <p:sp>
        <p:nvSpPr>
          <p:cNvPr id="9" name="Text Placeholder 8"/>
          <p:cNvSpPr>
            <a:spLocks noGrp="1"/>
          </p:cNvSpPr>
          <p:nvPr>
            <p:ph type="body" sz="quarter" idx="13"/>
          </p:nvPr>
        </p:nvSpPr>
        <p:spPr>
          <a:xfrm>
            <a:off x="3912000" y="2163135"/>
            <a:ext cx="7295127" cy="800031"/>
          </a:xfrm>
        </p:spPr>
        <p:txBody>
          <a:bodyPr>
            <a:noAutofit/>
          </a:bodyPr>
          <a:lstStyle>
            <a:lvl1pPr marL="0" indent="0" algn="l">
              <a:buNone/>
              <a:defRPr sz="5333" b="0" i="0">
                <a:solidFill>
                  <a:schemeClr val="bg1"/>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8"/>
          <p:cNvSpPr>
            <a:spLocks noGrp="1"/>
          </p:cNvSpPr>
          <p:nvPr>
            <p:ph type="body" sz="quarter" idx="14"/>
          </p:nvPr>
        </p:nvSpPr>
        <p:spPr>
          <a:xfrm>
            <a:off x="4812075" y="3399186"/>
            <a:ext cx="4572000" cy="517281"/>
          </a:xfrm>
        </p:spPr>
        <p:txBody>
          <a:bodyPr anchor="ctr">
            <a:normAutofit/>
          </a:bodyPr>
          <a:lstStyle>
            <a:lvl1pPr marL="0" indent="0" algn="l">
              <a:buNone/>
              <a:defRPr sz="2667">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1" name="Text Placeholder 8"/>
          <p:cNvSpPr>
            <a:spLocks noGrp="1"/>
          </p:cNvSpPr>
          <p:nvPr>
            <p:ph type="body" sz="quarter" idx="15"/>
          </p:nvPr>
        </p:nvSpPr>
        <p:spPr>
          <a:xfrm>
            <a:off x="4812075" y="4084442"/>
            <a:ext cx="4572000" cy="517281"/>
          </a:xfrm>
        </p:spPr>
        <p:txBody>
          <a:bodyPr anchor="ctr">
            <a:normAutofit/>
          </a:bodyPr>
          <a:lstStyle>
            <a:lvl1pPr marL="0" indent="0" algn="l">
              <a:buNone/>
              <a:defRPr sz="2667">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Option P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34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Option QV">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34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240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Option P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34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normAutofit/>
          </a:bodyPr>
          <a:lstStyle>
            <a:lvl1pPr marL="0" indent="0" algn="ctr">
              <a:buNone/>
              <a:defRPr sz="1333">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7707"/>
            <a:ext cx="10515600" cy="4659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
        <p:nvSpPr>
          <p:cNvPr id="14" name="Title 13"/>
          <p:cNvSpPr>
            <a:spLocks noGrp="1"/>
          </p:cNvSpPr>
          <p:nvPr>
            <p:ph type="title" hasCustomPrompt="1"/>
          </p:nvPr>
        </p:nvSpPr>
        <p:spPr/>
        <p:txBody>
          <a:bodyPr/>
          <a:lstStyle/>
          <a:p>
            <a:r>
              <a:rPr lang="en-US" dirty="0"/>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Divider Image OPTION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3467"/>
            </a:lvl1pPr>
          </a:lstStyle>
          <a:p>
            <a:r>
              <a:rPr lang="en-US" dirty="0"/>
              <a:t>CLICK TO EDIT MASTER TITLE STYLE</a:t>
            </a:r>
          </a:p>
        </p:txBody>
      </p:sp>
      <p:sp>
        <p:nvSpPr>
          <p:cNvPr id="3" name="Text Placeholder 2"/>
          <p:cNvSpPr>
            <a:spLocks noGrp="1"/>
          </p:cNvSpPr>
          <p:nvPr>
            <p:ph type="body" idx="1"/>
          </p:nvPr>
        </p:nvSpPr>
        <p:spPr>
          <a:xfrm>
            <a:off x="831851" y="4589464"/>
            <a:ext cx="10515600" cy="1500187"/>
          </a:xfrm>
        </p:spPr>
        <p:txBody>
          <a:bodyPr>
            <a:normAutofit/>
          </a:bodyPr>
          <a:lstStyle>
            <a:lvl1pPr marL="0" indent="0" algn="ctr">
              <a:buNone/>
              <a:defRPr sz="2400">
                <a:solidFill>
                  <a:schemeClr val="bg1">
                    <a:lumMod val="8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Divider Image OPTION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3467"/>
            </a:lvl1pPr>
          </a:lstStyle>
          <a:p>
            <a:r>
              <a:rPr lang="en-US" dirty="0"/>
              <a:t>CLICK TO EDIT MASTER TITLE STYLE</a:t>
            </a:r>
          </a:p>
        </p:txBody>
      </p:sp>
      <p:sp>
        <p:nvSpPr>
          <p:cNvPr id="3" name="Text Placeholder 2"/>
          <p:cNvSpPr>
            <a:spLocks noGrp="1"/>
          </p:cNvSpPr>
          <p:nvPr>
            <p:ph type="body" idx="1"/>
          </p:nvPr>
        </p:nvSpPr>
        <p:spPr>
          <a:xfrm>
            <a:off x="831851" y="4589464"/>
            <a:ext cx="10515600" cy="1500187"/>
          </a:xfrm>
        </p:spPr>
        <p:txBody>
          <a:bodyPr>
            <a:normAutofit/>
          </a:bodyPr>
          <a:lstStyle>
            <a:lvl1pPr marL="0" indent="0" algn="ctr">
              <a:buNone/>
              <a:defRPr sz="2400">
                <a:solidFill>
                  <a:schemeClr val="bg1">
                    <a:lumMod val="8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Divider Image OPTION 0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3467"/>
            </a:lvl1pPr>
          </a:lstStyle>
          <a:p>
            <a:r>
              <a:rPr lang="en-US" dirty="0"/>
              <a:t>CLICK TO EDIT MASTER TITLE STYLE</a:t>
            </a:r>
          </a:p>
        </p:txBody>
      </p:sp>
      <p:sp>
        <p:nvSpPr>
          <p:cNvPr id="3" name="Text Placeholder 2"/>
          <p:cNvSpPr>
            <a:spLocks noGrp="1"/>
          </p:cNvSpPr>
          <p:nvPr>
            <p:ph type="body" idx="1"/>
          </p:nvPr>
        </p:nvSpPr>
        <p:spPr>
          <a:xfrm>
            <a:off x="831851" y="4589464"/>
            <a:ext cx="10515600" cy="1500187"/>
          </a:xfrm>
        </p:spPr>
        <p:txBody>
          <a:bodyPr>
            <a:normAutofit/>
          </a:bodyPr>
          <a:lstStyle>
            <a:lvl1pPr marL="0" indent="0" algn="ctr">
              <a:buNone/>
              <a:defRPr sz="2400">
                <a:solidFill>
                  <a:schemeClr val="bg1">
                    <a:lumMod val="8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DB843842-E37C-DE46-A40E-1CE5AD568D89}" type="slidenum">
              <a:rPr lang="en-GB" smtClean="0"/>
              <a:t>‹#›</a:t>
            </a:fld>
            <a:endParaRPr lang="en-GB"/>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517708"/>
            <a:ext cx="10515600" cy="46592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Picture 6"/>
          <p:cNvPicPr>
            <a:picLocks noChangeAspect="1"/>
          </p:cNvPicPr>
          <p:nvPr/>
        </p:nvPicPr>
        <p:blipFill rotWithShape="1">
          <a:blip r:embed="rId25"/>
          <a:srcRect l="17832" t="39298" r="17794" b="36389"/>
          <a:stretch/>
        </p:blipFill>
        <p:spPr>
          <a:xfrm>
            <a:off x="824345" y="6318322"/>
            <a:ext cx="1766456" cy="471687"/>
          </a:xfrm>
          <a:prstGeom prst="rect">
            <a:avLst/>
          </a:prstGeom>
        </p:spPr>
      </p:pic>
      <p:sp>
        <p:nvSpPr>
          <p:cNvPr id="2" name="Title Placeholder 1"/>
          <p:cNvSpPr>
            <a:spLocks noGrp="1"/>
          </p:cNvSpPr>
          <p:nvPr>
            <p:ph type="title"/>
          </p:nvPr>
        </p:nvSpPr>
        <p:spPr>
          <a:xfrm>
            <a:off x="838200" y="365126"/>
            <a:ext cx="10515600" cy="466148"/>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784126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ctr" defTabSz="914377" rtl="0" eaLnBrk="1" latinLnBrk="0" hangingPunct="1">
        <a:lnSpc>
          <a:spcPct val="90000"/>
        </a:lnSpc>
        <a:spcBef>
          <a:spcPct val="0"/>
        </a:spcBef>
        <a:buNone/>
        <a:defRPr sz="3200" kern="1200">
          <a:solidFill>
            <a:srgbClr val="008AC6"/>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070C0"/>
        </a:buClr>
        <a:buFont typeface="Arial" panose="020B0604020202020204" pitchFamily="34" charset="0"/>
        <a:buChar char="•"/>
        <a:defRPr sz="3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70C0"/>
        </a:buClr>
        <a:buFont typeface="Arial" panose="020B0604020202020204" pitchFamily="34" charset="0"/>
        <a:buChar char="•"/>
        <a:defRPr sz="2667"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70C0"/>
        </a:buClr>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70C0"/>
        </a:buClr>
        <a:buFont typeface="Arial" panose="020B060402020202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70C0"/>
        </a:buClr>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appsecco/using-docker-kubernetes-for-automating-appsec-and-osint-workflow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tif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7"/>
            <a:ext cx="9144000" cy="1655763"/>
          </a:xfrm>
        </p:spPr>
        <p:txBody>
          <a:bodyPr anchor="ctr">
            <a:normAutofit/>
          </a:bodyPr>
          <a:lstStyle/>
          <a:p>
            <a:endParaRPr lang="en-GB"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139" y="4106068"/>
            <a:ext cx="4572000" cy="6477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482" y="5376856"/>
            <a:ext cx="1589314" cy="226714"/>
          </a:xfrm>
          <a:prstGeom prst="rect">
            <a:avLst/>
          </a:prstGeom>
        </p:spPr>
      </p:pic>
      <p:sp>
        <p:nvSpPr>
          <p:cNvPr id="7" name="Cube 6"/>
          <p:cNvSpPr/>
          <p:nvPr/>
        </p:nvSpPr>
        <p:spPr>
          <a:xfrm>
            <a:off x="1189893" y="696425"/>
            <a:ext cx="9800492" cy="281353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467" dirty="0">
                <a:solidFill>
                  <a:prstClr val="white">
                    <a:lumMod val="95000"/>
                  </a:prstClr>
                </a:solidFill>
                <a:latin typeface="Gotham Medium" charset="0"/>
                <a:ea typeface="Gotham Medium" charset="0"/>
                <a:cs typeface="Gotham Medium" charset="0"/>
              </a:rPr>
              <a:t>Using Containers, Kubernetes and Serverless to Automate App Sec and OSINT Workflows</a:t>
            </a:r>
            <a:endParaRPr lang="en-GB" dirty="0"/>
          </a:p>
        </p:txBody>
      </p:sp>
    </p:spTree>
    <p:extLst>
      <p:ext uri="{BB962C8B-B14F-4D97-AF65-F5344CB8AC3E}">
        <p14:creationId xmlns:p14="http://schemas.microsoft.com/office/powerpoint/2010/main" val="193777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be 16"/>
          <p:cNvSpPr/>
          <p:nvPr/>
        </p:nvSpPr>
        <p:spPr>
          <a:xfrm>
            <a:off x="6769174" y="4885440"/>
            <a:ext cx="5141150"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Kubernetes Cluster</a:t>
            </a:r>
          </a:p>
        </p:txBody>
      </p:sp>
      <p:sp>
        <p:nvSpPr>
          <p:cNvPr id="28" name="Content Placeholder 27"/>
          <p:cNvSpPr>
            <a:spLocks noGrp="1"/>
          </p:cNvSpPr>
          <p:nvPr>
            <p:ph idx="1"/>
          </p:nvPr>
        </p:nvSpPr>
        <p:spPr>
          <a:xfrm>
            <a:off x="838200" y="1517707"/>
            <a:ext cx="6475487" cy="4140269"/>
          </a:xfrm>
        </p:spPr>
        <p:txBody>
          <a:bodyPr>
            <a:normAutofit fontScale="92500" lnSpcReduction="20000"/>
          </a:bodyPr>
          <a:lstStyle/>
          <a:p>
            <a:pPr marL="514350" indent="-514350">
              <a:lnSpc>
                <a:spcPct val="150000"/>
              </a:lnSpc>
              <a:buFont typeface="+mj-lt"/>
              <a:buAutoNum type="arabicPeriod"/>
            </a:pPr>
            <a:r>
              <a:rPr lang="en-GB" dirty="0"/>
              <a:t>How do we add a new service on a cluster?</a:t>
            </a:r>
          </a:p>
          <a:p>
            <a:pPr marL="514350" indent="-514350">
              <a:lnSpc>
                <a:spcPct val="150000"/>
              </a:lnSpc>
              <a:buFont typeface="+mj-lt"/>
              <a:buAutoNum type="arabicPeriod"/>
            </a:pPr>
            <a:r>
              <a:rPr lang="en-GB" dirty="0"/>
              <a:t>How do we deploy our software?</a:t>
            </a:r>
          </a:p>
          <a:p>
            <a:pPr marL="514350" indent="-514350">
              <a:lnSpc>
                <a:spcPct val="150000"/>
              </a:lnSpc>
              <a:buFont typeface="+mj-lt"/>
              <a:buAutoNum type="arabicPeriod"/>
            </a:pPr>
            <a:r>
              <a:rPr lang="en-GB" dirty="0"/>
              <a:t>How do we expose it? </a:t>
            </a:r>
          </a:p>
          <a:p>
            <a:pPr marL="514350" indent="-514350">
              <a:lnSpc>
                <a:spcPct val="150000"/>
              </a:lnSpc>
              <a:buFont typeface="+mj-lt"/>
              <a:buAutoNum type="arabicPeriod"/>
            </a:pPr>
            <a:r>
              <a:rPr lang="en-GB" dirty="0"/>
              <a:t>How do we deploy functions?</a:t>
            </a:r>
          </a:p>
          <a:p>
            <a:pPr marL="514350" indent="-514350">
              <a:lnSpc>
                <a:spcPct val="150000"/>
              </a:lnSpc>
              <a:buFont typeface="+mj-lt"/>
              <a:buAutoNum type="arabicPeriod"/>
            </a:pPr>
            <a:r>
              <a:rPr lang="en-GB" dirty="0"/>
              <a:t>Where do we store the </a:t>
            </a:r>
            <a:r>
              <a:rPr lang="en-GB" dirty="0" err="1"/>
              <a:t>configs</a:t>
            </a:r>
            <a:r>
              <a:rPr lang="en-GB" dirty="0"/>
              <a:t>?</a:t>
            </a:r>
          </a:p>
        </p:txBody>
      </p:sp>
      <p:sp>
        <p:nvSpPr>
          <p:cNvPr id="3" name="Title 2"/>
          <p:cNvSpPr>
            <a:spLocks noGrp="1"/>
          </p:cNvSpPr>
          <p:nvPr>
            <p:ph type="title"/>
          </p:nvPr>
        </p:nvSpPr>
        <p:spPr/>
        <p:txBody>
          <a:bodyPr/>
          <a:lstStyle/>
          <a:p>
            <a:r>
              <a:rPr lang="en-GB" dirty="0"/>
              <a:t>Basic Building Blocks </a:t>
            </a:r>
            <a:r>
              <a:rPr lang="mr-IN" dirty="0"/>
              <a:t>–</a:t>
            </a:r>
            <a:r>
              <a:rPr lang="en-GB" dirty="0"/>
              <a:t> Kubernetes</a:t>
            </a:r>
          </a:p>
        </p:txBody>
      </p:sp>
      <p:sp>
        <p:nvSpPr>
          <p:cNvPr id="8" name="Cube 7"/>
          <p:cNvSpPr/>
          <p:nvPr/>
        </p:nvSpPr>
        <p:spPr>
          <a:xfrm>
            <a:off x="7049267" y="4014666"/>
            <a:ext cx="1791389"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Services</a:t>
            </a:r>
          </a:p>
        </p:txBody>
      </p:sp>
      <p:sp>
        <p:nvSpPr>
          <p:cNvPr id="26" name="Cube 25"/>
          <p:cNvSpPr/>
          <p:nvPr/>
        </p:nvSpPr>
        <p:spPr>
          <a:xfrm>
            <a:off x="8642220" y="4014666"/>
            <a:ext cx="1656461"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Deployments</a:t>
            </a:r>
          </a:p>
        </p:txBody>
      </p:sp>
      <p:sp>
        <p:nvSpPr>
          <p:cNvPr id="9" name="Cube 8"/>
          <p:cNvSpPr/>
          <p:nvPr/>
        </p:nvSpPr>
        <p:spPr>
          <a:xfrm>
            <a:off x="7654534" y="3143892"/>
            <a:ext cx="1848498"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Helm Charts</a:t>
            </a:r>
          </a:p>
        </p:txBody>
      </p:sp>
      <p:sp>
        <p:nvSpPr>
          <p:cNvPr id="15" name="Cube 14"/>
          <p:cNvSpPr/>
          <p:nvPr/>
        </p:nvSpPr>
        <p:spPr>
          <a:xfrm>
            <a:off x="10123233" y="4014666"/>
            <a:ext cx="1656461"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Ingress</a:t>
            </a:r>
          </a:p>
        </p:txBody>
      </p:sp>
      <p:sp>
        <p:nvSpPr>
          <p:cNvPr id="12" name="Cube 11"/>
          <p:cNvSpPr/>
          <p:nvPr/>
        </p:nvSpPr>
        <p:spPr>
          <a:xfrm>
            <a:off x="9301280" y="3143892"/>
            <a:ext cx="1848498"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Manifests</a:t>
            </a:r>
          </a:p>
        </p:txBody>
      </p:sp>
      <p:sp>
        <p:nvSpPr>
          <p:cNvPr id="10" name="Cube 9"/>
          <p:cNvSpPr/>
          <p:nvPr/>
        </p:nvSpPr>
        <p:spPr>
          <a:xfrm>
            <a:off x="7770088" y="2273118"/>
            <a:ext cx="1752995"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Serverless Functions</a:t>
            </a:r>
          </a:p>
        </p:txBody>
      </p:sp>
      <p:sp>
        <p:nvSpPr>
          <p:cNvPr id="16" name="Cube 15"/>
          <p:cNvSpPr/>
          <p:nvPr/>
        </p:nvSpPr>
        <p:spPr>
          <a:xfrm>
            <a:off x="9358491" y="2273118"/>
            <a:ext cx="1699847"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Configurations</a:t>
            </a:r>
            <a:endParaRPr lang="en-GB" sz="1400" dirty="0"/>
          </a:p>
        </p:txBody>
      </p:sp>
    </p:spTree>
    <p:extLst>
      <p:ext uri="{BB962C8B-B14F-4D97-AF65-F5344CB8AC3E}">
        <p14:creationId xmlns:p14="http://schemas.microsoft.com/office/powerpoint/2010/main" val="16465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 calcmode="lin" valueType="num">
                                      <p:cBhvr additive="base">
                                        <p:cTn id="13"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anim calcmode="lin" valueType="num">
                                      <p:cBhvr additive="base">
                                        <p:cTn id="19"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3" end="3"/>
                                            </p:txEl>
                                          </p:spTgt>
                                        </p:tgtEl>
                                        <p:attrNameLst>
                                          <p:attrName>style.visibility</p:attrName>
                                        </p:attrNameLst>
                                      </p:cBhvr>
                                      <p:to>
                                        <p:strVal val="visible"/>
                                      </p:to>
                                    </p:set>
                                    <p:anim calcmode="lin" valueType="num">
                                      <p:cBhvr additive="base">
                                        <p:cTn id="25" dur="500" fill="hold"/>
                                        <p:tgtEl>
                                          <p:spTgt spid="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xEl>
                                              <p:pRg st="4" end="4"/>
                                            </p:txEl>
                                          </p:spTgt>
                                        </p:tgtEl>
                                        <p:attrNameLst>
                                          <p:attrName>style.visibility</p:attrName>
                                        </p:attrNameLst>
                                      </p:cBhvr>
                                      <p:to>
                                        <p:strVal val="visible"/>
                                      </p:to>
                                    </p:set>
                                    <p:anim calcmode="lin" valueType="num">
                                      <p:cBhvr additive="base">
                                        <p:cTn id="31" dur="500" fill="hold"/>
                                        <p:tgtEl>
                                          <p:spTgt spid="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t>Docker</a:t>
            </a:r>
          </a:p>
          <a:p>
            <a:pPr lvl="1"/>
            <a:r>
              <a:rPr lang="en-GB" dirty="0" err="1"/>
              <a:t>Dockerfile</a:t>
            </a:r>
            <a:endParaRPr lang="en-GB" dirty="0"/>
          </a:p>
          <a:p>
            <a:pPr lvl="1"/>
            <a:r>
              <a:rPr lang="en-GB" dirty="0" err="1"/>
              <a:t>Dockerbuild</a:t>
            </a:r>
            <a:endParaRPr lang="en-GB" dirty="0"/>
          </a:p>
          <a:p>
            <a:pPr lvl="1"/>
            <a:r>
              <a:rPr lang="en-GB" dirty="0"/>
              <a:t>Docker hub</a:t>
            </a:r>
          </a:p>
          <a:p>
            <a:r>
              <a:rPr lang="en-GB" dirty="0"/>
              <a:t>Enterprise Messaging Patterns</a:t>
            </a:r>
          </a:p>
          <a:p>
            <a:pPr lvl="1"/>
            <a:r>
              <a:rPr lang="en-GB" dirty="0"/>
              <a:t>NATS </a:t>
            </a:r>
            <a:r>
              <a:rPr lang="en-GB" dirty="0" err="1"/>
              <a:t>PubSub</a:t>
            </a:r>
            <a:endParaRPr lang="en-GB" dirty="0"/>
          </a:p>
          <a:p>
            <a:r>
              <a:rPr lang="en-GB" dirty="0"/>
              <a:t>Kubernetes</a:t>
            </a:r>
          </a:p>
          <a:p>
            <a:pPr lvl="1"/>
            <a:r>
              <a:rPr lang="en-GB" dirty="0"/>
              <a:t>Deployment</a:t>
            </a:r>
          </a:p>
          <a:p>
            <a:pPr lvl="1"/>
            <a:r>
              <a:rPr lang="en-GB" dirty="0"/>
              <a:t>Services</a:t>
            </a:r>
          </a:p>
          <a:p>
            <a:r>
              <a:rPr lang="en-GB" dirty="0"/>
              <a:t>Serverless</a:t>
            </a:r>
          </a:p>
          <a:p>
            <a:pPr lvl="1"/>
            <a:r>
              <a:rPr lang="en-GB" dirty="0"/>
              <a:t>Deployment</a:t>
            </a:r>
          </a:p>
        </p:txBody>
      </p:sp>
      <p:sp>
        <p:nvSpPr>
          <p:cNvPr id="3" name="Title 2"/>
          <p:cNvSpPr>
            <a:spLocks noGrp="1"/>
          </p:cNvSpPr>
          <p:nvPr>
            <p:ph type="title"/>
          </p:nvPr>
        </p:nvSpPr>
        <p:spPr/>
        <p:txBody>
          <a:bodyPr/>
          <a:lstStyle/>
          <a:p>
            <a:r>
              <a:rPr lang="en-GB" dirty="0"/>
              <a:t>Basic Building Blocks</a:t>
            </a:r>
          </a:p>
        </p:txBody>
      </p:sp>
    </p:spTree>
    <p:extLst>
      <p:ext uri="{BB962C8B-B14F-4D97-AF65-F5344CB8AC3E}">
        <p14:creationId xmlns:p14="http://schemas.microsoft.com/office/powerpoint/2010/main" val="15071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p:cNvSpPr/>
          <p:nvPr/>
        </p:nvSpPr>
        <p:spPr>
          <a:xfrm>
            <a:off x="8065008" y="4315968"/>
            <a:ext cx="3200400" cy="13898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prstClr val="white"/>
                </a:solidFill>
                <a:latin typeface="Gotham Medium" charset="0"/>
                <a:ea typeface="Gotham Medium" charset="0"/>
                <a:cs typeface="Gotham Medium" charset="0"/>
              </a:rPr>
              <a:t>Setup</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6529589"/>
              </p:ext>
            </p:extLst>
          </p:nvPr>
        </p:nvGraphicFramePr>
        <p:xfrm>
          <a:off x="1478280" y="1047388"/>
          <a:ext cx="9642565" cy="158496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3354977">
                  <a:extLst>
                    <a:ext uri="{9D8B030D-6E8A-4147-A177-3AD203B41FA5}">
                      <a16:colId xmlns:a16="http://schemas.microsoft.com/office/drawing/2014/main" val="20001"/>
                    </a:ext>
                  </a:extLst>
                </a:gridCol>
                <a:gridCol w="5464628">
                  <a:extLst>
                    <a:ext uri="{9D8B030D-6E8A-4147-A177-3AD203B41FA5}">
                      <a16:colId xmlns:a16="http://schemas.microsoft.com/office/drawing/2014/main" val="20002"/>
                    </a:ext>
                  </a:extLst>
                </a:gridCol>
              </a:tblGrid>
              <a:tr h="370840">
                <a:tc>
                  <a:txBody>
                    <a:bodyPr/>
                    <a:lstStyle/>
                    <a:p>
                      <a:pPr algn="ctr"/>
                      <a:r>
                        <a:rPr lang="en-GB" sz="2000" b="0" i="0" dirty="0">
                          <a:latin typeface="Gotham Medium" charset="0"/>
                          <a:ea typeface="Gotham Medium" charset="0"/>
                          <a:cs typeface="Gotham Medium" charset="0"/>
                        </a:rPr>
                        <a:t>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Useful 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GB" sz="16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nSpc>
                          <a:spcPct val="150000"/>
                        </a:lnSpc>
                        <a:buFont typeface="+mj-lt"/>
                        <a:buAutoNum type="arabicPeriod"/>
                      </a:pPr>
                      <a:r>
                        <a:rPr lang="en-GB" sz="1600" dirty="0"/>
                        <a:t>Learn</a:t>
                      </a:r>
                      <a:r>
                        <a:rPr lang="en-GB" sz="1600" baseline="0" dirty="0"/>
                        <a:t> all the building blocks</a:t>
                      </a:r>
                    </a:p>
                    <a:p>
                      <a:pPr marL="342900" indent="-342900">
                        <a:lnSpc>
                          <a:spcPct val="150000"/>
                        </a:lnSpc>
                        <a:buFont typeface="+mj-lt"/>
                        <a:buAutoNum type="arabicPeriod"/>
                      </a:pPr>
                      <a:r>
                        <a:rPr lang="en-GB" sz="1600" baseline="0" dirty="0"/>
                        <a:t>Get everything in place</a:t>
                      </a:r>
                    </a:p>
                    <a:p>
                      <a:pPr marL="342900" indent="-342900">
                        <a:lnSpc>
                          <a:spcPct val="150000"/>
                        </a:lnSpc>
                        <a:buFont typeface="+mj-lt"/>
                        <a:buAutoNum type="arabicPeriod"/>
                      </a:pPr>
                      <a:r>
                        <a:rPr lang="en-GB" sz="1600" baseline="0" dirty="0"/>
                        <a:t>Cluster is up and running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50000"/>
                        </a:lnSpc>
                        <a:buFont typeface="Wingdings" charset="2"/>
                        <a:buChar char="ü"/>
                      </a:pPr>
                      <a:r>
                        <a:rPr lang="en-GB" sz="1600" dirty="0"/>
                        <a:t>You are new</a:t>
                      </a:r>
                      <a:r>
                        <a:rPr lang="en-GB" sz="1600" baseline="0" dirty="0"/>
                        <a:t> to Docker &amp; Kubernetes</a:t>
                      </a:r>
                    </a:p>
                    <a:p>
                      <a:pPr marL="285750" indent="-285750">
                        <a:lnSpc>
                          <a:spcPct val="150000"/>
                        </a:lnSpc>
                        <a:buFont typeface="Wingdings" charset="2"/>
                        <a:buChar char="ü"/>
                      </a:pPr>
                      <a:r>
                        <a:rPr lang="en-GB" sz="1600" baseline="0" dirty="0"/>
                        <a:t>You want to try at home later</a:t>
                      </a:r>
                    </a:p>
                    <a:p>
                      <a:pPr marL="285750" indent="-285750">
                        <a:lnSpc>
                          <a:spcPct val="150000"/>
                        </a:lnSpc>
                        <a:buFont typeface="Wingdings" charset="2"/>
                        <a:buChar char="ü"/>
                      </a:pPr>
                      <a:r>
                        <a:rPr lang="en-GB" sz="1600" baseline="0" dirty="0"/>
                        <a:t>You want your cluster running</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615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dirty="0"/>
              <a:t>Use </a:t>
            </a:r>
            <a:r>
              <a:rPr lang="en-GB" i="1" dirty="0" err="1"/>
              <a:t>gcloud</a:t>
            </a:r>
            <a:r>
              <a:rPr lang="en-GB" dirty="0"/>
              <a:t> command line to create a managed Kubernetes cluster on Google Cloud Platform</a:t>
            </a:r>
          </a:p>
          <a:p>
            <a:pPr lvl="1">
              <a:lnSpc>
                <a:spcPct val="150000"/>
              </a:lnSpc>
            </a:pPr>
            <a:r>
              <a:rPr lang="en-GB" dirty="0"/>
              <a:t>5 node cluster</a:t>
            </a:r>
          </a:p>
          <a:p>
            <a:pPr lvl="1">
              <a:lnSpc>
                <a:spcPct val="150000"/>
              </a:lnSpc>
            </a:pPr>
            <a:r>
              <a:rPr lang="en-GB" dirty="0" err="1"/>
              <a:t>Autoscaling</a:t>
            </a:r>
            <a:r>
              <a:rPr lang="en-GB" dirty="0"/>
              <a:t> enabled</a:t>
            </a:r>
          </a:p>
          <a:p>
            <a:pPr lvl="1">
              <a:lnSpc>
                <a:spcPct val="150000"/>
              </a:lnSpc>
            </a:pPr>
            <a:r>
              <a:rPr lang="en-GB" dirty="0"/>
              <a:t>By default only 1 node is alive</a:t>
            </a:r>
          </a:p>
          <a:p>
            <a:pPr lvl="1">
              <a:lnSpc>
                <a:spcPct val="150000"/>
              </a:lnSpc>
            </a:pPr>
            <a:r>
              <a:rPr lang="en-GB" dirty="0"/>
              <a:t>Auto scaled to max 5 nodes based on load</a:t>
            </a:r>
          </a:p>
        </p:txBody>
      </p:sp>
      <p:sp>
        <p:nvSpPr>
          <p:cNvPr id="3" name="Title 2"/>
          <p:cNvSpPr>
            <a:spLocks noGrp="1"/>
          </p:cNvSpPr>
          <p:nvPr>
            <p:ph type="title"/>
          </p:nvPr>
        </p:nvSpPr>
        <p:spPr/>
        <p:txBody>
          <a:bodyPr/>
          <a:lstStyle/>
          <a:p>
            <a:r>
              <a:rPr lang="en-GB" dirty="0"/>
              <a:t>Deploy the Cluster</a:t>
            </a:r>
          </a:p>
        </p:txBody>
      </p:sp>
    </p:spTree>
    <p:extLst>
      <p:ext uri="{BB962C8B-B14F-4D97-AF65-F5344CB8AC3E}">
        <p14:creationId xmlns:p14="http://schemas.microsoft.com/office/powerpoint/2010/main" val="82224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FCC75-2FA9-864F-98CB-8B79F22B0438}"/>
              </a:ext>
            </a:extLst>
          </p:cNvPr>
          <p:cNvSpPr>
            <a:spLocks noGrp="1"/>
          </p:cNvSpPr>
          <p:nvPr>
            <p:ph idx="1"/>
          </p:nvPr>
        </p:nvSpPr>
        <p:spPr/>
        <p:txBody>
          <a:bodyPr>
            <a:normAutofit fontScale="70000" lnSpcReduction="20000"/>
          </a:bodyPr>
          <a:lstStyle/>
          <a:p>
            <a:pPr>
              <a:lnSpc>
                <a:spcPct val="120000"/>
              </a:lnSpc>
            </a:pPr>
            <a:r>
              <a:rPr lang="en-US"/>
              <a:t>Infrastructure Services</a:t>
            </a:r>
          </a:p>
          <a:p>
            <a:pPr lvl="1">
              <a:lnSpc>
                <a:spcPct val="120000"/>
              </a:lnSpc>
            </a:pPr>
            <a:r>
              <a:rPr lang="en-US"/>
              <a:t>NATS (PubSub)</a:t>
            </a:r>
          </a:p>
          <a:p>
            <a:pPr lvl="1">
              <a:lnSpc>
                <a:spcPct val="120000"/>
              </a:lnSpc>
            </a:pPr>
            <a:r>
              <a:rPr lang="en-US"/>
              <a:t>Minio (Object Storage)</a:t>
            </a:r>
          </a:p>
          <a:p>
            <a:pPr lvl="1">
              <a:lnSpc>
                <a:spcPct val="120000"/>
              </a:lnSpc>
            </a:pPr>
            <a:r>
              <a:rPr lang="en-US"/>
              <a:t>Kubeless (Kubernetes native Serverless Platform)</a:t>
            </a:r>
          </a:p>
          <a:p>
            <a:pPr>
              <a:lnSpc>
                <a:spcPct val="120000"/>
              </a:lnSpc>
            </a:pPr>
            <a:r>
              <a:rPr lang="en-US"/>
              <a:t>App Services</a:t>
            </a:r>
          </a:p>
          <a:p>
            <a:pPr lvl="1">
              <a:lnSpc>
                <a:spcPct val="120000"/>
              </a:lnSpc>
            </a:pPr>
            <a:r>
              <a:rPr lang="en-US"/>
              <a:t>Sub-domain Enumeration (Serverless function)</a:t>
            </a:r>
          </a:p>
          <a:p>
            <a:pPr lvl="1">
              <a:lnSpc>
                <a:spcPct val="120000"/>
              </a:lnSpc>
            </a:pPr>
            <a:r>
              <a:rPr lang="en-US"/>
              <a:t>OWASP ZAP Scanner (Pod)</a:t>
            </a:r>
          </a:p>
          <a:p>
            <a:pPr lvl="1">
              <a:lnSpc>
                <a:spcPct val="120000"/>
              </a:lnSpc>
            </a:pPr>
            <a:r>
              <a:rPr lang="en-US"/>
              <a:t>Nmap Scanner (Pod)</a:t>
            </a:r>
          </a:p>
          <a:p>
            <a:pPr lvl="1">
              <a:lnSpc>
                <a:spcPct val="120000"/>
              </a:lnSpc>
            </a:pPr>
            <a:r>
              <a:rPr lang="en-US"/>
              <a:t>Reporting Engine (Pod)</a:t>
            </a:r>
          </a:p>
          <a:p>
            <a:pPr>
              <a:lnSpc>
                <a:spcPct val="120000"/>
              </a:lnSpc>
            </a:pPr>
            <a:r>
              <a:rPr lang="en-US"/>
              <a:t>Ingress</a:t>
            </a:r>
          </a:p>
          <a:p>
            <a:pPr lvl="1">
              <a:lnSpc>
                <a:spcPct val="120000"/>
              </a:lnSpc>
            </a:pPr>
            <a:r>
              <a:rPr lang="en-US"/>
              <a:t>Expose API to submit a scan</a:t>
            </a:r>
          </a:p>
          <a:p>
            <a:pPr lvl="1">
              <a:lnSpc>
                <a:spcPct val="120000"/>
              </a:lnSpc>
            </a:pPr>
            <a:r>
              <a:rPr lang="en-US"/>
              <a:t>Expose API to generate report</a:t>
            </a:r>
          </a:p>
        </p:txBody>
      </p:sp>
      <p:sp>
        <p:nvSpPr>
          <p:cNvPr id="3" name="Title 2">
            <a:extLst>
              <a:ext uri="{FF2B5EF4-FFF2-40B4-BE49-F238E27FC236}">
                <a16:creationId xmlns:a16="http://schemas.microsoft.com/office/drawing/2014/main" id="{7A991694-3D85-774F-BB44-B3A25A29BD57}"/>
              </a:ext>
            </a:extLst>
          </p:cNvPr>
          <p:cNvSpPr>
            <a:spLocks noGrp="1"/>
          </p:cNvSpPr>
          <p:nvPr>
            <p:ph type="title"/>
          </p:nvPr>
        </p:nvSpPr>
        <p:spPr/>
        <p:txBody>
          <a:bodyPr/>
          <a:lstStyle/>
          <a:p>
            <a:r>
              <a:rPr lang="en-US"/>
              <a:t>Deploy Apps and Services</a:t>
            </a:r>
          </a:p>
        </p:txBody>
      </p:sp>
    </p:spTree>
    <p:extLst>
      <p:ext uri="{BB962C8B-B14F-4D97-AF65-F5344CB8AC3E}">
        <p14:creationId xmlns:p14="http://schemas.microsoft.com/office/powerpoint/2010/main" val="60644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dirty="0"/>
              <a:t>Sub-domain enumeration using CRT.SH</a:t>
            </a:r>
          </a:p>
          <a:p>
            <a:pPr>
              <a:lnSpc>
                <a:spcPct val="150000"/>
              </a:lnSpc>
            </a:pPr>
            <a:r>
              <a:rPr lang="en-GB" dirty="0"/>
              <a:t>Input is received from NATS (PubSub)</a:t>
            </a:r>
          </a:p>
          <a:p>
            <a:pPr>
              <a:lnSpc>
                <a:spcPct val="150000"/>
              </a:lnSpc>
            </a:pPr>
            <a:r>
              <a:rPr lang="en-GB" dirty="0"/>
              <a:t>Output is stored in object storage</a:t>
            </a:r>
          </a:p>
        </p:txBody>
      </p:sp>
      <p:sp>
        <p:nvSpPr>
          <p:cNvPr id="3" name="Title 2"/>
          <p:cNvSpPr>
            <a:spLocks noGrp="1"/>
          </p:cNvSpPr>
          <p:nvPr>
            <p:ph type="title"/>
          </p:nvPr>
        </p:nvSpPr>
        <p:spPr/>
        <p:txBody>
          <a:bodyPr/>
          <a:lstStyle/>
          <a:p>
            <a:r>
              <a:rPr lang="en-GB" dirty="0"/>
              <a:t>Execute the OSINT Workflow</a:t>
            </a:r>
          </a:p>
        </p:txBody>
      </p:sp>
    </p:spTree>
    <p:extLst>
      <p:ext uri="{BB962C8B-B14F-4D97-AF65-F5344CB8AC3E}">
        <p14:creationId xmlns:p14="http://schemas.microsoft.com/office/powerpoint/2010/main" val="131430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dirty="0"/>
              <a:t>OWASP ZAP Passive Scan</a:t>
            </a:r>
          </a:p>
          <a:p>
            <a:pPr>
              <a:lnSpc>
                <a:spcPct val="150000"/>
              </a:lnSpc>
            </a:pPr>
            <a:r>
              <a:rPr lang="en-GB" dirty="0"/>
              <a:t>Input is received from NATS (PubSub)</a:t>
            </a:r>
          </a:p>
          <a:p>
            <a:pPr>
              <a:lnSpc>
                <a:spcPct val="150000"/>
              </a:lnSpc>
            </a:pPr>
            <a:r>
              <a:rPr lang="en-GB" dirty="0"/>
              <a:t>Output is stored in object storage</a:t>
            </a:r>
          </a:p>
        </p:txBody>
      </p:sp>
      <p:sp>
        <p:nvSpPr>
          <p:cNvPr id="3" name="Title 2"/>
          <p:cNvSpPr>
            <a:spLocks noGrp="1"/>
          </p:cNvSpPr>
          <p:nvPr>
            <p:ph type="title"/>
          </p:nvPr>
        </p:nvSpPr>
        <p:spPr/>
        <p:txBody>
          <a:bodyPr/>
          <a:lstStyle/>
          <a:p>
            <a:r>
              <a:rPr lang="en-GB" dirty="0"/>
              <a:t>Execute the </a:t>
            </a:r>
            <a:r>
              <a:rPr lang="en-GB" dirty="0" err="1"/>
              <a:t>Appsec</a:t>
            </a:r>
            <a:r>
              <a:rPr lang="en-GB" dirty="0"/>
              <a:t> Workflow</a:t>
            </a:r>
          </a:p>
        </p:txBody>
      </p:sp>
    </p:spTree>
    <p:extLst>
      <p:ext uri="{BB962C8B-B14F-4D97-AF65-F5344CB8AC3E}">
        <p14:creationId xmlns:p14="http://schemas.microsoft.com/office/powerpoint/2010/main" val="80231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a:t>Generic Go-lang program used as a adapter to integrate external tools such as OWASP ZAP, Nmap etc.</a:t>
            </a:r>
          </a:p>
          <a:p>
            <a:pPr lvl="1">
              <a:lnSpc>
                <a:spcPct val="150000"/>
              </a:lnSpc>
            </a:pPr>
            <a:r>
              <a:rPr lang="en-GB"/>
              <a:t>Listens on NATS (PubSub) Topic</a:t>
            </a:r>
          </a:p>
          <a:p>
            <a:pPr lvl="1">
              <a:lnSpc>
                <a:spcPct val="150000"/>
              </a:lnSpc>
            </a:pPr>
            <a:r>
              <a:rPr lang="en-GB"/>
              <a:t>Executes external tool based on PubSub input</a:t>
            </a:r>
          </a:p>
          <a:p>
            <a:pPr lvl="1">
              <a:lnSpc>
                <a:spcPct val="150000"/>
              </a:lnSpc>
            </a:pPr>
            <a:r>
              <a:rPr lang="en-GB"/>
              <a:t>Persists output to object storage</a:t>
            </a:r>
          </a:p>
        </p:txBody>
      </p:sp>
      <p:sp>
        <p:nvSpPr>
          <p:cNvPr id="3" name="Title 2"/>
          <p:cNvSpPr>
            <a:spLocks noGrp="1"/>
          </p:cNvSpPr>
          <p:nvPr>
            <p:ph type="title"/>
          </p:nvPr>
        </p:nvSpPr>
        <p:spPr/>
        <p:txBody>
          <a:bodyPr/>
          <a:lstStyle/>
          <a:p>
            <a:r>
              <a:rPr lang="en-GB" dirty="0"/>
              <a:t>Kubernetes </a:t>
            </a:r>
            <a:r>
              <a:rPr lang="en-GB" dirty="0" err="1"/>
              <a:t>SideCar</a:t>
            </a:r>
            <a:r>
              <a:rPr lang="en-GB" dirty="0"/>
              <a:t> Adapter</a:t>
            </a:r>
          </a:p>
        </p:txBody>
      </p:sp>
    </p:spTree>
    <p:extLst>
      <p:ext uri="{BB962C8B-B14F-4D97-AF65-F5344CB8AC3E}">
        <p14:creationId xmlns:p14="http://schemas.microsoft.com/office/powerpoint/2010/main" val="114372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0" indent="0" algn="ctr">
              <a:buNone/>
            </a:pPr>
            <a:r>
              <a:rPr lang="en-GB" sz="6400" b="1" dirty="0">
                <a:latin typeface="Gotham Book" charset="0"/>
                <a:ea typeface="Gotham Book" charset="0"/>
                <a:cs typeface="Gotham Book" charset="0"/>
              </a:rPr>
              <a:t>appseck8sworkshop.com</a:t>
            </a:r>
          </a:p>
        </p:txBody>
      </p:sp>
      <p:sp>
        <p:nvSpPr>
          <p:cNvPr id="3" name="Title 2"/>
          <p:cNvSpPr>
            <a:spLocks noGrp="1"/>
          </p:cNvSpPr>
          <p:nvPr>
            <p:ph type="title"/>
          </p:nvPr>
        </p:nvSpPr>
        <p:spPr/>
        <p:txBody>
          <a:bodyPr/>
          <a:lstStyle/>
          <a:p>
            <a:r>
              <a:rPr lang="en-GB" dirty="0"/>
              <a:t>Target</a:t>
            </a:r>
          </a:p>
        </p:txBody>
      </p:sp>
    </p:spTree>
    <p:extLst>
      <p:ext uri="{BB962C8B-B14F-4D97-AF65-F5344CB8AC3E}">
        <p14:creationId xmlns:p14="http://schemas.microsoft.com/office/powerpoint/2010/main" val="23067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p:cNvSpPr/>
          <p:nvPr/>
        </p:nvSpPr>
        <p:spPr>
          <a:xfrm>
            <a:off x="8065008" y="4315968"/>
            <a:ext cx="3200400" cy="1389888"/>
          </a:xfrm>
          <a:prstGeom prst="cub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000">
                <a:solidFill>
                  <a:prstClr val="white"/>
                </a:solidFill>
                <a:latin typeface="Gotham Medium" charset="0"/>
                <a:ea typeface="Gotham Medium" charset="0"/>
                <a:cs typeface="Gotham Medium" charset="0"/>
              </a:rPr>
              <a:t>Reports</a:t>
            </a:r>
            <a:endParaRPr lang="en-GB" sz="4000" dirty="0">
              <a:solidFill>
                <a:prstClr val="white"/>
              </a:solidFill>
              <a:latin typeface="Gotham Medium" charset="0"/>
              <a:ea typeface="Gotham Medium" charset="0"/>
              <a:cs typeface="Gotham Medium"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29041572"/>
              </p:ext>
            </p:extLst>
          </p:nvPr>
        </p:nvGraphicFramePr>
        <p:xfrm>
          <a:off x="838200" y="1517650"/>
          <a:ext cx="9642565" cy="158496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4232366">
                  <a:extLst>
                    <a:ext uri="{9D8B030D-6E8A-4147-A177-3AD203B41FA5}">
                      <a16:colId xmlns:a16="http://schemas.microsoft.com/office/drawing/2014/main" val="20001"/>
                    </a:ext>
                  </a:extLst>
                </a:gridCol>
                <a:gridCol w="4587239">
                  <a:extLst>
                    <a:ext uri="{9D8B030D-6E8A-4147-A177-3AD203B41FA5}">
                      <a16:colId xmlns:a16="http://schemas.microsoft.com/office/drawing/2014/main" val="20002"/>
                    </a:ext>
                  </a:extLst>
                </a:gridCol>
              </a:tblGrid>
              <a:tr h="370840">
                <a:tc>
                  <a:txBody>
                    <a:bodyPr/>
                    <a:lstStyle/>
                    <a:p>
                      <a:pPr algn="ctr"/>
                      <a:r>
                        <a:rPr lang="en-GB" sz="2000" b="0" i="0" dirty="0">
                          <a:latin typeface="Gotham Medium" charset="0"/>
                          <a:ea typeface="Gotham Medium" charset="0"/>
                          <a:cs typeface="Gotham Medium" charset="0"/>
                        </a:rPr>
                        <a:t>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GB" sz="2000" b="0" i="0" dirty="0">
                          <a:latin typeface="Gotham Medium" charset="0"/>
                          <a:ea typeface="Gotham Medium" charset="0"/>
                          <a:cs typeface="Gotham Medium" charset="0"/>
                        </a:rPr>
                        <a:t>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GB" sz="2000" b="0" i="0" dirty="0">
                          <a:latin typeface="Gotham Medium" charset="0"/>
                          <a:ea typeface="Gotham Medium" charset="0"/>
                          <a:cs typeface="Gotham Medium" charset="0"/>
                        </a:rPr>
                        <a:t>Useful 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GB" sz="16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nSpc>
                          <a:spcPct val="150000"/>
                        </a:lnSpc>
                        <a:buAutoNum type="arabicPeriod"/>
                      </a:pPr>
                      <a:r>
                        <a:rPr lang="en-GB" sz="1600" dirty="0"/>
                        <a:t>See</a:t>
                      </a:r>
                      <a:r>
                        <a:rPr lang="en-GB" sz="1600" baseline="0" dirty="0"/>
                        <a:t> a scan complete</a:t>
                      </a:r>
                    </a:p>
                    <a:p>
                      <a:pPr marL="342900" indent="-342900">
                        <a:lnSpc>
                          <a:spcPct val="150000"/>
                        </a:lnSpc>
                        <a:buAutoNum type="arabicPeriod"/>
                      </a:pPr>
                      <a:r>
                        <a:rPr lang="en-GB" sz="1600" baseline="0" dirty="0"/>
                        <a:t>See the report</a:t>
                      </a:r>
                    </a:p>
                    <a:p>
                      <a:pPr marL="342900" indent="-342900">
                        <a:lnSpc>
                          <a:spcPct val="150000"/>
                        </a:lnSpc>
                        <a:buAutoNum type="arabicPeriod"/>
                      </a:pPr>
                      <a:r>
                        <a:rPr lang="en-GB" sz="1600" baseline="0" dirty="0"/>
                        <a:t>See how to add OAuth for security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Wingdings" charset="2"/>
                        <a:buChar char="ü"/>
                      </a:pPr>
                      <a:r>
                        <a:rPr lang="en-GB" sz="1600" dirty="0"/>
                        <a:t>You want to see and understand the</a:t>
                      </a:r>
                      <a:r>
                        <a:rPr lang="en-GB" sz="1600" baseline="0" dirty="0"/>
                        <a:t> report</a:t>
                      </a:r>
                    </a:p>
                    <a:p>
                      <a:pPr marL="285750" indent="-285750">
                        <a:lnSpc>
                          <a:spcPct val="150000"/>
                        </a:lnSpc>
                        <a:buFont typeface="Wingdings" charset="2"/>
                        <a:buChar char="ü"/>
                      </a:pPr>
                      <a:r>
                        <a:rPr lang="en-GB" sz="1600" baseline="0" dirty="0"/>
                        <a:t>You want to protect the reporting website</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865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GB" dirty="0"/>
              <a:t>Option A</a:t>
            </a:r>
          </a:p>
        </p:txBody>
      </p:sp>
      <p:sp>
        <p:nvSpPr>
          <p:cNvPr id="6" name="Content Placeholder 5"/>
          <p:cNvSpPr>
            <a:spLocks noGrp="1"/>
          </p:cNvSpPr>
          <p:nvPr>
            <p:ph sz="half" idx="2"/>
          </p:nvPr>
        </p:nvSpPr>
        <p:spPr/>
        <p:txBody>
          <a:bodyPr/>
          <a:lstStyle/>
          <a:p>
            <a:endParaRPr lang="en-GB"/>
          </a:p>
        </p:txBody>
      </p:sp>
      <p:sp>
        <p:nvSpPr>
          <p:cNvPr id="7" name="Text Placeholder 6"/>
          <p:cNvSpPr>
            <a:spLocks noGrp="1"/>
          </p:cNvSpPr>
          <p:nvPr>
            <p:ph type="body" sz="quarter" idx="3"/>
          </p:nvPr>
        </p:nvSpPr>
        <p:spPr/>
        <p:txBody>
          <a:bodyPr/>
          <a:lstStyle/>
          <a:p>
            <a:pPr algn="ctr"/>
            <a:r>
              <a:rPr lang="en-GB" dirty="0"/>
              <a:t>Option B</a:t>
            </a:r>
          </a:p>
        </p:txBody>
      </p:sp>
      <p:sp>
        <p:nvSpPr>
          <p:cNvPr id="8" name="Content Placeholder 7"/>
          <p:cNvSpPr>
            <a:spLocks noGrp="1"/>
          </p:cNvSpPr>
          <p:nvPr>
            <p:ph sz="quarter" idx="4"/>
          </p:nvPr>
        </p:nvSpPr>
        <p:spPr/>
        <p:txBody>
          <a:bodyPr/>
          <a:lstStyle/>
          <a:p>
            <a:endParaRPr lang="en-GB"/>
          </a:p>
        </p:txBody>
      </p:sp>
      <p:sp>
        <p:nvSpPr>
          <p:cNvPr id="4" name="Title 3"/>
          <p:cNvSpPr>
            <a:spLocks noGrp="1"/>
          </p:cNvSpPr>
          <p:nvPr>
            <p:ph type="title"/>
          </p:nvPr>
        </p:nvSpPr>
        <p:spPr/>
        <p:txBody>
          <a:bodyPr/>
          <a:lstStyle/>
          <a:p>
            <a:r>
              <a:rPr lang="en-GB" dirty="0"/>
              <a:t>A/B Test for Logo</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914" y="3686576"/>
            <a:ext cx="3829536" cy="11870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975" y="3194206"/>
            <a:ext cx="3346119" cy="2174627"/>
          </a:xfrm>
          <a:prstGeom prst="rect">
            <a:avLst/>
          </a:prstGeom>
        </p:spPr>
      </p:pic>
    </p:spTree>
    <p:extLst>
      <p:ext uri="{BB962C8B-B14F-4D97-AF65-F5344CB8AC3E}">
        <p14:creationId xmlns:p14="http://schemas.microsoft.com/office/powerpoint/2010/main" val="899990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dirty="0"/>
              <a:t>Output of a scan</a:t>
            </a:r>
          </a:p>
        </p:txBody>
      </p:sp>
      <p:sp>
        <p:nvSpPr>
          <p:cNvPr id="3" name="Title 2"/>
          <p:cNvSpPr>
            <a:spLocks noGrp="1"/>
          </p:cNvSpPr>
          <p:nvPr>
            <p:ph type="title"/>
          </p:nvPr>
        </p:nvSpPr>
        <p:spPr/>
        <p:txBody>
          <a:bodyPr/>
          <a:lstStyle/>
          <a:p>
            <a:r>
              <a:rPr lang="en-GB" dirty="0"/>
              <a:t>Results</a:t>
            </a:r>
          </a:p>
        </p:txBody>
      </p:sp>
    </p:spTree>
    <p:extLst>
      <p:ext uri="{BB962C8B-B14F-4D97-AF65-F5344CB8AC3E}">
        <p14:creationId xmlns:p14="http://schemas.microsoft.com/office/powerpoint/2010/main" val="174277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dirty="0"/>
              <a:t>Static website generator based on aggregation of tool output</a:t>
            </a:r>
          </a:p>
          <a:p>
            <a:pPr lvl="1">
              <a:lnSpc>
                <a:spcPct val="150000"/>
              </a:lnSpc>
            </a:pPr>
            <a:r>
              <a:rPr lang="en-GB" dirty="0"/>
              <a:t>JSON as data source for EJS views</a:t>
            </a:r>
          </a:p>
          <a:p>
            <a:pPr lvl="1">
              <a:lnSpc>
                <a:spcPct val="150000"/>
              </a:lnSpc>
            </a:pPr>
            <a:r>
              <a:rPr lang="en-GB" dirty="0"/>
              <a:t>A random static website generator being used called </a:t>
            </a:r>
            <a:r>
              <a:rPr lang="en-GB" dirty="0" err="1"/>
              <a:t>Nanogen</a:t>
            </a:r>
            <a:endParaRPr lang="en-GB" dirty="0"/>
          </a:p>
          <a:p>
            <a:pPr lvl="1">
              <a:lnSpc>
                <a:spcPct val="150000"/>
              </a:lnSpc>
            </a:pPr>
            <a:r>
              <a:rPr lang="en-GB" dirty="0"/>
              <a:t>Custom EJS views for templating</a:t>
            </a:r>
          </a:p>
          <a:p>
            <a:pPr lvl="1">
              <a:lnSpc>
                <a:spcPct val="150000"/>
              </a:lnSpc>
            </a:pPr>
            <a:r>
              <a:rPr lang="en-GB" dirty="0"/>
              <a:t>Basic CSS using </a:t>
            </a:r>
            <a:r>
              <a:rPr lang="en-GB" dirty="0" err="1"/>
              <a:t>Bulma</a:t>
            </a:r>
            <a:endParaRPr lang="en-GB" dirty="0"/>
          </a:p>
        </p:txBody>
      </p:sp>
      <p:sp>
        <p:nvSpPr>
          <p:cNvPr id="3" name="Title 2"/>
          <p:cNvSpPr>
            <a:spLocks noGrp="1"/>
          </p:cNvSpPr>
          <p:nvPr>
            <p:ph type="title"/>
          </p:nvPr>
        </p:nvSpPr>
        <p:spPr/>
        <p:txBody>
          <a:bodyPr/>
          <a:lstStyle/>
          <a:p>
            <a:r>
              <a:rPr lang="en-GB" dirty="0"/>
              <a:t>Tech being used</a:t>
            </a:r>
          </a:p>
        </p:txBody>
      </p:sp>
    </p:spTree>
    <p:extLst>
      <p:ext uri="{BB962C8B-B14F-4D97-AF65-F5344CB8AC3E}">
        <p14:creationId xmlns:p14="http://schemas.microsoft.com/office/powerpoint/2010/main" val="41702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GB" dirty="0"/>
              <a:t>Our simple way to enable OAuth</a:t>
            </a:r>
          </a:p>
        </p:txBody>
      </p:sp>
      <p:sp>
        <p:nvSpPr>
          <p:cNvPr id="3" name="Title 2"/>
          <p:cNvSpPr>
            <a:spLocks noGrp="1"/>
          </p:cNvSpPr>
          <p:nvPr>
            <p:ph type="title"/>
          </p:nvPr>
        </p:nvSpPr>
        <p:spPr/>
        <p:txBody>
          <a:bodyPr/>
          <a:lstStyle/>
          <a:p>
            <a:r>
              <a:rPr lang="en-GB" dirty="0" err="1"/>
              <a:t>Oauth</a:t>
            </a:r>
            <a:r>
              <a:rPr lang="en-GB" dirty="0"/>
              <a:t> Configuration</a:t>
            </a:r>
          </a:p>
        </p:txBody>
      </p:sp>
    </p:spTree>
    <p:extLst>
      <p:ext uri="{BB962C8B-B14F-4D97-AF65-F5344CB8AC3E}">
        <p14:creationId xmlns:p14="http://schemas.microsoft.com/office/powerpoint/2010/main" val="10102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sz="2800" dirty="0"/>
              <a:t>Get the code, </a:t>
            </a:r>
            <a:r>
              <a:rPr lang="en-GB" sz="2800" dirty="0" err="1"/>
              <a:t>config</a:t>
            </a:r>
            <a:r>
              <a:rPr lang="en-GB" sz="2800" dirty="0"/>
              <a:t> and documentation from </a:t>
            </a:r>
            <a:r>
              <a:rPr lang="en-GB" sz="2800" dirty="0">
                <a:hlinkClick r:id="rId2"/>
              </a:rPr>
              <a:t>https://github.com/appsecco/using-docker-kubernetes-for-automating-appsec-and-osint-workflows</a:t>
            </a:r>
            <a:endParaRPr lang="en-GB" sz="2800" dirty="0"/>
          </a:p>
          <a:p>
            <a:pPr>
              <a:lnSpc>
                <a:spcPct val="150000"/>
              </a:lnSpc>
            </a:pPr>
            <a:r>
              <a:rPr lang="en-GB" sz="2800" dirty="0"/>
              <a:t>We will release this tomorrow 2</a:t>
            </a:r>
            <a:r>
              <a:rPr lang="en-GB" sz="2800" baseline="30000" dirty="0"/>
              <a:t>nd</a:t>
            </a:r>
            <a:r>
              <a:rPr lang="en-GB" sz="2800" dirty="0"/>
              <a:t> of March 2019</a:t>
            </a:r>
          </a:p>
        </p:txBody>
      </p:sp>
      <p:sp>
        <p:nvSpPr>
          <p:cNvPr id="3" name="Title 2"/>
          <p:cNvSpPr>
            <a:spLocks noGrp="1"/>
          </p:cNvSpPr>
          <p:nvPr>
            <p:ph type="title"/>
          </p:nvPr>
        </p:nvSpPr>
        <p:spPr/>
        <p:txBody>
          <a:bodyPr/>
          <a:lstStyle/>
          <a:p>
            <a:r>
              <a:rPr lang="en-GB" dirty="0"/>
              <a:t>If you want to get started</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26" y="4576213"/>
            <a:ext cx="5498229" cy="160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979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p:cNvSpPr/>
          <p:nvPr/>
        </p:nvSpPr>
        <p:spPr>
          <a:xfrm>
            <a:off x="8065008" y="4315968"/>
            <a:ext cx="3200400" cy="1389888"/>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000" dirty="0">
                <a:solidFill>
                  <a:schemeClr val="tx1"/>
                </a:solidFill>
                <a:latin typeface="Gotham Medium" charset="0"/>
                <a:ea typeface="Gotham Medium" charset="0"/>
                <a:cs typeface="Gotham Medium" charset="0"/>
              </a:rPr>
              <a:t>Internals</a:t>
            </a:r>
          </a:p>
        </p:txBody>
      </p:sp>
      <p:graphicFrame>
        <p:nvGraphicFramePr>
          <p:cNvPr id="2" name="Table 1"/>
          <p:cNvGraphicFramePr>
            <a:graphicFrameLocks noGrp="1"/>
          </p:cNvGraphicFramePr>
          <p:nvPr>
            <p:extLst>
              <p:ext uri="{D42A27DB-BD31-4B8C-83A1-F6EECF244321}">
                <p14:modId xmlns:p14="http://schemas.microsoft.com/office/powerpoint/2010/main" val="1170001096"/>
              </p:ext>
            </p:extLst>
          </p:nvPr>
        </p:nvGraphicFramePr>
        <p:xfrm>
          <a:off x="838200" y="1517650"/>
          <a:ext cx="9642565" cy="158496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4232366">
                  <a:extLst>
                    <a:ext uri="{9D8B030D-6E8A-4147-A177-3AD203B41FA5}">
                      <a16:colId xmlns:a16="http://schemas.microsoft.com/office/drawing/2014/main" val="20001"/>
                    </a:ext>
                  </a:extLst>
                </a:gridCol>
                <a:gridCol w="4587239">
                  <a:extLst>
                    <a:ext uri="{9D8B030D-6E8A-4147-A177-3AD203B41FA5}">
                      <a16:colId xmlns:a16="http://schemas.microsoft.com/office/drawing/2014/main" val="20002"/>
                    </a:ext>
                  </a:extLst>
                </a:gridCol>
              </a:tblGrid>
              <a:tr h="370840">
                <a:tc>
                  <a:txBody>
                    <a:bodyPr/>
                    <a:lstStyle/>
                    <a:p>
                      <a:pPr algn="ctr"/>
                      <a:r>
                        <a:rPr lang="en-GB" sz="2000" b="0" i="0" dirty="0">
                          <a:latin typeface="Gotham Medium" charset="0"/>
                          <a:ea typeface="Gotham Medium" charset="0"/>
                          <a:cs typeface="Gotham Medium" charset="0"/>
                        </a:rPr>
                        <a:t>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Useful 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GB" sz="16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nSpc>
                          <a:spcPct val="150000"/>
                        </a:lnSpc>
                        <a:buFont typeface="+mj-lt"/>
                        <a:buAutoNum type="arabicPeriod"/>
                      </a:pPr>
                      <a:r>
                        <a:rPr lang="en-GB" sz="1600" dirty="0"/>
                        <a:t>Discussion</a:t>
                      </a:r>
                      <a:r>
                        <a:rPr lang="en-GB" sz="1600" baseline="0" dirty="0"/>
                        <a:t> about our tool choices</a:t>
                      </a:r>
                    </a:p>
                    <a:p>
                      <a:pPr marL="342900" indent="-342900">
                        <a:lnSpc>
                          <a:spcPct val="150000"/>
                        </a:lnSpc>
                        <a:buFont typeface="+mj-lt"/>
                        <a:buAutoNum type="arabicPeriod"/>
                      </a:pPr>
                      <a:r>
                        <a:rPr lang="en-GB" sz="1600" baseline="0" dirty="0"/>
                        <a:t>Discussion about the current limitations</a:t>
                      </a:r>
                    </a:p>
                    <a:p>
                      <a:pPr marL="342900" indent="-342900">
                        <a:lnSpc>
                          <a:spcPct val="150000"/>
                        </a:lnSpc>
                        <a:buFont typeface="+mj-lt"/>
                        <a:buAutoNum type="arabicPeriod"/>
                      </a:pPr>
                      <a:r>
                        <a:rPr lang="en-GB" sz="1600" baseline="0" dirty="0"/>
                        <a:t>How state management is difficult 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50000"/>
                        </a:lnSpc>
                        <a:buFont typeface="Wingdings" charset="2"/>
                        <a:buChar char="ü"/>
                      </a:pPr>
                      <a:r>
                        <a:rPr lang="en-GB" sz="1600" dirty="0"/>
                        <a:t>You want</a:t>
                      </a:r>
                      <a:r>
                        <a:rPr lang="en-GB" sz="1600" baseline="0" dirty="0"/>
                        <a:t> to know why we chose those tools</a:t>
                      </a:r>
                    </a:p>
                    <a:p>
                      <a:pPr marL="285750" indent="-285750">
                        <a:lnSpc>
                          <a:spcPct val="150000"/>
                        </a:lnSpc>
                        <a:buFont typeface="Wingdings" charset="2"/>
                        <a:buChar char="ü"/>
                      </a:pPr>
                      <a:r>
                        <a:rPr lang="en-GB" sz="1600" baseline="0" dirty="0"/>
                        <a:t>Understanding the limitations is important for you</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0202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64B3-A9BC-564C-A18E-6039F1E364CE}"/>
              </a:ext>
            </a:extLst>
          </p:cNvPr>
          <p:cNvSpPr>
            <a:spLocks noGrp="1"/>
          </p:cNvSpPr>
          <p:nvPr>
            <p:ph type="title"/>
          </p:nvPr>
        </p:nvSpPr>
        <p:spPr/>
        <p:txBody>
          <a:bodyPr/>
          <a:lstStyle/>
          <a:p>
            <a:r>
              <a:rPr lang="en-US"/>
              <a:t>Architecture – How everything is glued in</a:t>
            </a:r>
          </a:p>
        </p:txBody>
      </p:sp>
      <p:pic>
        <p:nvPicPr>
          <p:cNvPr id="13" name="Content Placeholder 12">
            <a:extLst>
              <a:ext uri="{FF2B5EF4-FFF2-40B4-BE49-F238E27FC236}">
                <a16:creationId xmlns:a16="http://schemas.microsoft.com/office/drawing/2014/main" id="{47475DA8-E1B1-F64E-929F-D2EA03FE8201}"/>
              </a:ext>
            </a:extLst>
          </p:cNvPr>
          <p:cNvPicPr>
            <a:picLocks noGrp="1" noChangeAspect="1"/>
          </p:cNvPicPr>
          <p:nvPr>
            <p:ph idx="1"/>
          </p:nvPr>
        </p:nvPicPr>
        <p:blipFill>
          <a:blip r:embed="rId2"/>
          <a:stretch>
            <a:fillRect/>
          </a:stretch>
        </p:blipFill>
        <p:spPr>
          <a:xfrm>
            <a:off x="2940374" y="1517650"/>
            <a:ext cx="6311251" cy="4659313"/>
          </a:xfrm>
        </p:spPr>
      </p:pic>
    </p:spTree>
    <p:extLst>
      <p:ext uri="{BB962C8B-B14F-4D97-AF65-F5344CB8AC3E}">
        <p14:creationId xmlns:p14="http://schemas.microsoft.com/office/powerpoint/2010/main" val="2093328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64B3-A9BC-564C-A18E-6039F1E364CE}"/>
              </a:ext>
            </a:extLst>
          </p:cNvPr>
          <p:cNvSpPr>
            <a:spLocks noGrp="1"/>
          </p:cNvSpPr>
          <p:nvPr>
            <p:ph type="title"/>
          </p:nvPr>
        </p:nvSpPr>
        <p:spPr/>
        <p:txBody>
          <a:bodyPr/>
          <a:lstStyle/>
          <a:p>
            <a:r>
              <a:rPr lang="en-US" dirty="0"/>
              <a:t>Current Known Limitations </a:t>
            </a:r>
          </a:p>
        </p:txBody>
      </p:sp>
      <p:sp>
        <p:nvSpPr>
          <p:cNvPr id="2" name="Content Placeholder 1"/>
          <p:cNvSpPr>
            <a:spLocks noGrp="1"/>
          </p:cNvSpPr>
          <p:nvPr>
            <p:ph idx="1"/>
          </p:nvPr>
        </p:nvSpPr>
        <p:spPr/>
        <p:txBody>
          <a:bodyPr/>
          <a:lstStyle/>
          <a:p>
            <a:pPr>
              <a:lnSpc>
                <a:spcPct val="150000"/>
              </a:lnSpc>
            </a:pPr>
            <a:r>
              <a:rPr lang="en-GB"/>
              <a:t>Report is generated based on manual trigger through HTTP API</a:t>
            </a:r>
          </a:p>
          <a:p>
            <a:pPr lvl="1">
              <a:lnSpc>
                <a:spcPct val="150000"/>
              </a:lnSpc>
            </a:pPr>
            <a:r>
              <a:rPr lang="en-GB"/>
              <a:t>This is due to limitations in scan state management</a:t>
            </a:r>
          </a:p>
          <a:p>
            <a:pPr>
              <a:lnSpc>
                <a:spcPct val="150000"/>
              </a:lnSpc>
            </a:pPr>
            <a:r>
              <a:rPr lang="en-GB"/>
              <a:t>Running NATS in preemptible node results in issues with persistent connection with clients</a:t>
            </a:r>
          </a:p>
        </p:txBody>
      </p:sp>
    </p:spTree>
    <p:extLst>
      <p:ext uri="{BB962C8B-B14F-4D97-AF65-F5344CB8AC3E}">
        <p14:creationId xmlns:p14="http://schemas.microsoft.com/office/powerpoint/2010/main" val="1848144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p:cNvSpPr/>
          <p:nvPr/>
        </p:nvSpPr>
        <p:spPr>
          <a:xfrm>
            <a:off x="8065008" y="4315968"/>
            <a:ext cx="3200400" cy="1389888"/>
          </a:xfrm>
          <a:prstGeom prst="cub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4000">
                <a:solidFill>
                  <a:prstClr val="white"/>
                </a:solidFill>
                <a:latin typeface="Gotham Medium" charset="0"/>
                <a:ea typeface="Gotham Medium" charset="0"/>
                <a:cs typeface="Gotham Medium" charset="0"/>
              </a:rPr>
              <a:t>Future</a:t>
            </a:r>
            <a:endParaRPr lang="en-GB" sz="4000" dirty="0">
              <a:solidFill>
                <a:prstClr val="white"/>
              </a:solidFill>
              <a:latin typeface="Gotham Medium" charset="0"/>
              <a:ea typeface="Gotham Medium" charset="0"/>
              <a:cs typeface="Gotham Medium"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24285988"/>
              </p:ext>
            </p:extLst>
          </p:nvPr>
        </p:nvGraphicFramePr>
        <p:xfrm>
          <a:off x="838200" y="1517650"/>
          <a:ext cx="9642565" cy="158496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4232366">
                  <a:extLst>
                    <a:ext uri="{9D8B030D-6E8A-4147-A177-3AD203B41FA5}">
                      <a16:colId xmlns:a16="http://schemas.microsoft.com/office/drawing/2014/main" val="20001"/>
                    </a:ext>
                  </a:extLst>
                </a:gridCol>
                <a:gridCol w="4587239">
                  <a:extLst>
                    <a:ext uri="{9D8B030D-6E8A-4147-A177-3AD203B41FA5}">
                      <a16:colId xmlns:a16="http://schemas.microsoft.com/office/drawing/2014/main" val="20002"/>
                    </a:ext>
                  </a:extLst>
                </a:gridCol>
              </a:tblGrid>
              <a:tr h="370840">
                <a:tc>
                  <a:txBody>
                    <a:bodyPr/>
                    <a:lstStyle/>
                    <a:p>
                      <a:pPr algn="ctr"/>
                      <a:r>
                        <a:rPr lang="en-GB" sz="2000" b="0" i="0" dirty="0">
                          <a:latin typeface="Gotham Medium" charset="0"/>
                          <a:ea typeface="Gotham Medium" charset="0"/>
                          <a:cs typeface="Gotham Medium" charset="0"/>
                        </a:rPr>
                        <a:t>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000" b="0" i="0" dirty="0">
                          <a:latin typeface="Gotham Medium" charset="0"/>
                          <a:ea typeface="Gotham Medium" charset="0"/>
                          <a:cs typeface="Gotham Medium" charset="0"/>
                        </a:rPr>
                        <a:t>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2000" b="0" i="0" dirty="0">
                          <a:latin typeface="Gotham Medium" charset="0"/>
                          <a:ea typeface="Gotham Medium" charset="0"/>
                          <a:cs typeface="Gotham Medium" charset="0"/>
                        </a:rPr>
                        <a:t>Useful 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GB" sz="16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lnSpc>
                          <a:spcPct val="150000"/>
                        </a:lnSpc>
                        <a:buFont typeface="+mj-lt"/>
                        <a:buAutoNum type="arabicPeriod"/>
                      </a:pPr>
                      <a:r>
                        <a:rPr lang="en-GB" sz="1600" dirty="0"/>
                        <a:t>Demo</a:t>
                      </a:r>
                      <a:r>
                        <a:rPr lang="en-GB" sz="1600" baseline="0" dirty="0"/>
                        <a:t> on how to add a new security tool</a:t>
                      </a:r>
                    </a:p>
                    <a:p>
                      <a:pPr marL="342900" indent="-342900">
                        <a:lnSpc>
                          <a:spcPct val="150000"/>
                        </a:lnSpc>
                        <a:buFont typeface="+mj-lt"/>
                        <a:buAutoNum type="arabicPeriod"/>
                      </a:pPr>
                      <a:r>
                        <a:rPr lang="en-GB" sz="1600" baseline="0" dirty="0"/>
                        <a:t>Mapping this to Cloud Native</a:t>
                      </a:r>
                    </a:p>
                    <a:p>
                      <a:pPr marL="342900" indent="-342900">
                        <a:lnSpc>
                          <a:spcPct val="150000"/>
                        </a:lnSpc>
                        <a:buFont typeface="+mj-lt"/>
                        <a:buAutoNum type="arabicPeriod"/>
                      </a:pPr>
                      <a:r>
                        <a:rPr lang="en-GB" sz="1600" baseline="0" dirty="0"/>
                        <a:t>Our plans for SPLAT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Wingdings" charset="2"/>
                        <a:buChar char="ü"/>
                      </a:pPr>
                      <a:r>
                        <a:rPr lang="en-GB" sz="1600" dirty="0"/>
                        <a:t>You want to</a:t>
                      </a:r>
                      <a:r>
                        <a:rPr lang="en-GB" sz="1600" baseline="0" dirty="0"/>
                        <a:t> integrate your tools </a:t>
                      </a:r>
                    </a:p>
                    <a:p>
                      <a:pPr marL="285750" indent="-285750">
                        <a:lnSpc>
                          <a:spcPct val="150000"/>
                        </a:lnSpc>
                        <a:buFont typeface="Wingdings" charset="2"/>
                        <a:buChar char="ü"/>
                      </a:pPr>
                      <a:r>
                        <a:rPr lang="en-GB" sz="1600" baseline="0" dirty="0"/>
                        <a:t>You prefer to do this outside Kubernetes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589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a new tool</a:t>
            </a:r>
          </a:p>
        </p:txBody>
      </p:sp>
      <p:sp>
        <p:nvSpPr>
          <p:cNvPr id="3" name="Content Placeholder 2"/>
          <p:cNvSpPr>
            <a:spLocks noGrp="1"/>
          </p:cNvSpPr>
          <p:nvPr>
            <p:ph idx="1"/>
          </p:nvPr>
        </p:nvSpPr>
        <p:spPr/>
        <p:txBody>
          <a:bodyPr/>
          <a:lstStyle/>
          <a:p>
            <a:r>
              <a:rPr lang="en-GB" dirty="0"/>
              <a:t>Lets add </a:t>
            </a:r>
            <a:r>
              <a:rPr lang="en-GB" dirty="0" err="1">
                <a:latin typeface="Consolas" charset="0"/>
                <a:ea typeface="Consolas" charset="0"/>
                <a:cs typeface="Consolas" charset="0"/>
              </a:rPr>
              <a:t>dnsrecon</a:t>
            </a:r>
            <a:r>
              <a:rPr lang="en-GB" dirty="0"/>
              <a:t> as a tool for sub-domain enumeration</a:t>
            </a:r>
          </a:p>
        </p:txBody>
      </p:sp>
    </p:spTree>
    <p:extLst>
      <p:ext uri="{BB962C8B-B14F-4D97-AF65-F5344CB8AC3E}">
        <p14:creationId xmlns:p14="http://schemas.microsoft.com/office/powerpoint/2010/main" val="1447326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600" y="2821328"/>
            <a:ext cx="513080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p:txBody>
          <a:bodyPr/>
          <a:lstStyle/>
          <a:p>
            <a:r>
              <a:rPr lang="en-GB" dirty="0"/>
              <a:t>Another tool that we will be adding soon</a:t>
            </a:r>
          </a:p>
        </p:txBody>
      </p:sp>
    </p:spTree>
    <p:extLst>
      <p:ext uri="{BB962C8B-B14F-4D97-AF65-F5344CB8AC3E}">
        <p14:creationId xmlns:p14="http://schemas.microsoft.com/office/powerpoint/2010/main" val="203702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Workshop Steps</a:t>
            </a:r>
          </a:p>
        </p:txBody>
      </p:sp>
      <p:sp>
        <p:nvSpPr>
          <p:cNvPr id="9" name="Rectangle 8"/>
          <p:cNvSpPr/>
          <p:nvPr/>
        </p:nvSpPr>
        <p:spPr>
          <a:xfrm>
            <a:off x="944958" y="1371601"/>
            <a:ext cx="2520949" cy="1058092"/>
          </a:xfrm>
          <a:prstGeom prst="rect">
            <a:avLst/>
          </a:prstGeom>
          <a:ln>
            <a:solidFill>
              <a:srgbClr val="008AC6"/>
            </a:solidFill>
          </a:ln>
          <a:effectLst>
            <a:outerShdw blurRad="50800" dist="762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4000" dirty="0">
                <a:latin typeface="Gotham Medium" charset="0"/>
                <a:ea typeface="Gotham Medium" charset="0"/>
                <a:cs typeface="Gotham Medium" charset="0"/>
              </a:rPr>
              <a:t>Setup</a:t>
            </a:r>
          </a:p>
        </p:txBody>
      </p:sp>
      <p:sp>
        <p:nvSpPr>
          <p:cNvPr id="19" name="Rectangle 18"/>
          <p:cNvSpPr/>
          <p:nvPr/>
        </p:nvSpPr>
        <p:spPr>
          <a:xfrm>
            <a:off x="6203553" y="1371601"/>
            <a:ext cx="2520949" cy="1058092"/>
          </a:xfrm>
          <a:prstGeom prst="rect">
            <a:avLst/>
          </a:prstGeom>
          <a:solidFill>
            <a:srgbClr val="FFC000"/>
          </a:solidFill>
          <a:ln>
            <a:solidFill>
              <a:srgbClr val="008AC6"/>
            </a:solidFill>
          </a:ln>
          <a:effectLst>
            <a:outerShdw blurRad="50800" dist="762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lvl="0" algn="ctr"/>
            <a:r>
              <a:rPr lang="en-GB" sz="4000" dirty="0">
                <a:solidFill>
                  <a:schemeClr val="tx1"/>
                </a:solidFill>
                <a:latin typeface="Gotham Medium" charset="0"/>
                <a:ea typeface="Gotham Medium" charset="0"/>
                <a:cs typeface="Gotham Medium" charset="0"/>
              </a:rPr>
              <a:t>Internals</a:t>
            </a:r>
          </a:p>
        </p:txBody>
      </p:sp>
      <p:sp>
        <p:nvSpPr>
          <p:cNvPr id="20" name="Rectangle 19"/>
          <p:cNvSpPr/>
          <p:nvPr/>
        </p:nvSpPr>
        <p:spPr>
          <a:xfrm>
            <a:off x="944953" y="2468880"/>
            <a:ext cx="2520949" cy="360534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285750" indent="-285750">
              <a:lnSpc>
                <a:spcPct val="150000"/>
              </a:lnSpc>
              <a:buFont typeface="Arial" charset="0"/>
              <a:buChar char="•"/>
            </a:pPr>
            <a:r>
              <a:rPr lang="en-GB" dirty="0"/>
              <a:t>We will take you through all the pre-requisites needed</a:t>
            </a:r>
          </a:p>
          <a:p>
            <a:pPr marL="285750" indent="-285750">
              <a:lnSpc>
                <a:spcPct val="150000"/>
              </a:lnSpc>
              <a:buFont typeface="Arial" charset="0"/>
              <a:buChar char="•"/>
            </a:pPr>
            <a:r>
              <a:rPr lang="en-GB" dirty="0"/>
              <a:t>How to get them ready</a:t>
            </a:r>
          </a:p>
          <a:p>
            <a:pPr marL="285750" indent="-285750">
              <a:lnSpc>
                <a:spcPct val="150000"/>
              </a:lnSpc>
              <a:buFont typeface="Arial" charset="0"/>
              <a:buChar char="•"/>
            </a:pPr>
            <a:r>
              <a:rPr lang="en-GB" dirty="0"/>
              <a:t>Do the cluster setup</a:t>
            </a:r>
          </a:p>
        </p:txBody>
      </p:sp>
      <p:sp>
        <p:nvSpPr>
          <p:cNvPr id="22" name="Rectangle 21"/>
          <p:cNvSpPr/>
          <p:nvPr/>
        </p:nvSpPr>
        <p:spPr>
          <a:xfrm>
            <a:off x="3574252" y="2468880"/>
            <a:ext cx="2520949" cy="360534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285750" indent="-285750">
              <a:lnSpc>
                <a:spcPct val="150000"/>
              </a:lnSpc>
              <a:buFont typeface="Arial" charset="0"/>
              <a:buChar char="•"/>
            </a:pPr>
            <a:r>
              <a:rPr lang="en-GB" dirty="0"/>
              <a:t>We will run our workflow against a target</a:t>
            </a:r>
          </a:p>
          <a:p>
            <a:pPr marL="285750" indent="-285750">
              <a:lnSpc>
                <a:spcPct val="150000"/>
              </a:lnSpc>
              <a:buFont typeface="Arial" charset="0"/>
              <a:buChar char="•"/>
            </a:pPr>
            <a:r>
              <a:rPr lang="en-GB" dirty="0"/>
              <a:t>Go through generated report</a:t>
            </a:r>
          </a:p>
          <a:p>
            <a:pPr marL="285750" indent="-285750">
              <a:lnSpc>
                <a:spcPct val="150000"/>
              </a:lnSpc>
              <a:buFont typeface="Arial" charset="0"/>
              <a:buChar char="•"/>
            </a:pPr>
            <a:r>
              <a:rPr lang="en-GB" dirty="0"/>
              <a:t>Demo our OAuth configurations</a:t>
            </a:r>
          </a:p>
        </p:txBody>
      </p:sp>
      <p:sp>
        <p:nvSpPr>
          <p:cNvPr id="23" name="Rectangle 22"/>
          <p:cNvSpPr/>
          <p:nvPr/>
        </p:nvSpPr>
        <p:spPr>
          <a:xfrm>
            <a:off x="6203551" y="2468880"/>
            <a:ext cx="2520949" cy="3605348"/>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285750" indent="-285750">
              <a:lnSpc>
                <a:spcPct val="150000"/>
              </a:lnSpc>
              <a:buFont typeface="Arial" charset="0"/>
              <a:buChar char="•"/>
            </a:pPr>
            <a:r>
              <a:rPr lang="en-GB" dirty="0"/>
              <a:t>We will discuss our infra &amp; security tool choices</a:t>
            </a:r>
          </a:p>
          <a:p>
            <a:pPr marL="285750" indent="-285750">
              <a:lnSpc>
                <a:spcPct val="150000"/>
              </a:lnSpc>
              <a:buFont typeface="Arial" charset="0"/>
              <a:buChar char="•"/>
            </a:pPr>
            <a:r>
              <a:rPr lang="en-GB" dirty="0"/>
              <a:t>Limitations of the system</a:t>
            </a:r>
          </a:p>
          <a:p>
            <a:pPr marL="285750" indent="-285750">
              <a:lnSpc>
                <a:spcPct val="150000"/>
              </a:lnSpc>
              <a:buFont typeface="Arial" charset="0"/>
              <a:buChar char="•"/>
            </a:pPr>
            <a:r>
              <a:rPr lang="en-GB" dirty="0"/>
              <a:t>Doing state management</a:t>
            </a:r>
          </a:p>
        </p:txBody>
      </p:sp>
      <p:sp>
        <p:nvSpPr>
          <p:cNvPr id="24" name="Rectangle 23"/>
          <p:cNvSpPr/>
          <p:nvPr/>
        </p:nvSpPr>
        <p:spPr>
          <a:xfrm>
            <a:off x="8832848" y="2468880"/>
            <a:ext cx="2520949" cy="360534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285750" indent="-285750">
              <a:lnSpc>
                <a:spcPct val="150000"/>
              </a:lnSpc>
              <a:buFont typeface="Arial" charset="0"/>
              <a:buChar char="•"/>
            </a:pPr>
            <a:r>
              <a:rPr lang="en-GB" dirty="0"/>
              <a:t>We will demo how to add a new security tool</a:t>
            </a:r>
          </a:p>
          <a:p>
            <a:pPr marL="285750" indent="-285750">
              <a:lnSpc>
                <a:spcPct val="150000"/>
              </a:lnSpc>
              <a:buFont typeface="Arial" charset="0"/>
              <a:buChar char="•"/>
            </a:pPr>
            <a:r>
              <a:rPr lang="en-GB" dirty="0"/>
              <a:t>Map tools used here with cloud native services </a:t>
            </a:r>
          </a:p>
          <a:p>
            <a:pPr marL="285750" indent="-285750">
              <a:lnSpc>
                <a:spcPct val="150000"/>
              </a:lnSpc>
              <a:buFont typeface="Arial" charset="0"/>
              <a:buChar char="•"/>
            </a:pPr>
            <a:r>
              <a:rPr lang="en-GB" dirty="0"/>
              <a:t>Talk a bit about our plan for SPLAT</a:t>
            </a:r>
          </a:p>
        </p:txBody>
      </p:sp>
      <p:sp>
        <p:nvSpPr>
          <p:cNvPr id="25" name="Rectangle 24"/>
          <p:cNvSpPr/>
          <p:nvPr/>
        </p:nvSpPr>
        <p:spPr>
          <a:xfrm>
            <a:off x="3574253" y="1371601"/>
            <a:ext cx="2520949" cy="1058092"/>
          </a:xfrm>
          <a:prstGeom prst="rect">
            <a:avLst/>
          </a:prstGeom>
          <a:solidFill>
            <a:srgbClr val="00B050"/>
          </a:solidFill>
          <a:ln>
            <a:solidFill>
              <a:srgbClr val="008AC6"/>
            </a:solidFill>
          </a:ln>
          <a:effectLst>
            <a:outerShdw blurRad="50800" dist="762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lvl="0" algn="ctr"/>
            <a:r>
              <a:rPr lang="en-GB" sz="4000" dirty="0">
                <a:solidFill>
                  <a:prstClr val="white"/>
                </a:solidFill>
                <a:latin typeface="Gotham Medium" charset="0"/>
                <a:ea typeface="Gotham Medium" charset="0"/>
                <a:cs typeface="Gotham Medium" charset="0"/>
              </a:rPr>
              <a:t>Reports</a:t>
            </a:r>
          </a:p>
        </p:txBody>
      </p:sp>
      <p:sp>
        <p:nvSpPr>
          <p:cNvPr id="26" name="Rectangle 25"/>
          <p:cNvSpPr/>
          <p:nvPr/>
        </p:nvSpPr>
        <p:spPr>
          <a:xfrm>
            <a:off x="8832848" y="1371601"/>
            <a:ext cx="2520949" cy="1058092"/>
          </a:xfrm>
          <a:prstGeom prst="rect">
            <a:avLst/>
          </a:prstGeom>
          <a:solidFill>
            <a:srgbClr val="C00000"/>
          </a:solidFill>
          <a:ln>
            <a:solidFill>
              <a:srgbClr val="008AC6"/>
            </a:solidFill>
          </a:ln>
          <a:effectLst>
            <a:outerShdw blurRad="50800" dist="762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lvl="0" algn="ctr"/>
            <a:r>
              <a:rPr lang="en-GB" sz="4000" dirty="0">
                <a:solidFill>
                  <a:prstClr val="white"/>
                </a:solidFill>
                <a:latin typeface="Gotham Medium" charset="0"/>
                <a:ea typeface="Gotham Medium" charset="0"/>
                <a:cs typeface="Gotham Medium" charset="0"/>
              </a:rPr>
              <a:t>Future</a:t>
            </a:r>
          </a:p>
        </p:txBody>
      </p:sp>
      <p:sp>
        <p:nvSpPr>
          <p:cNvPr id="27" name="Rectangle 26"/>
          <p:cNvSpPr/>
          <p:nvPr/>
        </p:nvSpPr>
        <p:spPr>
          <a:xfrm>
            <a:off x="944958" y="5891349"/>
            <a:ext cx="2520944" cy="182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spc="300">
                <a:latin typeface="Verdana" charset="0"/>
                <a:ea typeface="Verdana" charset="0"/>
                <a:cs typeface="Verdana" charset="0"/>
              </a:rPr>
              <a:t>in about 30 minutes</a:t>
            </a:r>
            <a:endParaRPr lang="en-GB" sz="1200" i="1" spc="300" dirty="0">
              <a:latin typeface="Verdana" charset="0"/>
              <a:ea typeface="Verdana" charset="0"/>
              <a:cs typeface="Verdana" charset="0"/>
            </a:endParaRPr>
          </a:p>
        </p:txBody>
      </p:sp>
      <p:sp>
        <p:nvSpPr>
          <p:cNvPr id="28" name="Rectangle 27"/>
          <p:cNvSpPr/>
          <p:nvPr/>
        </p:nvSpPr>
        <p:spPr>
          <a:xfrm>
            <a:off x="8832848" y="5891349"/>
            <a:ext cx="2520944" cy="182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spc="300" dirty="0">
                <a:latin typeface="Verdana" charset="0"/>
                <a:ea typeface="Verdana" charset="0"/>
                <a:cs typeface="Verdana" charset="0"/>
              </a:rPr>
              <a:t>in about 15 minutes</a:t>
            </a:r>
          </a:p>
        </p:txBody>
      </p:sp>
      <p:sp>
        <p:nvSpPr>
          <p:cNvPr id="29" name="Rectangle 28"/>
          <p:cNvSpPr/>
          <p:nvPr/>
        </p:nvSpPr>
        <p:spPr>
          <a:xfrm>
            <a:off x="6203546" y="5891347"/>
            <a:ext cx="2520944" cy="182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spc="300">
                <a:latin typeface="Verdana" charset="0"/>
                <a:ea typeface="Verdana" charset="0"/>
                <a:cs typeface="Verdana" charset="0"/>
              </a:rPr>
              <a:t>in about 30 minutes</a:t>
            </a:r>
            <a:endParaRPr lang="en-GB" sz="1200" i="1" spc="300" dirty="0">
              <a:latin typeface="Verdana" charset="0"/>
              <a:ea typeface="Verdana" charset="0"/>
              <a:cs typeface="Verdana" charset="0"/>
            </a:endParaRPr>
          </a:p>
        </p:txBody>
      </p:sp>
      <p:sp>
        <p:nvSpPr>
          <p:cNvPr id="30" name="Rectangle 29"/>
          <p:cNvSpPr/>
          <p:nvPr/>
        </p:nvSpPr>
        <p:spPr>
          <a:xfrm>
            <a:off x="3574242" y="5891347"/>
            <a:ext cx="2520944" cy="182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200" i="1" spc="300" dirty="0">
                <a:latin typeface="Verdana" charset="0"/>
                <a:ea typeface="Verdana" charset="0"/>
                <a:cs typeface="Verdana" charset="0"/>
              </a:rPr>
              <a:t>in about 15 minutes</a:t>
            </a:r>
          </a:p>
        </p:txBody>
      </p:sp>
    </p:spTree>
    <p:extLst>
      <p:ext uri="{BB962C8B-B14F-4D97-AF65-F5344CB8AC3E}">
        <p14:creationId xmlns:p14="http://schemas.microsoft.com/office/powerpoint/2010/main" val="2118810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Native Alternatives </a:t>
            </a:r>
          </a:p>
        </p:txBody>
      </p:sp>
      <p:graphicFrame>
        <p:nvGraphicFramePr>
          <p:cNvPr id="4" name="Content Placeholder 3"/>
          <p:cNvGraphicFramePr>
            <a:graphicFrameLocks noGrp="1"/>
          </p:cNvGraphicFramePr>
          <p:nvPr>
            <p:ph idx="1"/>
          </p:nvPr>
        </p:nvGraphicFramePr>
        <p:xfrm>
          <a:off x="1090484" y="1184018"/>
          <a:ext cx="10011032" cy="4769470"/>
        </p:xfrm>
        <a:graphic>
          <a:graphicData uri="http://schemas.openxmlformats.org/drawingml/2006/table">
            <a:tbl>
              <a:tblPr firstRow="1" bandRow="1">
                <a:tableStyleId>{5C22544A-7EE6-4342-B048-85BDC9FD1C3A}</a:tableStyleId>
              </a:tblPr>
              <a:tblGrid>
                <a:gridCol w="1884177">
                  <a:extLst>
                    <a:ext uri="{9D8B030D-6E8A-4147-A177-3AD203B41FA5}">
                      <a16:colId xmlns:a16="http://schemas.microsoft.com/office/drawing/2014/main" val="20000"/>
                    </a:ext>
                  </a:extLst>
                </a:gridCol>
                <a:gridCol w="3121339">
                  <a:extLst>
                    <a:ext uri="{9D8B030D-6E8A-4147-A177-3AD203B41FA5}">
                      <a16:colId xmlns:a16="http://schemas.microsoft.com/office/drawing/2014/main" val="20001"/>
                    </a:ext>
                  </a:extLst>
                </a:gridCol>
                <a:gridCol w="2502758">
                  <a:extLst>
                    <a:ext uri="{9D8B030D-6E8A-4147-A177-3AD203B41FA5}">
                      <a16:colId xmlns:a16="http://schemas.microsoft.com/office/drawing/2014/main" val="20002"/>
                    </a:ext>
                  </a:extLst>
                </a:gridCol>
                <a:gridCol w="2502758">
                  <a:extLst>
                    <a:ext uri="{9D8B030D-6E8A-4147-A177-3AD203B41FA5}">
                      <a16:colId xmlns:a16="http://schemas.microsoft.com/office/drawing/2014/main" val="20003"/>
                    </a:ext>
                  </a:extLst>
                </a:gridCol>
              </a:tblGrid>
              <a:tr h="1059680">
                <a:tc>
                  <a:txBody>
                    <a:bodyPr/>
                    <a:lstStyle/>
                    <a:p>
                      <a:pPr algn="ctr"/>
                      <a:r>
                        <a:rPr lang="en-GB" dirty="0"/>
                        <a:t>Technology</a:t>
                      </a:r>
                    </a:p>
                  </a:txBody>
                  <a:tcPr anchor="ctr"/>
                </a:tc>
                <a:tc>
                  <a:txBody>
                    <a:bodyPr/>
                    <a:lstStyle/>
                    <a:p>
                      <a:pPr algn="ctr"/>
                      <a:r>
                        <a:rPr lang="en-GB" dirty="0"/>
                        <a:t>Current Setup</a:t>
                      </a:r>
                    </a:p>
                  </a:txBody>
                  <a:tcPr anchor="ctr"/>
                </a:tc>
                <a:tc>
                  <a:txBody>
                    <a:bodyPr/>
                    <a:lstStyle/>
                    <a:p>
                      <a:pPr algn="ctr"/>
                      <a:r>
                        <a:rPr lang="en-GB" dirty="0"/>
                        <a:t>AWS</a:t>
                      </a:r>
                    </a:p>
                  </a:txBody>
                  <a:tcPr anchor="ctr"/>
                </a:tc>
                <a:tc>
                  <a:txBody>
                    <a:bodyPr/>
                    <a:lstStyle/>
                    <a:p>
                      <a:pPr algn="ctr"/>
                      <a:r>
                        <a:rPr lang="en-GB" dirty="0"/>
                        <a:t>Google Cloud Platform</a:t>
                      </a:r>
                    </a:p>
                  </a:txBody>
                  <a:tcPr anchor="ctr"/>
                </a:tc>
                <a:extLst>
                  <a:ext uri="{0D108BD9-81ED-4DB2-BD59-A6C34878D82A}">
                    <a16:rowId xmlns:a16="http://schemas.microsoft.com/office/drawing/2014/main" val="10000"/>
                  </a:ext>
                </a:extLst>
              </a:tr>
              <a:tr h="613942">
                <a:tc>
                  <a:txBody>
                    <a:bodyPr/>
                    <a:lstStyle/>
                    <a:p>
                      <a:r>
                        <a:rPr lang="en-GB" dirty="0"/>
                        <a:t>Serverless</a:t>
                      </a:r>
                    </a:p>
                  </a:txBody>
                  <a:tcPr anchor="ctr"/>
                </a:tc>
                <a:tc>
                  <a:txBody>
                    <a:bodyPr/>
                    <a:lstStyle/>
                    <a:p>
                      <a:r>
                        <a:rPr lang="en-GB" dirty="0" err="1"/>
                        <a:t>Kubeless</a:t>
                      </a:r>
                      <a:endParaRPr lang="en-GB" dirty="0"/>
                    </a:p>
                  </a:txBody>
                  <a:tcPr anchor="ctr"/>
                </a:tc>
                <a:tc>
                  <a:txBody>
                    <a:bodyPr/>
                    <a:lstStyle/>
                    <a:p>
                      <a:r>
                        <a:rPr lang="en-GB" dirty="0"/>
                        <a:t>Lambda</a:t>
                      </a:r>
                    </a:p>
                  </a:txBody>
                  <a:tcPr anchor="ctr"/>
                </a:tc>
                <a:tc>
                  <a:txBody>
                    <a:bodyPr/>
                    <a:lstStyle/>
                    <a:p>
                      <a:r>
                        <a:rPr lang="en-GB" dirty="0"/>
                        <a:t>Cloud Functions</a:t>
                      </a:r>
                    </a:p>
                  </a:txBody>
                  <a:tcPr anchor="ctr"/>
                </a:tc>
                <a:extLst>
                  <a:ext uri="{0D108BD9-81ED-4DB2-BD59-A6C34878D82A}">
                    <a16:rowId xmlns:a16="http://schemas.microsoft.com/office/drawing/2014/main" val="10001"/>
                  </a:ext>
                </a:extLst>
              </a:tr>
              <a:tr h="613942">
                <a:tc>
                  <a:txBody>
                    <a:bodyPr/>
                    <a:lstStyle/>
                    <a:p>
                      <a:r>
                        <a:rPr lang="en-GB" dirty="0"/>
                        <a:t>Object</a:t>
                      </a:r>
                      <a:r>
                        <a:rPr lang="en-GB" baseline="0" dirty="0"/>
                        <a:t> Storage</a:t>
                      </a:r>
                      <a:endParaRPr lang="en-GB" dirty="0"/>
                    </a:p>
                  </a:txBody>
                  <a:tcPr anchor="ctr"/>
                </a:tc>
                <a:tc>
                  <a:txBody>
                    <a:bodyPr/>
                    <a:lstStyle/>
                    <a:p>
                      <a:r>
                        <a:rPr lang="en-GB" dirty="0" err="1"/>
                        <a:t>Minio</a:t>
                      </a:r>
                      <a:endParaRPr lang="en-GB" dirty="0"/>
                    </a:p>
                  </a:txBody>
                  <a:tcPr anchor="ctr"/>
                </a:tc>
                <a:tc>
                  <a:txBody>
                    <a:bodyPr/>
                    <a:lstStyle/>
                    <a:p>
                      <a:r>
                        <a:rPr lang="en-GB" dirty="0"/>
                        <a:t>S3</a:t>
                      </a:r>
                    </a:p>
                  </a:txBody>
                  <a:tcPr anchor="ctr"/>
                </a:tc>
                <a:tc>
                  <a:txBody>
                    <a:bodyPr/>
                    <a:lstStyle/>
                    <a:p>
                      <a:r>
                        <a:rPr lang="en-GB" dirty="0"/>
                        <a:t>Cloud Storage</a:t>
                      </a:r>
                    </a:p>
                  </a:txBody>
                  <a:tcPr anchor="ctr"/>
                </a:tc>
                <a:extLst>
                  <a:ext uri="{0D108BD9-81ED-4DB2-BD59-A6C34878D82A}">
                    <a16:rowId xmlns:a16="http://schemas.microsoft.com/office/drawing/2014/main" val="10002"/>
                  </a:ext>
                </a:extLst>
              </a:tr>
              <a:tr h="613942">
                <a:tc>
                  <a:txBody>
                    <a:bodyPr/>
                    <a:lstStyle/>
                    <a:p>
                      <a:r>
                        <a:rPr lang="en-GB" dirty="0" err="1"/>
                        <a:t>PubSub</a:t>
                      </a:r>
                      <a:endParaRPr lang="en-GB" dirty="0"/>
                    </a:p>
                  </a:txBody>
                  <a:tcPr anchor="ctr"/>
                </a:tc>
                <a:tc>
                  <a:txBody>
                    <a:bodyPr/>
                    <a:lstStyle/>
                    <a:p>
                      <a:r>
                        <a:rPr lang="en-GB" dirty="0" err="1"/>
                        <a:t>Nats</a:t>
                      </a:r>
                      <a:r>
                        <a:rPr lang="en-GB" dirty="0"/>
                        <a:t> and </a:t>
                      </a:r>
                      <a:r>
                        <a:rPr lang="en-GB" dirty="0" err="1"/>
                        <a:t>Nats</a:t>
                      </a:r>
                      <a:r>
                        <a:rPr lang="en-GB" dirty="0"/>
                        <a:t> Queue</a:t>
                      </a:r>
                    </a:p>
                  </a:txBody>
                  <a:tcPr anchor="ctr"/>
                </a:tc>
                <a:tc>
                  <a:txBody>
                    <a:bodyPr/>
                    <a:lstStyle/>
                    <a:p>
                      <a:r>
                        <a:rPr lang="en-GB" dirty="0"/>
                        <a:t>SQS</a:t>
                      </a:r>
                    </a:p>
                  </a:txBody>
                  <a:tcPr anchor="ctr"/>
                </a:tc>
                <a:tc>
                  <a:txBody>
                    <a:bodyPr/>
                    <a:lstStyle/>
                    <a:p>
                      <a:r>
                        <a:rPr lang="en-GB" dirty="0"/>
                        <a:t>Cloud</a:t>
                      </a:r>
                      <a:r>
                        <a:rPr lang="en-GB" baseline="0" dirty="0"/>
                        <a:t> </a:t>
                      </a:r>
                      <a:r>
                        <a:rPr lang="en-GB" baseline="0" dirty="0" err="1"/>
                        <a:t>PubSub</a:t>
                      </a:r>
                      <a:endParaRPr lang="en-GB" dirty="0"/>
                    </a:p>
                  </a:txBody>
                  <a:tcPr anchor="ctr"/>
                </a:tc>
                <a:extLst>
                  <a:ext uri="{0D108BD9-81ED-4DB2-BD59-A6C34878D82A}">
                    <a16:rowId xmlns:a16="http://schemas.microsoft.com/office/drawing/2014/main" val="10003"/>
                  </a:ext>
                </a:extLst>
              </a:tr>
              <a:tr h="613942">
                <a:tc>
                  <a:txBody>
                    <a:bodyPr/>
                    <a:lstStyle/>
                    <a:p>
                      <a:r>
                        <a:rPr lang="en-GB" dirty="0"/>
                        <a:t>Containers</a:t>
                      </a:r>
                    </a:p>
                  </a:txBody>
                  <a:tcPr anchor="ctr"/>
                </a:tc>
                <a:tc>
                  <a:txBody>
                    <a:bodyPr/>
                    <a:lstStyle/>
                    <a:p>
                      <a:r>
                        <a:rPr lang="en-GB" dirty="0"/>
                        <a:t>Docker</a:t>
                      </a:r>
                    </a:p>
                  </a:txBody>
                  <a:tcPr anchor="ctr"/>
                </a:tc>
                <a:tc>
                  <a:txBody>
                    <a:bodyPr/>
                    <a:lstStyle/>
                    <a:p>
                      <a:r>
                        <a:rPr lang="en-GB" dirty="0"/>
                        <a:t>ECS</a:t>
                      </a:r>
                    </a:p>
                  </a:txBody>
                  <a:tcPr anchor="ctr"/>
                </a:tc>
                <a:tc>
                  <a:txBody>
                    <a:bodyPr/>
                    <a:lstStyle/>
                    <a:p>
                      <a:r>
                        <a:rPr lang="en-GB" dirty="0"/>
                        <a:t>GKE</a:t>
                      </a:r>
                    </a:p>
                  </a:txBody>
                  <a:tcPr anchor="ctr"/>
                </a:tc>
                <a:extLst>
                  <a:ext uri="{0D108BD9-81ED-4DB2-BD59-A6C34878D82A}">
                    <a16:rowId xmlns:a16="http://schemas.microsoft.com/office/drawing/2014/main" val="10004"/>
                  </a:ext>
                </a:extLst>
              </a:tr>
              <a:tr h="613942">
                <a:tc>
                  <a:txBody>
                    <a:bodyPr/>
                    <a:lstStyle/>
                    <a:p>
                      <a:r>
                        <a:rPr lang="en-GB" dirty="0"/>
                        <a:t>Orchestrator</a:t>
                      </a:r>
                    </a:p>
                  </a:txBody>
                  <a:tcPr anchor="ctr"/>
                </a:tc>
                <a:tc>
                  <a:txBody>
                    <a:bodyPr/>
                    <a:lstStyle/>
                    <a:p>
                      <a:r>
                        <a:rPr lang="en-GB" dirty="0"/>
                        <a:t>Kubernetes</a:t>
                      </a:r>
                    </a:p>
                  </a:txBody>
                  <a:tcPr anchor="ctr"/>
                </a:tc>
                <a:tc>
                  <a:txBody>
                    <a:bodyPr/>
                    <a:lstStyle/>
                    <a:p>
                      <a:r>
                        <a:rPr lang="en-GB" dirty="0"/>
                        <a:t>AKS</a:t>
                      </a:r>
                    </a:p>
                  </a:txBody>
                  <a:tcPr anchor="ctr"/>
                </a:tc>
                <a:tc>
                  <a:txBody>
                    <a:bodyPr/>
                    <a:lstStyle/>
                    <a:p>
                      <a:r>
                        <a:rPr lang="en-GB" dirty="0"/>
                        <a:t>GKE</a:t>
                      </a:r>
                    </a:p>
                  </a:txBody>
                  <a:tcPr anchor="ctr"/>
                </a:tc>
                <a:extLst>
                  <a:ext uri="{0D108BD9-81ED-4DB2-BD59-A6C34878D82A}">
                    <a16:rowId xmlns:a16="http://schemas.microsoft.com/office/drawing/2014/main" val="10005"/>
                  </a:ext>
                </a:extLst>
              </a:tr>
              <a:tr h="613942">
                <a:tc>
                  <a:txBody>
                    <a:bodyPr/>
                    <a:lstStyle/>
                    <a:p>
                      <a:r>
                        <a:rPr lang="en-GB" dirty="0"/>
                        <a:t>Events and Triggers</a:t>
                      </a:r>
                    </a:p>
                  </a:txBody>
                  <a:tcPr anchor="ctr"/>
                </a:tc>
                <a:tc>
                  <a:txBody>
                    <a:bodyPr/>
                    <a:lstStyle/>
                    <a:p>
                      <a:r>
                        <a:rPr lang="en-GB" dirty="0" err="1"/>
                        <a:t>Nats</a:t>
                      </a:r>
                      <a:r>
                        <a:rPr lang="en-GB" dirty="0"/>
                        <a:t> Triggers</a:t>
                      </a:r>
                    </a:p>
                  </a:txBody>
                  <a:tcPr anchor="ctr"/>
                </a:tc>
                <a:tc>
                  <a:txBody>
                    <a:bodyPr/>
                    <a:lstStyle/>
                    <a:p>
                      <a:r>
                        <a:rPr lang="en-GB" dirty="0"/>
                        <a:t>CloudWatch</a:t>
                      </a:r>
                      <a:r>
                        <a:rPr lang="en-GB" baseline="0" dirty="0"/>
                        <a:t> Events</a:t>
                      </a:r>
                      <a:endParaRPr lang="en-GB" dirty="0"/>
                    </a:p>
                  </a:txBody>
                  <a:tcPr anchor="ctr"/>
                </a:tc>
                <a:tc>
                  <a:txBody>
                    <a:bodyPr/>
                    <a:lstStyle/>
                    <a:p>
                      <a:r>
                        <a:rPr lang="en-GB" dirty="0"/>
                        <a:t>Cloud </a:t>
                      </a:r>
                      <a:r>
                        <a:rPr lang="en-GB" dirty="0" err="1"/>
                        <a:t>PubSub</a:t>
                      </a:r>
                      <a:endParaRPr lang="en-GB"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051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0" indent="0" algn="ctr">
              <a:lnSpc>
                <a:spcPct val="150000"/>
              </a:lnSpc>
              <a:buNone/>
            </a:pPr>
            <a:r>
              <a:rPr lang="en-GB" sz="3600" i="1" dirty="0">
                <a:latin typeface="Helvetica" charset="0"/>
                <a:ea typeface="Helvetica" charset="0"/>
                <a:cs typeface="Helvetica" charset="0"/>
              </a:rPr>
              <a:t>SPLAT is an automation platform, which allows for easy deployment of application security workflows supported by OSINT workflows such as security testing and variety of tasks traditionally carried out by InfoSec teams</a:t>
            </a:r>
          </a:p>
        </p:txBody>
      </p:sp>
      <p:sp>
        <p:nvSpPr>
          <p:cNvPr id="3" name="Title 2"/>
          <p:cNvSpPr>
            <a:spLocks noGrp="1"/>
          </p:cNvSpPr>
          <p:nvPr>
            <p:ph type="title"/>
          </p:nvPr>
        </p:nvSpPr>
        <p:spPr/>
        <p:txBody>
          <a:bodyPr/>
          <a:lstStyle/>
          <a:p>
            <a:r>
              <a:rPr lang="en-GB" dirty="0"/>
              <a:t>Security Platform Led Automated Testing (SPLAT)</a:t>
            </a:r>
          </a:p>
        </p:txBody>
      </p:sp>
    </p:spTree>
    <p:extLst>
      <p:ext uri="{BB962C8B-B14F-4D97-AF65-F5344CB8AC3E}">
        <p14:creationId xmlns:p14="http://schemas.microsoft.com/office/powerpoint/2010/main" val="661367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algn="ctr"/>
            <a:r>
              <a:rPr lang="en-GB" dirty="0"/>
              <a:t>Uber Ops </a:t>
            </a:r>
            <a:r>
              <a:rPr lang="mr-IN" dirty="0"/>
              <a:t>–</a:t>
            </a:r>
            <a:r>
              <a:rPr lang="en-GB" dirty="0"/>
              <a:t> Madhu </a:t>
            </a:r>
            <a:r>
              <a:rPr lang="en-GB" dirty="0" err="1"/>
              <a:t>Akula</a:t>
            </a:r>
            <a:endParaRPr lang="en-GB" dirty="0"/>
          </a:p>
        </p:txBody>
      </p:sp>
      <p:sp>
        <p:nvSpPr>
          <p:cNvPr id="6" name="Text Placeholder 5"/>
          <p:cNvSpPr>
            <a:spLocks noGrp="1"/>
          </p:cNvSpPr>
          <p:nvPr>
            <p:ph type="body" sz="quarter" idx="3"/>
          </p:nvPr>
        </p:nvSpPr>
        <p:spPr/>
        <p:txBody>
          <a:bodyPr/>
          <a:lstStyle/>
          <a:p>
            <a:pPr algn="ctr"/>
            <a:r>
              <a:rPr lang="en-GB" dirty="0"/>
              <a:t>Uber Dev </a:t>
            </a:r>
            <a:r>
              <a:rPr lang="mr-IN" dirty="0"/>
              <a:t>–</a:t>
            </a:r>
            <a:r>
              <a:rPr lang="en-GB" dirty="0"/>
              <a:t> </a:t>
            </a:r>
            <a:r>
              <a:rPr lang="en-GB" dirty="0" err="1"/>
              <a:t>Abhisek</a:t>
            </a:r>
            <a:r>
              <a:rPr lang="en-GB" dirty="0"/>
              <a:t> </a:t>
            </a:r>
            <a:r>
              <a:rPr lang="en-GB" dirty="0" err="1"/>
              <a:t>Datta</a:t>
            </a:r>
            <a:endParaRPr lang="en-GB" dirty="0"/>
          </a:p>
        </p:txBody>
      </p:sp>
      <p:sp>
        <p:nvSpPr>
          <p:cNvPr id="3" name="Title 2"/>
          <p:cNvSpPr>
            <a:spLocks noGrp="1"/>
          </p:cNvSpPr>
          <p:nvPr>
            <p:ph type="title"/>
          </p:nvPr>
        </p:nvSpPr>
        <p:spPr/>
        <p:txBody>
          <a:bodyPr/>
          <a:lstStyle/>
          <a:p>
            <a:r>
              <a:rPr lang="en-GB" dirty="0"/>
              <a:t>Primary Actors</a:t>
            </a:r>
          </a:p>
        </p:txBody>
      </p:sp>
      <p:pic>
        <p:nvPicPr>
          <p:cNvPr id="9" name="Picture 8"/>
          <p:cNvPicPr>
            <a:picLocks noChangeAspect="1"/>
          </p:cNvPicPr>
          <p:nvPr/>
        </p:nvPicPr>
        <p:blipFill rotWithShape="1">
          <a:blip r:embed="rId2"/>
          <a:srcRect l="12126" t="3183" r="7221" b="18586"/>
          <a:stretch/>
        </p:blipFill>
        <p:spPr>
          <a:xfrm>
            <a:off x="1370074" y="2356061"/>
            <a:ext cx="4097216" cy="383360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2" name="Content Placeholder 11">
            <a:extLst>
              <a:ext uri="{FF2B5EF4-FFF2-40B4-BE49-F238E27FC236}">
                <a16:creationId xmlns:a16="http://schemas.microsoft.com/office/drawing/2014/main" id="{EFE5A762-2868-FE4C-89EF-C6A94EE05CFA}"/>
              </a:ext>
            </a:extLst>
          </p:cNvPr>
          <p:cNvPicPr>
            <a:picLocks noGrp="1" noChangeAspect="1"/>
          </p:cNvPicPr>
          <p:nvPr>
            <p:ph sz="quarter" idx="4"/>
          </p:nvPr>
        </p:nvPicPr>
        <p:blipFill>
          <a:blip r:embed="rId3"/>
          <a:stretch>
            <a:fillRect/>
          </a:stretch>
        </p:blipFill>
        <p:spPr>
          <a:xfrm>
            <a:off x="7330055" y="2370138"/>
            <a:ext cx="2867477" cy="3819525"/>
          </a:xfrm>
        </p:spPr>
      </p:pic>
    </p:spTree>
    <p:extLst>
      <p:ext uri="{BB962C8B-B14F-4D97-AF65-F5344CB8AC3E}">
        <p14:creationId xmlns:p14="http://schemas.microsoft.com/office/powerpoint/2010/main" val="284951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50000"/>
              </a:lnSpc>
            </a:pPr>
            <a:r>
              <a:rPr lang="en-GB" dirty="0"/>
              <a:t>Continuous Security is becoming a requirement</a:t>
            </a:r>
          </a:p>
          <a:p>
            <a:pPr>
              <a:lnSpc>
                <a:spcPct val="150000"/>
              </a:lnSpc>
            </a:pPr>
            <a:r>
              <a:rPr lang="en-GB" dirty="0"/>
              <a:t>All security tooling and servers which need to run all the time require operational security since these become high value targets</a:t>
            </a:r>
          </a:p>
          <a:p>
            <a:pPr>
              <a:lnSpc>
                <a:spcPct val="150000"/>
              </a:lnSpc>
            </a:pPr>
            <a:r>
              <a:rPr lang="en-GB" dirty="0"/>
              <a:t>Product Security Teams should embrace Infrastructure As Code and Immutable Infrastructure to deploy tooling to complete their application security workflows </a:t>
            </a:r>
          </a:p>
          <a:p>
            <a:pPr>
              <a:lnSpc>
                <a:spcPct val="150000"/>
              </a:lnSpc>
            </a:pPr>
            <a:r>
              <a:rPr lang="en-GB" dirty="0"/>
              <a:t>Once the workload is completed, tear down the infrastructure</a:t>
            </a:r>
          </a:p>
        </p:txBody>
      </p:sp>
      <p:sp>
        <p:nvSpPr>
          <p:cNvPr id="3" name="Title 2"/>
          <p:cNvSpPr>
            <a:spLocks noGrp="1"/>
          </p:cNvSpPr>
          <p:nvPr>
            <p:ph type="title"/>
          </p:nvPr>
        </p:nvSpPr>
        <p:spPr/>
        <p:txBody>
          <a:bodyPr/>
          <a:lstStyle/>
          <a:p>
            <a:r>
              <a:rPr lang="en-GB" dirty="0"/>
              <a:t>Advantages for a product security team</a:t>
            </a:r>
          </a:p>
        </p:txBody>
      </p:sp>
    </p:spTree>
    <p:extLst>
      <p:ext uri="{BB962C8B-B14F-4D97-AF65-F5344CB8AC3E}">
        <p14:creationId xmlns:p14="http://schemas.microsoft.com/office/powerpoint/2010/main" val="104415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dirty="0"/>
              <a:t>Security workloads can be committed just like code</a:t>
            </a:r>
          </a:p>
          <a:p>
            <a:pPr>
              <a:lnSpc>
                <a:spcPct val="150000"/>
              </a:lnSpc>
            </a:pPr>
            <a:r>
              <a:rPr lang="en-GB" dirty="0"/>
              <a:t>These workloads can be triggered as part of CI/CD pipelines</a:t>
            </a:r>
          </a:p>
          <a:p>
            <a:pPr>
              <a:lnSpc>
                <a:spcPct val="150000"/>
              </a:lnSpc>
            </a:pPr>
            <a:r>
              <a:rPr lang="en-GB" dirty="0"/>
              <a:t>While the infrastructure is generating data, the data can be consumed by other tools, ticketing systems, alerting and monitoring systems</a:t>
            </a:r>
          </a:p>
        </p:txBody>
      </p:sp>
      <p:sp>
        <p:nvSpPr>
          <p:cNvPr id="3" name="Title 2"/>
          <p:cNvSpPr>
            <a:spLocks noGrp="1"/>
          </p:cNvSpPr>
          <p:nvPr>
            <p:ph type="title"/>
          </p:nvPr>
        </p:nvSpPr>
        <p:spPr/>
        <p:txBody>
          <a:bodyPr/>
          <a:lstStyle/>
          <a:p>
            <a:r>
              <a:rPr lang="en-GB" dirty="0"/>
              <a:t>DevOps &amp; </a:t>
            </a:r>
            <a:r>
              <a:rPr lang="en-GB" dirty="0" err="1"/>
              <a:t>SecOps</a:t>
            </a:r>
            <a:r>
              <a:rPr lang="en-GB" dirty="0"/>
              <a:t> Parity</a:t>
            </a:r>
          </a:p>
        </p:txBody>
      </p:sp>
    </p:spTree>
    <p:extLst>
      <p:ext uri="{BB962C8B-B14F-4D97-AF65-F5344CB8AC3E}">
        <p14:creationId xmlns:p14="http://schemas.microsoft.com/office/powerpoint/2010/main" val="208669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dirty="0"/>
              <a:t>Use </a:t>
            </a:r>
            <a:r>
              <a:rPr lang="en-GB" i="1" dirty="0" err="1"/>
              <a:t>gcloud</a:t>
            </a:r>
            <a:r>
              <a:rPr lang="en-GB"/>
              <a:t> command </a:t>
            </a:r>
            <a:r>
              <a:rPr lang="en-GB" dirty="0"/>
              <a:t>to tear down the cluster</a:t>
            </a:r>
          </a:p>
        </p:txBody>
      </p:sp>
      <p:sp>
        <p:nvSpPr>
          <p:cNvPr id="3" name="Title 2"/>
          <p:cNvSpPr>
            <a:spLocks noGrp="1"/>
          </p:cNvSpPr>
          <p:nvPr>
            <p:ph type="title"/>
          </p:nvPr>
        </p:nvSpPr>
        <p:spPr/>
        <p:txBody>
          <a:bodyPr/>
          <a:lstStyle/>
          <a:p>
            <a:r>
              <a:rPr lang="en-GB" dirty="0"/>
              <a:t>Cluster Tear Down</a:t>
            </a:r>
          </a:p>
        </p:txBody>
      </p:sp>
    </p:spTree>
    <p:extLst>
      <p:ext uri="{BB962C8B-B14F-4D97-AF65-F5344CB8AC3E}">
        <p14:creationId xmlns:p14="http://schemas.microsoft.com/office/powerpoint/2010/main" val="89325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2"/>
            <a:ext cx="9144000" cy="4135437"/>
          </a:xfrm>
          <a:solidFill>
            <a:schemeClr val="dk1">
              <a:alpha val="88000"/>
            </a:schemeClr>
          </a:solidFill>
        </p:spPr>
        <p:style>
          <a:lnRef idx="3">
            <a:schemeClr val="lt1"/>
          </a:lnRef>
          <a:fillRef idx="1">
            <a:schemeClr val="dk1"/>
          </a:fillRef>
          <a:effectRef idx="1">
            <a:schemeClr val="dk1"/>
          </a:effectRef>
          <a:fontRef idx="minor">
            <a:schemeClr val="lt1"/>
          </a:fontRef>
        </p:style>
        <p:txBody>
          <a:bodyPr anchor="ctr"/>
          <a:lstStyle/>
          <a:p>
            <a:pPr>
              <a:lnSpc>
                <a:spcPct val="150000"/>
              </a:lnSpc>
            </a:pPr>
            <a:r>
              <a:rPr lang="en-GB" sz="4400" dirty="0">
                <a:solidFill>
                  <a:schemeClr val="bg1"/>
                </a:solidFill>
              </a:rPr>
              <a:t>Any Questions or thoughts? </a:t>
            </a:r>
            <a:br>
              <a:rPr lang="en-GB" sz="4400" dirty="0">
                <a:solidFill>
                  <a:schemeClr val="bg1"/>
                </a:solidFill>
              </a:rPr>
            </a:br>
            <a:endParaRPr lang="en-GB" sz="4400" dirty="0">
              <a:solidFill>
                <a:schemeClr val="bg1"/>
              </a:solidFill>
            </a:endParaRPr>
          </a:p>
        </p:txBody>
      </p:sp>
      <p:sp>
        <p:nvSpPr>
          <p:cNvPr id="5" name="Text Placeholder 4"/>
          <p:cNvSpPr>
            <a:spLocks noGrp="1"/>
          </p:cNvSpPr>
          <p:nvPr>
            <p:ph type="subTitle" idx="1"/>
          </p:nvPr>
        </p:nvSpPr>
        <p:spPr/>
        <p:txBody>
          <a:bodyPr/>
          <a:lstStyle/>
          <a:p>
            <a:endParaRPr lang="en-GB" dirty="0">
              <a:solidFill>
                <a:schemeClr val="bg1"/>
              </a:solidFill>
            </a:endParaRPr>
          </a:p>
          <a:p>
            <a:r>
              <a:rPr lang="en-GB" dirty="0">
                <a:solidFill>
                  <a:schemeClr val="bg1"/>
                </a:solidFill>
              </a:rPr>
              <a:t>Akash Mahajan</a:t>
            </a:r>
            <a:endParaRPr lang="en-GB" dirty="0"/>
          </a:p>
          <a:p>
            <a:r>
              <a:rPr lang="en-GB" dirty="0" err="1"/>
              <a:t>akash@appsecco.com</a:t>
            </a:r>
            <a:r>
              <a:rPr lang="en-GB"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5438479"/>
            <a:ext cx="4572000" cy="647700"/>
          </a:xfrm>
          <a:prstGeom prst="rect">
            <a:avLst/>
          </a:prstGeom>
        </p:spPr>
      </p:pic>
    </p:spTree>
    <p:extLst>
      <p:ext uri="{BB962C8B-B14F-4D97-AF65-F5344CB8AC3E}">
        <p14:creationId xmlns:p14="http://schemas.microsoft.com/office/powerpoint/2010/main" val="50707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nSpc>
                <a:spcPct val="150000"/>
              </a:lnSpc>
              <a:buFont typeface="Wingdings" charset="2"/>
              <a:buChar char="q"/>
            </a:pPr>
            <a:r>
              <a:rPr lang="en-GB" dirty="0"/>
              <a:t>Setup that we are going to use</a:t>
            </a:r>
          </a:p>
          <a:p>
            <a:pPr>
              <a:lnSpc>
                <a:spcPct val="150000"/>
              </a:lnSpc>
              <a:buFont typeface="Wingdings" charset="2"/>
              <a:buChar char="q"/>
            </a:pPr>
            <a:r>
              <a:rPr lang="en-GB" dirty="0"/>
              <a:t>Run our security tooling against a target domain</a:t>
            </a:r>
          </a:p>
          <a:p>
            <a:pPr>
              <a:lnSpc>
                <a:spcPct val="150000"/>
              </a:lnSpc>
              <a:buFont typeface="Wingdings" charset="2"/>
              <a:buChar char="q"/>
            </a:pPr>
            <a:r>
              <a:rPr lang="en-GB" dirty="0"/>
              <a:t>Get a report generated</a:t>
            </a:r>
          </a:p>
          <a:p>
            <a:pPr>
              <a:lnSpc>
                <a:spcPct val="150000"/>
              </a:lnSpc>
              <a:buFont typeface="Wingdings" charset="2"/>
              <a:buChar char="q"/>
            </a:pPr>
            <a:r>
              <a:rPr lang="en-GB" dirty="0"/>
              <a:t>Understand how to automate this when using bunch of tools together</a:t>
            </a:r>
          </a:p>
          <a:p>
            <a:pPr>
              <a:lnSpc>
                <a:spcPct val="150000"/>
              </a:lnSpc>
              <a:buFont typeface="Wingdings" charset="2"/>
              <a:buChar char="q"/>
            </a:pPr>
            <a:r>
              <a:rPr lang="en-GB" dirty="0"/>
              <a:t>How you can get started with this</a:t>
            </a:r>
          </a:p>
          <a:p>
            <a:pPr>
              <a:lnSpc>
                <a:spcPct val="150000"/>
              </a:lnSpc>
              <a:buFont typeface="Wingdings" charset="2"/>
              <a:buChar char="q"/>
            </a:pPr>
            <a:r>
              <a:rPr lang="en-GB" dirty="0"/>
              <a:t>Explain our choices of tools, architecture and patterns</a:t>
            </a:r>
          </a:p>
          <a:p>
            <a:pPr>
              <a:lnSpc>
                <a:spcPct val="150000"/>
              </a:lnSpc>
              <a:buFont typeface="Wingdings" charset="2"/>
              <a:buChar char="q"/>
            </a:pPr>
            <a:r>
              <a:rPr lang="en-GB" dirty="0"/>
              <a:t>What else to integrate as a security tool</a:t>
            </a:r>
          </a:p>
          <a:p>
            <a:pPr>
              <a:lnSpc>
                <a:spcPct val="150000"/>
              </a:lnSpc>
              <a:buFont typeface="Wingdings" charset="2"/>
              <a:buChar char="q"/>
            </a:pPr>
            <a:r>
              <a:rPr lang="en-GB" dirty="0"/>
              <a:t>How to repeat this in a cloud native manner</a:t>
            </a:r>
          </a:p>
        </p:txBody>
      </p:sp>
      <p:sp>
        <p:nvSpPr>
          <p:cNvPr id="2" name="Title 1"/>
          <p:cNvSpPr>
            <a:spLocks noGrp="1"/>
          </p:cNvSpPr>
          <p:nvPr>
            <p:ph type="title"/>
          </p:nvPr>
        </p:nvSpPr>
        <p:spPr/>
        <p:txBody>
          <a:bodyPr/>
          <a:lstStyle/>
          <a:p>
            <a:r>
              <a:rPr lang="en-GB" dirty="0"/>
              <a:t>Workshop Checklist</a:t>
            </a:r>
          </a:p>
        </p:txBody>
      </p:sp>
    </p:spTree>
    <p:extLst>
      <p:ext uri="{BB962C8B-B14F-4D97-AF65-F5344CB8AC3E}">
        <p14:creationId xmlns:p14="http://schemas.microsoft.com/office/powerpoint/2010/main" val="13098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1" name="Content Placeholder 30"/>
          <p:cNvGraphicFramePr>
            <a:graphicFrameLocks noGrp="1"/>
          </p:cNvGraphicFramePr>
          <p:nvPr>
            <p:ph idx="1"/>
            <p:extLst>
              <p:ext uri="{D42A27DB-BD31-4B8C-83A1-F6EECF244321}">
                <p14:modId xmlns:p14="http://schemas.microsoft.com/office/powerpoint/2010/main" val="909612980"/>
              </p:ext>
            </p:extLst>
          </p:nvPr>
        </p:nvGraphicFramePr>
        <p:xfrm>
          <a:off x="838200" y="948840"/>
          <a:ext cx="10515599" cy="5151120"/>
        </p:xfrm>
        <a:graphic>
          <a:graphicData uri="http://schemas.openxmlformats.org/drawingml/2006/table">
            <a:tbl>
              <a:tblPr firstRow="1" bandRow="1">
                <a:tableStyleId>{2D5ABB26-0587-4C30-8999-92F81FD0307C}</a:tableStyleId>
              </a:tblPr>
              <a:tblGrid>
                <a:gridCol w="873034">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4232366">
                  <a:extLst>
                    <a:ext uri="{9D8B030D-6E8A-4147-A177-3AD203B41FA5}">
                      <a16:colId xmlns:a16="http://schemas.microsoft.com/office/drawing/2014/main" val="20002"/>
                    </a:ext>
                  </a:extLst>
                </a:gridCol>
                <a:gridCol w="4587239">
                  <a:extLst>
                    <a:ext uri="{9D8B030D-6E8A-4147-A177-3AD203B41FA5}">
                      <a16:colId xmlns:a16="http://schemas.microsoft.com/office/drawing/2014/main" val="20003"/>
                    </a:ext>
                  </a:extLst>
                </a:gridCol>
              </a:tblGrid>
              <a:tr h="370840">
                <a:tc>
                  <a:txBody>
                    <a:bodyPr/>
                    <a:lstStyle/>
                    <a:p>
                      <a:pPr algn="ctr"/>
                      <a:r>
                        <a:rPr lang="en-GB" sz="2000" b="0" i="0" dirty="0">
                          <a:latin typeface="Gotham Medium" charset="0"/>
                          <a:ea typeface="Gotham Medium" charset="0"/>
                          <a:cs typeface="Gotham Medium" charset="0"/>
                        </a:rPr>
                        <a:t>Step</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2000" b="0" i="0" dirty="0">
                          <a:latin typeface="Gotham Medium" charset="0"/>
                          <a:ea typeface="Gotham Medium" charset="0"/>
                          <a:cs typeface="Gotham Medium" charset="0"/>
                        </a:rPr>
                        <a:t>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2000" b="0" i="0" dirty="0">
                          <a:latin typeface="Gotham Medium" charset="0"/>
                          <a:ea typeface="Gotham Medium" charset="0"/>
                          <a:cs typeface="Gotham Medium" charset="0"/>
                        </a:rPr>
                        <a:t>Useful if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GB" sz="1600" dirty="0"/>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nSpc>
                          <a:spcPct val="150000"/>
                        </a:lnSpc>
                        <a:buFont typeface="+mj-lt"/>
                        <a:buAutoNum type="arabicPeriod"/>
                      </a:pPr>
                      <a:r>
                        <a:rPr lang="en-GB" sz="1600" dirty="0"/>
                        <a:t>Learn</a:t>
                      </a:r>
                      <a:r>
                        <a:rPr lang="en-GB" sz="1600" baseline="0" dirty="0"/>
                        <a:t> all the building blocks</a:t>
                      </a:r>
                    </a:p>
                    <a:p>
                      <a:pPr marL="342900" indent="-342900">
                        <a:lnSpc>
                          <a:spcPct val="150000"/>
                        </a:lnSpc>
                        <a:buFont typeface="+mj-lt"/>
                        <a:buAutoNum type="arabicPeriod"/>
                      </a:pPr>
                      <a:r>
                        <a:rPr lang="en-GB" sz="1600" baseline="0" dirty="0"/>
                        <a:t>Get everything in place</a:t>
                      </a:r>
                    </a:p>
                    <a:p>
                      <a:pPr marL="342900" indent="-342900">
                        <a:lnSpc>
                          <a:spcPct val="150000"/>
                        </a:lnSpc>
                        <a:buFont typeface="+mj-lt"/>
                        <a:buAutoNum type="arabicPeriod"/>
                      </a:pPr>
                      <a:r>
                        <a:rPr lang="en-GB" sz="1600" baseline="0" dirty="0"/>
                        <a:t>Cluster is up and running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50000"/>
                        </a:lnSpc>
                        <a:buFont typeface="Wingdings" charset="2"/>
                        <a:buChar char="ü"/>
                      </a:pPr>
                      <a:r>
                        <a:rPr lang="en-GB" sz="1600" dirty="0"/>
                        <a:t>You are new</a:t>
                      </a:r>
                      <a:r>
                        <a:rPr lang="en-GB" sz="1600" baseline="0" dirty="0"/>
                        <a:t> to Docker &amp; Kubernetes</a:t>
                      </a:r>
                    </a:p>
                    <a:p>
                      <a:pPr marL="285750" indent="-285750">
                        <a:lnSpc>
                          <a:spcPct val="150000"/>
                        </a:lnSpc>
                        <a:buFont typeface="Wingdings" charset="2"/>
                        <a:buChar char="ü"/>
                      </a:pPr>
                      <a:r>
                        <a:rPr lang="en-GB" sz="1600" baseline="0" dirty="0"/>
                        <a:t>You want to try at home later</a:t>
                      </a:r>
                    </a:p>
                    <a:p>
                      <a:pPr marL="285750" indent="-285750">
                        <a:lnSpc>
                          <a:spcPct val="150000"/>
                        </a:lnSpc>
                        <a:buFont typeface="Wingdings" charset="2"/>
                        <a:buChar char="ü"/>
                      </a:pPr>
                      <a:r>
                        <a:rPr lang="en-GB" sz="1600" baseline="0" dirty="0"/>
                        <a:t>You want your cluster running</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GB" sz="1600" dirty="0"/>
                        <a:t>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342900" indent="-342900">
                        <a:lnSpc>
                          <a:spcPct val="150000"/>
                        </a:lnSpc>
                        <a:buAutoNum type="arabicPeriod"/>
                      </a:pPr>
                      <a:r>
                        <a:rPr lang="en-GB" sz="1600" dirty="0"/>
                        <a:t>See</a:t>
                      </a:r>
                      <a:r>
                        <a:rPr lang="en-GB" sz="1600" baseline="0" dirty="0"/>
                        <a:t> a scan complete</a:t>
                      </a:r>
                    </a:p>
                    <a:p>
                      <a:pPr marL="342900" indent="-342900">
                        <a:lnSpc>
                          <a:spcPct val="150000"/>
                        </a:lnSpc>
                        <a:buAutoNum type="arabicPeriod"/>
                      </a:pPr>
                      <a:r>
                        <a:rPr lang="en-GB" sz="1600" baseline="0" dirty="0"/>
                        <a:t>See the report</a:t>
                      </a:r>
                    </a:p>
                    <a:p>
                      <a:pPr marL="342900" indent="-342900">
                        <a:lnSpc>
                          <a:spcPct val="150000"/>
                        </a:lnSpc>
                        <a:buAutoNum type="arabicPeriod"/>
                      </a:pPr>
                      <a:r>
                        <a:rPr lang="en-GB" sz="1600" baseline="0" dirty="0"/>
                        <a:t>See how to add OAuth for security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lnSpc>
                          <a:spcPct val="150000"/>
                        </a:lnSpc>
                        <a:buFont typeface="Wingdings" charset="2"/>
                        <a:buChar char="ü"/>
                      </a:pPr>
                      <a:r>
                        <a:rPr lang="en-GB" sz="1600" dirty="0"/>
                        <a:t>You want to see and understand the</a:t>
                      </a:r>
                      <a:r>
                        <a:rPr lang="en-GB" sz="1600" baseline="0" dirty="0"/>
                        <a:t> report</a:t>
                      </a:r>
                    </a:p>
                    <a:p>
                      <a:pPr marL="285750" indent="-285750">
                        <a:lnSpc>
                          <a:spcPct val="150000"/>
                        </a:lnSpc>
                        <a:buFont typeface="Wingdings" charset="2"/>
                        <a:buChar char="ü"/>
                      </a:pPr>
                      <a:r>
                        <a:rPr lang="en-GB" sz="1600" baseline="0" dirty="0"/>
                        <a:t>You want to protect the reporting website</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GB" sz="1600" dirty="0"/>
                        <a:t>3</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nSpc>
                          <a:spcPct val="150000"/>
                        </a:lnSpc>
                        <a:buFont typeface="+mj-lt"/>
                        <a:buAutoNum type="arabicPeriod"/>
                      </a:pPr>
                      <a:r>
                        <a:rPr lang="en-GB" sz="1600" dirty="0"/>
                        <a:t>Discussion</a:t>
                      </a:r>
                      <a:r>
                        <a:rPr lang="en-GB" sz="1600" baseline="0" dirty="0"/>
                        <a:t> about our tool choices</a:t>
                      </a:r>
                    </a:p>
                    <a:p>
                      <a:pPr marL="342900" indent="-342900">
                        <a:lnSpc>
                          <a:spcPct val="150000"/>
                        </a:lnSpc>
                        <a:buFont typeface="+mj-lt"/>
                        <a:buAutoNum type="arabicPeriod"/>
                      </a:pPr>
                      <a:r>
                        <a:rPr lang="en-GB" sz="1600" baseline="0" dirty="0"/>
                        <a:t>Discussion about the current limitations</a:t>
                      </a:r>
                    </a:p>
                    <a:p>
                      <a:pPr marL="342900" indent="-342900">
                        <a:lnSpc>
                          <a:spcPct val="150000"/>
                        </a:lnSpc>
                        <a:buFont typeface="+mj-lt"/>
                        <a:buAutoNum type="arabicPeriod"/>
                      </a:pPr>
                      <a:r>
                        <a:rPr lang="en-GB" sz="1600" baseline="0" dirty="0"/>
                        <a:t>How state management is difficult here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nSpc>
                          <a:spcPct val="150000"/>
                        </a:lnSpc>
                        <a:buFont typeface="Wingdings" charset="2"/>
                        <a:buChar char="ü"/>
                      </a:pPr>
                      <a:r>
                        <a:rPr lang="en-GB" sz="1600" dirty="0"/>
                        <a:t>You want</a:t>
                      </a:r>
                      <a:r>
                        <a:rPr lang="en-GB" sz="1600" baseline="0" dirty="0"/>
                        <a:t> to know why we chose those tools</a:t>
                      </a:r>
                    </a:p>
                    <a:p>
                      <a:pPr marL="285750" indent="-285750">
                        <a:lnSpc>
                          <a:spcPct val="150000"/>
                        </a:lnSpc>
                        <a:buFont typeface="Wingdings" charset="2"/>
                        <a:buChar char="ü"/>
                      </a:pPr>
                      <a:r>
                        <a:rPr lang="en-GB" sz="1600" baseline="0" dirty="0"/>
                        <a:t>Understanding the limitations is important for you</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GB" sz="1600" dirty="0"/>
                        <a:t>4</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n-GB" sz="16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342900" indent="-342900">
                        <a:lnSpc>
                          <a:spcPct val="150000"/>
                        </a:lnSpc>
                        <a:buFont typeface="+mj-lt"/>
                        <a:buAutoNum type="arabicPeriod"/>
                      </a:pPr>
                      <a:r>
                        <a:rPr lang="en-GB" sz="1600" dirty="0"/>
                        <a:t>Demo</a:t>
                      </a:r>
                      <a:r>
                        <a:rPr lang="en-GB" sz="1600" baseline="0" dirty="0"/>
                        <a:t> on how to add a new security tool</a:t>
                      </a:r>
                    </a:p>
                    <a:p>
                      <a:pPr marL="342900" indent="-342900">
                        <a:lnSpc>
                          <a:spcPct val="150000"/>
                        </a:lnSpc>
                        <a:buFont typeface="+mj-lt"/>
                        <a:buAutoNum type="arabicPeriod"/>
                      </a:pPr>
                      <a:r>
                        <a:rPr lang="en-GB" sz="1600" baseline="0" dirty="0"/>
                        <a:t>Mapping this to Cloud Native</a:t>
                      </a:r>
                    </a:p>
                    <a:p>
                      <a:pPr marL="342900" indent="-342900">
                        <a:lnSpc>
                          <a:spcPct val="150000"/>
                        </a:lnSpc>
                        <a:buFont typeface="+mj-lt"/>
                        <a:buAutoNum type="arabicPeriod"/>
                      </a:pPr>
                      <a:r>
                        <a:rPr lang="en-GB" sz="1600" baseline="0" dirty="0"/>
                        <a:t>Our plans for SPLAT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285750" indent="-285750">
                        <a:lnSpc>
                          <a:spcPct val="150000"/>
                        </a:lnSpc>
                        <a:buFont typeface="Wingdings" charset="2"/>
                        <a:buChar char="ü"/>
                      </a:pPr>
                      <a:r>
                        <a:rPr lang="en-GB" sz="1600" dirty="0"/>
                        <a:t>You want to</a:t>
                      </a:r>
                      <a:r>
                        <a:rPr lang="en-GB" sz="1600" baseline="0" dirty="0"/>
                        <a:t> integrate your tools </a:t>
                      </a:r>
                    </a:p>
                    <a:p>
                      <a:pPr marL="285750" indent="-285750">
                        <a:lnSpc>
                          <a:spcPct val="150000"/>
                        </a:lnSpc>
                        <a:buFont typeface="Wingdings" charset="2"/>
                        <a:buChar char="ü"/>
                      </a:pPr>
                      <a:r>
                        <a:rPr lang="en-GB" sz="1600" baseline="0" dirty="0"/>
                        <a:t>You prefer to do this outside Kubernetes</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GB" dirty="0"/>
              <a:t>How to get the best value from this workshop</a:t>
            </a:r>
          </a:p>
        </p:txBody>
      </p:sp>
    </p:spTree>
    <p:extLst>
      <p:ext uri="{BB962C8B-B14F-4D97-AF65-F5344CB8AC3E}">
        <p14:creationId xmlns:p14="http://schemas.microsoft.com/office/powerpoint/2010/main" val="116554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Basic Building Blocks </a:t>
            </a:r>
            <a:r>
              <a:rPr lang="mr-IN" dirty="0"/>
              <a:t>–</a:t>
            </a:r>
            <a:r>
              <a:rPr lang="en-GB" dirty="0"/>
              <a:t> Complete Picture</a:t>
            </a:r>
          </a:p>
        </p:txBody>
      </p:sp>
      <p:sp>
        <p:nvSpPr>
          <p:cNvPr id="15" name="Cube 14"/>
          <p:cNvSpPr/>
          <p:nvPr/>
        </p:nvSpPr>
        <p:spPr>
          <a:xfrm>
            <a:off x="10021388" y="1191004"/>
            <a:ext cx="1332412" cy="11756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Website with OAuth</a:t>
            </a:r>
          </a:p>
        </p:txBody>
      </p:sp>
      <p:sp>
        <p:nvSpPr>
          <p:cNvPr id="17" name="Cube 16"/>
          <p:cNvSpPr/>
          <p:nvPr/>
        </p:nvSpPr>
        <p:spPr>
          <a:xfrm>
            <a:off x="564743" y="4546195"/>
            <a:ext cx="2491967" cy="153195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file</a:t>
            </a:r>
          </a:p>
        </p:txBody>
      </p:sp>
      <p:sp>
        <p:nvSpPr>
          <p:cNvPr id="16" name="Cube 15"/>
          <p:cNvSpPr/>
          <p:nvPr/>
        </p:nvSpPr>
        <p:spPr>
          <a:xfrm>
            <a:off x="2909068" y="4518218"/>
            <a:ext cx="2776233" cy="15377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build</a:t>
            </a:r>
          </a:p>
        </p:txBody>
      </p:sp>
      <p:sp>
        <p:nvSpPr>
          <p:cNvPr id="18" name="Cube 17"/>
          <p:cNvSpPr/>
          <p:nvPr/>
        </p:nvSpPr>
        <p:spPr>
          <a:xfrm>
            <a:off x="1705071" y="3285754"/>
            <a:ext cx="3772136" cy="153772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Hub</a:t>
            </a:r>
          </a:p>
        </p:txBody>
      </p:sp>
      <p:sp>
        <p:nvSpPr>
          <p:cNvPr id="19" name="Cube 18"/>
          <p:cNvSpPr/>
          <p:nvPr/>
        </p:nvSpPr>
        <p:spPr>
          <a:xfrm>
            <a:off x="5477206" y="4518218"/>
            <a:ext cx="3207463" cy="15377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App Sec</a:t>
            </a:r>
          </a:p>
        </p:txBody>
      </p:sp>
      <p:sp>
        <p:nvSpPr>
          <p:cNvPr id="22" name="Cube 21"/>
          <p:cNvSpPr/>
          <p:nvPr/>
        </p:nvSpPr>
        <p:spPr>
          <a:xfrm>
            <a:off x="8494719" y="4484256"/>
            <a:ext cx="3207463" cy="15377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OSINT</a:t>
            </a:r>
          </a:p>
        </p:txBody>
      </p:sp>
      <p:sp>
        <p:nvSpPr>
          <p:cNvPr id="23" name="Cube 22"/>
          <p:cNvSpPr/>
          <p:nvPr/>
        </p:nvSpPr>
        <p:spPr>
          <a:xfrm>
            <a:off x="6334453" y="3274820"/>
            <a:ext cx="3606466" cy="153772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Security Tools</a:t>
            </a:r>
          </a:p>
        </p:txBody>
      </p:sp>
      <p:sp>
        <p:nvSpPr>
          <p:cNvPr id="24" name="Cube 23"/>
          <p:cNvSpPr/>
          <p:nvPr/>
        </p:nvSpPr>
        <p:spPr>
          <a:xfrm>
            <a:off x="2664826" y="2064502"/>
            <a:ext cx="6102620" cy="153772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Kubernetes Cluster with Services &amp; Deployments</a:t>
            </a:r>
          </a:p>
        </p:txBody>
      </p:sp>
      <p:sp>
        <p:nvSpPr>
          <p:cNvPr id="11" name="Cube 10"/>
          <p:cNvSpPr/>
          <p:nvPr/>
        </p:nvSpPr>
        <p:spPr>
          <a:xfrm>
            <a:off x="3042739" y="1200585"/>
            <a:ext cx="1690273" cy="11714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Serverless</a:t>
            </a:r>
          </a:p>
        </p:txBody>
      </p:sp>
      <p:sp>
        <p:nvSpPr>
          <p:cNvPr id="13" name="Cube 12"/>
          <p:cNvSpPr/>
          <p:nvPr/>
        </p:nvSpPr>
        <p:spPr>
          <a:xfrm>
            <a:off x="4855028" y="1168254"/>
            <a:ext cx="1690273" cy="11714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Object Storage</a:t>
            </a:r>
          </a:p>
        </p:txBody>
      </p:sp>
      <p:sp>
        <p:nvSpPr>
          <p:cNvPr id="8" name="Cube 7"/>
          <p:cNvSpPr/>
          <p:nvPr/>
        </p:nvSpPr>
        <p:spPr>
          <a:xfrm>
            <a:off x="6759261" y="1195202"/>
            <a:ext cx="1690273" cy="117145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200"/>
              <a:t>Pub Sub</a:t>
            </a:r>
            <a:endParaRPr lang="en-GB" sz="1200" dirty="0"/>
          </a:p>
        </p:txBody>
      </p:sp>
    </p:spTree>
    <p:extLst>
      <p:ext uri="{BB962C8B-B14F-4D97-AF65-F5344CB8AC3E}">
        <p14:creationId xmlns:p14="http://schemas.microsoft.com/office/powerpoint/2010/main" val="151972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6" grpId="0" animBg="1"/>
      <p:bldP spid="18" grpId="0" animBg="1"/>
      <p:bldP spid="19" grpId="0" animBg="1"/>
      <p:bldP spid="22" grpId="0" animBg="1"/>
      <p:bldP spid="23" grpId="0" animBg="1"/>
      <p:bldP spid="23" grpId="1" animBg="1"/>
      <p:bldP spid="24" grpId="0" animBg="1"/>
      <p:bldP spid="11" grpId="0" animBg="1"/>
      <p:bldP spid="1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a:xfrm>
            <a:off x="838200" y="1517707"/>
            <a:ext cx="7268308" cy="4140269"/>
          </a:xfrm>
        </p:spPr>
        <p:txBody>
          <a:bodyPr>
            <a:normAutofit/>
          </a:bodyPr>
          <a:lstStyle/>
          <a:p>
            <a:pPr marL="514350" indent="-514350">
              <a:lnSpc>
                <a:spcPct val="150000"/>
              </a:lnSpc>
              <a:buFont typeface="+mj-lt"/>
              <a:buAutoNum type="arabicPeriod"/>
            </a:pPr>
            <a:r>
              <a:rPr lang="en-GB" dirty="0"/>
              <a:t>Knowledge of OWASP ZAP</a:t>
            </a:r>
          </a:p>
          <a:p>
            <a:pPr marL="514350" indent="-514350">
              <a:lnSpc>
                <a:spcPct val="150000"/>
              </a:lnSpc>
              <a:buFont typeface="+mj-lt"/>
              <a:buAutoNum type="arabicPeriod"/>
            </a:pPr>
            <a:r>
              <a:rPr lang="en-GB" dirty="0"/>
              <a:t>Knowledge of Certificate Transparency Logs</a:t>
            </a:r>
          </a:p>
          <a:p>
            <a:pPr marL="514350" indent="-514350">
              <a:lnSpc>
                <a:spcPct val="150000"/>
              </a:lnSpc>
              <a:buFont typeface="+mj-lt"/>
              <a:buAutoNum type="arabicPeriod"/>
            </a:pPr>
            <a:r>
              <a:rPr lang="en-GB" dirty="0"/>
              <a:t>Knowledge of </a:t>
            </a:r>
            <a:r>
              <a:rPr lang="en-GB" dirty="0" err="1"/>
              <a:t>nmap</a:t>
            </a:r>
            <a:endParaRPr lang="en-GB" dirty="0"/>
          </a:p>
        </p:txBody>
      </p:sp>
      <p:sp>
        <p:nvSpPr>
          <p:cNvPr id="3" name="Title 2"/>
          <p:cNvSpPr>
            <a:spLocks noGrp="1"/>
          </p:cNvSpPr>
          <p:nvPr>
            <p:ph type="title"/>
          </p:nvPr>
        </p:nvSpPr>
        <p:spPr/>
        <p:txBody>
          <a:bodyPr/>
          <a:lstStyle/>
          <a:p>
            <a:r>
              <a:rPr lang="en-GB" dirty="0"/>
              <a:t>Basic Building Blocks </a:t>
            </a:r>
            <a:r>
              <a:rPr lang="mr-IN" dirty="0"/>
              <a:t>–</a:t>
            </a:r>
            <a:r>
              <a:rPr lang="en-GB" dirty="0"/>
              <a:t> Security Knowledge</a:t>
            </a:r>
          </a:p>
        </p:txBody>
      </p:sp>
      <p:sp>
        <p:nvSpPr>
          <p:cNvPr id="25" name="Cube 24"/>
          <p:cNvSpPr/>
          <p:nvPr/>
        </p:nvSpPr>
        <p:spPr>
          <a:xfrm>
            <a:off x="8106508" y="3742364"/>
            <a:ext cx="1562893"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App Sec</a:t>
            </a:r>
          </a:p>
        </p:txBody>
      </p:sp>
      <p:sp>
        <p:nvSpPr>
          <p:cNvPr id="26" name="Cube 25"/>
          <p:cNvSpPr/>
          <p:nvPr/>
        </p:nvSpPr>
        <p:spPr>
          <a:xfrm>
            <a:off x="9538333" y="3742364"/>
            <a:ext cx="1469635"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OSINT</a:t>
            </a:r>
          </a:p>
        </p:txBody>
      </p:sp>
      <p:sp>
        <p:nvSpPr>
          <p:cNvPr id="27" name="Cube 26"/>
          <p:cNvSpPr/>
          <p:nvPr/>
        </p:nvSpPr>
        <p:spPr>
          <a:xfrm>
            <a:off x="8598875" y="2956930"/>
            <a:ext cx="2022229"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Security Tools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129" y="5207367"/>
            <a:ext cx="676550" cy="6765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889" y="5147904"/>
            <a:ext cx="1484887" cy="7954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9469" y="5067440"/>
            <a:ext cx="1141375" cy="1017726"/>
          </a:xfrm>
          <a:prstGeom prst="rect">
            <a:avLst/>
          </a:prstGeom>
        </p:spPr>
      </p:pic>
    </p:spTree>
    <p:extLst>
      <p:ext uri="{BB962C8B-B14F-4D97-AF65-F5344CB8AC3E}">
        <p14:creationId xmlns:p14="http://schemas.microsoft.com/office/powerpoint/2010/main" val="128999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 calcmode="lin" valueType="num">
                                      <p:cBhvr additive="base">
                                        <p:cTn id="13"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anim calcmode="lin" valueType="num">
                                      <p:cBhvr additive="base">
                                        <p:cTn id="19"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a:xfrm>
            <a:off x="838200" y="1517707"/>
            <a:ext cx="7268308" cy="4140269"/>
          </a:xfrm>
        </p:spPr>
        <p:txBody>
          <a:bodyPr>
            <a:normAutofit lnSpcReduction="10000"/>
          </a:bodyPr>
          <a:lstStyle/>
          <a:p>
            <a:pPr marL="514350" indent="-514350">
              <a:lnSpc>
                <a:spcPct val="150000"/>
              </a:lnSpc>
              <a:buFont typeface="+mj-lt"/>
              <a:buAutoNum type="arabicPeriod"/>
            </a:pPr>
            <a:r>
              <a:rPr lang="en-GB" dirty="0"/>
              <a:t>Choose a security tool</a:t>
            </a:r>
          </a:p>
          <a:p>
            <a:pPr marL="514350" indent="-514350">
              <a:lnSpc>
                <a:spcPct val="150000"/>
              </a:lnSpc>
              <a:buFont typeface="+mj-lt"/>
              <a:buAutoNum type="arabicPeriod"/>
            </a:pPr>
            <a:r>
              <a:rPr lang="en-GB" dirty="0"/>
              <a:t>Write a Docker file</a:t>
            </a:r>
          </a:p>
          <a:p>
            <a:pPr marL="514350" indent="-514350">
              <a:lnSpc>
                <a:spcPct val="150000"/>
              </a:lnSpc>
              <a:buFont typeface="+mj-lt"/>
              <a:buAutoNum type="arabicPeriod"/>
            </a:pPr>
            <a:r>
              <a:rPr lang="en-GB" dirty="0"/>
              <a:t>Build the Docker</a:t>
            </a:r>
          </a:p>
          <a:p>
            <a:pPr marL="514350" indent="-514350">
              <a:lnSpc>
                <a:spcPct val="150000"/>
              </a:lnSpc>
              <a:buFont typeface="+mj-lt"/>
              <a:buAutoNum type="arabicPeriod"/>
            </a:pPr>
            <a:r>
              <a:rPr lang="en-GB" dirty="0"/>
              <a:t>Push the Docker image to the hub</a:t>
            </a:r>
          </a:p>
          <a:p>
            <a:pPr marL="514350" indent="-514350">
              <a:lnSpc>
                <a:spcPct val="150000"/>
              </a:lnSpc>
              <a:buFont typeface="+mj-lt"/>
              <a:buAutoNum type="arabicPeriod"/>
            </a:pPr>
            <a:r>
              <a:rPr lang="en-GB" dirty="0"/>
              <a:t>Pull the image when required</a:t>
            </a:r>
          </a:p>
        </p:txBody>
      </p:sp>
      <p:sp>
        <p:nvSpPr>
          <p:cNvPr id="3" name="Title 2"/>
          <p:cNvSpPr>
            <a:spLocks noGrp="1"/>
          </p:cNvSpPr>
          <p:nvPr>
            <p:ph type="title"/>
          </p:nvPr>
        </p:nvSpPr>
        <p:spPr/>
        <p:txBody>
          <a:bodyPr/>
          <a:lstStyle/>
          <a:p>
            <a:r>
              <a:rPr lang="en-GB" dirty="0"/>
              <a:t>Basic Building Blocks </a:t>
            </a:r>
            <a:r>
              <a:rPr lang="mr-IN" dirty="0"/>
              <a:t>–</a:t>
            </a:r>
            <a:r>
              <a:rPr lang="en-GB" dirty="0"/>
              <a:t> Docker Parts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970" y="4855322"/>
            <a:ext cx="3434862" cy="820942"/>
          </a:xfrm>
          <a:prstGeom prst="rect">
            <a:avLst/>
          </a:prstGeom>
        </p:spPr>
      </p:pic>
      <p:sp>
        <p:nvSpPr>
          <p:cNvPr id="25" name="Cube 24"/>
          <p:cNvSpPr/>
          <p:nvPr/>
        </p:nvSpPr>
        <p:spPr>
          <a:xfrm>
            <a:off x="8522151" y="3742364"/>
            <a:ext cx="1147250"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file</a:t>
            </a:r>
          </a:p>
        </p:txBody>
      </p:sp>
      <p:sp>
        <p:nvSpPr>
          <p:cNvPr id="26" name="Cube 25"/>
          <p:cNvSpPr/>
          <p:nvPr/>
        </p:nvSpPr>
        <p:spPr>
          <a:xfrm>
            <a:off x="9538334" y="3742364"/>
            <a:ext cx="1147250"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build</a:t>
            </a:r>
          </a:p>
        </p:txBody>
      </p:sp>
      <p:sp>
        <p:nvSpPr>
          <p:cNvPr id="27" name="Cube 26"/>
          <p:cNvSpPr/>
          <p:nvPr/>
        </p:nvSpPr>
        <p:spPr>
          <a:xfrm>
            <a:off x="9095776" y="2974515"/>
            <a:ext cx="1147250" cy="10178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Docker Hub</a:t>
            </a:r>
          </a:p>
        </p:txBody>
      </p:sp>
    </p:spTree>
    <p:extLst>
      <p:ext uri="{BB962C8B-B14F-4D97-AF65-F5344CB8AC3E}">
        <p14:creationId xmlns:p14="http://schemas.microsoft.com/office/powerpoint/2010/main" val="17163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 calcmode="lin" valueType="num">
                                      <p:cBhvr additive="base">
                                        <p:cTn id="13"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anim calcmode="lin" valueType="num">
                                      <p:cBhvr additive="base">
                                        <p:cTn id="19"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3" end="3"/>
                                            </p:txEl>
                                          </p:spTgt>
                                        </p:tgtEl>
                                        <p:attrNameLst>
                                          <p:attrName>style.visibility</p:attrName>
                                        </p:attrNameLst>
                                      </p:cBhvr>
                                      <p:to>
                                        <p:strVal val="visible"/>
                                      </p:to>
                                    </p:set>
                                    <p:anim calcmode="lin" valueType="num">
                                      <p:cBhvr additive="base">
                                        <p:cTn id="25" dur="500" fill="hold"/>
                                        <p:tgtEl>
                                          <p:spTgt spid="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xEl>
                                              <p:pRg st="4" end="4"/>
                                            </p:txEl>
                                          </p:spTgt>
                                        </p:tgtEl>
                                        <p:attrNameLst>
                                          <p:attrName>style.visibility</p:attrName>
                                        </p:attrNameLst>
                                      </p:cBhvr>
                                      <p:to>
                                        <p:strVal val="visible"/>
                                      </p:to>
                                    </p:set>
                                    <p:anim calcmode="lin" valueType="num">
                                      <p:cBhvr additive="base">
                                        <p:cTn id="31" dur="500" fill="hold"/>
                                        <p:tgtEl>
                                          <p:spTgt spid="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a:xfrm>
            <a:off x="838200" y="1517707"/>
            <a:ext cx="7268308" cy="4140269"/>
          </a:xfrm>
        </p:spPr>
        <p:txBody>
          <a:bodyPr>
            <a:normAutofit/>
          </a:bodyPr>
          <a:lstStyle/>
          <a:p>
            <a:pPr marL="514350" indent="-514350">
              <a:lnSpc>
                <a:spcPct val="150000"/>
              </a:lnSpc>
              <a:buFont typeface="+mj-lt"/>
              <a:buAutoNum type="arabicPeriod"/>
            </a:pPr>
            <a:r>
              <a:rPr lang="en-GB" dirty="0"/>
              <a:t>Where will we store stuff?</a:t>
            </a:r>
          </a:p>
          <a:p>
            <a:pPr marL="514350" indent="-514350">
              <a:lnSpc>
                <a:spcPct val="150000"/>
              </a:lnSpc>
              <a:buFont typeface="+mj-lt"/>
              <a:buAutoNum type="arabicPeriod"/>
            </a:pPr>
            <a:r>
              <a:rPr lang="en-GB" dirty="0"/>
              <a:t>How will we pass messages?</a:t>
            </a:r>
          </a:p>
          <a:p>
            <a:pPr marL="514350" indent="-514350">
              <a:lnSpc>
                <a:spcPct val="150000"/>
              </a:lnSpc>
              <a:buFont typeface="+mj-lt"/>
              <a:buAutoNum type="arabicPeriod"/>
            </a:pPr>
            <a:r>
              <a:rPr lang="en-GB" dirty="0"/>
              <a:t>What will tell us that something has happened and now something needs to be done</a:t>
            </a:r>
          </a:p>
        </p:txBody>
      </p:sp>
      <p:sp>
        <p:nvSpPr>
          <p:cNvPr id="3" name="Title 2"/>
          <p:cNvSpPr>
            <a:spLocks noGrp="1"/>
          </p:cNvSpPr>
          <p:nvPr>
            <p:ph type="title"/>
          </p:nvPr>
        </p:nvSpPr>
        <p:spPr/>
        <p:txBody>
          <a:bodyPr/>
          <a:lstStyle/>
          <a:p>
            <a:r>
              <a:rPr lang="en-GB" dirty="0"/>
              <a:t>Basic Building Blocks </a:t>
            </a:r>
            <a:r>
              <a:rPr lang="mr-IN" dirty="0"/>
              <a:t>–</a:t>
            </a:r>
            <a:r>
              <a:rPr lang="en-GB" dirty="0"/>
              <a:t> Enterprise Message Patterns</a:t>
            </a:r>
          </a:p>
        </p:txBody>
      </p:sp>
      <p:sp>
        <p:nvSpPr>
          <p:cNvPr id="8" name="Cube 7"/>
          <p:cNvSpPr/>
          <p:nvPr/>
        </p:nvSpPr>
        <p:spPr>
          <a:xfrm>
            <a:off x="8468352" y="3742364"/>
            <a:ext cx="1278317"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Pub Sub</a:t>
            </a:r>
          </a:p>
        </p:txBody>
      </p:sp>
      <p:sp>
        <p:nvSpPr>
          <p:cNvPr id="26" name="Cube 25"/>
          <p:cNvSpPr/>
          <p:nvPr/>
        </p:nvSpPr>
        <p:spPr>
          <a:xfrm>
            <a:off x="9538333" y="3742364"/>
            <a:ext cx="1278317"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Object Storage</a:t>
            </a:r>
            <a:endParaRPr lang="en-GB" sz="1600" dirty="0"/>
          </a:p>
        </p:txBody>
      </p:sp>
      <p:sp>
        <p:nvSpPr>
          <p:cNvPr id="9" name="Cube 8"/>
          <p:cNvSpPr/>
          <p:nvPr/>
        </p:nvSpPr>
        <p:spPr>
          <a:xfrm>
            <a:off x="8726402" y="2868323"/>
            <a:ext cx="1848498"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Events &amp; Triggers</a:t>
            </a:r>
          </a:p>
        </p:txBody>
      </p:sp>
      <p:sp>
        <p:nvSpPr>
          <p:cNvPr id="10" name="Cube 9"/>
          <p:cNvSpPr/>
          <p:nvPr/>
        </p:nvSpPr>
        <p:spPr>
          <a:xfrm>
            <a:off x="8889481" y="1994282"/>
            <a:ext cx="1522340" cy="10946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Serverless Functions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533" y="5798519"/>
            <a:ext cx="2278236" cy="6541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8333" y="5076498"/>
            <a:ext cx="2331519" cy="58674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073" y="5101997"/>
            <a:ext cx="2835399" cy="696522"/>
          </a:xfrm>
          <a:prstGeom prst="rect">
            <a:avLst/>
          </a:prstGeom>
        </p:spPr>
      </p:pic>
    </p:spTree>
    <p:extLst>
      <p:ext uri="{BB962C8B-B14F-4D97-AF65-F5344CB8AC3E}">
        <p14:creationId xmlns:p14="http://schemas.microsoft.com/office/powerpoint/2010/main" val="119141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 calcmode="lin" valueType="num">
                                      <p:cBhvr additive="base">
                                        <p:cTn id="13"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anim calcmode="lin" valueType="num">
                                      <p:cBhvr additive="base">
                                        <p:cTn id="19"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ppsecco">
  <a:themeElements>
    <a:clrScheme name="Appsecco PPT">
      <a:dk1>
        <a:srgbClr val="3C3C3C"/>
      </a:dk1>
      <a:lt1>
        <a:sysClr val="window" lastClr="FFFFFF"/>
      </a:lt1>
      <a:dk2>
        <a:srgbClr val="008AC6"/>
      </a:dk2>
      <a:lt2>
        <a:srgbClr val="FFFFFF"/>
      </a:lt2>
      <a:accent1>
        <a:srgbClr val="008AC6"/>
      </a:accent1>
      <a:accent2>
        <a:srgbClr val="C0504D"/>
      </a:accent2>
      <a:accent3>
        <a:srgbClr val="9BBB59"/>
      </a:accent3>
      <a:accent4>
        <a:srgbClr val="8064A2"/>
      </a:accent4>
      <a:accent5>
        <a:srgbClr val="4BACC6"/>
      </a:accent5>
      <a:accent6>
        <a:srgbClr val="F79646"/>
      </a:accent6>
      <a:hlink>
        <a:srgbClr val="008AC6"/>
      </a:hlink>
      <a:folHlink>
        <a:srgbClr val="008AC6"/>
      </a:folHlink>
    </a:clrScheme>
    <a:fontScheme name="Appsecco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psecco" id="{B5408CFA-C6F3-8641-85E5-519B3695698E}" vid="{7BD36317-884E-134F-BF9B-1326A331EC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Appsecco</Template>
  <TotalTime>4968</TotalTime>
  <Words>1249</Words>
  <Application>Microsoft Macintosh PowerPoint</Application>
  <PresentationFormat>Widescreen</PresentationFormat>
  <Paragraphs>275</Paragraphs>
  <Slides>36</Slides>
  <Notes>0</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Consolas</vt:lpstr>
      <vt:lpstr>Gotham Book</vt:lpstr>
      <vt:lpstr>Gotham Medium</vt:lpstr>
      <vt:lpstr>Helvetica</vt:lpstr>
      <vt:lpstr>Proxima Nova Bold</vt:lpstr>
      <vt:lpstr>Segoe UI Light</vt:lpstr>
      <vt:lpstr>Verdana</vt:lpstr>
      <vt:lpstr>Wingdings</vt:lpstr>
      <vt:lpstr>Appsecco</vt:lpstr>
      <vt:lpstr>PowerPoint Presentation</vt:lpstr>
      <vt:lpstr>A/B Test for Logo</vt:lpstr>
      <vt:lpstr>Workshop Steps</vt:lpstr>
      <vt:lpstr>Workshop Checklist</vt:lpstr>
      <vt:lpstr>How to get the best value from this workshop</vt:lpstr>
      <vt:lpstr>Basic Building Blocks – Complete Picture</vt:lpstr>
      <vt:lpstr>Basic Building Blocks – Security Knowledge</vt:lpstr>
      <vt:lpstr>Basic Building Blocks – Docker Parts</vt:lpstr>
      <vt:lpstr>Basic Building Blocks – Enterprise Message Patterns</vt:lpstr>
      <vt:lpstr>Basic Building Blocks – Kubernetes</vt:lpstr>
      <vt:lpstr>Basic Building Blocks</vt:lpstr>
      <vt:lpstr>PowerPoint Presentation</vt:lpstr>
      <vt:lpstr>Deploy the Cluster</vt:lpstr>
      <vt:lpstr>Deploy Apps and Services</vt:lpstr>
      <vt:lpstr>Execute the OSINT Workflow</vt:lpstr>
      <vt:lpstr>Execute the Appsec Workflow</vt:lpstr>
      <vt:lpstr>Kubernetes SideCar Adapter</vt:lpstr>
      <vt:lpstr>Target</vt:lpstr>
      <vt:lpstr>PowerPoint Presentation</vt:lpstr>
      <vt:lpstr>Results</vt:lpstr>
      <vt:lpstr>Tech being used</vt:lpstr>
      <vt:lpstr>Oauth Configuration</vt:lpstr>
      <vt:lpstr>If you want to get started</vt:lpstr>
      <vt:lpstr>PowerPoint Presentation</vt:lpstr>
      <vt:lpstr>Architecture – How everything is glued in</vt:lpstr>
      <vt:lpstr>Current Known Limitations </vt:lpstr>
      <vt:lpstr>PowerPoint Presentation</vt:lpstr>
      <vt:lpstr>Adding a new tool</vt:lpstr>
      <vt:lpstr>Another tool that we will be adding soon</vt:lpstr>
      <vt:lpstr>Cloud Native Alternatives </vt:lpstr>
      <vt:lpstr>Security Platform Led Automated Testing (SPLAT)</vt:lpstr>
      <vt:lpstr>Primary Actors</vt:lpstr>
      <vt:lpstr>Advantages for a product security team</vt:lpstr>
      <vt:lpstr>DevOps &amp; SecOps Parity</vt:lpstr>
      <vt:lpstr>Cluster Tear Down</vt:lpstr>
      <vt:lpstr>Any Questions or thoughts?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Akash Mahajan</dc:creator>
  <cp:lastModifiedBy>Abhisek Datta</cp:lastModifiedBy>
  <cp:revision>46</cp:revision>
  <dcterms:created xsi:type="dcterms:W3CDTF">2019-01-28T10:08:23Z</dcterms:created>
  <dcterms:modified xsi:type="dcterms:W3CDTF">2019-03-01T05:12:03Z</dcterms:modified>
</cp:coreProperties>
</file>