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3587"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352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352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5000" cy="1896840"/>
          </a:xfrm>
          <a:prstGeom prst="rect">
            <a:avLst/>
          </a:prstGeom>
        </p:spPr>
        <p:txBody>
          <a:bodyPr lIns="0" rIns="0" tIns="0" bIns="0"/>
          <a:p>
            <a:endParaRPr/>
          </a:p>
        </p:txBody>
      </p:sp>
      <p:sp>
        <p:nvSpPr>
          <p:cNvPr id="28" name="PlaceHolder 3"/>
          <p:cNvSpPr>
            <a:spLocks noGrp="1"/>
          </p:cNvSpPr>
          <p:nvPr>
            <p:ph type="body"/>
          </p:nvPr>
        </p:nvSpPr>
        <p:spPr>
          <a:xfrm>
            <a:off x="6232680" y="1604520"/>
            <a:ext cx="5355000" cy="1896840"/>
          </a:xfrm>
          <a:prstGeom prst="rect">
            <a:avLst/>
          </a:prstGeom>
        </p:spPr>
        <p:txBody>
          <a:bodyPr lIns="0" rIns="0" tIns="0" bIns="0"/>
          <a:p>
            <a:endParaRPr/>
          </a:p>
        </p:txBody>
      </p:sp>
      <p:sp>
        <p:nvSpPr>
          <p:cNvPr id="29" name="PlaceHolder 4"/>
          <p:cNvSpPr>
            <a:spLocks noGrp="1"/>
          </p:cNvSpPr>
          <p:nvPr>
            <p:ph type="body"/>
          </p:nvPr>
        </p:nvSpPr>
        <p:spPr>
          <a:xfrm>
            <a:off x="6232680" y="3682080"/>
            <a:ext cx="535500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50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352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3520" cy="3977280"/>
          </a:xfrm>
          <a:prstGeom prst="rect">
            <a:avLst/>
          </a:prstGeom>
        </p:spPr>
        <p:txBody>
          <a:bodyPr lIns="0" rIns="0" tIns="0" bIns="0"/>
          <a:p>
            <a:endParaRPr/>
          </a:p>
        </p:txBody>
      </p:sp>
      <p:pic>
        <p:nvPicPr>
          <p:cNvPr id="34" name="" descr=""/>
          <p:cNvPicPr/>
          <p:nvPr/>
        </p:nvPicPr>
        <p:blipFill>
          <a:blip r:embed="rId2"/>
          <a:stretch>
            <a:fillRect/>
          </a:stretch>
        </p:blipFill>
        <p:spPr>
          <a:xfrm>
            <a:off x="3603600" y="1604520"/>
            <a:ext cx="4984920" cy="3977280"/>
          </a:xfrm>
          <a:prstGeom prst="rect">
            <a:avLst/>
          </a:prstGeom>
          <a:ln>
            <a:noFill/>
          </a:ln>
        </p:spPr>
      </p:pic>
      <p:pic>
        <p:nvPicPr>
          <p:cNvPr id="35" name="" descr=""/>
          <p:cNvPicPr/>
          <p:nvPr/>
        </p:nvPicPr>
        <p:blipFill>
          <a:blip r:embed="rId3"/>
          <a:stretch>
            <a:fillRect/>
          </a:stretch>
        </p:blipFill>
        <p:spPr>
          <a:xfrm>
            <a:off x="36036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3520" cy="3977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352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5000" cy="3977280"/>
          </a:xfrm>
          <a:prstGeom prst="rect">
            <a:avLst/>
          </a:prstGeom>
        </p:spPr>
        <p:txBody>
          <a:bodyPr lIns="0" rIns="0" tIns="0" bIns="0"/>
          <a:p>
            <a:endParaRPr/>
          </a:p>
        </p:txBody>
      </p:sp>
      <p:sp>
        <p:nvSpPr>
          <p:cNvPr id="8" name="PlaceHolder 3"/>
          <p:cNvSpPr>
            <a:spLocks noGrp="1"/>
          </p:cNvSpPr>
          <p:nvPr>
            <p:ph type="body"/>
          </p:nvPr>
        </p:nvSpPr>
        <p:spPr>
          <a:xfrm>
            <a:off x="6232680" y="1604520"/>
            <a:ext cx="53550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352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500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5000" cy="1896840"/>
          </a:xfrm>
          <a:prstGeom prst="rect">
            <a:avLst/>
          </a:prstGeom>
        </p:spPr>
        <p:txBody>
          <a:bodyPr lIns="0" rIns="0" tIns="0" bIns="0"/>
          <a:p>
            <a:endParaRPr/>
          </a:p>
        </p:txBody>
      </p:sp>
      <p:sp>
        <p:nvSpPr>
          <p:cNvPr id="14" name="PlaceHolder 4"/>
          <p:cNvSpPr>
            <a:spLocks noGrp="1"/>
          </p:cNvSpPr>
          <p:nvPr>
            <p:ph type="body"/>
          </p:nvPr>
        </p:nvSpPr>
        <p:spPr>
          <a:xfrm>
            <a:off x="6232680" y="1604520"/>
            <a:ext cx="53550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5000" cy="3977280"/>
          </a:xfrm>
          <a:prstGeom prst="rect">
            <a:avLst/>
          </a:prstGeom>
        </p:spPr>
        <p:txBody>
          <a:bodyPr lIns="0" rIns="0" tIns="0" bIns="0"/>
          <a:p>
            <a:endParaRPr/>
          </a:p>
        </p:txBody>
      </p:sp>
      <p:sp>
        <p:nvSpPr>
          <p:cNvPr id="17" name="PlaceHolder 3"/>
          <p:cNvSpPr>
            <a:spLocks noGrp="1"/>
          </p:cNvSpPr>
          <p:nvPr>
            <p:ph type="body"/>
          </p:nvPr>
        </p:nvSpPr>
        <p:spPr>
          <a:xfrm>
            <a:off x="6232680" y="1604520"/>
            <a:ext cx="5355000" cy="1896840"/>
          </a:xfrm>
          <a:prstGeom prst="rect">
            <a:avLst/>
          </a:prstGeom>
        </p:spPr>
        <p:txBody>
          <a:bodyPr lIns="0" rIns="0" tIns="0" bIns="0"/>
          <a:p>
            <a:endParaRPr/>
          </a:p>
        </p:txBody>
      </p:sp>
      <p:sp>
        <p:nvSpPr>
          <p:cNvPr id="18" name="PlaceHolder 4"/>
          <p:cNvSpPr>
            <a:spLocks noGrp="1"/>
          </p:cNvSpPr>
          <p:nvPr>
            <p:ph type="body"/>
          </p:nvPr>
        </p:nvSpPr>
        <p:spPr>
          <a:xfrm>
            <a:off x="6232680" y="3682080"/>
            <a:ext cx="53550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5000" cy="1896840"/>
          </a:xfrm>
          <a:prstGeom prst="rect">
            <a:avLst/>
          </a:prstGeom>
        </p:spPr>
        <p:txBody>
          <a:bodyPr lIns="0" rIns="0" tIns="0" bIns="0"/>
          <a:p>
            <a:endParaRPr/>
          </a:p>
        </p:txBody>
      </p:sp>
      <p:sp>
        <p:nvSpPr>
          <p:cNvPr id="21" name="PlaceHolder 3"/>
          <p:cNvSpPr>
            <a:spLocks noGrp="1"/>
          </p:cNvSpPr>
          <p:nvPr>
            <p:ph type="body"/>
          </p:nvPr>
        </p:nvSpPr>
        <p:spPr>
          <a:xfrm>
            <a:off x="6232680" y="1604520"/>
            <a:ext cx="535500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352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3520" cy="1144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609480" y="1604520"/>
            <a:ext cx="1097352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1523880" y="1122480"/>
            <a:ext cx="9143640" cy="238716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Wireless link experiment 2015</a:t>
            </a:r>
            <a:endParaRPr/>
          </a:p>
        </p:txBody>
      </p:sp>
      <p:sp>
        <p:nvSpPr>
          <p:cNvPr id="37" name="CustomShape 2"/>
          <p:cNvSpPr/>
          <p:nvPr/>
        </p:nvSpPr>
        <p:spPr>
          <a:xfrm>
            <a:off x="1523880" y="3601800"/>
            <a:ext cx="9143640" cy="1655280"/>
          </a:xfrm>
          <a:prstGeom prst="rect">
            <a:avLst/>
          </a:prstGeom>
          <a:noFill/>
          <a:ln>
            <a:noFill/>
          </a:ln>
        </p:spPr>
        <p:txBody>
          <a:bodyPr lIns="90000" rIns="90000" tIns="45000" bIns="45000"/>
          <a:p>
            <a:pPr algn="ctr">
              <a:lnSpc>
                <a:spcPct val="100000"/>
              </a:lnSpc>
            </a:pPr>
            <a:r>
              <a:rPr lang="en-US" sz="2400">
                <a:latin typeface="Calibri"/>
              </a:rPr>
              <a:t>Copyright (c) 2015 YO3IIU</a:t>
            </a:r>
            <a:endParaRPr/>
          </a:p>
          <a:p>
            <a:pPr algn="ctr">
              <a:lnSpc>
                <a:spcPct val="100000"/>
              </a:lnSpc>
            </a:pPr>
            <a:r>
              <a:rPr lang="en-US" sz="2400">
                <a:latin typeface="Calibri"/>
              </a:rPr>
              <a:t>v1.0</a:t>
            </a:r>
            <a:endParaRPr/>
          </a:p>
          <a:p>
            <a:pPr algn="ctr">
              <a:lnSpc>
                <a:spcPct val="100000"/>
              </a:lnSpc>
            </a:pPr>
            <a:r>
              <a:rPr lang="en-US" sz="2400">
                <a:latin typeface="Calibri"/>
              </a:rPr>
              <a:t>yo3iiu@yo3iiu.ro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Experiment timeline</a:t>
            </a:r>
            <a:endParaRPr/>
          </a:p>
        </p:txBody>
      </p:sp>
      <p:sp>
        <p:nvSpPr>
          <p:cNvPr id="58" name="CustomShape 2"/>
          <p:cNvSpPr/>
          <p:nvPr/>
        </p:nvSpPr>
        <p:spPr>
          <a:xfrm>
            <a:off x="1523520" y="1995120"/>
            <a:ext cx="9062640" cy="3916080"/>
          </a:xfrm>
          <a:prstGeom prst="rect">
            <a:avLst/>
          </a:prstGeom>
          <a:noFill/>
          <a:ln>
            <a:noFill/>
          </a:ln>
        </p:spPr>
        <p:txBody>
          <a:bodyPr lIns="90000" rIns="90000" tIns="45000" bIns="45000"/>
          <a:p>
            <a:pPr>
              <a:lnSpc>
                <a:spcPct val="100000"/>
              </a:lnSpc>
              <a:buFont typeface="Calibri"/>
              <a:buChar char="-"/>
            </a:pPr>
            <a:r>
              <a:rPr lang="en-US" sz="2400">
                <a:latin typeface="Calibri"/>
              </a:rPr>
              <a:t>Timeline depends on the contributions but the intended deadlines so far are:</a:t>
            </a:r>
            <a:endParaRPr/>
          </a:p>
          <a:p>
            <a:pPr lvl="1">
              <a:lnSpc>
                <a:spcPct val="90000"/>
              </a:lnSpc>
              <a:buFont typeface="Calibri"/>
              <a:buChar char="-"/>
            </a:pPr>
            <a:r>
              <a:rPr lang="en-US" sz="2000">
                <a:solidFill>
                  <a:srgbClr val="000000"/>
                </a:solidFill>
                <a:latin typeface="Calibri"/>
              </a:rPr>
              <a:t>HW and SW ready by end of March 2015</a:t>
            </a:r>
            <a:endParaRPr/>
          </a:p>
          <a:p>
            <a:pPr lvl="1">
              <a:lnSpc>
                <a:spcPct val="90000"/>
              </a:lnSpc>
              <a:buFont typeface="Calibri"/>
              <a:buChar char="-"/>
            </a:pPr>
            <a:r>
              <a:rPr lang="en-US" sz="2000">
                <a:solidFill>
                  <a:srgbClr val="000000"/>
                </a:solidFill>
                <a:latin typeface="Calibri"/>
              </a:rPr>
              <a:t>On the field experiment to be conducted in April or May 2015 depending on the weather</a:t>
            </a:r>
            <a:endParaRPr/>
          </a:p>
          <a:p>
            <a:pPr>
              <a:lnSpc>
                <a:spcPct val="100000"/>
              </a:lnSpc>
            </a:pPr>
            <a:endParaRPr/>
          </a:p>
          <a:p>
            <a:pPr>
              <a:lnSpc>
                <a:spcPct val="100000"/>
              </a:lnSpc>
            </a:pPr>
            <a:endParaRPr/>
          </a:p>
          <a:p>
            <a:pPr>
              <a:lnSpc>
                <a:spcPct val="90000"/>
              </a:lnSpc>
            </a:pPr>
            <a:endParaRPr/>
          </a:p>
          <a:p>
            <a:pPr>
              <a:lnSpc>
                <a:spcPct val="100000"/>
              </a:lnSpc>
            </a:pPr>
            <a:endParaRPr/>
          </a:p>
          <a:p>
            <a:pPr>
              <a:lnSpc>
                <a:spcPct val="100000"/>
              </a:lnSpc>
            </a:pPr>
            <a:r>
              <a:rPr lang="en-US" sz="2400">
                <a:solidFill>
                  <a:srgbClr val="000000"/>
                </a:solidFill>
                <a:latin typeface="Calibri"/>
              </a:rPr>
              <a:t> </a:t>
            </a:r>
            <a:endParaRPr/>
          </a:p>
          <a:p>
            <a:pPr>
              <a:lnSpc>
                <a:spcPct val="100000"/>
              </a:lnSpc>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CustomShape 1"/>
          <p:cNvSpPr/>
          <p:nvPr/>
        </p:nvSpPr>
        <p:spPr>
          <a:xfrm>
            <a:off x="1523880" y="-47160"/>
            <a:ext cx="8947080" cy="1857240"/>
          </a:xfrm>
          <a:prstGeom prst="rect">
            <a:avLst/>
          </a:prstGeom>
          <a:noFill/>
          <a:ln>
            <a:noFill/>
          </a:ln>
        </p:spPr>
      </p:sp>
      <p:sp>
        <p:nvSpPr>
          <p:cNvPr id="60" name="CustomShape 2"/>
          <p:cNvSpPr/>
          <p:nvPr/>
        </p:nvSpPr>
        <p:spPr>
          <a:xfrm>
            <a:off x="1523520" y="1995120"/>
            <a:ext cx="9062640" cy="391608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90000"/>
              </a:lnSpc>
            </a:pPr>
            <a:r>
              <a:rPr lang="en-US" sz="4400">
                <a:solidFill>
                  <a:srgbClr val="000000"/>
                </a:solidFill>
                <a:latin typeface="Calibri"/>
              </a:rPr>
              <a:t>Q&amp;A</a:t>
            </a:r>
            <a:endParaRPr/>
          </a:p>
          <a:p>
            <a:pPr algn="ctr">
              <a:lnSpc>
                <a:spcPct val="90000"/>
              </a:lnSpc>
            </a:pPr>
            <a:r>
              <a:rPr lang="en-US" sz="4400">
                <a:solidFill>
                  <a:srgbClr val="000000"/>
                </a:solidFill>
                <a:latin typeface="Calibri"/>
              </a:rPr>
              <a:t>Please contact yo3iiu@yo3iiu.ro</a:t>
            </a:r>
            <a:endParaRPr/>
          </a:p>
          <a:p>
            <a:pPr>
              <a:lnSpc>
                <a:spcPct val="100000"/>
              </a:lnSpc>
            </a:pPr>
            <a:endParaRPr/>
          </a:p>
          <a:p>
            <a:pPr>
              <a:lnSpc>
                <a:spcPct val="100000"/>
              </a:lnSpc>
            </a:pPr>
            <a:r>
              <a:rPr lang="en-US" sz="2400">
                <a:solidFill>
                  <a:srgbClr val="000000"/>
                </a:solidFill>
                <a:latin typeface="Calibri"/>
              </a:rPr>
              <a:t> </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CustomShape 1"/>
          <p:cNvSpPr/>
          <p:nvPr/>
        </p:nvSpPr>
        <p:spPr>
          <a:xfrm>
            <a:off x="1523880" y="1122120"/>
            <a:ext cx="8972280" cy="872640"/>
          </a:xfrm>
          <a:prstGeom prst="rect">
            <a:avLst/>
          </a:prstGeom>
          <a:noFill/>
          <a:ln>
            <a:noFill/>
          </a:ln>
        </p:spPr>
        <p:txBody>
          <a:bodyPr lIns="90000" rIns="90000" tIns="45000" bIns="45000" anchor="b"/>
          <a:p>
            <a:pPr algn="ctr">
              <a:lnSpc>
                <a:spcPct val="100000"/>
              </a:lnSpc>
            </a:pPr>
            <a:r>
              <a:rPr lang="en-US" sz="5400">
                <a:solidFill>
                  <a:srgbClr val="000000"/>
                </a:solidFill>
                <a:latin typeface="Calibri Light"/>
              </a:rPr>
              <a:t>Agenda</a:t>
            </a:r>
            <a:endParaRPr/>
          </a:p>
        </p:txBody>
      </p:sp>
      <p:sp>
        <p:nvSpPr>
          <p:cNvPr id="39" name="CustomShape 2"/>
          <p:cNvSpPr/>
          <p:nvPr/>
        </p:nvSpPr>
        <p:spPr>
          <a:xfrm>
            <a:off x="1523880" y="2382840"/>
            <a:ext cx="8972280" cy="2874600"/>
          </a:xfrm>
          <a:prstGeom prst="rect">
            <a:avLst/>
          </a:prstGeom>
          <a:noFill/>
          <a:ln>
            <a:noFill/>
          </a:ln>
        </p:spPr>
        <p:txBody>
          <a:bodyPr lIns="90000" rIns="90000" tIns="45000" bIns="45000"/>
          <a:p>
            <a:pPr>
              <a:lnSpc>
                <a:spcPct val="100000"/>
              </a:lnSpc>
              <a:buFont typeface="Calibri"/>
              <a:buChar char="-"/>
            </a:pPr>
            <a:r>
              <a:rPr lang="en-US" sz="2400">
                <a:latin typeface="Calibri"/>
              </a:rPr>
              <a:t>Purpose of the experiment</a:t>
            </a:r>
            <a:endParaRPr/>
          </a:p>
          <a:p>
            <a:pPr>
              <a:lnSpc>
                <a:spcPct val="100000"/>
              </a:lnSpc>
              <a:buFont typeface="Calibri"/>
              <a:buChar char="-"/>
            </a:pPr>
            <a:r>
              <a:rPr lang="en-US" sz="2400">
                <a:latin typeface="Calibri"/>
              </a:rPr>
              <a:t>Call for action</a:t>
            </a:r>
            <a:endParaRPr/>
          </a:p>
          <a:p>
            <a:pPr>
              <a:lnSpc>
                <a:spcPct val="100000"/>
              </a:lnSpc>
              <a:buFont typeface="Calibri"/>
              <a:buChar char="-"/>
            </a:pPr>
            <a:r>
              <a:rPr lang="en-US" sz="2400">
                <a:latin typeface="Calibri"/>
              </a:rPr>
              <a:t>HOWTO contribute</a:t>
            </a:r>
            <a:endParaRPr/>
          </a:p>
          <a:p>
            <a:pPr>
              <a:lnSpc>
                <a:spcPct val="100000"/>
              </a:lnSpc>
              <a:buFont typeface="Calibri"/>
              <a:buChar char="-"/>
            </a:pPr>
            <a:r>
              <a:rPr lang="en-US" sz="2400">
                <a:latin typeface="Calibri"/>
              </a:rPr>
              <a:t>Experiment timeline</a:t>
            </a:r>
            <a:endParaRPr/>
          </a:p>
          <a:p>
            <a:pPr>
              <a:lnSpc>
                <a:spcPct val="100000"/>
              </a:lnSpc>
              <a:buFont typeface="Calibri"/>
              <a:buChar char="-"/>
            </a:pPr>
            <a:r>
              <a:rPr lang="en-US" sz="2400">
                <a:latin typeface="Calibri"/>
              </a:rPr>
              <a:t>Q&amp;A</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CustomShape 1"/>
          <p:cNvSpPr/>
          <p:nvPr/>
        </p:nvSpPr>
        <p:spPr>
          <a:xfrm>
            <a:off x="1523880" y="1122120"/>
            <a:ext cx="8947080" cy="640800"/>
          </a:xfrm>
          <a:prstGeom prst="rect">
            <a:avLst/>
          </a:prstGeom>
          <a:noFill/>
          <a:ln>
            <a:noFill/>
          </a:ln>
        </p:spPr>
        <p:txBody>
          <a:bodyPr lIns="90000" rIns="90000" tIns="45000" bIns="45000" anchor="b"/>
          <a:p>
            <a:pPr algn="ctr">
              <a:lnSpc>
                <a:spcPct val="100000"/>
              </a:lnSpc>
            </a:pPr>
            <a:r>
              <a:rPr lang="en-US" sz="5400">
                <a:solidFill>
                  <a:srgbClr val="000000"/>
                </a:solidFill>
                <a:latin typeface="Calibri Light"/>
              </a:rPr>
              <a:t>Purpose of the experiment</a:t>
            </a:r>
            <a:endParaRPr/>
          </a:p>
        </p:txBody>
      </p:sp>
      <p:sp>
        <p:nvSpPr>
          <p:cNvPr id="41" name="CustomShape 2"/>
          <p:cNvSpPr/>
          <p:nvPr/>
        </p:nvSpPr>
        <p:spPr>
          <a:xfrm>
            <a:off x="1523520" y="1995120"/>
            <a:ext cx="9062640" cy="3916080"/>
          </a:xfrm>
          <a:prstGeom prst="rect">
            <a:avLst/>
          </a:prstGeom>
          <a:noFill/>
          <a:ln>
            <a:noFill/>
          </a:ln>
        </p:spPr>
        <p:txBody>
          <a:bodyPr lIns="90000" rIns="90000" tIns="45000" bIns="45000"/>
          <a:p>
            <a:pPr>
              <a:lnSpc>
                <a:spcPct val="70000"/>
              </a:lnSpc>
            </a:pPr>
            <a:r>
              <a:rPr b="1" lang="en-US">
                <a:solidFill>
                  <a:srgbClr val="0070c0"/>
                </a:solidFill>
                <a:latin typeface="Calibri"/>
              </a:rPr>
              <a:t>Goal: </a:t>
            </a:r>
            <a:r>
              <a:rPr b="1" i="1" lang="en-US">
                <a:solidFill>
                  <a:srgbClr val="0070c0"/>
                </a:solidFill>
                <a:latin typeface="Calibri"/>
              </a:rPr>
              <a:t>Experiment with 2.4Ghz and 5.4Ghz long range links using off the shelf and home made equipment. Gather experience and data points so that a YO wide wireless network can be created.</a:t>
            </a:r>
            <a:endParaRPr/>
          </a:p>
          <a:p>
            <a:pPr>
              <a:lnSpc>
                <a:spcPct val="70000"/>
              </a:lnSpc>
            </a:pPr>
            <a:endParaRPr/>
          </a:p>
          <a:p>
            <a:pPr>
              <a:lnSpc>
                <a:spcPct val="70000"/>
              </a:lnSpc>
            </a:pPr>
            <a:r>
              <a:rPr lang="en-US" sz="1300">
                <a:solidFill>
                  <a:srgbClr val="0070c0"/>
                </a:solidFill>
                <a:latin typeface="Calibri"/>
              </a:rPr>
              <a:t>Detailed actions:</a:t>
            </a:r>
            <a:endParaRPr/>
          </a:p>
          <a:p>
            <a:pPr>
              <a:lnSpc>
                <a:spcPct val="70000"/>
              </a:lnSpc>
              <a:buFont typeface="Calibri"/>
              <a:buChar char="-"/>
            </a:pPr>
            <a:r>
              <a:rPr lang="en-US" sz="1300">
                <a:solidFill>
                  <a:srgbClr val="0070c0"/>
                </a:solidFill>
                <a:latin typeface="Calibri"/>
              </a:rPr>
              <a:t>Try out 100, 200, 300, 400km links between two points placed in Romania and/or Bulgaria – Points still under evaluation.</a:t>
            </a:r>
            <a:endParaRPr/>
          </a:p>
          <a:p>
            <a:pPr>
              <a:lnSpc>
                <a:spcPct val="70000"/>
              </a:lnSpc>
              <a:buFont typeface="Calibri"/>
              <a:buChar char="-"/>
            </a:pPr>
            <a:r>
              <a:rPr lang="en-US" sz="1300">
                <a:solidFill>
                  <a:srgbClr val="0070c0"/>
                </a:solidFill>
                <a:latin typeface="Calibri"/>
              </a:rPr>
              <a:t>Experiment with various modulations offered from 802.11abgn equipment. Experiment with 2.3Ghz hamradio bands.</a:t>
            </a:r>
            <a:endParaRPr/>
          </a:p>
          <a:p>
            <a:pPr>
              <a:lnSpc>
                <a:spcPct val="70000"/>
              </a:lnSpc>
              <a:buFont typeface="Calibri"/>
              <a:buChar char="-"/>
            </a:pPr>
            <a:r>
              <a:rPr lang="en-US" sz="1300">
                <a:solidFill>
                  <a:srgbClr val="0070c0"/>
                </a:solidFill>
                <a:latin typeface="Calibri"/>
              </a:rPr>
              <a:t>Experiment with alignment of the two antennas. How hard is it to obtain and keep the alignment?</a:t>
            </a:r>
            <a:endParaRPr/>
          </a:p>
          <a:p>
            <a:pPr>
              <a:lnSpc>
                <a:spcPct val="70000"/>
              </a:lnSpc>
              <a:buFont typeface="Calibri"/>
              <a:buChar char="-"/>
            </a:pPr>
            <a:r>
              <a:rPr lang="en-US" sz="1300">
                <a:solidFill>
                  <a:srgbClr val="0070c0"/>
                </a:solidFill>
                <a:latin typeface="Calibri"/>
              </a:rPr>
              <a:t>Experiment with various antennas like parabolas and offset dish antennas.</a:t>
            </a:r>
            <a:endParaRPr/>
          </a:p>
          <a:p>
            <a:pPr>
              <a:lnSpc>
                <a:spcPct val="70000"/>
              </a:lnSpc>
              <a:buFont typeface="Calibri"/>
              <a:buChar char="-"/>
            </a:pPr>
            <a:r>
              <a:rPr lang="en-US" sz="1300">
                <a:solidFill>
                  <a:srgbClr val="0070c0"/>
                </a:solidFill>
                <a:latin typeface="Calibri"/>
              </a:rPr>
              <a:t>Experiment with homemade Biquad antenna placed in focal point of antennas.</a:t>
            </a:r>
            <a:endParaRPr/>
          </a:p>
          <a:p>
            <a:pPr>
              <a:lnSpc>
                <a:spcPct val="70000"/>
              </a:lnSpc>
              <a:buFont typeface="Calibri"/>
              <a:buChar char="-"/>
            </a:pPr>
            <a:r>
              <a:rPr lang="en-US" sz="1300">
                <a:solidFill>
                  <a:srgbClr val="0070c0"/>
                </a:solidFill>
                <a:latin typeface="Calibri"/>
              </a:rPr>
              <a:t>Experiment with sending/receiving DVB-T streams over long distances in 1296Mhz or 2300Mhz.</a:t>
            </a:r>
            <a:endParaRPr/>
          </a:p>
          <a:p>
            <a:pPr>
              <a:lnSpc>
                <a:spcPct val="70000"/>
              </a:lnSpc>
              <a:buFont typeface="Calibri"/>
              <a:buChar char="-"/>
            </a:pPr>
            <a:r>
              <a:rPr lang="en-US" sz="1300">
                <a:solidFill>
                  <a:srgbClr val="0070c0"/>
                </a:solidFill>
                <a:latin typeface="Calibri"/>
              </a:rPr>
              <a:t>Equipment used for the experiment will eventually be placed between two fixed points with SDRs like BladeRF or USRP in order to allow radioamateurs worldwide to experiment new long range PHY/MAC protocols over the air. Gnuradio community is also a target.</a:t>
            </a:r>
            <a:endParaRPr/>
          </a:p>
          <a:p>
            <a:pPr>
              <a:lnSpc>
                <a:spcPct val="70000"/>
              </a:lnSpc>
            </a:pPr>
            <a:endParaRPr/>
          </a:p>
          <a:p>
            <a:pPr>
              <a:lnSpc>
                <a:spcPct val="7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Call for action – equipment to be purchased</a:t>
            </a:r>
            <a:endParaRPr/>
          </a:p>
        </p:txBody>
      </p:sp>
      <p:sp>
        <p:nvSpPr>
          <p:cNvPr id="43" name="CustomShape 2"/>
          <p:cNvSpPr/>
          <p:nvPr/>
        </p:nvSpPr>
        <p:spPr>
          <a:xfrm>
            <a:off x="1523520" y="1995120"/>
            <a:ext cx="9062640" cy="3916080"/>
          </a:xfrm>
          <a:prstGeom prst="rect">
            <a:avLst/>
          </a:prstGeom>
          <a:noFill/>
          <a:ln>
            <a:noFill/>
          </a:ln>
        </p:spPr>
        <p:txBody>
          <a:bodyPr lIns="90000" rIns="90000" tIns="45000" bIns="45000"/>
          <a:p>
            <a:pPr>
              <a:lnSpc>
                <a:spcPct val="100000"/>
              </a:lnSpc>
            </a:pPr>
            <a:r>
              <a:rPr lang="en-US" sz="2400">
                <a:latin typeface="Calibri"/>
              </a:rPr>
              <a:t>Equipment intended to be purchased for the experiment:</a:t>
            </a:r>
            <a:endParaRPr/>
          </a:p>
          <a:p>
            <a:pPr>
              <a:lnSpc>
                <a:spcPct val="100000"/>
              </a:lnSpc>
            </a:pPr>
            <a:r>
              <a:rPr lang="en-US" sz="2400">
                <a:latin typeface="Calibri"/>
              </a:rPr>
              <a:t> </a:t>
            </a:r>
            <a:endParaRPr/>
          </a:p>
          <a:p>
            <a:pPr>
              <a:lnSpc>
                <a:spcPct val="100000"/>
              </a:lnSpc>
            </a:pPr>
            <a:endParaRPr/>
          </a:p>
        </p:txBody>
      </p:sp>
      <p:graphicFrame>
        <p:nvGraphicFramePr>
          <p:cNvPr id="44" name="Table 3"/>
          <p:cNvGraphicFramePr/>
          <p:nvPr/>
        </p:nvGraphicFramePr>
        <p:xfrm>
          <a:off x="1619280" y="2612880"/>
          <a:ext cx="8091000" cy="4217760"/>
        </p:xfrm>
        <a:graphic>
          <a:graphicData uri="http://schemas.openxmlformats.org/drawingml/2006/table">
            <a:tbl>
              <a:tblPr/>
              <a:tblGrid>
                <a:gridCol w="2022480"/>
                <a:gridCol w="2023920"/>
                <a:gridCol w="2022480"/>
                <a:gridCol w="2022480"/>
              </a:tblGrid>
              <a:tr h="628200">
                <a:tc>
                  <a:txBody>
                    <a:bodyPr/>
                    <a:p>
                      <a:pPr>
                        <a:lnSpc>
                          <a:spcPct val="100000"/>
                        </a:lnSpc>
                      </a:pPr>
                      <a:r>
                        <a:rPr b="1" lang="en-US">
                          <a:solidFill>
                            <a:srgbClr val="ffffff"/>
                          </a:solidFill>
                          <a:latin typeface="Calibri"/>
                        </a:rPr>
                        <a:t>Equipment</a:t>
                      </a:r>
                      <a:endParaRPr/>
                    </a:p>
                  </a:txBody>
                  <a:tcPr/>
                </a:tc>
                <a:tc>
                  <a:txBody>
                    <a:bodyPr/>
                    <a:p>
                      <a:pPr>
                        <a:lnSpc>
                          <a:spcPct val="100000"/>
                        </a:lnSpc>
                      </a:pPr>
                      <a:r>
                        <a:rPr b="1" lang="en-US">
                          <a:solidFill>
                            <a:srgbClr val="ffffff"/>
                          </a:solidFill>
                          <a:latin typeface="Calibri"/>
                        </a:rPr>
                        <a:t># of pcs</a:t>
                      </a:r>
                      <a:endParaRPr/>
                    </a:p>
                  </a:txBody>
                  <a:tcPr/>
                </a:tc>
                <a:tc>
                  <a:txBody>
                    <a:bodyPr/>
                    <a:p>
                      <a:pPr>
                        <a:lnSpc>
                          <a:spcPct val="100000"/>
                        </a:lnSpc>
                      </a:pPr>
                      <a:r>
                        <a:rPr b="1" lang="en-US">
                          <a:solidFill>
                            <a:srgbClr val="ffffff"/>
                          </a:solidFill>
                          <a:latin typeface="Calibri"/>
                        </a:rPr>
                        <a:t>Price each (RON)</a:t>
                      </a:r>
                      <a:endParaRPr/>
                    </a:p>
                  </a:txBody>
                  <a:tcPr/>
                </a:tc>
                <a:tc>
                  <a:txBody>
                    <a:bodyPr/>
                    <a:p>
                      <a:pPr>
                        <a:lnSpc>
                          <a:spcPct val="100000"/>
                        </a:lnSpc>
                      </a:pPr>
                      <a:r>
                        <a:rPr b="1" lang="en-US">
                          <a:solidFill>
                            <a:srgbClr val="ffffff"/>
                          </a:solidFill>
                          <a:latin typeface="Calibri"/>
                        </a:rPr>
                        <a:t>Comment</a:t>
                      </a:r>
                      <a:endParaRPr/>
                    </a:p>
                  </a:txBody>
                  <a:tcPr/>
                </a:tc>
              </a:tr>
              <a:tr h="896400">
                <a:tc>
                  <a:txBody>
                    <a:bodyPr/>
                    <a:p>
                      <a:pPr>
                        <a:lnSpc>
                          <a:spcPct val="100000"/>
                        </a:lnSpc>
                      </a:pPr>
                      <a:r>
                        <a:rPr lang="en-US">
                          <a:solidFill>
                            <a:srgbClr val="000000"/>
                          </a:solidFill>
                          <a:latin typeface="Calibri"/>
                        </a:rPr>
                        <a:t>MicroTIK 30dBi 5Ghz antenna</a:t>
                      </a:r>
                      <a:endParaRPr/>
                    </a:p>
                  </a:txBody>
                  <a:tcPr/>
                </a:tc>
                <a:tc>
                  <a:txBody>
                    <a:bodyPr/>
                    <a:p>
                      <a:pPr>
                        <a:lnSpc>
                          <a:spcPct val="100000"/>
                        </a:lnSpc>
                      </a:pPr>
                      <a:r>
                        <a:rPr lang="en-US">
                          <a:solidFill>
                            <a:srgbClr val="000000"/>
                          </a:solidFill>
                          <a:latin typeface="Calibri"/>
                        </a:rPr>
                        <a:t>2</a:t>
                      </a:r>
                      <a:endParaRPr/>
                    </a:p>
                  </a:txBody>
                  <a:tcPr/>
                </a:tc>
                <a:tc>
                  <a:txBody>
                    <a:bodyPr/>
                    <a:p>
                      <a:pPr>
                        <a:lnSpc>
                          <a:spcPct val="100000"/>
                        </a:lnSpc>
                      </a:pPr>
                      <a:r>
                        <a:rPr lang="en-US">
                          <a:solidFill>
                            <a:srgbClr val="000000"/>
                          </a:solidFill>
                          <a:latin typeface="Calibri"/>
                        </a:rPr>
                        <a:t>445</a:t>
                      </a:r>
                      <a:endParaRPr/>
                    </a:p>
                  </a:txBody>
                  <a:tcPr/>
                </a:tc>
                <a:tc>
                  <a:txBody>
                    <a:bodyPr/>
                    <a:p>
                      <a:pPr>
                        <a:lnSpc>
                          <a:spcPct val="100000"/>
                        </a:lnSpc>
                      </a:pPr>
                      <a:r>
                        <a:rPr lang="en-US">
                          <a:solidFill>
                            <a:srgbClr val="000000"/>
                          </a:solidFill>
                          <a:latin typeface="Calibri"/>
                        </a:rPr>
                        <a:t>Possible to be modified for 2.4Ghz</a:t>
                      </a:r>
                      <a:endParaRPr/>
                    </a:p>
                  </a:txBody>
                  <a:tcPr/>
                </a:tc>
              </a:tr>
              <a:tr h="1164600">
                <a:tc>
                  <a:txBody>
                    <a:bodyPr/>
                    <a:p>
                      <a:pPr>
                        <a:lnSpc>
                          <a:spcPct val="100000"/>
                        </a:lnSpc>
                      </a:pPr>
                      <a:r>
                        <a:rPr lang="en-US">
                          <a:solidFill>
                            <a:srgbClr val="000000"/>
                          </a:solidFill>
                          <a:latin typeface="Calibri"/>
                        </a:rPr>
                        <a:t>Positioning motors for remote antenna + control board</a:t>
                      </a:r>
                      <a:endParaRPr/>
                    </a:p>
                  </a:txBody>
                  <a:tcPr/>
                </a:tc>
                <a:tc>
                  <a:txBody>
                    <a:bodyPr/>
                    <a:p>
                      <a:pPr>
                        <a:lnSpc>
                          <a:spcPct val="100000"/>
                        </a:lnSpc>
                      </a:pPr>
                      <a:r>
                        <a:rPr lang="en-US">
                          <a:solidFill>
                            <a:srgbClr val="000000"/>
                          </a:solidFill>
                          <a:latin typeface="Calibri"/>
                        </a:rPr>
                        <a:t>2</a:t>
                      </a:r>
                      <a:endParaRPr/>
                    </a:p>
                  </a:txBody>
                  <a:tcPr/>
                </a:tc>
                <a:tc>
                  <a:txBody>
                    <a:bodyPr/>
                    <a:p>
                      <a:pPr>
                        <a:lnSpc>
                          <a:spcPct val="100000"/>
                        </a:lnSpc>
                      </a:pPr>
                      <a:r>
                        <a:rPr lang="en-US">
                          <a:solidFill>
                            <a:srgbClr val="000000"/>
                          </a:solidFill>
                          <a:latin typeface="Calibri"/>
                        </a:rPr>
                        <a:t>98</a:t>
                      </a:r>
                      <a:endParaRPr/>
                    </a:p>
                  </a:txBody>
                  <a:tcPr/>
                </a:tc>
                <a:tc>
                  <a:txBody>
                    <a:bodyPr/>
                    <a:p>
                      <a:pPr>
                        <a:lnSpc>
                          <a:spcPct val="100000"/>
                        </a:lnSpc>
                      </a:pPr>
                      <a:r>
                        <a:rPr lang="en-US">
                          <a:solidFill>
                            <a:srgbClr val="000000"/>
                          </a:solidFill>
                          <a:latin typeface="Calibri"/>
                        </a:rPr>
                        <a:t>Remote control board can be home made</a:t>
                      </a:r>
                      <a:endParaRPr/>
                    </a:p>
                  </a:txBody>
                  <a:tcPr/>
                </a:tc>
              </a:tr>
              <a:tr h="360000">
                <a:tc>
                  <a:txBody>
                    <a:bodyPr/>
                    <a:p>
                      <a:pPr>
                        <a:lnSpc>
                          <a:spcPct val="100000"/>
                        </a:lnSpc>
                      </a:pPr>
                      <a:r>
                        <a:rPr lang="en-US">
                          <a:solidFill>
                            <a:srgbClr val="000000"/>
                          </a:solidFill>
                          <a:latin typeface="Calibri"/>
                        </a:rPr>
                        <a:t>100</a:t>
                      </a:r>
                      <a:endParaRPr/>
                    </a:p>
                  </a:txBody>
                  <a:tcPr/>
                </a:tc>
                <a:tc>
                  <a:tcPr/>
                </a:tc>
                <a:tc>
                  <a:tcPr/>
                </a:tc>
                <a:tc>
                  <a:tcPr/>
                </a:tc>
              </a:tr>
              <a:tr h="360000">
                <a:tc>
                  <a:txBody>
                    <a:bodyPr/>
                    <a:p>
                      <a:pPr>
                        <a:lnSpc>
                          <a:spcPct val="100000"/>
                        </a:lnSpc>
                      </a:pPr>
                      <a:r>
                        <a:rPr lang="en-US">
                          <a:solidFill>
                            <a:srgbClr val="000000"/>
                          </a:solidFill>
                          <a:latin typeface="Calibri"/>
                        </a:rPr>
                        <a:t>1</a:t>
                      </a:r>
                      <a:endParaRPr/>
                    </a:p>
                  </a:txBody>
                  <a:tcPr/>
                </a:tc>
                <a:tc>
                  <a:tcPr/>
                </a:tc>
                <a:tc>
                  <a:tcPr/>
                </a:tc>
                <a:tc>
                  <a:tcPr/>
                </a:tc>
              </a:tr>
              <a:tr h="628200">
                <a:tc>
                  <a:txBody>
                    <a:bodyPr/>
                    <a:p>
                      <a:pPr>
                        <a:lnSpc>
                          <a:spcPct val="100000"/>
                        </a:lnSpc>
                      </a:pPr>
                      <a:r>
                        <a:rPr lang="en-US">
                          <a:solidFill>
                            <a:srgbClr val="000000"/>
                          </a:solidFill>
                          <a:latin typeface="Calibri"/>
                        </a:rPr>
                        <a:t>Offset Sat antenna -70cm</a:t>
                      </a:r>
                      <a:endParaRPr/>
                    </a:p>
                  </a:txBody>
                  <a:tcPr/>
                </a:tc>
                <a:tc>
                  <a:txBody>
                    <a:bodyPr/>
                    <a:p>
                      <a:pPr>
                        <a:lnSpc>
                          <a:spcPct val="100000"/>
                        </a:lnSpc>
                      </a:pPr>
                      <a:r>
                        <a:rPr lang="en-US">
                          <a:solidFill>
                            <a:srgbClr val="000000"/>
                          </a:solidFill>
                          <a:latin typeface="Calibri"/>
                        </a:rPr>
                        <a:t>2</a:t>
                      </a:r>
                      <a:endParaRPr/>
                    </a:p>
                  </a:txBody>
                  <a:tcPr/>
                </a:tc>
                <a:tc>
                  <a:txBody>
                    <a:bodyPr/>
                    <a:p>
                      <a:pPr>
                        <a:lnSpc>
                          <a:spcPct val="100000"/>
                        </a:lnSpc>
                      </a:pPr>
                      <a:r>
                        <a:rPr lang="en-US">
                          <a:solidFill>
                            <a:srgbClr val="000000"/>
                          </a:solidFill>
                          <a:latin typeface="Calibri"/>
                        </a:rPr>
                        <a:t>70</a:t>
                      </a:r>
                      <a:endParaRPr/>
                    </a:p>
                  </a:txBody>
                  <a:tcPr/>
                </a:tc>
                <a:tc>
                  <a:tcPr/>
                </a:tc>
              </a:tr>
              <a:tr h="628200">
                <a:tc>
                  <a:txBody>
                    <a:bodyPr/>
                    <a:p>
                      <a:pPr>
                        <a:lnSpc>
                          <a:spcPct val="100000"/>
                        </a:lnSpc>
                      </a:pPr>
                      <a:r>
                        <a:rPr lang="en-US">
                          <a:solidFill>
                            <a:srgbClr val="000000"/>
                          </a:solidFill>
                          <a:latin typeface="Calibri"/>
                        </a:rPr>
                        <a:t>Amplifier 2.4Ghz</a:t>
                      </a:r>
                      <a:endParaRPr/>
                    </a:p>
                  </a:txBody>
                  <a:tcPr/>
                </a:tc>
                <a:tc>
                  <a:txBody>
                    <a:bodyPr/>
                    <a:p>
                      <a:pPr>
                        <a:lnSpc>
                          <a:spcPct val="100000"/>
                        </a:lnSpc>
                      </a:pPr>
                      <a:r>
                        <a:rPr lang="en-US">
                          <a:solidFill>
                            <a:srgbClr val="000000"/>
                          </a:solidFill>
                          <a:latin typeface="Calibri"/>
                        </a:rPr>
                        <a:t>2</a:t>
                      </a:r>
                      <a:endParaRPr/>
                    </a:p>
                  </a:txBody>
                  <a:tcPr/>
                </a:tc>
                <a:tc>
                  <a:txBody>
                    <a:bodyPr/>
                    <a:p>
                      <a:pPr>
                        <a:lnSpc>
                          <a:spcPct val="100000"/>
                        </a:lnSpc>
                      </a:pPr>
                      <a:r>
                        <a:rPr lang="en-US">
                          <a:solidFill>
                            <a:srgbClr val="000000"/>
                          </a:solidFill>
                          <a:latin typeface="Calibri"/>
                        </a:rPr>
                        <a:t>300</a:t>
                      </a:r>
                      <a:endParaRPr/>
                    </a:p>
                  </a:txBody>
                  <a:tcPr/>
                </a:tc>
                <a:tc>
                  <a:tcPr/>
                </a:tc>
              </a:tr>
              <a:tr h="628200">
                <a:tc>
                  <a:txBody>
                    <a:bodyPr/>
                    <a:p>
                      <a:pPr>
                        <a:lnSpc>
                          <a:spcPct val="100000"/>
                        </a:lnSpc>
                      </a:pPr>
                      <a:r>
                        <a:rPr lang="en-US">
                          <a:solidFill>
                            <a:srgbClr val="000000"/>
                          </a:solidFill>
                          <a:latin typeface="Calibri"/>
                        </a:rPr>
                        <a:t>- Tripod for antennas</a:t>
                      </a:r>
                      <a:endParaRPr/>
                    </a:p>
                  </a:txBody>
                  <a:tcPr/>
                </a:tc>
                <a:tc>
                  <a:txBody>
                    <a:bodyPr/>
                    <a:p>
                      <a:pPr>
                        <a:lnSpc>
                          <a:spcPct val="100000"/>
                        </a:lnSpc>
                      </a:pPr>
                      <a:r>
                        <a:rPr lang="en-US">
                          <a:solidFill>
                            <a:srgbClr val="000000"/>
                          </a:solidFill>
                          <a:latin typeface="Calibri"/>
                        </a:rPr>
                        <a:t>2</a:t>
                      </a:r>
                      <a:endParaRPr/>
                    </a:p>
                  </a:txBody>
                  <a:tcPr/>
                </a:tc>
                <a:tc>
                  <a:txBody>
                    <a:bodyPr/>
                    <a:p>
                      <a:pPr>
                        <a:lnSpc>
                          <a:spcPct val="100000"/>
                        </a:lnSpc>
                      </a:pPr>
                      <a:r>
                        <a:rPr lang="en-US">
                          <a:solidFill>
                            <a:srgbClr val="000000"/>
                          </a:solidFill>
                          <a:latin typeface="Calibri"/>
                        </a:rPr>
                        <a:t>70</a:t>
                      </a:r>
                      <a:endParaRPr/>
                    </a:p>
                  </a:txBody>
                  <a:tcPr/>
                </a:tc>
                <a:tc>
                  <a:tcPr/>
                </a:tc>
              </a:tr>
              <a:tr h="431640">
                <a:tc>
                  <a:tcPr/>
                </a:tc>
                <a:tc>
                  <a:tcPr/>
                </a:tc>
                <a:tc>
                  <a:tcPr/>
                </a:tc>
                <a:tc>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Call for action – equipment already purchased</a:t>
            </a:r>
            <a:endParaRPr/>
          </a:p>
        </p:txBody>
      </p:sp>
      <p:sp>
        <p:nvSpPr>
          <p:cNvPr id="46" name="CustomShape 2"/>
          <p:cNvSpPr/>
          <p:nvPr/>
        </p:nvSpPr>
        <p:spPr>
          <a:xfrm>
            <a:off x="1523520" y="1995120"/>
            <a:ext cx="9062640" cy="3916080"/>
          </a:xfrm>
          <a:prstGeom prst="rect">
            <a:avLst/>
          </a:prstGeom>
          <a:noFill/>
          <a:ln>
            <a:noFill/>
          </a:ln>
        </p:spPr>
        <p:txBody>
          <a:bodyPr lIns="90000" rIns="90000" tIns="45000" bIns="45000"/>
          <a:p>
            <a:pPr>
              <a:lnSpc>
                <a:spcPct val="100000"/>
              </a:lnSpc>
            </a:pPr>
            <a:r>
              <a:rPr lang="en-US" sz="2400">
                <a:latin typeface="Calibri"/>
              </a:rPr>
              <a:t>Equipment that is availabe:</a:t>
            </a:r>
            <a:endParaRPr/>
          </a:p>
          <a:p>
            <a:pPr>
              <a:lnSpc>
                <a:spcPct val="100000"/>
              </a:lnSpc>
            </a:pPr>
            <a:r>
              <a:rPr lang="en-US" sz="2400">
                <a:latin typeface="Calibri"/>
              </a:rPr>
              <a:t> </a:t>
            </a:r>
            <a:endParaRPr/>
          </a:p>
          <a:p>
            <a:pPr>
              <a:lnSpc>
                <a:spcPct val="100000"/>
              </a:lnSpc>
            </a:pPr>
            <a:endParaRPr/>
          </a:p>
        </p:txBody>
      </p:sp>
      <p:graphicFrame>
        <p:nvGraphicFramePr>
          <p:cNvPr id="47" name="Table 3"/>
          <p:cNvGraphicFramePr/>
          <p:nvPr/>
        </p:nvGraphicFramePr>
        <p:xfrm>
          <a:off x="1619280" y="2612880"/>
          <a:ext cx="8091000" cy="4014720"/>
        </p:xfrm>
        <a:graphic>
          <a:graphicData uri="http://schemas.openxmlformats.org/drawingml/2006/table">
            <a:tbl>
              <a:tblPr/>
              <a:tblGrid>
                <a:gridCol w="2022480"/>
                <a:gridCol w="2023920"/>
                <a:gridCol w="2022480"/>
                <a:gridCol w="2022480"/>
              </a:tblGrid>
              <a:tr h="360000">
                <a:tc>
                  <a:txBody>
                    <a:bodyPr/>
                    <a:p>
                      <a:pPr>
                        <a:lnSpc>
                          <a:spcPct val="100000"/>
                        </a:lnSpc>
                      </a:pPr>
                      <a:r>
                        <a:rPr b="1" lang="en-US">
                          <a:solidFill>
                            <a:srgbClr val="ffffff"/>
                          </a:solidFill>
                          <a:latin typeface="Calibri"/>
                        </a:rPr>
                        <a:t>Equipment</a:t>
                      </a:r>
                      <a:endParaRPr/>
                    </a:p>
                  </a:txBody>
                  <a:tcPr/>
                </a:tc>
                <a:tc>
                  <a:txBody>
                    <a:bodyPr/>
                    <a:p>
                      <a:pPr>
                        <a:lnSpc>
                          <a:spcPct val="100000"/>
                        </a:lnSpc>
                      </a:pPr>
                      <a:r>
                        <a:rPr b="1" lang="en-US">
                          <a:solidFill>
                            <a:srgbClr val="ffffff"/>
                          </a:solidFill>
                          <a:latin typeface="Calibri"/>
                        </a:rPr>
                        <a:t># of pcs</a:t>
                      </a:r>
                      <a:endParaRPr/>
                    </a:p>
                  </a:txBody>
                  <a:tcPr/>
                </a:tc>
                <a:tc>
                  <a:txBody>
                    <a:bodyPr/>
                    <a:p>
                      <a:pPr>
                        <a:lnSpc>
                          <a:spcPct val="100000"/>
                        </a:lnSpc>
                      </a:pPr>
                      <a:r>
                        <a:rPr b="1" lang="en-US">
                          <a:solidFill>
                            <a:srgbClr val="ffffff"/>
                          </a:solidFill>
                          <a:latin typeface="Calibri"/>
                        </a:rPr>
                        <a:t>Price (RON)</a:t>
                      </a:r>
                      <a:endParaRPr/>
                    </a:p>
                  </a:txBody>
                  <a:tcPr/>
                </a:tc>
                <a:tc>
                  <a:txBody>
                    <a:bodyPr/>
                    <a:p>
                      <a:pPr>
                        <a:lnSpc>
                          <a:spcPct val="100000"/>
                        </a:lnSpc>
                      </a:pPr>
                      <a:r>
                        <a:rPr b="1" lang="en-US">
                          <a:solidFill>
                            <a:srgbClr val="ffffff"/>
                          </a:solidFill>
                          <a:latin typeface="Calibri"/>
                        </a:rPr>
                        <a:t>Comment</a:t>
                      </a:r>
                      <a:endParaRPr/>
                    </a:p>
                  </a:txBody>
                  <a:tcPr/>
                </a:tc>
              </a:tr>
              <a:tr h="628200">
                <a:tc>
                  <a:txBody>
                    <a:bodyPr/>
                    <a:p>
                      <a:pPr>
                        <a:lnSpc>
                          <a:spcPct val="100000"/>
                        </a:lnSpc>
                      </a:pPr>
                      <a:r>
                        <a:rPr lang="en-US">
                          <a:solidFill>
                            <a:srgbClr val="000000"/>
                          </a:solidFill>
                          <a:latin typeface="Calibri"/>
                        </a:rPr>
                        <a:t>Apha 2W access point</a:t>
                      </a:r>
                      <a:endParaRPr/>
                    </a:p>
                  </a:txBody>
                  <a:tcPr/>
                </a:tc>
                <a:tc>
                  <a:txBody>
                    <a:bodyPr/>
                    <a:p>
                      <a:pPr>
                        <a:lnSpc>
                          <a:spcPct val="100000"/>
                        </a:lnSpc>
                      </a:pPr>
                      <a:r>
                        <a:rPr lang="en-US">
                          <a:solidFill>
                            <a:srgbClr val="000000"/>
                          </a:solidFill>
                          <a:latin typeface="Calibri"/>
                        </a:rPr>
                        <a:t>2</a:t>
                      </a:r>
                      <a:endParaRPr/>
                    </a:p>
                  </a:txBody>
                  <a:tcPr/>
                </a:tc>
                <a:tc>
                  <a:tcPr/>
                </a:tc>
                <a:tc>
                  <a:tcPr/>
                </a:tc>
              </a:tr>
              <a:tr h="896400">
                <a:tc>
                  <a:txBody>
                    <a:bodyPr/>
                    <a:p>
                      <a:pPr>
                        <a:lnSpc>
                          <a:spcPct val="100000"/>
                        </a:lnSpc>
                      </a:pPr>
                      <a:r>
                        <a:rPr lang="en-US">
                          <a:solidFill>
                            <a:srgbClr val="000000"/>
                          </a:solidFill>
                          <a:latin typeface="Calibri"/>
                        </a:rPr>
                        <a:t>TL-722W AP on USB</a:t>
                      </a:r>
                      <a:endParaRPr/>
                    </a:p>
                  </a:txBody>
                  <a:tcPr/>
                </a:tc>
                <a:tc>
                  <a:txBody>
                    <a:bodyPr/>
                    <a:p>
                      <a:pPr>
                        <a:lnSpc>
                          <a:spcPct val="100000"/>
                        </a:lnSpc>
                      </a:pPr>
                      <a:r>
                        <a:rPr lang="en-US">
                          <a:solidFill>
                            <a:srgbClr val="000000"/>
                          </a:solidFill>
                          <a:latin typeface="Calibri"/>
                        </a:rPr>
                        <a:t>2</a:t>
                      </a:r>
                      <a:endParaRPr/>
                    </a:p>
                  </a:txBody>
                  <a:tcPr/>
                </a:tc>
                <a:tc>
                  <a:tcPr/>
                </a:tc>
                <a:tc>
                  <a:txBody>
                    <a:bodyPr/>
                    <a:p>
                      <a:pPr>
                        <a:lnSpc>
                          <a:spcPct val="100000"/>
                        </a:lnSpc>
                      </a:pPr>
                      <a:r>
                        <a:rPr lang="en-US">
                          <a:solidFill>
                            <a:srgbClr val="000000"/>
                          </a:solidFill>
                          <a:latin typeface="Calibri"/>
                        </a:rPr>
                        <a:t>Will use it in 2.3Ghz ham band</a:t>
                      </a:r>
                      <a:endParaRPr/>
                    </a:p>
                  </a:txBody>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bl>
          </a:graphicData>
        </a:graphic>
      </p:graphicFrame>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Call for action – equipment homemade</a:t>
            </a:r>
            <a:endParaRPr/>
          </a:p>
        </p:txBody>
      </p:sp>
      <p:sp>
        <p:nvSpPr>
          <p:cNvPr id="49" name="CustomShape 2"/>
          <p:cNvSpPr/>
          <p:nvPr/>
        </p:nvSpPr>
        <p:spPr>
          <a:xfrm>
            <a:off x="1523520" y="1995120"/>
            <a:ext cx="9062640" cy="3916080"/>
          </a:xfrm>
          <a:prstGeom prst="rect">
            <a:avLst/>
          </a:prstGeom>
          <a:noFill/>
          <a:ln>
            <a:noFill/>
          </a:ln>
        </p:spPr>
        <p:txBody>
          <a:bodyPr lIns="90000" rIns="90000" tIns="45000" bIns="45000"/>
          <a:p>
            <a:pPr>
              <a:lnSpc>
                <a:spcPct val="100000"/>
              </a:lnSpc>
            </a:pPr>
            <a:r>
              <a:rPr lang="en-US" sz="2400">
                <a:latin typeface="Calibri"/>
              </a:rPr>
              <a:t>Equipment that can be made at home:</a:t>
            </a:r>
            <a:endParaRPr/>
          </a:p>
          <a:p>
            <a:pPr>
              <a:lnSpc>
                <a:spcPct val="100000"/>
              </a:lnSpc>
            </a:pPr>
            <a:r>
              <a:rPr lang="en-US" sz="2400">
                <a:latin typeface="Calibri"/>
              </a:rPr>
              <a:t> </a:t>
            </a:r>
            <a:endParaRPr/>
          </a:p>
          <a:p>
            <a:pPr>
              <a:lnSpc>
                <a:spcPct val="100000"/>
              </a:lnSpc>
            </a:pPr>
            <a:endParaRPr/>
          </a:p>
        </p:txBody>
      </p:sp>
      <p:graphicFrame>
        <p:nvGraphicFramePr>
          <p:cNvPr id="50" name="Table 3"/>
          <p:cNvGraphicFramePr/>
          <p:nvPr/>
        </p:nvGraphicFramePr>
        <p:xfrm>
          <a:off x="1619280" y="2612880"/>
          <a:ext cx="8091000" cy="4681440"/>
        </p:xfrm>
        <a:graphic>
          <a:graphicData uri="http://schemas.openxmlformats.org/drawingml/2006/table">
            <a:tbl>
              <a:tblPr/>
              <a:tblGrid>
                <a:gridCol w="2022480"/>
                <a:gridCol w="2023920"/>
                <a:gridCol w="2022480"/>
                <a:gridCol w="2022480"/>
              </a:tblGrid>
              <a:tr h="360000">
                <a:tc>
                  <a:txBody>
                    <a:bodyPr/>
                    <a:p>
                      <a:pPr>
                        <a:lnSpc>
                          <a:spcPct val="100000"/>
                        </a:lnSpc>
                      </a:pPr>
                      <a:r>
                        <a:rPr b="1" lang="en-US">
                          <a:solidFill>
                            <a:srgbClr val="ffffff"/>
                          </a:solidFill>
                          <a:latin typeface="Calibri"/>
                        </a:rPr>
                        <a:t>Equipment</a:t>
                      </a:r>
                      <a:endParaRPr/>
                    </a:p>
                  </a:txBody>
                  <a:tcPr/>
                </a:tc>
                <a:tc>
                  <a:txBody>
                    <a:bodyPr/>
                    <a:p>
                      <a:pPr>
                        <a:lnSpc>
                          <a:spcPct val="100000"/>
                        </a:lnSpc>
                      </a:pPr>
                      <a:r>
                        <a:rPr b="1" lang="en-US">
                          <a:solidFill>
                            <a:srgbClr val="ffffff"/>
                          </a:solidFill>
                          <a:latin typeface="Calibri"/>
                        </a:rPr>
                        <a:t># of pcs</a:t>
                      </a:r>
                      <a:endParaRPr/>
                    </a:p>
                  </a:txBody>
                  <a:tcPr/>
                </a:tc>
                <a:tc>
                  <a:txBody>
                    <a:bodyPr/>
                    <a:p>
                      <a:pPr>
                        <a:lnSpc>
                          <a:spcPct val="100000"/>
                        </a:lnSpc>
                      </a:pPr>
                      <a:r>
                        <a:rPr b="1" lang="en-US">
                          <a:solidFill>
                            <a:srgbClr val="ffffff"/>
                          </a:solidFill>
                          <a:latin typeface="Calibri"/>
                        </a:rPr>
                        <a:t>Price (RON)</a:t>
                      </a:r>
                      <a:endParaRPr/>
                    </a:p>
                  </a:txBody>
                  <a:tcPr/>
                </a:tc>
                <a:tc>
                  <a:txBody>
                    <a:bodyPr/>
                    <a:p>
                      <a:pPr>
                        <a:lnSpc>
                          <a:spcPct val="100000"/>
                        </a:lnSpc>
                      </a:pPr>
                      <a:r>
                        <a:rPr b="1" lang="en-US">
                          <a:solidFill>
                            <a:srgbClr val="ffffff"/>
                          </a:solidFill>
                          <a:latin typeface="Calibri"/>
                        </a:rPr>
                        <a:t>Comment</a:t>
                      </a:r>
                      <a:endParaRPr/>
                    </a:p>
                  </a:txBody>
                  <a:tcPr/>
                </a:tc>
              </a:tr>
              <a:tr h="896400">
                <a:tc>
                  <a:txBody>
                    <a:bodyPr/>
                    <a:p>
                      <a:pPr>
                        <a:lnSpc>
                          <a:spcPct val="100000"/>
                        </a:lnSpc>
                      </a:pPr>
                      <a:r>
                        <a:rPr lang="en-US">
                          <a:solidFill>
                            <a:srgbClr val="000000"/>
                          </a:solidFill>
                          <a:latin typeface="Calibri"/>
                        </a:rPr>
                        <a:t>Biquad Antenna for 2.4Ghz and possible 5.4Ghz</a:t>
                      </a:r>
                      <a:endParaRPr/>
                    </a:p>
                  </a:txBody>
                  <a:tcPr/>
                </a:tc>
                <a:tc>
                  <a:txBody>
                    <a:bodyPr/>
                    <a:p>
                      <a:pPr>
                        <a:lnSpc>
                          <a:spcPct val="100000"/>
                        </a:lnSpc>
                      </a:pPr>
                      <a:r>
                        <a:rPr lang="en-US">
                          <a:solidFill>
                            <a:srgbClr val="000000"/>
                          </a:solidFill>
                          <a:latin typeface="Calibri"/>
                        </a:rPr>
                        <a:t>2</a:t>
                      </a:r>
                      <a:endParaRPr/>
                    </a:p>
                  </a:txBody>
                  <a:tcPr/>
                </a:tc>
                <a:tc>
                  <a:tcPr/>
                </a:tc>
                <a:tc>
                  <a:txBody>
                    <a:bodyPr/>
                    <a:p>
                      <a:pPr>
                        <a:lnSpc>
                          <a:spcPct val="100000"/>
                        </a:lnSpc>
                      </a:pPr>
                      <a:r>
                        <a:rPr lang="en-US">
                          <a:solidFill>
                            <a:srgbClr val="000000"/>
                          </a:solidFill>
                          <a:latin typeface="Calibri"/>
                        </a:rPr>
                        <a:t>http://martybugs.net/wireless/biquad</a:t>
                      </a:r>
                      <a:endParaRPr/>
                    </a:p>
                  </a:txBody>
                  <a:tcPr/>
                </a:tc>
              </a:tr>
              <a:tr h="1164600">
                <a:tc>
                  <a:txBody>
                    <a:bodyPr/>
                    <a:p>
                      <a:pPr>
                        <a:lnSpc>
                          <a:spcPct val="100000"/>
                        </a:lnSpc>
                      </a:pPr>
                      <a:r>
                        <a:rPr lang="en-US">
                          <a:solidFill>
                            <a:srgbClr val="000000"/>
                          </a:solidFill>
                          <a:latin typeface="Calibri"/>
                        </a:rPr>
                        <a:t>Software creation</a:t>
                      </a:r>
                      <a:endParaRPr/>
                    </a:p>
                  </a:txBody>
                  <a:tcPr/>
                </a:tc>
                <a:tc>
                  <a:tcPr/>
                </a:tc>
                <a:tc>
                  <a:tcPr/>
                </a:tc>
                <a:tc>
                  <a:txBody>
                    <a:bodyPr/>
                    <a:p>
                      <a:pPr>
                        <a:lnSpc>
                          <a:spcPct val="100000"/>
                        </a:lnSpc>
                      </a:pPr>
                      <a:r>
                        <a:rPr lang="en-US">
                          <a:solidFill>
                            <a:srgbClr val="000000"/>
                          </a:solidFill>
                          <a:latin typeface="Calibri"/>
                        </a:rPr>
                        <a:t>See next slides on how you can contribute with software</a:t>
                      </a:r>
                      <a:endParaRPr/>
                    </a:p>
                  </a:txBody>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Contributing - money</a:t>
            </a:r>
            <a:endParaRPr/>
          </a:p>
        </p:txBody>
      </p:sp>
      <p:sp>
        <p:nvSpPr>
          <p:cNvPr id="52" name="CustomShape 2"/>
          <p:cNvSpPr/>
          <p:nvPr/>
        </p:nvSpPr>
        <p:spPr>
          <a:xfrm>
            <a:off x="1523520" y="1995120"/>
            <a:ext cx="9062640" cy="3916080"/>
          </a:xfrm>
          <a:prstGeom prst="rect">
            <a:avLst/>
          </a:prstGeom>
          <a:noFill/>
          <a:ln>
            <a:noFill/>
          </a:ln>
        </p:spPr>
        <p:txBody>
          <a:bodyPr lIns="90000" rIns="90000" tIns="45000" bIns="45000"/>
          <a:p>
            <a:pPr>
              <a:lnSpc>
                <a:spcPct val="70000"/>
              </a:lnSpc>
              <a:buFont typeface="Calibri"/>
              <a:buChar char="-"/>
            </a:pPr>
            <a:r>
              <a:rPr lang="en-US" sz="2200">
                <a:latin typeface="Calibri"/>
              </a:rPr>
              <a:t>You can contribute money – I can provide you with a bank account</a:t>
            </a:r>
            <a:endParaRPr/>
          </a:p>
          <a:p>
            <a:pPr>
              <a:lnSpc>
                <a:spcPct val="70000"/>
              </a:lnSpc>
              <a:buFont typeface="Calibri"/>
              <a:buChar char="-"/>
            </a:pPr>
            <a:r>
              <a:rPr lang="en-US" sz="2200">
                <a:latin typeface="Calibri"/>
              </a:rPr>
              <a:t>Minimum amount 100RON – Gold members</a:t>
            </a:r>
            <a:endParaRPr/>
          </a:p>
          <a:p>
            <a:pPr lvl="1">
              <a:lnSpc>
                <a:spcPct val="70000"/>
              </a:lnSpc>
              <a:buFont typeface="Calibri"/>
              <a:buChar char="-"/>
            </a:pPr>
            <a:r>
              <a:rPr lang="en-US" sz="1900">
                <a:solidFill>
                  <a:srgbClr val="000000"/>
                </a:solidFill>
                <a:latin typeface="Calibri"/>
              </a:rPr>
              <a:t>You will get access to data from the experiment</a:t>
            </a:r>
            <a:endParaRPr/>
          </a:p>
          <a:p>
            <a:pPr>
              <a:lnSpc>
                <a:spcPct val="70000"/>
              </a:lnSpc>
              <a:buFont typeface="Calibri"/>
              <a:buChar char="-"/>
            </a:pPr>
            <a:r>
              <a:rPr lang="en-US" sz="2200">
                <a:solidFill>
                  <a:srgbClr val="000000"/>
                </a:solidFill>
                <a:latin typeface="Calibri"/>
              </a:rPr>
              <a:t>Minimum amount 300RON – Platinum members</a:t>
            </a:r>
            <a:endParaRPr/>
          </a:p>
          <a:p>
            <a:pPr lvl="1">
              <a:lnSpc>
                <a:spcPct val="70000"/>
              </a:lnSpc>
              <a:buFont typeface="Calibri"/>
              <a:buChar char="-"/>
            </a:pPr>
            <a:r>
              <a:rPr lang="en-US" sz="1900">
                <a:solidFill>
                  <a:srgbClr val="000000"/>
                </a:solidFill>
                <a:latin typeface="Calibri"/>
              </a:rPr>
              <a:t>You will get access to data from the experiment.</a:t>
            </a:r>
            <a:endParaRPr/>
          </a:p>
          <a:p>
            <a:pPr lvl="1">
              <a:lnSpc>
                <a:spcPct val="70000"/>
              </a:lnSpc>
              <a:buFont typeface="Calibri"/>
              <a:buChar char="-"/>
            </a:pPr>
            <a:r>
              <a:rPr lang="en-US" sz="1900">
                <a:solidFill>
                  <a:srgbClr val="000000"/>
                </a:solidFill>
                <a:latin typeface="Calibri"/>
              </a:rPr>
              <a:t>You will have the option to change location according to your needs, participate in person at the experiment and influence it.</a:t>
            </a:r>
            <a:endParaRPr/>
          </a:p>
          <a:p>
            <a:pPr>
              <a:lnSpc>
                <a:spcPct val="70000"/>
              </a:lnSpc>
              <a:buFont typeface="Calibri"/>
              <a:buChar char="-"/>
            </a:pPr>
            <a:r>
              <a:rPr lang="en-US" sz="2200">
                <a:solidFill>
                  <a:srgbClr val="000000"/>
                </a:solidFill>
                <a:latin typeface="Calibri"/>
              </a:rPr>
              <a:t>Money will be spent on equipment and gasoline used for transportation in the remote locations – all spending process and receipts will be available to contributors.</a:t>
            </a:r>
            <a:endParaRPr/>
          </a:p>
          <a:p>
            <a:pPr>
              <a:lnSpc>
                <a:spcPct val="70000"/>
              </a:lnSpc>
            </a:pPr>
            <a:endParaRPr/>
          </a:p>
          <a:p>
            <a:pPr>
              <a:lnSpc>
                <a:spcPct val="70000"/>
              </a:lnSpc>
            </a:pPr>
            <a:endParaRPr/>
          </a:p>
          <a:p>
            <a:pPr>
              <a:lnSpc>
                <a:spcPct val="70000"/>
              </a:lnSpc>
            </a:pPr>
            <a:r>
              <a:rPr lang="en-US" sz="2200">
                <a:solidFill>
                  <a:srgbClr val="000000"/>
                </a:solidFill>
                <a:latin typeface="Calibri"/>
              </a:rPr>
              <a:t> </a:t>
            </a:r>
            <a:endParaRPr/>
          </a:p>
          <a:p>
            <a:pPr>
              <a:lnSpc>
                <a:spcPct val="7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Contributing - equipment</a:t>
            </a:r>
            <a:endParaRPr/>
          </a:p>
        </p:txBody>
      </p:sp>
      <p:sp>
        <p:nvSpPr>
          <p:cNvPr id="54" name="CustomShape 2"/>
          <p:cNvSpPr/>
          <p:nvPr/>
        </p:nvSpPr>
        <p:spPr>
          <a:xfrm>
            <a:off x="1523520" y="1995120"/>
            <a:ext cx="9062640" cy="3916080"/>
          </a:xfrm>
          <a:prstGeom prst="rect">
            <a:avLst/>
          </a:prstGeom>
          <a:noFill/>
          <a:ln>
            <a:noFill/>
          </a:ln>
        </p:spPr>
        <p:txBody>
          <a:bodyPr lIns="90000" rIns="90000" tIns="45000" bIns="45000"/>
          <a:p>
            <a:pPr>
              <a:lnSpc>
                <a:spcPct val="100000"/>
              </a:lnSpc>
              <a:buFont typeface="Calibri"/>
              <a:buChar char="-"/>
            </a:pPr>
            <a:r>
              <a:rPr lang="en-US" sz="2400">
                <a:latin typeface="Calibri"/>
              </a:rPr>
              <a:t>Equipment is always good for experiments. You can provide equipment that may extend the experiment.</a:t>
            </a:r>
            <a:endParaRPr/>
          </a:p>
          <a:p>
            <a:pPr>
              <a:lnSpc>
                <a:spcPct val="100000"/>
              </a:lnSpc>
              <a:buFont typeface="Calibri"/>
              <a:buChar char="-"/>
            </a:pPr>
            <a:r>
              <a:rPr lang="en-US" sz="2400">
                <a:latin typeface="Calibri"/>
              </a:rPr>
              <a:t>Offset SAT antennas that are very common on the market are examples of equipment that are welcomed </a:t>
            </a:r>
            <a:endParaRPr/>
          </a:p>
          <a:p>
            <a:pPr>
              <a:lnSpc>
                <a:spcPct val="100000"/>
              </a:lnSpc>
            </a:pPr>
            <a:endParaRPr/>
          </a:p>
          <a:p>
            <a:pPr>
              <a:lnSpc>
                <a:spcPct val="90000"/>
              </a:lnSpc>
            </a:pPr>
            <a:endParaRPr/>
          </a:p>
          <a:p>
            <a:pPr>
              <a:lnSpc>
                <a:spcPct val="100000"/>
              </a:lnSpc>
            </a:pPr>
            <a:endParaRPr/>
          </a:p>
          <a:p>
            <a:pPr>
              <a:lnSpc>
                <a:spcPct val="100000"/>
              </a:lnSpc>
            </a:pPr>
            <a:r>
              <a:rPr lang="en-US" sz="2400">
                <a:latin typeface="Calibri"/>
              </a:rPr>
              <a:t> </a:t>
            </a: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Contributing – equipment homemade</a:t>
            </a:r>
            <a:endParaRPr/>
          </a:p>
        </p:txBody>
      </p:sp>
      <p:sp>
        <p:nvSpPr>
          <p:cNvPr id="56" name="CustomShape 2"/>
          <p:cNvSpPr/>
          <p:nvPr/>
        </p:nvSpPr>
        <p:spPr>
          <a:xfrm>
            <a:off x="1523520" y="1995120"/>
            <a:ext cx="9062640" cy="3916080"/>
          </a:xfrm>
          <a:prstGeom prst="rect">
            <a:avLst/>
          </a:prstGeom>
          <a:noFill/>
          <a:ln>
            <a:noFill/>
          </a:ln>
        </p:spPr>
        <p:txBody>
          <a:bodyPr lIns="90000" rIns="90000" tIns="45000" bIns="45000"/>
          <a:p>
            <a:pPr>
              <a:lnSpc>
                <a:spcPct val="70000"/>
              </a:lnSpc>
              <a:buFont typeface="Calibri"/>
              <a:buChar char="-"/>
            </a:pPr>
            <a:r>
              <a:rPr lang="en-US" sz="1300">
                <a:latin typeface="Calibri"/>
              </a:rPr>
              <a:t>HW: </a:t>
            </a:r>
            <a:endParaRPr/>
          </a:p>
          <a:p>
            <a:pPr lvl="1">
              <a:lnSpc>
                <a:spcPct val="70000"/>
              </a:lnSpc>
              <a:buFont typeface="Calibri"/>
              <a:buChar char="-"/>
            </a:pPr>
            <a:r>
              <a:rPr lang="en-US" sz="1400">
                <a:solidFill>
                  <a:srgbClr val="000000"/>
                </a:solidFill>
                <a:latin typeface="Calibri"/>
              </a:rPr>
              <a:t>you can create the homemade biquad antennas for 2.4Ghz and 5.4Ghz according to the links in the tables above.</a:t>
            </a:r>
            <a:endParaRPr/>
          </a:p>
          <a:p>
            <a:pPr lvl="1">
              <a:lnSpc>
                <a:spcPct val="70000"/>
              </a:lnSpc>
              <a:buFont typeface="Calibri"/>
              <a:buChar char="-"/>
            </a:pPr>
            <a:r>
              <a:rPr lang="en-US" sz="1400">
                <a:solidFill>
                  <a:srgbClr val="000000"/>
                </a:solidFill>
                <a:latin typeface="Calibri"/>
              </a:rPr>
              <a:t>You can create the remote control board for the antenna positioning motors</a:t>
            </a:r>
            <a:endParaRPr/>
          </a:p>
          <a:p>
            <a:pPr>
              <a:lnSpc>
                <a:spcPct val="70000"/>
              </a:lnSpc>
            </a:pPr>
            <a:endParaRPr/>
          </a:p>
          <a:p>
            <a:pPr>
              <a:lnSpc>
                <a:spcPct val="70000"/>
              </a:lnSpc>
              <a:buFont typeface="Calibri"/>
              <a:buChar char="-"/>
            </a:pPr>
            <a:r>
              <a:rPr lang="en-US" sz="1600">
                <a:solidFill>
                  <a:srgbClr val="000000"/>
                </a:solidFill>
                <a:latin typeface="Calibri"/>
              </a:rPr>
              <a:t>SW:</a:t>
            </a:r>
            <a:endParaRPr/>
          </a:p>
          <a:p>
            <a:pPr lvl="1">
              <a:lnSpc>
                <a:spcPct val="70000"/>
              </a:lnSpc>
              <a:buFont typeface="Calibri"/>
              <a:buChar char="-"/>
            </a:pPr>
            <a:r>
              <a:rPr lang="en-US" sz="1400">
                <a:solidFill>
                  <a:srgbClr val="000000"/>
                </a:solidFill>
                <a:latin typeface="Calibri"/>
              </a:rPr>
              <a:t>Prepare Ubuntu image with modified drivers for 2.3Ghz and all other needed apps</a:t>
            </a:r>
            <a:endParaRPr/>
          </a:p>
          <a:p>
            <a:pPr lvl="1">
              <a:lnSpc>
                <a:spcPct val="70000"/>
              </a:lnSpc>
              <a:buFont typeface="Calibri"/>
              <a:buChar char="-"/>
            </a:pPr>
            <a:r>
              <a:rPr lang="en-US" sz="1400">
                <a:solidFill>
                  <a:srgbClr val="000000"/>
                </a:solidFill>
                <a:latin typeface="Calibri"/>
              </a:rPr>
              <a:t>You can create software for remote control of motors, GUI for Laptop control and software for interfacing with an USB joystick. It should eb Linux based.</a:t>
            </a:r>
            <a:endParaRPr/>
          </a:p>
          <a:p>
            <a:pPr lvl="1">
              <a:lnSpc>
                <a:spcPct val="70000"/>
              </a:lnSpc>
              <a:buFont typeface="Calibri"/>
              <a:buChar char="-"/>
            </a:pPr>
            <a:r>
              <a:rPr lang="en-US" sz="1400">
                <a:solidFill>
                  <a:srgbClr val="000000"/>
                </a:solidFill>
                <a:latin typeface="Calibri"/>
              </a:rPr>
              <a:t>Software for automatic positioning/re-positioning based on the RSSI feedback.</a:t>
            </a:r>
            <a:endParaRPr/>
          </a:p>
          <a:p>
            <a:pPr>
              <a:lnSpc>
                <a:spcPct val="70000"/>
              </a:lnSpc>
            </a:pPr>
            <a:endParaRPr/>
          </a:p>
          <a:p>
            <a:pPr>
              <a:lnSpc>
                <a:spcPct val="70000"/>
              </a:lnSpc>
              <a:buFont typeface="Calibri"/>
              <a:buChar char="-"/>
            </a:pPr>
            <a:r>
              <a:rPr lang="en-US" sz="1600">
                <a:solidFill>
                  <a:srgbClr val="000000"/>
                </a:solidFill>
                <a:latin typeface="Calibri"/>
              </a:rPr>
              <a:t>Other contributions:</a:t>
            </a:r>
            <a:endParaRPr/>
          </a:p>
          <a:p>
            <a:pPr lvl="1">
              <a:lnSpc>
                <a:spcPct val="70000"/>
              </a:lnSpc>
              <a:buFont typeface="Calibri"/>
              <a:buChar char="-"/>
            </a:pPr>
            <a:r>
              <a:rPr lang="en-US" sz="1400">
                <a:solidFill>
                  <a:srgbClr val="000000"/>
                </a:solidFill>
                <a:latin typeface="Calibri"/>
              </a:rPr>
              <a:t>You may promote the experiment to get more people involved and more funding</a:t>
            </a:r>
            <a:endParaRPr/>
          </a:p>
          <a:p>
            <a:pPr lvl="1">
              <a:lnSpc>
                <a:spcPct val="70000"/>
              </a:lnSpc>
              <a:buFont typeface="Calibri"/>
              <a:buChar char="-"/>
            </a:pPr>
            <a:r>
              <a:rPr lang="en-US" sz="1400">
                <a:solidFill>
                  <a:srgbClr val="000000"/>
                </a:solidFill>
                <a:latin typeface="Calibri"/>
              </a:rPr>
              <a:t>Other type of contributions are welcome – send me an e-mail</a:t>
            </a:r>
            <a:endParaRPr/>
          </a:p>
          <a:p>
            <a:pPr lvl="1">
              <a:lnSpc>
                <a:spcPct val="70000"/>
              </a:lnSpc>
              <a:buFont typeface="Calibri"/>
              <a:buChar char="-"/>
            </a:pPr>
            <a:r>
              <a:rPr lang="en-US" sz="1400">
                <a:solidFill>
                  <a:srgbClr val="000000"/>
                </a:solidFill>
                <a:latin typeface="Calibri"/>
              </a:rPr>
              <a:t>E.g. you can translate this document into Romanian, complete it with more details or make it fancier</a:t>
            </a:r>
            <a:endParaRPr/>
          </a:p>
          <a:p>
            <a:pPr>
              <a:lnSpc>
                <a:spcPct val="70000"/>
              </a:lnSpc>
            </a:pPr>
            <a:endParaRPr/>
          </a:p>
          <a:p>
            <a:pPr>
              <a:lnSpc>
                <a:spcPct val="70000"/>
              </a:lnSpc>
            </a:pPr>
            <a:endParaRPr/>
          </a:p>
          <a:p>
            <a:pPr>
              <a:lnSpc>
                <a:spcPct val="70000"/>
              </a:lnSpc>
            </a:pPr>
            <a:endParaRPr/>
          </a:p>
          <a:p>
            <a:pPr>
              <a:lnSpc>
                <a:spcPct val="70000"/>
              </a:lnSpc>
            </a:pPr>
            <a:endParaRPr/>
          </a:p>
          <a:p>
            <a:pPr>
              <a:lnSpc>
                <a:spcPct val="70000"/>
              </a:lnSpc>
            </a:pPr>
            <a:r>
              <a:rPr lang="en-US" sz="600">
                <a:solidFill>
                  <a:srgbClr val="000000"/>
                </a:solidFill>
                <a:latin typeface="Calibri"/>
              </a:rPr>
              <a:t> </a:t>
            </a:r>
            <a:endParaRPr/>
          </a:p>
          <a:p>
            <a:pPr>
              <a:lnSpc>
                <a:spcPct val="7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