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3587"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352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352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5000" cy="1896840"/>
          </a:xfrm>
          <a:prstGeom prst="rect">
            <a:avLst/>
          </a:prstGeom>
        </p:spPr>
        <p:txBody>
          <a:bodyPr lIns="0" rIns="0" tIns="0" bIns="0"/>
          <a:p>
            <a:endParaRPr/>
          </a:p>
        </p:txBody>
      </p:sp>
      <p:sp>
        <p:nvSpPr>
          <p:cNvPr id="28" name="PlaceHolder 3"/>
          <p:cNvSpPr>
            <a:spLocks noGrp="1"/>
          </p:cNvSpPr>
          <p:nvPr>
            <p:ph type="body"/>
          </p:nvPr>
        </p:nvSpPr>
        <p:spPr>
          <a:xfrm>
            <a:off x="6232680" y="1604520"/>
            <a:ext cx="5355000" cy="1896840"/>
          </a:xfrm>
          <a:prstGeom prst="rect">
            <a:avLst/>
          </a:prstGeom>
        </p:spPr>
        <p:txBody>
          <a:bodyPr lIns="0" rIns="0" tIns="0" bIns="0"/>
          <a:p>
            <a:endParaRPr/>
          </a:p>
        </p:txBody>
      </p:sp>
      <p:sp>
        <p:nvSpPr>
          <p:cNvPr id="29" name="PlaceHolder 4"/>
          <p:cNvSpPr>
            <a:spLocks noGrp="1"/>
          </p:cNvSpPr>
          <p:nvPr>
            <p:ph type="body"/>
          </p:nvPr>
        </p:nvSpPr>
        <p:spPr>
          <a:xfrm>
            <a:off x="6232680" y="3682080"/>
            <a:ext cx="535500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50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352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3520" cy="3977280"/>
          </a:xfrm>
          <a:prstGeom prst="rect">
            <a:avLst/>
          </a:prstGeom>
        </p:spPr>
        <p:txBody>
          <a:bodyPr lIns="0" rIns="0" tIns="0" bIns="0"/>
          <a:p>
            <a:endParaRPr/>
          </a:p>
        </p:txBody>
      </p:sp>
      <p:pic>
        <p:nvPicPr>
          <p:cNvPr id="34" name="" descr=""/>
          <p:cNvPicPr/>
          <p:nvPr/>
        </p:nvPicPr>
        <p:blipFill>
          <a:blip r:embed="rId2"/>
          <a:stretch>
            <a:fillRect/>
          </a:stretch>
        </p:blipFill>
        <p:spPr>
          <a:xfrm>
            <a:off x="3603600" y="1604520"/>
            <a:ext cx="4984920" cy="3977280"/>
          </a:xfrm>
          <a:prstGeom prst="rect">
            <a:avLst/>
          </a:prstGeom>
          <a:ln>
            <a:noFill/>
          </a:ln>
        </p:spPr>
      </p:pic>
      <p:pic>
        <p:nvPicPr>
          <p:cNvPr id="35" name="" descr=""/>
          <p:cNvPicPr/>
          <p:nvPr/>
        </p:nvPicPr>
        <p:blipFill>
          <a:blip r:embed="rId3"/>
          <a:stretch>
            <a:fillRect/>
          </a:stretch>
        </p:blipFill>
        <p:spPr>
          <a:xfrm>
            <a:off x="36036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3520" cy="39776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352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5000" cy="3977280"/>
          </a:xfrm>
          <a:prstGeom prst="rect">
            <a:avLst/>
          </a:prstGeom>
        </p:spPr>
        <p:txBody>
          <a:bodyPr lIns="0" rIns="0" tIns="0" bIns="0"/>
          <a:p>
            <a:endParaRPr/>
          </a:p>
        </p:txBody>
      </p:sp>
      <p:sp>
        <p:nvSpPr>
          <p:cNvPr id="8" name="PlaceHolder 3"/>
          <p:cNvSpPr>
            <a:spLocks noGrp="1"/>
          </p:cNvSpPr>
          <p:nvPr>
            <p:ph type="body"/>
          </p:nvPr>
        </p:nvSpPr>
        <p:spPr>
          <a:xfrm>
            <a:off x="6232680" y="1604520"/>
            <a:ext cx="53550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352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500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5000" cy="1896840"/>
          </a:xfrm>
          <a:prstGeom prst="rect">
            <a:avLst/>
          </a:prstGeom>
        </p:spPr>
        <p:txBody>
          <a:bodyPr lIns="0" rIns="0" tIns="0" bIns="0"/>
          <a:p>
            <a:endParaRPr/>
          </a:p>
        </p:txBody>
      </p:sp>
      <p:sp>
        <p:nvSpPr>
          <p:cNvPr id="14" name="PlaceHolder 4"/>
          <p:cNvSpPr>
            <a:spLocks noGrp="1"/>
          </p:cNvSpPr>
          <p:nvPr>
            <p:ph type="body"/>
          </p:nvPr>
        </p:nvSpPr>
        <p:spPr>
          <a:xfrm>
            <a:off x="6232680" y="1604520"/>
            <a:ext cx="53550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5000" cy="3977280"/>
          </a:xfrm>
          <a:prstGeom prst="rect">
            <a:avLst/>
          </a:prstGeom>
        </p:spPr>
        <p:txBody>
          <a:bodyPr lIns="0" rIns="0" tIns="0" bIns="0"/>
          <a:p>
            <a:endParaRPr/>
          </a:p>
        </p:txBody>
      </p:sp>
      <p:sp>
        <p:nvSpPr>
          <p:cNvPr id="17" name="PlaceHolder 3"/>
          <p:cNvSpPr>
            <a:spLocks noGrp="1"/>
          </p:cNvSpPr>
          <p:nvPr>
            <p:ph type="body"/>
          </p:nvPr>
        </p:nvSpPr>
        <p:spPr>
          <a:xfrm>
            <a:off x="6232680" y="1604520"/>
            <a:ext cx="5355000" cy="1896840"/>
          </a:xfrm>
          <a:prstGeom prst="rect">
            <a:avLst/>
          </a:prstGeom>
        </p:spPr>
        <p:txBody>
          <a:bodyPr lIns="0" rIns="0" tIns="0" bIns="0"/>
          <a:p>
            <a:endParaRPr/>
          </a:p>
        </p:txBody>
      </p:sp>
      <p:sp>
        <p:nvSpPr>
          <p:cNvPr id="18" name="PlaceHolder 4"/>
          <p:cNvSpPr>
            <a:spLocks noGrp="1"/>
          </p:cNvSpPr>
          <p:nvPr>
            <p:ph type="body"/>
          </p:nvPr>
        </p:nvSpPr>
        <p:spPr>
          <a:xfrm>
            <a:off x="6232680" y="3682080"/>
            <a:ext cx="53550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352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5000" cy="1896840"/>
          </a:xfrm>
          <a:prstGeom prst="rect">
            <a:avLst/>
          </a:prstGeom>
        </p:spPr>
        <p:txBody>
          <a:bodyPr lIns="0" rIns="0" tIns="0" bIns="0"/>
          <a:p>
            <a:endParaRPr/>
          </a:p>
        </p:txBody>
      </p:sp>
      <p:sp>
        <p:nvSpPr>
          <p:cNvPr id="21" name="PlaceHolder 3"/>
          <p:cNvSpPr>
            <a:spLocks noGrp="1"/>
          </p:cNvSpPr>
          <p:nvPr>
            <p:ph type="body"/>
          </p:nvPr>
        </p:nvSpPr>
        <p:spPr>
          <a:xfrm>
            <a:off x="6232680" y="1604520"/>
            <a:ext cx="535500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352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3520" cy="1144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609480" y="1604520"/>
            <a:ext cx="1097352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CustomShape 1"/>
          <p:cNvSpPr/>
          <p:nvPr/>
        </p:nvSpPr>
        <p:spPr>
          <a:xfrm>
            <a:off x="1523880" y="1122480"/>
            <a:ext cx="9143640" cy="238716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Experiment conexiune Wireless  2015</a:t>
            </a:r>
            <a:endParaRPr/>
          </a:p>
        </p:txBody>
      </p:sp>
      <p:sp>
        <p:nvSpPr>
          <p:cNvPr id="37" name="CustomShape 2"/>
          <p:cNvSpPr/>
          <p:nvPr/>
        </p:nvSpPr>
        <p:spPr>
          <a:xfrm>
            <a:off x="1523880" y="3601800"/>
            <a:ext cx="9143640" cy="1655280"/>
          </a:xfrm>
          <a:prstGeom prst="rect">
            <a:avLst/>
          </a:prstGeom>
          <a:noFill/>
          <a:ln>
            <a:noFill/>
          </a:ln>
        </p:spPr>
        <p:txBody>
          <a:bodyPr lIns="90000" rIns="90000" tIns="45000" bIns="45000"/>
          <a:p>
            <a:pPr algn="ctr">
              <a:lnSpc>
                <a:spcPct val="100000"/>
              </a:lnSpc>
            </a:pPr>
            <a:r>
              <a:rPr lang="en-US" sz="2400">
                <a:latin typeface="Calibri"/>
              </a:rPr>
              <a:t>Copyright (c) 2015 YO3IIU</a:t>
            </a:r>
            <a:endParaRPr/>
          </a:p>
          <a:p>
            <a:pPr algn="ctr">
              <a:lnSpc>
                <a:spcPct val="100000"/>
              </a:lnSpc>
            </a:pPr>
            <a:r>
              <a:rPr lang="en-US" sz="2400">
                <a:latin typeface="Calibri"/>
              </a:rPr>
              <a:t>v1.0</a:t>
            </a:r>
            <a:endParaRPr/>
          </a:p>
          <a:p>
            <a:pPr algn="ctr">
              <a:lnSpc>
                <a:spcPct val="100000"/>
              </a:lnSpc>
            </a:pPr>
            <a:r>
              <a:rPr lang="en-US" sz="2400">
                <a:latin typeface="Calibri"/>
              </a:rPr>
              <a:t>yo3iiu@yo3iiu.ro</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Programul experimentului</a:t>
            </a:r>
            <a:endParaRPr/>
          </a:p>
        </p:txBody>
      </p:sp>
      <p:sp>
        <p:nvSpPr>
          <p:cNvPr id="58" name="CustomShape 2"/>
          <p:cNvSpPr/>
          <p:nvPr/>
        </p:nvSpPr>
        <p:spPr>
          <a:xfrm>
            <a:off x="1523520" y="1995120"/>
            <a:ext cx="9062640" cy="3916080"/>
          </a:xfrm>
          <a:prstGeom prst="rect">
            <a:avLst/>
          </a:prstGeom>
          <a:noFill/>
          <a:ln>
            <a:noFill/>
          </a:ln>
        </p:spPr>
        <p:txBody>
          <a:bodyPr lIns="90000" rIns="90000" tIns="45000" bIns="45000"/>
          <a:p>
            <a:pPr>
              <a:lnSpc>
                <a:spcPct val="100000"/>
              </a:lnSpc>
              <a:buFont typeface="Calibri"/>
              <a:buChar char="-"/>
            </a:pPr>
            <a:r>
              <a:rPr lang="en-US" sz="2400">
                <a:latin typeface="Calibri"/>
              </a:rPr>
              <a:t>Momentul executiei experimentului depinde de contributiile primite dar programul experimentului incearca sa respecte urmatoarele:</a:t>
            </a:r>
            <a:endParaRPr/>
          </a:p>
          <a:p>
            <a:pPr>
              <a:lnSpc>
                <a:spcPct val="100000"/>
              </a:lnSpc>
            </a:pPr>
            <a:endParaRPr/>
          </a:p>
          <a:p>
            <a:pPr lvl="1">
              <a:lnSpc>
                <a:spcPct val="90000"/>
              </a:lnSpc>
              <a:buFont typeface="Calibri"/>
              <a:buChar char="-"/>
            </a:pPr>
            <a:r>
              <a:rPr lang="en-US" sz="2000">
                <a:solidFill>
                  <a:srgbClr val="000000"/>
                </a:solidFill>
                <a:latin typeface="Calibri"/>
              </a:rPr>
              <a:t>Sfarsitul Martie 2015 – realizarea software si hardware finalizata</a:t>
            </a:r>
            <a:endParaRPr/>
          </a:p>
          <a:p>
            <a:pPr lvl="1">
              <a:lnSpc>
                <a:spcPct val="90000"/>
              </a:lnSpc>
              <a:buFont typeface="Calibri"/>
              <a:buChar char="-"/>
            </a:pPr>
            <a:r>
              <a:rPr lang="en-US" sz="2000">
                <a:solidFill>
                  <a:srgbClr val="000000"/>
                </a:solidFill>
                <a:latin typeface="Calibri"/>
              </a:rPr>
              <a:t>Aprilie sau Mai 2015 – realizare experimentul propriu-zis – depinde de conditiile meteo.</a:t>
            </a:r>
            <a:endParaRPr/>
          </a:p>
          <a:p>
            <a:pPr>
              <a:lnSpc>
                <a:spcPct val="100000"/>
              </a:lnSpc>
            </a:pPr>
            <a:endParaRPr/>
          </a:p>
          <a:p>
            <a:pPr>
              <a:lnSpc>
                <a:spcPct val="90000"/>
              </a:lnSpc>
            </a:pPr>
            <a:endParaRPr/>
          </a:p>
          <a:p>
            <a:pPr>
              <a:lnSpc>
                <a:spcPct val="100000"/>
              </a:lnSpc>
            </a:pPr>
            <a:endParaRPr/>
          </a:p>
          <a:p>
            <a:pPr>
              <a:lnSpc>
                <a:spcPct val="100000"/>
              </a:lnSpc>
            </a:pPr>
            <a:r>
              <a:rPr lang="en-US" sz="2400">
                <a:solidFill>
                  <a:srgbClr val="000000"/>
                </a:solidFill>
                <a:latin typeface="Calibri"/>
              </a:rPr>
              <a:t> </a:t>
            </a:r>
            <a:endParaRPr/>
          </a:p>
          <a:p>
            <a:pPr>
              <a:lnSpc>
                <a:spcPct val="100000"/>
              </a:lnSpc>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CustomShape 1"/>
          <p:cNvSpPr/>
          <p:nvPr/>
        </p:nvSpPr>
        <p:spPr>
          <a:xfrm>
            <a:off x="1523880" y="-47160"/>
            <a:ext cx="8947080" cy="1857240"/>
          </a:xfrm>
          <a:prstGeom prst="rect">
            <a:avLst/>
          </a:prstGeom>
          <a:noFill/>
          <a:ln>
            <a:noFill/>
          </a:ln>
        </p:spPr>
      </p:sp>
      <p:sp>
        <p:nvSpPr>
          <p:cNvPr id="60" name="CustomShape 2"/>
          <p:cNvSpPr/>
          <p:nvPr/>
        </p:nvSpPr>
        <p:spPr>
          <a:xfrm>
            <a:off x="1523520" y="1995120"/>
            <a:ext cx="9062640" cy="391608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90000"/>
              </a:lnSpc>
            </a:pPr>
            <a:r>
              <a:rPr lang="en-US" sz="4400">
                <a:solidFill>
                  <a:srgbClr val="000000"/>
                </a:solidFill>
                <a:latin typeface="Calibri"/>
              </a:rPr>
              <a:t>Intrebari si Raspunsuri – contactati yo3iiu@yo3iiu.ro</a:t>
            </a:r>
            <a:endParaRPr/>
          </a:p>
          <a:p>
            <a:pPr>
              <a:lnSpc>
                <a:spcPct val="100000"/>
              </a:lnSpc>
            </a:pPr>
            <a:endParaRPr/>
          </a:p>
          <a:p>
            <a:pPr>
              <a:lnSpc>
                <a:spcPct val="100000"/>
              </a:lnSpc>
            </a:pPr>
            <a:r>
              <a:rPr lang="en-US" sz="2400">
                <a:solidFill>
                  <a:srgbClr val="000000"/>
                </a:solidFill>
                <a:latin typeface="Calibri"/>
              </a:rPr>
              <a:t> </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 name="CustomShape 1"/>
          <p:cNvSpPr/>
          <p:nvPr/>
        </p:nvSpPr>
        <p:spPr>
          <a:xfrm>
            <a:off x="1523880" y="1122120"/>
            <a:ext cx="8972280" cy="872640"/>
          </a:xfrm>
          <a:prstGeom prst="rect">
            <a:avLst/>
          </a:prstGeom>
          <a:noFill/>
          <a:ln>
            <a:noFill/>
          </a:ln>
        </p:spPr>
        <p:txBody>
          <a:bodyPr lIns="90000" rIns="90000" tIns="45000" bIns="45000" anchor="b"/>
          <a:p>
            <a:pPr algn="ctr">
              <a:lnSpc>
                <a:spcPct val="100000"/>
              </a:lnSpc>
            </a:pPr>
            <a:r>
              <a:rPr lang="en-US" sz="5400">
                <a:solidFill>
                  <a:srgbClr val="000000"/>
                </a:solidFill>
                <a:latin typeface="Calibri Light"/>
              </a:rPr>
              <a:t>Agenda</a:t>
            </a:r>
            <a:endParaRPr/>
          </a:p>
        </p:txBody>
      </p:sp>
      <p:sp>
        <p:nvSpPr>
          <p:cNvPr id="39" name="CustomShape 2"/>
          <p:cNvSpPr/>
          <p:nvPr/>
        </p:nvSpPr>
        <p:spPr>
          <a:xfrm>
            <a:off x="1523880" y="2382840"/>
            <a:ext cx="8972280" cy="2874600"/>
          </a:xfrm>
          <a:prstGeom prst="rect">
            <a:avLst/>
          </a:prstGeom>
          <a:noFill/>
          <a:ln>
            <a:noFill/>
          </a:ln>
        </p:spPr>
        <p:txBody>
          <a:bodyPr lIns="90000" rIns="90000" tIns="45000" bIns="45000"/>
          <a:p>
            <a:pPr>
              <a:lnSpc>
                <a:spcPct val="100000"/>
              </a:lnSpc>
              <a:buFont typeface="Calibri"/>
              <a:buChar char="-"/>
            </a:pPr>
            <a:r>
              <a:rPr lang="en-US" sz="2400">
                <a:latin typeface="Calibri"/>
              </a:rPr>
              <a:t>Scopul experimentului</a:t>
            </a:r>
            <a:endParaRPr/>
          </a:p>
          <a:p>
            <a:pPr>
              <a:lnSpc>
                <a:spcPct val="100000"/>
              </a:lnSpc>
              <a:buFont typeface="Calibri"/>
              <a:buChar char="-"/>
            </a:pPr>
            <a:r>
              <a:rPr lang="en-US" sz="2400">
                <a:latin typeface="Calibri"/>
              </a:rPr>
              <a:t>Actiuni ce trebuie intreprinse</a:t>
            </a:r>
            <a:endParaRPr/>
          </a:p>
          <a:p>
            <a:pPr>
              <a:lnSpc>
                <a:spcPct val="100000"/>
              </a:lnSpc>
              <a:buFont typeface="Calibri"/>
              <a:buChar char="-"/>
            </a:pPr>
            <a:r>
              <a:rPr lang="en-US" sz="2400">
                <a:latin typeface="Calibri"/>
              </a:rPr>
              <a:t>Cum poti contribui</a:t>
            </a:r>
            <a:endParaRPr/>
          </a:p>
          <a:p>
            <a:pPr>
              <a:lnSpc>
                <a:spcPct val="100000"/>
              </a:lnSpc>
              <a:buFont typeface="Calibri"/>
              <a:buChar char="-"/>
            </a:pPr>
            <a:r>
              <a:rPr lang="en-US" sz="2400">
                <a:latin typeface="Calibri"/>
              </a:rPr>
              <a:t>Momentele cheie ale experimentului</a:t>
            </a:r>
            <a:endParaRPr/>
          </a:p>
          <a:p>
            <a:pPr>
              <a:lnSpc>
                <a:spcPct val="100000"/>
              </a:lnSpc>
              <a:buFont typeface="Calibri"/>
              <a:buChar char="-"/>
            </a:pPr>
            <a:r>
              <a:rPr lang="en-US" sz="2400">
                <a:latin typeface="Calibri"/>
              </a:rPr>
              <a:t>Intrebari si Raspunsuri</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CustomShape 1"/>
          <p:cNvSpPr/>
          <p:nvPr/>
        </p:nvSpPr>
        <p:spPr>
          <a:xfrm>
            <a:off x="1523880" y="1122120"/>
            <a:ext cx="8947080" cy="640800"/>
          </a:xfrm>
          <a:prstGeom prst="rect">
            <a:avLst/>
          </a:prstGeom>
          <a:noFill/>
          <a:ln>
            <a:noFill/>
          </a:ln>
        </p:spPr>
        <p:txBody>
          <a:bodyPr lIns="90000" rIns="90000" tIns="45000" bIns="45000" anchor="b"/>
          <a:p>
            <a:pPr algn="ctr">
              <a:lnSpc>
                <a:spcPct val="100000"/>
              </a:lnSpc>
            </a:pPr>
            <a:r>
              <a:rPr lang="en-US" sz="5400">
                <a:solidFill>
                  <a:srgbClr val="000000"/>
                </a:solidFill>
                <a:latin typeface="Calibri Light"/>
              </a:rPr>
              <a:t>Scopul experimentului</a:t>
            </a:r>
            <a:endParaRPr/>
          </a:p>
        </p:txBody>
      </p:sp>
      <p:sp>
        <p:nvSpPr>
          <p:cNvPr id="41" name="CustomShape 2"/>
          <p:cNvSpPr/>
          <p:nvPr/>
        </p:nvSpPr>
        <p:spPr>
          <a:xfrm>
            <a:off x="1523520" y="1995120"/>
            <a:ext cx="9062640" cy="3916080"/>
          </a:xfrm>
          <a:prstGeom prst="rect">
            <a:avLst/>
          </a:prstGeom>
          <a:noFill/>
          <a:ln>
            <a:noFill/>
          </a:ln>
        </p:spPr>
        <p:txBody>
          <a:bodyPr lIns="90000" rIns="90000" tIns="45000" bIns="45000"/>
          <a:p>
            <a:pPr>
              <a:lnSpc>
                <a:spcPct val="70000"/>
              </a:lnSpc>
            </a:pPr>
            <a:r>
              <a:rPr b="1" i="1" lang="en-US">
                <a:solidFill>
                  <a:srgbClr val="0070c0"/>
                </a:solidFill>
                <a:latin typeface="Calibri"/>
              </a:rPr>
              <a:t>Experimentul isi propune sa creeze legaturi radio in banda 2.4Ghz and 5.4Ghz utilizand echipament cumparat si facut in regim propriu. Scopul final este sa se obtina experienta care va ajuta ulterior la crearea unei retele wireless la nivel national in YO.</a:t>
            </a:r>
            <a:endParaRPr/>
          </a:p>
          <a:p>
            <a:pPr>
              <a:lnSpc>
                <a:spcPct val="70000"/>
              </a:lnSpc>
            </a:pPr>
            <a:endParaRPr/>
          </a:p>
          <a:p>
            <a:pPr>
              <a:lnSpc>
                <a:spcPct val="70000"/>
              </a:lnSpc>
            </a:pPr>
            <a:r>
              <a:rPr lang="en-US" sz="1300">
                <a:solidFill>
                  <a:srgbClr val="0070c0"/>
                </a:solidFill>
                <a:latin typeface="Calibri"/>
              </a:rPr>
              <a:t>Puncte de atins:</a:t>
            </a:r>
            <a:endParaRPr/>
          </a:p>
          <a:p>
            <a:pPr>
              <a:lnSpc>
                <a:spcPct val="70000"/>
              </a:lnSpc>
              <a:buFont typeface="Calibri"/>
              <a:buChar char="-"/>
            </a:pPr>
            <a:r>
              <a:rPr lang="en-US" sz="1300">
                <a:solidFill>
                  <a:srgbClr val="0070c0"/>
                </a:solidFill>
                <a:latin typeface="Calibri"/>
              </a:rPr>
              <a:t>Se vor incerca legaturi de 100, 200, 300 si 400km intre doua puncte alese in Romaina si/sau Bulgaria – puntele vor fi alese ulterior.</a:t>
            </a:r>
            <a:endParaRPr/>
          </a:p>
          <a:p>
            <a:pPr>
              <a:lnSpc>
                <a:spcPct val="70000"/>
              </a:lnSpc>
              <a:buFont typeface="Calibri"/>
              <a:buChar char="-"/>
            </a:pPr>
            <a:r>
              <a:rPr lang="en-US" sz="1300">
                <a:solidFill>
                  <a:srgbClr val="0070c0"/>
                </a:solidFill>
                <a:latin typeface="Calibri"/>
              </a:rPr>
              <a:t>Se va experimenta cu diferite modulatii oferite de echipamentul 802.11abgn. Se va experimenta de asemenea in banda de radioamatori cu frecventa de 2.3Ghz.</a:t>
            </a:r>
            <a:endParaRPr/>
          </a:p>
          <a:p>
            <a:pPr>
              <a:lnSpc>
                <a:spcPct val="70000"/>
              </a:lnSpc>
              <a:buFont typeface="Calibri"/>
              <a:buChar char="-"/>
            </a:pPr>
            <a:r>
              <a:rPr lang="en-US" sz="1300">
                <a:solidFill>
                  <a:srgbClr val="0070c0"/>
                </a:solidFill>
                <a:latin typeface="Calibri"/>
              </a:rPr>
              <a:t>Se va experimenta alinierea celor doua antene si cat de greu este sa se obtina alinierea in conditii de distanta mare. Se vor folosi actuatoare pentru controlul pozitiei celor doua antene.</a:t>
            </a:r>
            <a:endParaRPr/>
          </a:p>
          <a:p>
            <a:pPr>
              <a:lnSpc>
                <a:spcPct val="70000"/>
              </a:lnSpc>
              <a:buFont typeface="Calibri"/>
              <a:buChar char="-"/>
            </a:pPr>
            <a:r>
              <a:rPr lang="en-US" sz="1300">
                <a:solidFill>
                  <a:srgbClr val="0070c0"/>
                </a:solidFill>
                <a:latin typeface="Calibri"/>
              </a:rPr>
              <a:t>Se vor face experimente utilizand antene parabolice si antene offset pentru receptia satelit care se gasesc pe piata.</a:t>
            </a:r>
            <a:endParaRPr/>
          </a:p>
          <a:p>
            <a:pPr>
              <a:lnSpc>
                <a:spcPct val="70000"/>
              </a:lnSpc>
              <a:buFont typeface="Calibri"/>
              <a:buChar char="-"/>
            </a:pPr>
            <a:r>
              <a:rPr lang="en-US" sz="1300">
                <a:solidFill>
                  <a:srgbClr val="0070c0"/>
                </a:solidFill>
                <a:latin typeface="Calibri"/>
              </a:rPr>
              <a:t>Se va experimenta transmisia/receptia cu antene biquad create in regim propriu.</a:t>
            </a:r>
            <a:endParaRPr/>
          </a:p>
          <a:p>
            <a:pPr>
              <a:lnSpc>
                <a:spcPct val="70000"/>
              </a:lnSpc>
              <a:buFont typeface="Calibri"/>
              <a:buChar char="-"/>
            </a:pPr>
            <a:r>
              <a:rPr lang="en-US" sz="1300">
                <a:solidFill>
                  <a:srgbClr val="0070c0"/>
                </a:solidFill>
                <a:latin typeface="Calibri"/>
              </a:rPr>
              <a:t>Se vor face experimente transmisie/receptive ATV utilizand protocolul DVB-T in frecvente 1296Mhz sau 2300Mhz.</a:t>
            </a:r>
            <a:endParaRPr/>
          </a:p>
          <a:p>
            <a:pPr>
              <a:lnSpc>
                <a:spcPct val="70000"/>
              </a:lnSpc>
              <a:buFont typeface="Calibri"/>
              <a:buChar char="-"/>
            </a:pPr>
            <a:r>
              <a:rPr lang="en-US" sz="1300">
                <a:solidFill>
                  <a:srgbClr val="0070c0"/>
                </a:solidFill>
                <a:latin typeface="Calibri"/>
              </a:rPr>
              <a:t>Dupa experiment echipamentul utilizat se va monta in doua puncte fixe impreuna cu doua SDR de tipul BladeRF sau USRP pentru a permite radioamatorilor din lume sa experimenteze noi protocoale PHY/MAC. Comunitatea Gnuradio este o tinta a proiectului.</a:t>
            </a:r>
            <a:endParaRPr/>
          </a:p>
          <a:p>
            <a:pPr>
              <a:lnSpc>
                <a:spcPct val="70000"/>
              </a:lnSpc>
            </a:pPr>
            <a:endParaRPr/>
          </a:p>
          <a:p>
            <a:pPr>
              <a:lnSpc>
                <a:spcPct val="7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Actiuni – echipament ce se doreste cumparat</a:t>
            </a:r>
            <a:endParaRPr/>
          </a:p>
        </p:txBody>
      </p:sp>
      <p:sp>
        <p:nvSpPr>
          <p:cNvPr id="43" name="CustomShape 2"/>
          <p:cNvSpPr/>
          <p:nvPr/>
        </p:nvSpPr>
        <p:spPr>
          <a:xfrm>
            <a:off x="1523520" y="1995120"/>
            <a:ext cx="9062640" cy="3916080"/>
          </a:xfrm>
          <a:prstGeom prst="rect">
            <a:avLst/>
          </a:prstGeom>
          <a:noFill/>
          <a:ln>
            <a:noFill/>
          </a:ln>
        </p:spPr>
        <p:txBody>
          <a:bodyPr lIns="90000" rIns="90000" tIns="45000" bIns="45000"/>
          <a:p>
            <a:pPr>
              <a:lnSpc>
                <a:spcPct val="100000"/>
              </a:lnSpc>
            </a:pPr>
            <a:r>
              <a:rPr lang="en-US" sz="2400">
                <a:latin typeface="Calibri"/>
              </a:rPr>
              <a:t>Echipament ce se doreste a se cumpara:</a:t>
            </a:r>
            <a:endParaRPr/>
          </a:p>
          <a:p>
            <a:pPr>
              <a:lnSpc>
                <a:spcPct val="100000"/>
              </a:lnSpc>
            </a:pPr>
            <a:r>
              <a:rPr lang="en-US" sz="2400">
                <a:latin typeface="Calibri"/>
              </a:rPr>
              <a:t> </a:t>
            </a:r>
            <a:endParaRPr/>
          </a:p>
          <a:p>
            <a:pPr>
              <a:lnSpc>
                <a:spcPct val="100000"/>
              </a:lnSpc>
            </a:pPr>
            <a:endParaRPr/>
          </a:p>
        </p:txBody>
      </p:sp>
      <p:graphicFrame>
        <p:nvGraphicFramePr>
          <p:cNvPr id="44" name="Table 3"/>
          <p:cNvGraphicFramePr/>
          <p:nvPr/>
        </p:nvGraphicFramePr>
        <p:xfrm>
          <a:off x="1619280" y="2612880"/>
          <a:ext cx="8091000" cy="4754520"/>
        </p:xfrm>
        <a:graphic>
          <a:graphicData uri="http://schemas.openxmlformats.org/drawingml/2006/table">
            <a:tbl>
              <a:tblPr/>
              <a:tblGrid>
                <a:gridCol w="2022480"/>
                <a:gridCol w="2023920"/>
                <a:gridCol w="2022480"/>
                <a:gridCol w="2022480"/>
              </a:tblGrid>
              <a:tr h="628200">
                <a:tc>
                  <a:txBody>
                    <a:bodyPr/>
                    <a:p>
                      <a:pPr>
                        <a:lnSpc>
                          <a:spcPct val="100000"/>
                        </a:lnSpc>
                      </a:pPr>
                      <a:r>
                        <a:rPr b="1" lang="en-US">
                          <a:solidFill>
                            <a:srgbClr val="ffffff"/>
                          </a:solidFill>
                          <a:latin typeface="Calibri"/>
                        </a:rPr>
                        <a:t>Echipament</a:t>
                      </a:r>
                      <a:endParaRPr/>
                    </a:p>
                  </a:txBody>
                  <a:tcPr/>
                </a:tc>
                <a:tc>
                  <a:txBody>
                    <a:bodyPr/>
                    <a:p>
                      <a:pPr>
                        <a:lnSpc>
                          <a:spcPct val="100000"/>
                        </a:lnSpc>
                      </a:pPr>
                      <a:r>
                        <a:rPr b="1" lang="en-US">
                          <a:solidFill>
                            <a:srgbClr val="ffffff"/>
                          </a:solidFill>
                          <a:latin typeface="Calibri"/>
                        </a:rPr>
                        <a:t>Numar de piese</a:t>
                      </a:r>
                      <a:endParaRPr/>
                    </a:p>
                  </a:txBody>
                  <a:tcPr/>
                </a:tc>
                <a:tc>
                  <a:txBody>
                    <a:bodyPr/>
                    <a:p>
                      <a:pPr>
                        <a:lnSpc>
                          <a:spcPct val="100000"/>
                        </a:lnSpc>
                      </a:pPr>
                      <a:r>
                        <a:rPr b="1" lang="en-US">
                          <a:solidFill>
                            <a:srgbClr val="ffffff"/>
                          </a:solidFill>
                          <a:latin typeface="Calibri"/>
                        </a:rPr>
                        <a:t>Pret pe piesa (RON)</a:t>
                      </a:r>
                      <a:endParaRPr/>
                    </a:p>
                  </a:txBody>
                  <a:tcPr/>
                </a:tc>
                <a:tc>
                  <a:txBody>
                    <a:bodyPr/>
                    <a:p>
                      <a:pPr>
                        <a:lnSpc>
                          <a:spcPct val="100000"/>
                        </a:lnSpc>
                      </a:pPr>
                      <a:r>
                        <a:rPr b="1" lang="en-US">
                          <a:solidFill>
                            <a:srgbClr val="ffffff"/>
                          </a:solidFill>
                          <a:latin typeface="Calibri"/>
                        </a:rPr>
                        <a:t>Comentariu</a:t>
                      </a:r>
                      <a:endParaRPr/>
                    </a:p>
                  </a:txBody>
                  <a:tcPr/>
                </a:tc>
              </a:tr>
              <a:tr h="896400">
                <a:tc>
                  <a:txBody>
                    <a:bodyPr/>
                    <a:p>
                      <a:pPr>
                        <a:lnSpc>
                          <a:spcPct val="100000"/>
                        </a:lnSpc>
                      </a:pPr>
                      <a:r>
                        <a:rPr lang="en-US">
                          <a:solidFill>
                            <a:srgbClr val="000000"/>
                          </a:solidFill>
                          <a:latin typeface="Calibri"/>
                        </a:rPr>
                        <a:t>Antena MicroTIK 30dBi 5Ghz</a:t>
                      </a:r>
                      <a:endParaRPr/>
                    </a:p>
                  </a:txBody>
                  <a:tcPr/>
                </a:tc>
                <a:tc>
                  <a:txBody>
                    <a:bodyPr/>
                    <a:p>
                      <a:pPr>
                        <a:lnSpc>
                          <a:spcPct val="100000"/>
                        </a:lnSpc>
                      </a:pPr>
                      <a:r>
                        <a:rPr lang="en-US">
                          <a:solidFill>
                            <a:srgbClr val="000000"/>
                          </a:solidFill>
                          <a:latin typeface="Calibri"/>
                        </a:rPr>
                        <a:t>2</a:t>
                      </a:r>
                      <a:endParaRPr/>
                    </a:p>
                  </a:txBody>
                  <a:tcPr/>
                </a:tc>
                <a:tc>
                  <a:txBody>
                    <a:bodyPr/>
                    <a:p>
                      <a:pPr>
                        <a:lnSpc>
                          <a:spcPct val="100000"/>
                        </a:lnSpc>
                      </a:pPr>
                      <a:r>
                        <a:rPr lang="en-US">
                          <a:solidFill>
                            <a:srgbClr val="000000"/>
                          </a:solidFill>
                          <a:latin typeface="Calibri"/>
                        </a:rPr>
                        <a:t>445</a:t>
                      </a:r>
                      <a:endParaRPr/>
                    </a:p>
                  </a:txBody>
                  <a:tcPr/>
                </a:tc>
                <a:tc>
                  <a:txBody>
                    <a:bodyPr/>
                    <a:p>
                      <a:pPr>
                        <a:lnSpc>
                          <a:spcPct val="100000"/>
                        </a:lnSpc>
                      </a:pPr>
                      <a:r>
                        <a:rPr lang="en-US">
                          <a:solidFill>
                            <a:srgbClr val="000000"/>
                          </a:solidFill>
                          <a:latin typeface="Calibri"/>
                        </a:rPr>
                        <a:t>Este posibil sa fie modificat pentru 2.4Ghz</a:t>
                      </a:r>
                      <a:endParaRPr/>
                    </a:p>
                  </a:txBody>
                  <a:tcPr/>
                </a:tc>
              </a:tr>
              <a:tr h="1164600">
                <a:tc>
                  <a:txBody>
                    <a:bodyPr/>
                    <a:p>
                      <a:pPr>
                        <a:lnSpc>
                          <a:spcPct val="100000"/>
                        </a:lnSpc>
                      </a:pPr>
                      <a:r>
                        <a:rPr lang="en-US">
                          <a:solidFill>
                            <a:srgbClr val="000000"/>
                          </a:solidFill>
                          <a:latin typeface="Calibri"/>
                        </a:rPr>
                        <a:t>Motoare de pozitionare + placa de control</a:t>
                      </a:r>
                      <a:endParaRPr/>
                    </a:p>
                  </a:txBody>
                  <a:tcPr/>
                </a:tc>
                <a:tc>
                  <a:txBody>
                    <a:bodyPr/>
                    <a:p>
                      <a:pPr>
                        <a:lnSpc>
                          <a:spcPct val="100000"/>
                        </a:lnSpc>
                      </a:pPr>
                      <a:r>
                        <a:rPr lang="en-US">
                          <a:solidFill>
                            <a:srgbClr val="000000"/>
                          </a:solidFill>
                          <a:latin typeface="Calibri"/>
                        </a:rPr>
                        <a:t>2</a:t>
                      </a:r>
                      <a:endParaRPr/>
                    </a:p>
                  </a:txBody>
                  <a:tcPr/>
                </a:tc>
                <a:tc>
                  <a:txBody>
                    <a:bodyPr/>
                    <a:p>
                      <a:pPr>
                        <a:lnSpc>
                          <a:spcPct val="100000"/>
                        </a:lnSpc>
                      </a:pPr>
                      <a:r>
                        <a:rPr lang="en-US">
                          <a:solidFill>
                            <a:srgbClr val="000000"/>
                          </a:solidFill>
                          <a:latin typeface="Calibri"/>
                        </a:rPr>
                        <a:t>98</a:t>
                      </a:r>
                      <a:endParaRPr/>
                    </a:p>
                  </a:txBody>
                  <a:tcPr/>
                </a:tc>
                <a:tc>
                  <a:txBody>
                    <a:bodyPr/>
                    <a:p>
                      <a:pPr>
                        <a:lnSpc>
                          <a:spcPct val="100000"/>
                        </a:lnSpc>
                      </a:pPr>
                      <a:r>
                        <a:rPr lang="en-US">
                          <a:solidFill>
                            <a:srgbClr val="000000"/>
                          </a:solidFill>
                          <a:latin typeface="Calibri"/>
                        </a:rPr>
                        <a:t>Placa de control la distanta se poate face in regim propriu.</a:t>
                      </a:r>
                      <a:endParaRPr/>
                    </a:p>
                  </a:txBody>
                  <a:tcPr/>
                </a:tc>
              </a:tr>
              <a:tr h="360000">
                <a:tc>
                  <a:txBody>
                    <a:bodyPr/>
                    <a:p>
                      <a:pPr>
                        <a:lnSpc>
                          <a:spcPct val="100000"/>
                        </a:lnSpc>
                      </a:pPr>
                      <a:r>
                        <a:rPr lang="en-US">
                          <a:solidFill>
                            <a:srgbClr val="000000"/>
                          </a:solidFill>
                          <a:latin typeface="Calibri"/>
                        </a:rPr>
                        <a:t>100</a:t>
                      </a:r>
                      <a:endParaRPr/>
                    </a:p>
                  </a:txBody>
                  <a:tcPr/>
                </a:tc>
                <a:tc>
                  <a:tcPr/>
                </a:tc>
                <a:tc>
                  <a:tcPr/>
                </a:tc>
                <a:tc>
                  <a:tcPr/>
                </a:tc>
              </a:tr>
              <a:tr h="360000">
                <a:tc>
                  <a:txBody>
                    <a:bodyPr/>
                    <a:p>
                      <a:pPr>
                        <a:lnSpc>
                          <a:spcPct val="100000"/>
                        </a:lnSpc>
                      </a:pPr>
                      <a:r>
                        <a:rPr lang="en-US">
                          <a:solidFill>
                            <a:srgbClr val="000000"/>
                          </a:solidFill>
                          <a:latin typeface="Calibri"/>
                        </a:rPr>
                        <a:t>1</a:t>
                      </a:r>
                      <a:endParaRPr/>
                    </a:p>
                  </a:txBody>
                  <a:tcPr/>
                </a:tc>
                <a:tc>
                  <a:tcPr/>
                </a:tc>
                <a:tc>
                  <a:tcPr/>
                </a:tc>
                <a:tc>
                  <a:tcPr/>
                </a:tc>
              </a:tr>
              <a:tr h="628200">
                <a:tc>
                  <a:txBody>
                    <a:bodyPr/>
                    <a:p>
                      <a:pPr>
                        <a:lnSpc>
                          <a:spcPct val="100000"/>
                        </a:lnSpc>
                      </a:pPr>
                      <a:r>
                        <a:rPr lang="en-US">
                          <a:solidFill>
                            <a:srgbClr val="000000"/>
                          </a:solidFill>
                          <a:latin typeface="Calibri"/>
                        </a:rPr>
                        <a:t>Antena SAT de tip offset -70cm</a:t>
                      </a:r>
                      <a:endParaRPr/>
                    </a:p>
                  </a:txBody>
                  <a:tcPr/>
                </a:tc>
                <a:tc>
                  <a:txBody>
                    <a:bodyPr/>
                    <a:p>
                      <a:pPr>
                        <a:lnSpc>
                          <a:spcPct val="100000"/>
                        </a:lnSpc>
                      </a:pPr>
                      <a:r>
                        <a:rPr lang="en-US">
                          <a:solidFill>
                            <a:srgbClr val="000000"/>
                          </a:solidFill>
                          <a:latin typeface="Calibri"/>
                        </a:rPr>
                        <a:t>2</a:t>
                      </a:r>
                      <a:endParaRPr/>
                    </a:p>
                  </a:txBody>
                  <a:tcPr/>
                </a:tc>
                <a:tc>
                  <a:txBody>
                    <a:bodyPr/>
                    <a:p>
                      <a:pPr>
                        <a:lnSpc>
                          <a:spcPct val="100000"/>
                        </a:lnSpc>
                      </a:pPr>
                      <a:r>
                        <a:rPr lang="en-US">
                          <a:solidFill>
                            <a:srgbClr val="000000"/>
                          </a:solidFill>
                          <a:latin typeface="Calibri"/>
                        </a:rPr>
                        <a:t>70</a:t>
                      </a:r>
                      <a:endParaRPr/>
                    </a:p>
                  </a:txBody>
                  <a:tcPr/>
                </a:tc>
                <a:tc>
                  <a:tcPr/>
                </a:tc>
              </a:tr>
              <a:tr h="628200">
                <a:tc>
                  <a:txBody>
                    <a:bodyPr/>
                    <a:p>
                      <a:pPr>
                        <a:lnSpc>
                          <a:spcPct val="100000"/>
                        </a:lnSpc>
                      </a:pPr>
                      <a:r>
                        <a:rPr lang="en-US">
                          <a:solidFill>
                            <a:srgbClr val="000000"/>
                          </a:solidFill>
                          <a:latin typeface="Calibri"/>
                        </a:rPr>
                        <a:t>Amplificator 2.4Ghz</a:t>
                      </a:r>
                      <a:endParaRPr/>
                    </a:p>
                  </a:txBody>
                  <a:tcPr/>
                </a:tc>
                <a:tc>
                  <a:txBody>
                    <a:bodyPr/>
                    <a:p>
                      <a:pPr>
                        <a:lnSpc>
                          <a:spcPct val="100000"/>
                        </a:lnSpc>
                      </a:pPr>
                      <a:r>
                        <a:rPr lang="en-US">
                          <a:solidFill>
                            <a:srgbClr val="000000"/>
                          </a:solidFill>
                          <a:latin typeface="Calibri"/>
                        </a:rPr>
                        <a:t>2</a:t>
                      </a:r>
                      <a:endParaRPr/>
                    </a:p>
                  </a:txBody>
                  <a:tcPr/>
                </a:tc>
                <a:tc>
                  <a:txBody>
                    <a:bodyPr/>
                    <a:p>
                      <a:pPr>
                        <a:lnSpc>
                          <a:spcPct val="100000"/>
                        </a:lnSpc>
                      </a:pPr>
                      <a:r>
                        <a:rPr lang="en-US">
                          <a:solidFill>
                            <a:srgbClr val="000000"/>
                          </a:solidFill>
                          <a:latin typeface="Calibri"/>
                        </a:rPr>
                        <a:t>300</a:t>
                      </a:r>
                      <a:endParaRPr/>
                    </a:p>
                  </a:txBody>
                  <a:tcPr/>
                </a:tc>
                <a:tc>
                  <a:tcPr/>
                </a:tc>
              </a:tr>
              <a:tr h="628200">
                <a:tc>
                  <a:txBody>
                    <a:bodyPr/>
                    <a:p>
                      <a:pPr>
                        <a:lnSpc>
                          <a:spcPct val="100000"/>
                        </a:lnSpc>
                      </a:pPr>
                      <a:r>
                        <a:rPr lang="en-US">
                          <a:solidFill>
                            <a:srgbClr val="000000"/>
                          </a:solidFill>
                          <a:latin typeface="Calibri"/>
                        </a:rPr>
                        <a:t>Trepied pentru antene</a:t>
                      </a:r>
                      <a:endParaRPr/>
                    </a:p>
                  </a:txBody>
                  <a:tcPr/>
                </a:tc>
                <a:tc>
                  <a:txBody>
                    <a:bodyPr/>
                    <a:p>
                      <a:pPr>
                        <a:lnSpc>
                          <a:spcPct val="100000"/>
                        </a:lnSpc>
                      </a:pPr>
                      <a:r>
                        <a:rPr lang="en-US">
                          <a:solidFill>
                            <a:srgbClr val="000000"/>
                          </a:solidFill>
                          <a:latin typeface="Calibri"/>
                        </a:rPr>
                        <a:t>2</a:t>
                      </a:r>
                      <a:endParaRPr/>
                    </a:p>
                  </a:txBody>
                  <a:tcPr/>
                </a:tc>
                <a:tc>
                  <a:txBody>
                    <a:bodyPr/>
                    <a:p>
                      <a:pPr>
                        <a:lnSpc>
                          <a:spcPct val="100000"/>
                        </a:lnSpc>
                      </a:pPr>
                      <a:r>
                        <a:rPr lang="en-US">
                          <a:solidFill>
                            <a:srgbClr val="000000"/>
                          </a:solidFill>
                          <a:latin typeface="Calibri"/>
                        </a:rPr>
                        <a:t>70</a:t>
                      </a:r>
                      <a:endParaRPr/>
                    </a:p>
                  </a:txBody>
                  <a:tcPr/>
                </a:tc>
                <a:tc>
                  <a:tcPr/>
                </a:tc>
              </a:tr>
              <a:tr h="431640">
                <a:tc>
                  <a:tcPr/>
                </a:tc>
                <a:tc>
                  <a:tcPr/>
                </a:tc>
                <a:tc>
                  <a:tcPr/>
                </a:tc>
                <a:tc>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Actiuni– echipament ce este deja achizitionat</a:t>
            </a:r>
            <a:endParaRPr/>
          </a:p>
        </p:txBody>
      </p:sp>
      <p:sp>
        <p:nvSpPr>
          <p:cNvPr id="46" name="CustomShape 2"/>
          <p:cNvSpPr/>
          <p:nvPr/>
        </p:nvSpPr>
        <p:spPr>
          <a:xfrm>
            <a:off x="1523520" y="1995120"/>
            <a:ext cx="9062640" cy="3916080"/>
          </a:xfrm>
          <a:prstGeom prst="rect">
            <a:avLst/>
          </a:prstGeom>
          <a:noFill/>
          <a:ln>
            <a:noFill/>
          </a:ln>
        </p:spPr>
        <p:txBody>
          <a:bodyPr lIns="90000" rIns="90000" tIns="45000" bIns="45000"/>
          <a:p>
            <a:pPr>
              <a:lnSpc>
                <a:spcPct val="100000"/>
              </a:lnSpc>
            </a:pPr>
            <a:r>
              <a:rPr lang="en-US" sz="2400">
                <a:latin typeface="Calibri"/>
              </a:rPr>
              <a:t>Echipament ce este deja cumparat:</a:t>
            </a:r>
            <a:endParaRPr/>
          </a:p>
          <a:p>
            <a:pPr>
              <a:lnSpc>
                <a:spcPct val="100000"/>
              </a:lnSpc>
            </a:pPr>
            <a:r>
              <a:rPr lang="en-US" sz="2400">
                <a:latin typeface="Calibri"/>
              </a:rPr>
              <a:t> </a:t>
            </a:r>
            <a:endParaRPr/>
          </a:p>
          <a:p>
            <a:pPr>
              <a:lnSpc>
                <a:spcPct val="100000"/>
              </a:lnSpc>
            </a:pPr>
            <a:endParaRPr/>
          </a:p>
        </p:txBody>
      </p:sp>
      <p:graphicFrame>
        <p:nvGraphicFramePr>
          <p:cNvPr id="47" name="Table 3"/>
          <p:cNvGraphicFramePr/>
          <p:nvPr/>
        </p:nvGraphicFramePr>
        <p:xfrm>
          <a:off x="1619280" y="2612880"/>
          <a:ext cx="8091000" cy="4132080"/>
        </p:xfrm>
        <a:graphic>
          <a:graphicData uri="http://schemas.openxmlformats.org/drawingml/2006/table">
            <a:tbl>
              <a:tblPr/>
              <a:tblGrid>
                <a:gridCol w="2022480"/>
                <a:gridCol w="2023920"/>
                <a:gridCol w="2022480"/>
                <a:gridCol w="2022480"/>
              </a:tblGrid>
              <a:tr h="628200">
                <a:tc>
                  <a:txBody>
                    <a:bodyPr/>
                    <a:p>
                      <a:pPr>
                        <a:lnSpc>
                          <a:spcPct val="100000"/>
                        </a:lnSpc>
                      </a:pPr>
                      <a:r>
                        <a:rPr b="1" lang="en-US">
                          <a:solidFill>
                            <a:srgbClr val="ffffff"/>
                          </a:solidFill>
                          <a:latin typeface="Calibri"/>
                        </a:rPr>
                        <a:t>Echipament</a:t>
                      </a:r>
                      <a:endParaRPr/>
                    </a:p>
                  </a:txBody>
                  <a:tcPr/>
                </a:tc>
                <a:tc>
                  <a:txBody>
                    <a:bodyPr/>
                    <a:p>
                      <a:pPr>
                        <a:lnSpc>
                          <a:spcPct val="100000"/>
                        </a:lnSpc>
                      </a:pPr>
                      <a:r>
                        <a:rPr b="1" lang="en-US">
                          <a:solidFill>
                            <a:srgbClr val="ffffff"/>
                          </a:solidFill>
                          <a:latin typeface="Calibri"/>
                        </a:rPr>
                        <a:t>Numar de pisese</a:t>
                      </a:r>
                      <a:endParaRPr/>
                    </a:p>
                  </a:txBody>
                  <a:tcPr/>
                </a:tc>
                <a:tc>
                  <a:txBody>
                    <a:bodyPr/>
                    <a:p>
                      <a:pPr>
                        <a:lnSpc>
                          <a:spcPct val="100000"/>
                        </a:lnSpc>
                      </a:pPr>
                      <a:r>
                        <a:rPr b="1" lang="en-US">
                          <a:solidFill>
                            <a:srgbClr val="ffffff"/>
                          </a:solidFill>
                          <a:latin typeface="Calibri"/>
                        </a:rPr>
                        <a:t>Pret (RON)</a:t>
                      </a:r>
                      <a:endParaRPr/>
                    </a:p>
                  </a:txBody>
                  <a:tcPr/>
                </a:tc>
                <a:tc>
                  <a:txBody>
                    <a:bodyPr/>
                    <a:p>
                      <a:pPr>
                        <a:lnSpc>
                          <a:spcPct val="100000"/>
                        </a:lnSpc>
                      </a:pPr>
                      <a:r>
                        <a:rPr b="1" lang="en-US">
                          <a:solidFill>
                            <a:srgbClr val="ffffff"/>
                          </a:solidFill>
                          <a:latin typeface="Calibri"/>
                        </a:rPr>
                        <a:t>Comentariu</a:t>
                      </a:r>
                      <a:endParaRPr/>
                    </a:p>
                  </a:txBody>
                  <a:tcPr/>
                </a:tc>
              </a:tr>
              <a:tr h="628200">
                <a:tc>
                  <a:txBody>
                    <a:bodyPr/>
                    <a:p>
                      <a:pPr>
                        <a:lnSpc>
                          <a:spcPct val="100000"/>
                        </a:lnSpc>
                      </a:pPr>
                      <a:r>
                        <a:rPr lang="en-US">
                          <a:solidFill>
                            <a:srgbClr val="000000"/>
                          </a:solidFill>
                          <a:latin typeface="Calibri"/>
                        </a:rPr>
                        <a:t>Apha 2W access point</a:t>
                      </a:r>
                      <a:endParaRPr/>
                    </a:p>
                  </a:txBody>
                  <a:tcPr/>
                </a:tc>
                <a:tc>
                  <a:txBody>
                    <a:bodyPr/>
                    <a:p>
                      <a:pPr>
                        <a:lnSpc>
                          <a:spcPct val="100000"/>
                        </a:lnSpc>
                      </a:pPr>
                      <a:r>
                        <a:rPr lang="en-US">
                          <a:solidFill>
                            <a:srgbClr val="000000"/>
                          </a:solidFill>
                          <a:latin typeface="Calibri"/>
                        </a:rPr>
                        <a:t>2</a:t>
                      </a:r>
                      <a:endParaRPr/>
                    </a:p>
                  </a:txBody>
                  <a:tcPr/>
                </a:tc>
                <a:tc>
                  <a:tcPr/>
                </a:tc>
                <a:tc>
                  <a:tcPr/>
                </a:tc>
              </a:tr>
              <a:tr h="1164600">
                <a:tc>
                  <a:txBody>
                    <a:bodyPr/>
                    <a:p>
                      <a:pPr>
                        <a:lnSpc>
                          <a:spcPct val="100000"/>
                        </a:lnSpc>
                      </a:pPr>
                      <a:r>
                        <a:rPr lang="en-US">
                          <a:solidFill>
                            <a:srgbClr val="000000"/>
                          </a:solidFill>
                          <a:latin typeface="Calibri"/>
                        </a:rPr>
                        <a:t>TL-722W AP on USB</a:t>
                      </a:r>
                      <a:endParaRPr/>
                    </a:p>
                  </a:txBody>
                  <a:tcPr/>
                </a:tc>
                <a:tc>
                  <a:txBody>
                    <a:bodyPr/>
                    <a:p>
                      <a:pPr>
                        <a:lnSpc>
                          <a:spcPct val="100000"/>
                        </a:lnSpc>
                      </a:pPr>
                      <a:r>
                        <a:rPr lang="en-US">
                          <a:solidFill>
                            <a:srgbClr val="000000"/>
                          </a:solidFill>
                          <a:latin typeface="Calibri"/>
                        </a:rPr>
                        <a:t>2</a:t>
                      </a:r>
                      <a:endParaRPr/>
                    </a:p>
                  </a:txBody>
                  <a:tcPr/>
                </a:tc>
                <a:tc>
                  <a:tcPr/>
                </a:tc>
                <a:tc>
                  <a:txBody>
                    <a:bodyPr/>
                    <a:p>
                      <a:pPr>
                        <a:lnSpc>
                          <a:spcPct val="100000"/>
                        </a:lnSpc>
                      </a:pPr>
                      <a:r>
                        <a:rPr lang="en-US">
                          <a:solidFill>
                            <a:srgbClr val="000000"/>
                          </a:solidFill>
                          <a:latin typeface="Calibri"/>
                        </a:rPr>
                        <a:t>Se va utiliza in banda radioamatori 2.3Ghz</a:t>
                      </a:r>
                      <a:endParaRPr/>
                    </a:p>
                  </a:txBody>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bl>
          </a:graphicData>
        </a:graphic>
      </p:graphicFrame>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Actiuni – echipament facut in regim propriu</a:t>
            </a:r>
            <a:endParaRPr/>
          </a:p>
        </p:txBody>
      </p:sp>
      <p:sp>
        <p:nvSpPr>
          <p:cNvPr id="49" name="CustomShape 2"/>
          <p:cNvSpPr/>
          <p:nvPr/>
        </p:nvSpPr>
        <p:spPr>
          <a:xfrm>
            <a:off x="1523520" y="1995120"/>
            <a:ext cx="9062640" cy="3916080"/>
          </a:xfrm>
          <a:prstGeom prst="rect">
            <a:avLst/>
          </a:prstGeom>
          <a:noFill/>
          <a:ln>
            <a:noFill/>
          </a:ln>
        </p:spPr>
        <p:txBody>
          <a:bodyPr lIns="90000" rIns="90000" tIns="45000" bIns="45000"/>
          <a:p>
            <a:pPr>
              <a:lnSpc>
                <a:spcPct val="100000"/>
              </a:lnSpc>
            </a:pPr>
            <a:r>
              <a:rPr lang="en-US" sz="2400">
                <a:latin typeface="Calibri"/>
              </a:rPr>
              <a:t>Echipament ce se poate construi in regim propriu:</a:t>
            </a:r>
            <a:endParaRPr/>
          </a:p>
          <a:p>
            <a:pPr>
              <a:lnSpc>
                <a:spcPct val="100000"/>
              </a:lnSpc>
            </a:pPr>
            <a:r>
              <a:rPr lang="en-US" sz="2400">
                <a:latin typeface="Calibri"/>
              </a:rPr>
              <a:t> </a:t>
            </a:r>
            <a:endParaRPr/>
          </a:p>
          <a:p>
            <a:pPr>
              <a:lnSpc>
                <a:spcPct val="100000"/>
              </a:lnSpc>
            </a:pPr>
            <a:endParaRPr/>
          </a:p>
        </p:txBody>
      </p:sp>
      <p:graphicFrame>
        <p:nvGraphicFramePr>
          <p:cNvPr id="50" name="Table 3"/>
          <p:cNvGraphicFramePr/>
          <p:nvPr/>
        </p:nvGraphicFramePr>
        <p:xfrm>
          <a:off x="1619280" y="2612880"/>
          <a:ext cx="8091000" cy="4681440"/>
        </p:xfrm>
        <a:graphic>
          <a:graphicData uri="http://schemas.openxmlformats.org/drawingml/2006/table">
            <a:tbl>
              <a:tblPr/>
              <a:tblGrid>
                <a:gridCol w="2022480"/>
                <a:gridCol w="2023920"/>
                <a:gridCol w="2022480"/>
                <a:gridCol w="2022480"/>
              </a:tblGrid>
              <a:tr h="628200">
                <a:tc>
                  <a:txBody>
                    <a:bodyPr/>
                    <a:p>
                      <a:pPr>
                        <a:lnSpc>
                          <a:spcPct val="100000"/>
                        </a:lnSpc>
                      </a:pPr>
                      <a:r>
                        <a:rPr b="1" lang="en-US">
                          <a:solidFill>
                            <a:srgbClr val="ffffff"/>
                          </a:solidFill>
                          <a:latin typeface="Calibri"/>
                        </a:rPr>
                        <a:t>Echipament</a:t>
                      </a:r>
                      <a:endParaRPr/>
                    </a:p>
                  </a:txBody>
                  <a:tcPr/>
                </a:tc>
                <a:tc>
                  <a:txBody>
                    <a:bodyPr/>
                    <a:p>
                      <a:pPr>
                        <a:lnSpc>
                          <a:spcPct val="100000"/>
                        </a:lnSpc>
                      </a:pPr>
                      <a:r>
                        <a:rPr b="1" lang="en-US">
                          <a:solidFill>
                            <a:srgbClr val="ffffff"/>
                          </a:solidFill>
                          <a:latin typeface="Calibri"/>
                        </a:rPr>
                        <a:t>Numar de piese</a:t>
                      </a:r>
                      <a:endParaRPr/>
                    </a:p>
                  </a:txBody>
                  <a:tcPr/>
                </a:tc>
                <a:tc>
                  <a:txBody>
                    <a:bodyPr/>
                    <a:p>
                      <a:pPr>
                        <a:lnSpc>
                          <a:spcPct val="100000"/>
                        </a:lnSpc>
                      </a:pPr>
                      <a:r>
                        <a:rPr b="1" lang="en-US">
                          <a:solidFill>
                            <a:srgbClr val="ffffff"/>
                          </a:solidFill>
                          <a:latin typeface="Calibri"/>
                        </a:rPr>
                        <a:t>Pret (RON)</a:t>
                      </a:r>
                      <a:endParaRPr/>
                    </a:p>
                  </a:txBody>
                  <a:tcPr/>
                </a:tc>
                <a:tc>
                  <a:txBody>
                    <a:bodyPr/>
                    <a:p>
                      <a:pPr>
                        <a:lnSpc>
                          <a:spcPct val="100000"/>
                        </a:lnSpc>
                      </a:pPr>
                      <a:r>
                        <a:rPr b="1" lang="en-US">
                          <a:solidFill>
                            <a:srgbClr val="ffffff"/>
                          </a:solidFill>
                          <a:latin typeface="Calibri"/>
                        </a:rPr>
                        <a:t>Comentariu</a:t>
                      </a:r>
                      <a:endParaRPr/>
                    </a:p>
                  </a:txBody>
                  <a:tcPr/>
                </a:tc>
              </a:tr>
              <a:tr h="896400">
                <a:tc>
                  <a:txBody>
                    <a:bodyPr/>
                    <a:p>
                      <a:pPr>
                        <a:lnSpc>
                          <a:spcPct val="100000"/>
                        </a:lnSpc>
                      </a:pPr>
                      <a:r>
                        <a:rPr lang="en-US">
                          <a:solidFill>
                            <a:srgbClr val="000000"/>
                          </a:solidFill>
                          <a:latin typeface="Calibri"/>
                        </a:rPr>
                        <a:t>Antena Biquad  pentru 2.4Ghz si 5.4Ghz</a:t>
                      </a:r>
                      <a:endParaRPr/>
                    </a:p>
                  </a:txBody>
                  <a:tcPr/>
                </a:tc>
                <a:tc>
                  <a:txBody>
                    <a:bodyPr/>
                    <a:p>
                      <a:pPr>
                        <a:lnSpc>
                          <a:spcPct val="100000"/>
                        </a:lnSpc>
                      </a:pPr>
                      <a:r>
                        <a:rPr lang="en-US">
                          <a:solidFill>
                            <a:srgbClr val="000000"/>
                          </a:solidFill>
                          <a:latin typeface="Calibri"/>
                        </a:rPr>
                        <a:t>2</a:t>
                      </a:r>
                      <a:endParaRPr/>
                    </a:p>
                  </a:txBody>
                  <a:tcPr/>
                </a:tc>
                <a:tc>
                  <a:tcPr/>
                </a:tc>
                <a:tc>
                  <a:txBody>
                    <a:bodyPr/>
                    <a:p>
                      <a:pPr>
                        <a:lnSpc>
                          <a:spcPct val="100000"/>
                        </a:lnSpc>
                      </a:pPr>
                      <a:r>
                        <a:rPr lang="en-US">
                          <a:solidFill>
                            <a:srgbClr val="000000"/>
                          </a:solidFill>
                          <a:latin typeface="Calibri"/>
                        </a:rPr>
                        <a:t>http://martybugs.net/wireless/biquad</a:t>
                      </a:r>
                      <a:endParaRPr/>
                    </a:p>
                  </a:txBody>
                  <a:tcPr/>
                </a:tc>
              </a:tr>
              <a:tr h="1164600">
                <a:tc>
                  <a:txBody>
                    <a:bodyPr/>
                    <a:p>
                      <a:pPr>
                        <a:lnSpc>
                          <a:spcPct val="100000"/>
                        </a:lnSpc>
                      </a:pPr>
                      <a:r>
                        <a:rPr lang="en-US">
                          <a:solidFill>
                            <a:srgbClr val="000000"/>
                          </a:solidFill>
                          <a:latin typeface="Calibri"/>
                        </a:rPr>
                        <a:t>Creare de software</a:t>
                      </a:r>
                      <a:endParaRPr/>
                    </a:p>
                  </a:txBody>
                  <a:tcPr/>
                </a:tc>
                <a:tc>
                  <a:tcPr/>
                </a:tc>
                <a:tc>
                  <a:tcPr/>
                </a:tc>
                <a:tc>
                  <a:txBody>
                    <a:bodyPr/>
                    <a:p>
                      <a:pPr>
                        <a:lnSpc>
                          <a:spcPct val="100000"/>
                        </a:lnSpc>
                      </a:pPr>
                      <a:r>
                        <a:rPr lang="en-US">
                          <a:solidFill>
                            <a:srgbClr val="000000"/>
                          </a:solidFill>
                          <a:latin typeface="Calibri"/>
                        </a:rPr>
                        <a:t>Uitate la urmatoarele pagini pentru detalii.</a:t>
                      </a:r>
                      <a:endParaRPr/>
                    </a:p>
                  </a:txBody>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r h="431640">
                <a:tc>
                  <a:tcPr/>
                </a:tc>
                <a:tc>
                  <a:tcPr/>
                </a:tc>
                <a:tc>
                  <a:tcPr/>
                </a:tc>
                <a:tc>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Cum se poate contribui la proiect – cu bani</a:t>
            </a:r>
            <a:endParaRPr/>
          </a:p>
        </p:txBody>
      </p:sp>
      <p:sp>
        <p:nvSpPr>
          <p:cNvPr id="52" name="CustomShape 2"/>
          <p:cNvSpPr/>
          <p:nvPr/>
        </p:nvSpPr>
        <p:spPr>
          <a:xfrm>
            <a:off x="1523520" y="1995120"/>
            <a:ext cx="9062640" cy="3916080"/>
          </a:xfrm>
          <a:prstGeom prst="rect">
            <a:avLst/>
          </a:prstGeom>
          <a:noFill/>
          <a:ln>
            <a:noFill/>
          </a:ln>
        </p:spPr>
        <p:txBody>
          <a:bodyPr lIns="90000" rIns="90000" tIns="45000" bIns="45000"/>
          <a:p>
            <a:pPr>
              <a:lnSpc>
                <a:spcPct val="70000"/>
              </a:lnSpc>
              <a:buFont typeface="Calibri"/>
              <a:buChar char="-"/>
            </a:pPr>
            <a:r>
              <a:rPr lang="en-US" sz="1700">
                <a:latin typeface="Calibri"/>
              </a:rPr>
              <a:t>Se poate contribui cu o suma de bani care se vireaza intr-un cont.</a:t>
            </a:r>
            <a:endParaRPr/>
          </a:p>
          <a:p>
            <a:pPr>
              <a:lnSpc>
                <a:spcPct val="70000"/>
              </a:lnSpc>
              <a:buFont typeface="Calibri"/>
              <a:buChar char="-"/>
            </a:pPr>
            <a:r>
              <a:rPr lang="en-US" sz="1700">
                <a:latin typeface="Calibri"/>
              </a:rPr>
              <a:t>Suma minima 100RON – pentru membri Gold</a:t>
            </a:r>
            <a:endParaRPr/>
          </a:p>
          <a:p>
            <a:pPr lvl="1">
              <a:lnSpc>
                <a:spcPct val="70000"/>
              </a:lnSpc>
              <a:buFont typeface="Calibri"/>
              <a:buChar char="-"/>
            </a:pPr>
            <a:r>
              <a:rPr lang="en-US" sz="1400">
                <a:solidFill>
                  <a:srgbClr val="000000"/>
                </a:solidFill>
                <a:latin typeface="Calibri"/>
              </a:rPr>
              <a:t>Se ofera access la datele experimentului.</a:t>
            </a:r>
            <a:endParaRPr/>
          </a:p>
          <a:p>
            <a:pPr>
              <a:lnSpc>
                <a:spcPct val="70000"/>
              </a:lnSpc>
            </a:pPr>
            <a:endParaRPr/>
          </a:p>
          <a:p>
            <a:pPr>
              <a:lnSpc>
                <a:spcPct val="70000"/>
              </a:lnSpc>
              <a:buFont typeface="Calibri"/>
              <a:buChar char="-"/>
            </a:pPr>
            <a:r>
              <a:rPr lang="en-US" sz="1700">
                <a:solidFill>
                  <a:srgbClr val="000000"/>
                </a:solidFill>
                <a:latin typeface="Calibri"/>
              </a:rPr>
              <a:t>Suma minima 300RON – pentru membri Platinum</a:t>
            </a:r>
            <a:endParaRPr/>
          </a:p>
          <a:p>
            <a:pPr lvl="1">
              <a:lnSpc>
                <a:spcPct val="70000"/>
              </a:lnSpc>
              <a:buFont typeface="Calibri"/>
              <a:buChar char="-"/>
            </a:pPr>
            <a:r>
              <a:rPr lang="en-US" sz="1400">
                <a:solidFill>
                  <a:srgbClr val="000000"/>
                </a:solidFill>
                <a:latin typeface="Calibri"/>
              </a:rPr>
              <a:t>Se ofera access la datele experimentului.</a:t>
            </a:r>
            <a:endParaRPr/>
          </a:p>
          <a:p>
            <a:pPr lvl="1">
              <a:lnSpc>
                <a:spcPct val="70000"/>
              </a:lnSpc>
              <a:buFont typeface="Calibri"/>
              <a:buChar char="-"/>
            </a:pPr>
            <a:r>
              <a:rPr lang="en-US" sz="1400">
                <a:solidFill>
                  <a:srgbClr val="000000"/>
                </a:solidFill>
                <a:latin typeface="Calibri"/>
              </a:rPr>
              <a:t>Acest tip de contributie ofera posibilitatea de a schimba locatia experimentului conform dorintelor, a participa in persoana la experiment si a putea schimba parametrii experimentului.</a:t>
            </a:r>
            <a:endParaRPr/>
          </a:p>
          <a:p>
            <a:pPr>
              <a:lnSpc>
                <a:spcPct val="70000"/>
              </a:lnSpc>
            </a:pPr>
            <a:endParaRPr/>
          </a:p>
          <a:p>
            <a:pPr>
              <a:lnSpc>
                <a:spcPct val="70000"/>
              </a:lnSpc>
              <a:buFont typeface="Calibri"/>
              <a:buChar char="-"/>
            </a:pPr>
            <a:r>
              <a:rPr lang="en-US" sz="1700">
                <a:solidFill>
                  <a:srgbClr val="000000"/>
                </a:solidFill>
                <a:latin typeface="Calibri"/>
              </a:rPr>
              <a:t>Banii vor fi cheltuiti pe echipament si pe combustibil utilizat pentru transport in locatiile experimentului. Tot procesul de cheltuire a banilor va fi transparent impreuna cu toate bonurile justificative.</a:t>
            </a:r>
            <a:endParaRPr/>
          </a:p>
          <a:p>
            <a:pPr>
              <a:lnSpc>
                <a:spcPct val="70000"/>
              </a:lnSpc>
            </a:pPr>
            <a:endParaRPr/>
          </a:p>
          <a:p>
            <a:pPr>
              <a:lnSpc>
                <a:spcPct val="70000"/>
              </a:lnSpc>
            </a:pPr>
            <a:endParaRPr/>
          </a:p>
          <a:p>
            <a:pPr>
              <a:lnSpc>
                <a:spcPct val="70000"/>
              </a:lnSpc>
            </a:pPr>
            <a:r>
              <a:rPr lang="en-US" sz="1700">
                <a:solidFill>
                  <a:srgbClr val="000000"/>
                </a:solidFill>
                <a:latin typeface="Calibri"/>
              </a:rPr>
              <a:t> </a:t>
            </a:r>
            <a:endParaRPr/>
          </a:p>
          <a:p>
            <a:pPr>
              <a:lnSpc>
                <a:spcPct val="7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CustomShape 1"/>
          <p:cNvSpPr/>
          <p:nvPr/>
        </p:nvSpPr>
        <p:spPr>
          <a:xfrm>
            <a:off x="1523880" y="-360"/>
            <a:ext cx="8947080" cy="17632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Cum se poate contribui – cu echipament</a:t>
            </a:r>
            <a:endParaRPr/>
          </a:p>
        </p:txBody>
      </p:sp>
      <p:sp>
        <p:nvSpPr>
          <p:cNvPr id="54" name="CustomShape 2"/>
          <p:cNvSpPr/>
          <p:nvPr/>
        </p:nvSpPr>
        <p:spPr>
          <a:xfrm>
            <a:off x="1523520" y="1995120"/>
            <a:ext cx="9062640" cy="3916080"/>
          </a:xfrm>
          <a:prstGeom prst="rect">
            <a:avLst/>
          </a:prstGeom>
          <a:noFill/>
          <a:ln>
            <a:noFill/>
          </a:ln>
        </p:spPr>
        <p:txBody>
          <a:bodyPr lIns="90000" rIns="90000" tIns="45000" bIns="45000"/>
          <a:p>
            <a:pPr>
              <a:lnSpc>
                <a:spcPct val="100000"/>
              </a:lnSpc>
              <a:buFont typeface="Calibri"/>
              <a:buChar char="-"/>
            </a:pPr>
            <a:r>
              <a:rPr lang="en-US" sz="2400">
                <a:latin typeface="Calibri"/>
              </a:rPr>
              <a:t>Echipamente noi sunt oricand binevenite pentru experiment. Ele pot duce la extinderea experimentului cu noi utilizari.</a:t>
            </a:r>
            <a:endParaRPr/>
          </a:p>
          <a:p>
            <a:pPr>
              <a:lnSpc>
                <a:spcPct val="100000"/>
              </a:lnSpc>
              <a:buFont typeface="Calibri"/>
              <a:buChar char="-"/>
            </a:pPr>
            <a:r>
              <a:rPr lang="en-US" sz="2400">
                <a:latin typeface="Calibri"/>
              </a:rPr>
              <a:t>Antene offset de satelit sunt un exemplu de echipament care poate fi oferit experimentului.</a:t>
            </a:r>
            <a:endParaRPr/>
          </a:p>
          <a:p>
            <a:pPr>
              <a:lnSpc>
                <a:spcPct val="100000"/>
              </a:lnSpc>
            </a:pPr>
            <a:endParaRPr/>
          </a:p>
          <a:p>
            <a:pPr>
              <a:lnSpc>
                <a:spcPct val="90000"/>
              </a:lnSpc>
            </a:pPr>
            <a:endParaRPr/>
          </a:p>
          <a:p>
            <a:pPr>
              <a:lnSpc>
                <a:spcPct val="100000"/>
              </a:lnSpc>
            </a:pPr>
            <a:endParaRPr/>
          </a:p>
          <a:p>
            <a:pPr>
              <a:lnSpc>
                <a:spcPct val="100000"/>
              </a:lnSpc>
            </a:pPr>
            <a:r>
              <a:rPr lang="en-US" sz="2400">
                <a:latin typeface="Calibri"/>
              </a:rPr>
              <a:t> </a:t>
            </a:r>
            <a:endParaRPr/>
          </a:p>
          <a:p>
            <a:pPr>
              <a:lnSpc>
                <a:spcPct val="100000"/>
              </a:lnSpc>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CustomShape 1"/>
          <p:cNvSpPr/>
          <p:nvPr/>
        </p:nvSpPr>
        <p:spPr>
          <a:xfrm>
            <a:off x="1523880" y="0"/>
            <a:ext cx="8972280" cy="239508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Cum se poate contribui – echipament facut in regim propriu</a:t>
            </a:r>
            <a:endParaRPr/>
          </a:p>
        </p:txBody>
      </p:sp>
      <p:sp>
        <p:nvSpPr>
          <p:cNvPr id="56" name="CustomShape 2"/>
          <p:cNvSpPr/>
          <p:nvPr/>
        </p:nvSpPr>
        <p:spPr>
          <a:xfrm>
            <a:off x="1523520" y="2395440"/>
            <a:ext cx="9113760" cy="3516120"/>
          </a:xfrm>
          <a:prstGeom prst="rect">
            <a:avLst/>
          </a:prstGeom>
          <a:noFill/>
          <a:ln>
            <a:noFill/>
          </a:ln>
        </p:spPr>
        <p:txBody>
          <a:bodyPr lIns="90000" rIns="90000" tIns="45000" bIns="45000"/>
          <a:p>
            <a:pPr>
              <a:lnSpc>
                <a:spcPct val="70000"/>
              </a:lnSpc>
              <a:buFont typeface="Calibri"/>
              <a:buChar char="-"/>
            </a:pPr>
            <a:r>
              <a:rPr lang="en-US" sz="1600">
                <a:latin typeface="Calibri"/>
              </a:rPr>
              <a:t>Hardware:</a:t>
            </a:r>
            <a:endParaRPr/>
          </a:p>
          <a:p>
            <a:pPr lvl="1">
              <a:lnSpc>
                <a:spcPct val="70000"/>
              </a:lnSpc>
              <a:buFont typeface="Calibri"/>
              <a:buChar char="-"/>
            </a:pPr>
            <a:r>
              <a:rPr lang="en-US" sz="1400">
                <a:solidFill>
                  <a:srgbClr val="000000"/>
                </a:solidFill>
                <a:latin typeface="Calibri"/>
              </a:rPr>
              <a:t>Puteti crea in regim propriu antane biquad pentru 2.4Ghz si 5.4Ghz conform instructiunilor din tabelul anterior. </a:t>
            </a:r>
            <a:endParaRPr/>
          </a:p>
          <a:p>
            <a:pPr lvl="1">
              <a:lnSpc>
                <a:spcPct val="70000"/>
              </a:lnSpc>
              <a:buFont typeface="Calibri"/>
              <a:buChar char="-"/>
            </a:pPr>
            <a:r>
              <a:rPr lang="en-US" sz="1400">
                <a:solidFill>
                  <a:srgbClr val="000000"/>
                </a:solidFill>
                <a:latin typeface="Calibri"/>
              </a:rPr>
              <a:t>Puteti crea placa de control la distanta pentru motoarele de pozitionare a antenei.</a:t>
            </a:r>
            <a:endParaRPr/>
          </a:p>
          <a:p>
            <a:pPr>
              <a:lnSpc>
                <a:spcPct val="70000"/>
              </a:lnSpc>
            </a:pPr>
            <a:endParaRPr/>
          </a:p>
          <a:p>
            <a:pPr>
              <a:lnSpc>
                <a:spcPct val="70000"/>
              </a:lnSpc>
              <a:buFont typeface="Calibri"/>
              <a:buChar char="-"/>
            </a:pPr>
            <a:r>
              <a:rPr lang="en-US" sz="1600">
                <a:solidFill>
                  <a:srgbClr val="000000"/>
                </a:solidFill>
                <a:latin typeface="Calibri"/>
              </a:rPr>
              <a:t>Software:</a:t>
            </a:r>
            <a:endParaRPr/>
          </a:p>
          <a:p>
            <a:pPr lvl="1">
              <a:lnSpc>
                <a:spcPct val="70000"/>
              </a:lnSpc>
              <a:buFont typeface="Calibri"/>
              <a:buChar char="-"/>
            </a:pPr>
            <a:r>
              <a:rPr lang="en-US" sz="1400">
                <a:solidFill>
                  <a:srgbClr val="000000"/>
                </a:solidFill>
                <a:latin typeface="Calibri"/>
              </a:rPr>
              <a:t>Puteti crea imaginea Ubuntu cu driverele modificate pentru 2.3Ghz si toate celelalte aplicatii necesare experimentului.</a:t>
            </a:r>
            <a:endParaRPr/>
          </a:p>
          <a:p>
            <a:pPr lvl="1">
              <a:lnSpc>
                <a:spcPct val="70000"/>
              </a:lnSpc>
              <a:buFont typeface="Calibri"/>
              <a:buChar char="-"/>
            </a:pPr>
            <a:r>
              <a:rPr lang="en-US" sz="1400">
                <a:solidFill>
                  <a:srgbClr val="000000"/>
                </a:solidFill>
                <a:latin typeface="Calibri"/>
              </a:rPr>
              <a:t>Puteti crea software pentru controlul motoarelor de pozitionare, Interfata utilizator si software pentru interfatarea cu un joystick conectat pe USB. Software-ul trebuie sa fie bazat pe sitemul de operare Linux.</a:t>
            </a:r>
            <a:endParaRPr/>
          </a:p>
          <a:p>
            <a:pPr lvl="1">
              <a:lnSpc>
                <a:spcPct val="70000"/>
              </a:lnSpc>
              <a:buFont typeface="Calibri"/>
              <a:buChar char="-"/>
            </a:pPr>
            <a:r>
              <a:rPr lang="en-US" sz="1400">
                <a:solidFill>
                  <a:srgbClr val="000000"/>
                </a:solidFill>
                <a:latin typeface="Calibri"/>
              </a:rPr>
              <a:t>Puteti crea software pentru pozitionarea/repozitionarea automata a antenelor bazat pe intensitatea semnalului.</a:t>
            </a:r>
            <a:endParaRPr/>
          </a:p>
          <a:p>
            <a:pPr>
              <a:lnSpc>
                <a:spcPct val="70000"/>
              </a:lnSpc>
            </a:pPr>
            <a:endParaRPr/>
          </a:p>
          <a:p>
            <a:pPr>
              <a:lnSpc>
                <a:spcPct val="70000"/>
              </a:lnSpc>
              <a:buFont typeface="Calibri"/>
              <a:buChar char="-"/>
            </a:pPr>
            <a:r>
              <a:rPr lang="en-US" sz="1600">
                <a:solidFill>
                  <a:srgbClr val="000000"/>
                </a:solidFill>
                <a:latin typeface="Calibri"/>
              </a:rPr>
              <a:t>Alte contributii:</a:t>
            </a:r>
            <a:endParaRPr/>
          </a:p>
          <a:p>
            <a:pPr lvl="1">
              <a:lnSpc>
                <a:spcPct val="70000"/>
              </a:lnSpc>
              <a:buFont typeface="Calibri"/>
              <a:buChar char="-"/>
            </a:pPr>
            <a:r>
              <a:rPr lang="en-US" sz="1400">
                <a:solidFill>
                  <a:srgbClr val="000000"/>
                </a:solidFill>
                <a:latin typeface="Calibri"/>
              </a:rPr>
              <a:t>Puteti promova experimentul pentru a aduce cat mai multi participanti si a obtine sponsorizari.</a:t>
            </a:r>
            <a:endParaRPr/>
          </a:p>
          <a:p>
            <a:pPr lvl="1">
              <a:lnSpc>
                <a:spcPct val="70000"/>
              </a:lnSpc>
              <a:buFont typeface="Calibri"/>
              <a:buChar char="-"/>
            </a:pPr>
            <a:r>
              <a:rPr lang="en-US" sz="1400">
                <a:solidFill>
                  <a:srgbClr val="000000"/>
                </a:solidFill>
                <a:latin typeface="Calibri"/>
              </a:rPr>
              <a:t>Alte tipuri de contributii sunt binevenite – ma puteti contact prin e-mail.</a:t>
            </a:r>
            <a:endParaRPr/>
          </a:p>
          <a:p>
            <a:pPr>
              <a:lnSpc>
                <a:spcPct val="70000"/>
              </a:lnSpc>
            </a:pPr>
            <a:endParaRPr/>
          </a:p>
          <a:p>
            <a:pPr>
              <a:lnSpc>
                <a:spcPct val="70000"/>
              </a:lnSpc>
            </a:pPr>
            <a:endParaRPr/>
          </a:p>
          <a:p>
            <a:pPr>
              <a:lnSpc>
                <a:spcPct val="70000"/>
              </a:lnSpc>
            </a:pPr>
            <a:endParaRPr/>
          </a:p>
          <a:p>
            <a:pPr>
              <a:lnSpc>
                <a:spcPct val="70000"/>
              </a:lnSpc>
            </a:pPr>
            <a:endParaRPr/>
          </a:p>
          <a:p>
            <a:pPr>
              <a:lnSpc>
                <a:spcPct val="70000"/>
              </a:lnSpc>
            </a:pPr>
            <a:r>
              <a:rPr lang="en-US" sz="600">
                <a:solidFill>
                  <a:srgbClr val="000000"/>
                </a:solidFill>
                <a:latin typeface="Calibri"/>
              </a:rPr>
              <a:t> </a:t>
            </a:r>
            <a:endParaRPr/>
          </a:p>
          <a:p>
            <a:pPr>
              <a:lnSpc>
                <a:spcPct val="7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