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F2556F-62B1-4176-A67F-138CD8F0C6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6F62290-66F4-42A7-9462-5AC8505158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FC31B0-02BB-48C8-A533-0AFDE4A20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101D5-87C8-43D7-843C-9B5150EDC362}" type="datetimeFigureOut">
              <a:rPr kumimoji="1" lang="ja-JP" altLang="en-US" smtClean="0"/>
              <a:t>2020/5/27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A59F69-E2FA-48E4-AAF6-8D8B07C58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49DD6C-2122-4B54-AA6A-2EA9B07E7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5ECF-519D-4539-B550-83DB727604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7082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4D71D1-4B4F-45BE-BE6F-DF9D25862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9A8697F-8BE6-4C4E-9CFE-5352C44C0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1DFC91-E336-4EC9-9988-4C214B80E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101D5-87C8-43D7-843C-9B5150EDC362}" type="datetimeFigureOut">
              <a:rPr kumimoji="1" lang="ja-JP" altLang="en-US" smtClean="0"/>
              <a:t>2020/5/27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6FE331-3FCA-4E46-B45D-BF66E2786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41C5B1-E9E4-47DA-AD29-6EA873A6E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5ECF-519D-4539-B550-83DB727604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2224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FBAA901-C88D-494F-B4B2-694D3EEA18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E688268-E514-492D-B29B-8DA5E975F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853C9E-B334-4F60-BBA3-A93178121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101D5-87C8-43D7-843C-9B5150EDC362}" type="datetimeFigureOut">
              <a:rPr kumimoji="1" lang="ja-JP" altLang="en-US" smtClean="0"/>
              <a:t>2020/5/27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8B0465-89F0-4697-9873-59B2D62C4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8C8191-C8EF-4A86-83D9-0C65E853C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5ECF-519D-4539-B550-83DB727604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5297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F7B23C-3C20-453E-8205-C30AEFEC0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877032-2455-4AFF-9FEA-7E6803FE7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537944-72FE-431B-9D10-628BABBEA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101D5-87C8-43D7-843C-9B5150EDC362}" type="datetimeFigureOut">
              <a:rPr kumimoji="1" lang="ja-JP" altLang="en-US" smtClean="0"/>
              <a:t>2020/5/27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A5B487-C43C-4159-876E-E7E9FAA8E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69D629-9B11-41DD-81E0-93DE88B3E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5ECF-519D-4539-B550-83DB727604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295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E34C58-4E90-477A-AC21-363E1160D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8D426C-9431-4B7E-B463-83A1BA4E8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4AFF69-A435-47E5-9E94-B10F7BEE6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101D5-87C8-43D7-843C-9B5150EDC362}" type="datetimeFigureOut">
              <a:rPr kumimoji="1" lang="ja-JP" altLang="en-US" smtClean="0"/>
              <a:t>2020/5/27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1688DA-C6ED-4B53-BCF8-AE8CE9161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58DD00-37A4-4ACE-85C0-B95480038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5ECF-519D-4539-B550-83DB727604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618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B18A06-023D-4881-8F2E-79EC036D0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B4AF84-E1FF-4A8A-90A1-30CA3C4596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34A3A82-E160-4B14-9CE6-DA7C07FEE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43C84DC-099A-496C-BDB8-EC7B92AFA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101D5-87C8-43D7-843C-9B5150EDC362}" type="datetimeFigureOut">
              <a:rPr kumimoji="1" lang="ja-JP" altLang="en-US" smtClean="0"/>
              <a:t>2020/5/27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91DC1E8-01EC-401C-9646-AA152895C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86A6A63-0ACE-4DF4-993C-D0ADC9C07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5ECF-519D-4539-B550-83DB727604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0285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249A50-0ADD-4508-95FA-4D558E953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B83AA51-01CF-4CD0-A50C-D52D59480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5A250F7-969D-4481-831F-523753A99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C52EEEA-F124-4AD7-A3A8-9E50433570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C71D8D7-BFF8-49A8-8178-0C2A341CB0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7053121-A6A8-4B97-B0DE-3C57A7A51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101D5-87C8-43D7-843C-9B5150EDC362}" type="datetimeFigureOut">
              <a:rPr kumimoji="1" lang="ja-JP" altLang="en-US" smtClean="0"/>
              <a:t>2020/5/27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C04CAB1-A630-471F-BC27-456357E56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FC6C113-AD25-4FE6-ACE6-539C26422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5ECF-519D-4539-B550-83DB727604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4028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8C8A37-B2F7-4B9F-AEDA-911039AB2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CDD13FE-09AA-44F2-A637-1E0F4532C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101D5-87C8-43D7-843C-9B5150EDC362}" type="datetimeFigureOut">
              <a:rPr kumimoji="1" lang="ja-JP" altLang="en-US" smtClean="0"/>
              <a:t>2020/5/27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EFF0608-B0A8-41C4-B70C-2852F6FD1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36E1016-ADE1-4E50-8603-3E06D4CB4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5ECF-519D-4539-B550-83DB727604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7979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6F0CD13-903C-419D-B0F6-2131CEB9E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101D5-87C8-43D7-843C-9B5150EDC362}" type="datetimeFigureOut">
              <a:rPr kumimoji="1" lang="ja-JP" altLang="en-US" smtClean="0"/>
              <a:t>2020/5/27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68DC5D5-D57B-4442-A201-6B4803327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5787955-200F-4886-AAAE-DF1E32985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5ECF-519D-4539-B550-83DB727604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8922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3303E1-B843-4647-B9F2-49EC3FCD7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A9C4C3-A17F-4282-B75B-B50172841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B6603C0-E9B2-40AC-A097-AECD8BB31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F306BE1-1A21-417E-A082-C82BBE1EF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101D5-87C8-43D7-843C-9B5150EDC362}" type="datetimeFigureOut">
              <a:rPr kumimoji="1" lang="ja-JP" altLang="en-US" smtClean="0"/>
              <a:t>2020/5/27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633FC11-9177-4067-9936-9FE981412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FECAFF2-1D33-4BFA-AEF9-5738487DF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5ECF-519D-4539-B550-83DB727604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4083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297CC1-1091-4D0E-B594-68C7486AC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D2715D6-7AB6-4F1F-A177-9BA7F7312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8DD9841-0A2A-4E4C-8449-290701640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B26D068-4951-47F0-9F5C-60CA803FD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101D5-87C8-43D7-843C-9B5150EDC362}" type="datetimeFigureOut">
              <a:rPr kumimoji="1" lang="ja-JP" altLang="en-US" smtClean="0"/>
              <a:t>2020/5/27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C3B61A5-32B3-4913-867F-915B5938C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154C87E-E6DA-4A0B-A418-4627E2E50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5ECF-519D-4539-B550-83DB727604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2466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A2889BC-E564-4EC1-AF3B-3A3760857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B0A4E81-6E07-441E-B0DA-BE2832957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B931B2-0BBC-4220-87E4-61F1EB932D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101D5-87C8-43D7-843C-9B5150EDC362}" type="datetimeFigureOut">
              <a:rPr kumimoji="1" lang="ja-JP" altLang="en-US" smtClean="0"/>
              <a:t>2020/5/27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CDA707-6BAE-49D4-ABE4-FD81F1A43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755A18-25DE-4797-814F-FB0D4B364E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05ECF-519D-4539-B550-83DB727604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2134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D8A1A5A7-7ED7-407A-8D8E-3A866CD39026}"/>
              </a:ext>
            </a:extLst>
          </p:cNvPr>
          <p:cNvGrpSpPr/>
          <p:nvPr/>
        </p:nvGrpSpPr>
        <p:grpSpPr>
          <a:xfrm>
            <a:off x="816723" y="618581"/>
            <a:ext cx="1537856" cy="2743205"/>
            <a:chOff x="781396" y="617209"/>
            <a:chExt cx="1537856" cy="2743205"/>
          </a:xfrm>
        </p:grpSpPr>
        <p:sp>
          <p:nvSpPr>
            <p:cNvPr id="4" name="フローチャート: 端子 3">
              <a:extLst>
                <a:ext uri="{FF2B5EF4-FFF2-40B4-BE49-F238E27FC236}">
                  <a16:creationId xmlns:a16="http://schemas.microsoft.com/office/drawing/2014/main" id="{2601C370-C532-48CA-8175-639A75F5E8D7}"/>
                </a:ext>
              </a:extLst>
            </p:cNvPr>
            <p:cNvSpPr/>
            <p:nvPr/>
          </p:nvSpPr>
          <p:spPr>
            <a:xfrm>
              <a:off x="1130531" y="617209"/>
              <a:ext cx="839587" cy="266008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Begin</a:t>
              </a:r>
              <a:endParaRPr kumimoji="1"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" name="フローチャート: 端子 4">
              <a:extLst>
                <a:ext uri="{FF2B5EF4-FFF2-40B4-BE49-F238E27FC236}">
                  <a16:creationId xmlns:a16="http://schemas.microsoft.com/office/drawing/2014/main" id="{EF007DF4-6486-44BC-AFCD-F77F7B8F5742}"/>
                </a:ext>
              </a:extLst>
            </p:cNvPr>
            <p:cNvSpPr/>
            <p:nvPr/>
          </p:nvSpPr>
          <p:spPr>
            <a:xfrm>
              <a:off x="1130530" y="3094406"/>
              <a:ext cx="839587" cy="266008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End</a:t>
              </a:r>
              <a:endParaRPr kumimoji="1"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" name="フローチャート: 処理 6">
              <a:extLst>
                <a:ext uri="{FF2B5EF4-FFF2-40B4-BE49-F238E27FC236}">
                  <a16:creationId xmlns:a16="http://schemas.microsoft.com/office/drawing/2014/main" id="{436DE89D-49FF-4E75-BE6D-5226082C5D88}"/>
                </a:ext>
              </a:extLst>
            </p:cNvPr>
            <p:cNvSpPr/>
            <p:nvPr/>
          </p:nvSpPr>
          <p:spPr>
            <a:xfrm>
              <a:off x="781396" y="2303309"/>
              <a:ext cx="1537856" cy="660863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Call machine instructions as a subroutine using function pointer </a:t>
              </a:r>
              <a:r>
                <a:rPr kumimoji="1" lang="en-US" altLang="ja-JP" sz="1000" b="1" i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f</a:t>
              </a:r>
              <a:r>
                <a:rPr kumimoji="1" lang="en-US" altLang="ja-JP" sz="10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.</a:t>
              </a:r>
              <a:endParaRPr kumimoji="1"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DE3D1D5E-ABFB-4D96-A8F7-47556BF6312C}"/>
                </a:ext>
              </a:extLst>
            </p:cNvPr>
            <p:cNvCxnSpPr>
              <a:cxnSpLocks/>
              <a:stCxn id="4" idx="2"/>
              <a:endCxn id="32" idx="0"/>
            </p:cNvCxnSpPr>
            <p:nvPr/>
          </p:nvCxnSpPr>
          <p:spPr>
            <a:xfrm flipH="1">
              <a:off x="1550324" y="883217"/>
              <a:ext cx="1" cy="1302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035328A1-0CE1-4909-933B-E61DB73339D7}"/>
                </a:ext>
              </a:extLst>
            </p:cNvPr>
            <p:cNvCxnSpPr>
              <a:cxnSpLocks/>
              <a:stCxn id="32" idx="2"/>
              <a:endCxn id="7" idx="0"/>
            </p:cNvCxnSpPr>
            <p:nvPr/>
          </p:nvCxnSpPr>
          <p:spPr>
            <a:xfrm>
              <a:off x="1550324" y="2173075"/>
              <a:ext cx="0" cy="1302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0F46A62D-9948-40B1-B4E2-37C258C76262}"/>
                </a:ext>
              </a:extLst>
            </p:cNvPr>
            <p:cNvCxnSpPr>
              <a:cxnSpLocks/>
              <a:stCxn id="7" idx="2"/>
              <a:endCxn id="5" idx="0"/>
            </p:cNvCxnSpPr>
            <p:nvPr/>
          </p:nvCxnSpPr>
          <p:spPr>
            <a:xfrm>
              <a:off x="1550324" y="2964172"/>
              <a:ext cx="0" cy="1302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フローチャート: 定義済み処理 31">
              <a:extLst>
                <a:ext uri="{FF2B5EF4-FFF2-40B4-BE49-F238E27FC236}">
                  <a16:creationId xmlns:a16="http://schemas.microsoft.com/office/drawing/2014/main" id="{AF955083-AC55-4642-8076-63EE38F279B8}"/>
                </a:ext>
              </a:extLst>
            </p:cNvPr>
            <p:cNvSpPr/>
            <p:nvPr/>
          </p:nvSpPr>
          <p:spPr>
            <a:xfrm>
              <a:off x="781396" y="1013451"/>
              <a:ext cx="1537856" cy="1159624"/>
            </a:xfrm>
            <a:prstGeom prst="flowChartPredefined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Generate x86_64</a:t>
              </a:r>
            </a:p>
            <a:p>
              <a:pPr algn="ctr"/>
              <a:r>
                <a:rPr lang="en-US" altLang="ja-JP" sz="10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machine instructions</a:t>
              </a:r>
            </a:p>
            <a:p>
              <a:pPr algn="ctr"/>
              <a:r>
                <a:rPr lang="en-US" altLang="ja-JP" sz="10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By </a:t>
              </a:r>
              <a:r>
                <a:rPr lang="en-US" altLang="ja-JP" sz="1000" b="1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genAddFunc</a:t>
              </a:r>
              <a:r>
                <a:rPr lang="en-US" altLang="ja-JP" sz="1000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()</a:t>
              </a:r>
              <a:endParaRPr kumimoji="1" lang="ja-JP" altLang="en-US" sz="1000" dirty="0"/>
            </a:p>
          </p:txBody>
        </p:sp>
      </p:grp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E5C11325-DA4B-4AFC-8E91-799FD315E04F}"/>
              </a:ext>
            </a:extLst>
          </p:cNvPr>
          <p:cNvSpPr txBox="1"/>
          <p:nvPr/>
        </p:nvSpPr>
        <p:spPr>
          <a:xfrm>
            <a:off x="1039090" y="3634957"/>
            <a:ext cx="3237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Fig.1 Flow chart of example program running on x86_64 computer.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7C56EBB2-F90D-4DDF-AA8A-FDF539EEF31D}"/>
              </a:ext>
            </a:extLst>
          </p:cNvPr>
          <p:cNvSpPr txBox="1"/>
          <p:nvPr/>
        </p:nvSpPr>
        <p:spPr>
          <a:xfrm>
            <a:off x="6542117" y="4114611"/>
            <a:ext cx="5153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Fig.2 Flow chart of example program with Xbyak_translator_aarch64 running on AArch64 computer.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92" name="グループ化 91">
            <a:extLst>
              <a:ext uri="{FF2B5EF4-FFF2-40B4-BE49-F238E27FC236}">
                <a16:creationId xmlns:a16="http://schemas.microsoft.com/office/drawing/2014/main" id="{12526947-9AAD-41DA-AAB0-9656071227F0}"/>
              </a:ext>
            </a:extLst>
          </p:cNvPr>
          <p:cNvGrpSpPr/>
          <p:nvPr/>
        </p:nvGrpSpPr>
        <p:grpSpPr>
          <a:xfrm>
            <a:off x="2739043" y="616859"/>
            <a:ext cx="1537857" cy="2873780"/>
            <a:chOff x="2739043" y="616859"/>
            <a:chExt cx="1537857" cy="2873780"/>
          </a:xfrm>
        </p:grpSpPr>
        <p:sp>
          <p:nvSpPr>
            <p:cNvPr id="38" name="フローチャート: 端子 37">
              <a:extLst>
                <a:ext uri="{FF2B5EF4-FFF2-40B4-BE49-F238E27FC236}">
                  <a16:creationId xmlns:a16="http://schemas.microsoft.com/office/drawing/2014/main" id="{976BE95E-7F9C-4256-8F30-4A442C50FB3E}"/>
                </a:ext>
              </a:extLst>
            </p:cNvPr>
            <p:cNvSpPr/>
            <p:nvPr/>
          </p:nvSpPr>
          <p:spPr>
            <a:xfrm>
              <a:off x="2913612" y="616859"/>
              <a:ext cx="1188721" cy="344979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Begin</a:t>
              </a:r>
            </a:p>
            <a:p>
              <a:pPr algn="ctr"/>
              <a:r>
                <a:rPr lang="en-US" altLang="ja-JP" sz="10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(</a:t>
              </a:r>
              <a:r>
                <a:rPr lang="en-US" altLang="ja-JP" sz="10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genAddFunc</a:t>
              </a:r>
              <a:r>
                <a:rPr lang="en-US" altLang="ja-JP" sz="10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)</a:t>
              </a:r>
              <a:endParaRPr kumimoji="1"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0B05A0C8-24B5-430A-9357-DF90AE77F4A4}"/>
                </a:ext>
              </a:extLst>
            </p:cNvPr>
            <p:cNvCxnSpPr>
              <a:cxnSpLocks/>
              <a:stCxn id="49" idx="2"/>
              <a:endCxn id="88" idx="0"/>
            </p:cNvCxnSpPr>
            <p:nvPr/>
          </p:nvCxnSpPr>
          <p:spPr>
            <a:xfrm flipH="1">
              <a:off x="3507971" y="2340540"/>
              <a:ext cx="1" cy="1157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フローチャート: 端子 41">
              <a:extLst>
                <a:ext uri="{FF2B5EF4-FFF2-40B4-BE49-F238E27FC236}">
                  <a16:creationId xmlns:a16="http://schemas.microsoft.com/office/drawing/2014/main" id="{B8268450-82D4-43B9-B3AF-2623D03D73C7}"/>
                </a:ext>
              </a:extLst>
            </p:cNvPr>
            <p:cNvSpPr/>
            <p:nvPr/>
          </p:nvSpPr>
          <p:spPr>
            <a:xfrm>
              <a:off x="2913612" y="3145660"/>
              <a:ext cx="1188721" cy="344979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End</a:t>
              </a:r>
            </a:p>
            <a:p>
              <a:pPr algn="ctr"/>
              <a:r>
                <a:rPr kumimoji="1" lang="en-US" altLang="ja-JP" sz="10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(</a:t>
              </a:r>
              <a:r>
                <a:rPr kumimoji="1" lang="en-US" altLang="ja-JP" sz="10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genAddFunc</a:t>
              </a:r>
              <a:r>
                <a:rPr kumimoji="1" lang="en-US" altLang="ja-JP" sz="10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)</a:t>
              </a:r>
              <a:endParaRPr kumimoji="1"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286D0B97-27E6-43E1-887E-F400FCAC243B}"/>
                </a:ext>
              </a:extLst>
            </p:cNvPr>
            <p:cNvCxnSpPr>
              <a:cxnSpLocks/>
              <a:stCxn id="88" idx="2"/>
              <a:endCxn id="42" idx="0"/>
            </p:cNvCxnSpPr>
            <p:nvPr/>
          </p:nvCxnSpPr>
          <p:spPr>
            <a:xfrm>
              <a:off x="3507971" y="3029891"/>
              <a:ext cx="2" cy="1157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フローチャート: 処理 48">
              <a:extLst>
                <a:ext uri="{FF2B5EF4-FFF2-40B4-BE49-F238E27FC236}">
                  <a16:creationId xmlns:a16="http://schemas.microsoft.com/office/drawing/2014/main" id="{F94CCEAD-0920-4AE1-90C0-CE7B0D496B4A}"/>
                </a:ext>
              </a:extLst>
            </p:cNvPr>
            <p:cNvSpPr/>
            <p:nvPr/>
          </p:nvSpPr>
          <p:spPr>
            <a:xfrm>
              <a:off x="2739044" y="1766959"/>
              <a:ext cx="1537856" cy="573581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ja-JP" sz="1000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mov(</a:t>
              </a:r>
              <a:r>
                <a:rPr kumimoji="1" lang="en-US" altLang="ja-JP" sz="1000" b="1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rax</a:t>
              </a:r>
              <a:r>
                <a:rPr kumimoji="1" lang="en-US" altLang="ja-JP" sz="1000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, </a:t>
              </a:r>
              <a:r>
                <a:rPr kumimoji="1" lang="en-US" altLang="ja-JP" sz="1000" b="1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rdi</a:t>
              </a:r>
              <a:r>
                <a:rPr kumimoji="1" lang="en-US" altLang="ja-JP" sz="1000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);</a:t>
              </a:r>
            </a:p>
            <a:p>
              <a:pPr algn="ctr"/>
              <a:r>
                <a:rPr kumimoji="1" lang="en-US" altLang="ja-JP" sz="10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Write “mov </a:t>
              </a:r>
              <a:r>
                <a:rPr kumimoji="1" lang="en-US" altLang="ja-JP" sz="10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rax</a:t>
              </a:r>
              <a:r>
                <a:rPr kumimoji="1" lang="en-US" altLang="ja-JP" sz="10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, </a:t>
              </a:r>
              <a:r>
                <a:rPr kumimoji="1" lang="en-US" altLang="ja-JP" sz="10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rdi</a:t>
              </a:r>
              <a:r>
                <a:rPr kumimoji="1" lang="en-US" altLang="ja-JP" sz="10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” </a:t>
              </a:r>
              <a:r>
                <a:rPr lang="en-US" altLang="ja-JP" sz="10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x86_64 </a:t>
              </a:r>
              <a:r>
                <a:rPr kumimoji="1" lang="en-US" altLang="ja-JP" sz="10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instruction on memory</a:t>
              </a:r>
              <a:endParaRPr kumimoji="1"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5" name="フローチャート: 処理 54">
              <a:extLst>
                <a:ext uri="{FF2B5EF4-FFF2-40B4-BE49-F238E27FC236}">
                  <a16:creationId xmlns:a16="http://schemas.microsoft.com/office/drawing/2014/main" id="{EA26316C-71C0-47E6-AA47-EE21F0022171}"/>
                </a:ext>
              </a:extLst>
            </p:cNvPr>
            <p:cNvSpPr/>
            <p:nvPr/>
          </p:nvSpPr>
          <p:spPr>
            <a:xfrm>
              <a:off x="2739044" y="1077608"/>
              <a:ext cx="1537856" cy="573581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000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add(</a:t>
              </a:r>
              <a:r>
                <a:rPr lang="en-US" altLang="ja-JP" sz="1000" b="1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rdi</a:t>
              </a:r>
              <a:r>
                <a:rPr lang="en-US" altLang="ja-JP" sz="1000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, </a:t>
              </a:r>
              <a:r>
                <a:rPr lang="en-US" altLang="ja-JP" sz="1000" b="1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rsi</a:t>
              </a:r>
              <a:r>
                <a:rPr lang="en-US" altLang="ja-JP" sz="1000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);</a:t>
              </a:r>
              <a:endParaRPr lang="ja-JP" altLang="en-US" sz="1000" b="1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kumimoji="1" lang="en-US" altLang="ja-JP" sz="10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Write “add </a:t>
              </a:r>
              <a:r>
                <a:rPr kumimoji="1" lang="en-US" altLang="ja-JP" sz="10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rdi</a:t>
              </a:r>
              <a:r>
                <a:rPr kumimoji="1" lang="en-US" altLang="ja-JP" sz="10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, </a:t>
              </a:r>
              <a:r>
                <a:rPr kumimoji="1" lang="en-US" altLang="ja-JP" sz="10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rsi</a:t>
              </a:r>
              <a:r>
                <a:rPr kumimoji="1" lang="en-US" altLang="ja-JP" sz="10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” x86_64 instruction on memory</a:t>
              </a:r>
              <a:endParaRPr kumimoji="1"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cxnSp>
          <p:nvCxnSpPr>
            <p:cNvPr id="56" name="直線コネクタ 55">
              <a:extLst>
                <a:ext uri="{FF2B5EF4-FFF2-40B4-BE49-F238E27FC236}">
                  <a16:creationId xmlns:a16="http://schemas.microsoft.com/office/drawing/2014/main" id="{659FF3E7-4488-4D44-9552-EF212F57BCD2}"/>
                </a:ext>
              </a:extLst>
            </p:cNvPr>
            <p:cNvCxnSpPr>
              <a:cxnSpLocks/>
              <a:stCxn id="55" idx="2"/>
              <a:endCxn id="49" idx="0"/>
            </p:cNvCxnSpPr>
            <p:nvPr/>
          </p:nvCxnSpPr>
          <p:spPr>
            <a:xfrm>
              <a:off x="3507972" y="1651189"/>
              <a:ext cx="0" cy="1157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4D2C53D4-E411-4B7D-A04F-A311143D2599}"/>
                </a:ext>
              </a:extLst>
            </p:cNvPr>
            <p:cNvCxnSpPr>
              <a:cxnSpLocks/>
              <a:stCxn id="38" idx="2"/>
              <a:endCxn id="55" idx="0"/>
            </p:cNvCxnSpPr>
            <p:nvPr/>
          </p:nvCxnSpPr>
          <p:spPr>
            <a:xfrm flipH="1">
              <a:off x="3507972" y="961838"/>
              <a:ext cx="1" cy="1157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フローチャート: 処理 87">
              <a:extLst>
                <a:ext uri="{FF2B5EF4-FFF2-40B4-BE49-F238E27FC236}">
                  <a16:creationId xmlns:a16="http://schemas.microsoft.com/office/drawing/2014/main" id="{0FC4E9D6-C649-4D30-AD8D-F903BF4536CD}"/>
                </a:ext>
              </a:extLst>
            </p:cNvPr>
            <p:cNvSpPr/>
            <p:nvPr/>
          </p:nvSpPr>
          <p:spPr>
            <a:xfrm>
              <a:off x="2739043" y="2456310"/>
              <a:ext cx="1537856" cy="573581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000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ret();</a:t>
              </a:r>
              <a:endParaRPr kumimoji="1" lang="en-US" altLang="ja-JP" sz="1000" b="1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kumimoji="1" lang="en-US" altLang="ja-JP" sz="10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Write “ret” </a:t>
              </a:r>
              <a:r>
                <a:rPr lang="en-US" altLang="ja-JP" sz="10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x86_64 </a:t>
              </a:r>
              <a:r>
                <a:rPr kumimoji="1" lang="en-US" altLang="ja-JP" sz="10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instruction on memory</a:t>
              </a:r>
              <a:endParaRPr kumimoji="1"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93" name="グループ化 92">
            <a:extLst>
              <a:ext uri="{FF2B5EF4-FFF2-40B4-BE49-F238E27FC236}">
                <a16:creationId xmlns:a16="http://schemas.microsoft.com/office/drawing/2014/main" id="{3B2A4926-1847-49BC-84C6-590A6F1FAFAC}"/>
              </a:ext>
            </a:extLst>
          </p:cNvPr>
          <p:cNvGrpSpPr/>
          <p:nvPr/>
        </p:nvGrpSpPr>
        <p:grpSpPr>
          <a:xfrm>
            <a:off x="5946710" y="618581"/>
            <a:ext cx="1537856" cy="2743205"/>
            <a:chOff x="781396" y="617209"/>
            <a:chExt cx="1537856" cy="2743205"/>
          </a:xfrm>
        </p:grpSpPr>
        <p:sp>
          <p:nvSpPr>
            <p:cNvPr id="94" name="フローチャート: 端子 93">
              <a:extLst>
                <a:ext uri="{FF2B5EF4-FFF2-40B4-BE49-F238E27FC236}">
                  <a16:creationId xmlns:a16="http://schemas.microsoft.com/office/drawing/2014/main" id="{D9E09DF0-C7FE-4057-B7BF-A7EC1F99F8F1}"/>
                </a:ext>
              </a:extLst>
            </p:cNvPr>
            <p:cNvSpPr/>
            <p:nvPr/>
          </p:nvSpPr>
          <p:spPr>
            <a:xfrm>
              <a:off x="1130531" y="617209"/>
              <a:ext cx="839587" cy="266008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Begin</a:t>
              </a:r>
              <a:endParaRPr kumimoji="1"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5" name="フローチャート: 端子 94">
              <a:extLst>
                <a:ext uri="{FF2B5EF4-FFF2-40B4-BE49-F238E27FC236}">
                  <a16:creationId xmlns:a16="http://schemas.microsoft.com/office/drawing/2014/main" id="{B03A265A-21D8-46FF-AE9E-4CEE204AD38A}"/>
                </a:ext>
              </a:extLst>
            </p:cNvPr>
            <p:cNvSpPr/>
            <p:nvPr/>
          </p:nvSpPr>
          <p:spPr>
            <a:xfrm>
              <a:off x="1130530" y="3094406"/>
              <a:ext cx="839587" cy="266008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End</a:t>
              </a:r>
              <a:endParaRPr kumimoji="1"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6" name="フローチャート: 処理 95">
              <a:extLst>
                <a:ext uri="{FF2B5EF4-FFF2-40B4-BE49-F238E27FC236}">
                  <a16:creationId xmlns:a16="http://schemas.microsoft.com/office/drawing/2014/main" id="{B710BB68-6591-4500-AB8A-E01CE2ABCA5B}"/>
                </a:ext>
              </a:extLst>
            </p:cNvPr>
            <p:cNvSpPr/>
            <p:nvPr/>
          </p:nvSpPr>
          <p:spPr>
            <a:xfrm>
              <a:off x="781396" y="2303309"/>
              <a:ext cx="1537856" cy="660863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Call machine instructions as a subroutine using function pointer </a:t>
              </a:r>
              <a:r>
                <a:rPr kumimoji="1" lang="en-US" altLang="ja-JP" sz="1000" b="1" i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f</a:t>
              </a:r>
              <a:r>
                <a:rPr kumimoji="1" lang="en-US" altLang="ja-JP" sz="10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.</a:t>
              </a:r>
              <a:endParaRPr kumimoji="1"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cxnSp>
          <p:nvCxnSpPr>
            <p:cNvPr id="97" name="直線コネクタ 96">
              <a:extLst>
                <a:ext uri="{FF2B5EF4-FFF2-40B4-BE49-F238E27FC236}">
                  <a16:creationId xmlns:a16="http://schemas.microsoft.com/office/drawing/2014/main" id="{66EAC53B-B8CF-4485-9B9C-B648F17970AF}"/>
                </a:ext>
              </a:extLst>
            </p:cNvPr>
            <p:cNvCxnSpPr>
              <a:cxnSpLocks/>
              <a:stCxn id="94" idx="2"/>
              <a:endCxn id="100" idx="0"/>
            </p:cNvCxnSpPr>
            <p:nvPr/>
          </p:nvCxnSpPr>
          <p:spPr>
            <a:xfrm flipH="1">
              <a:off x="1550324" y="883217"/>
              <a:ext cx="1" cy="1302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直線コネクタ 97">
              <a:extLst>
                <a:ext uri="{FF2B5EF4-FFF2-40B4-BE49-F238E27FC236}">
                  <a16:creationId xmlns:a16="http://schemas.microsoft.com/office/drawing/2014/main" id="{1E0D3204-4BCE-448A-BEE8-655D16F2C9C1}"/>
                </a:ext>
              </a:extLst>
            </p:cNvPr>
            <p:cNvCxnSpPr>
              <a:cxnSpLocks/>
              <a:stCxn id="100" idx="2"/>
              <a:endCxn id="96" idx="0"/>
            </p:cNvCxnSpPr>
            <p:nvPr/>
          </p:nvCxnSpPr>
          <p:spPr>
            <a:xfrm>
              <a:off x="1550324" y="2173075"/>
              <a:ext cx="0" cy="1302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直線コネクタ 98">
              <a:extLst>
                <a:ext uri="{FF2B5EF4-FFF2-40B4-BE49-F238E27FC236}">
                  <a16:creationId xmlns:a16="http://schemas.microsoft.com/office/drawing/2014/main" id="{0CE56670-5FAB-4B71-927D-1368DCFA822C}"/>
                </a:ext>
              </a:extLst>
            </p:cNvPr>
            <p:cNvCxnSpPr>
              <a:cxnSpLocks/>
              <a:stCxn id="96" idx="2"/>
              <a:endCxn id="95" idx="0"/>
            </p:cNvCxnSpPr>
            <p:nvPr/>
          </p:nvCxnSpPr>
          <p:spPr>
            <a:xfrm>
              <a:off x="1550324" y="2964172"/>
              <a:ext cx="0" cy="1302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0" name="フローチャート: 定義済み処理 99">
              <a:extLst>
                <a:ext uri="{FF2B5EF4-FFF2-40B4-BE49-F238E27FC236}">
                  <a16:creationId xmlns:a16="http://schemas.microsoft.com/office/drawing/2014/main" id="{31E2577E-0E22-4521-9A8C-C3F920DD910E}"/>
                </a:ext>
              </a:extLst>
            </p:cNvPr>
            <p:cNvSpPr/>
            <p:nvPr/>
          </p:nvSpPr>
          <p:spPr>
            <a:xfrm>
              <a:off x="781396" y="1013451"/>
              <a:ext cx="1537856" cy="1159624"/>
            </a:xfrm>
            <a:prstGeom prst="flowChartPredefined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Generate AArch64</a:t>
              </a:r>
            </a:p>
            <a:p>
              <a:pPr algn="ctr"/>
              <a:r>
                <a:rPr lang="en-US" altLang="ja-JP" sz="10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machine instructions</a:t>
              </a:r>
            </a:p>
            <a:p>
              <a:pPr algn="ctr"/>
              <a:r>
                <a:rPr lang="en-US" altLang="ja-JP" sz="10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By </a:t>
              </a:r>
              <a:r>
                <a:rPr lang="en-US" altLang="ja-JP" sz="1000" b="1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genAddFunc</a:t>
              </a:r>
              <a:r>
                <a:rPr lang="en-US" altLang="ja-JP" sz="1000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()</a:t>
              </a:r>
              <a:endParaRPr kumimoji="1" lang="ja-JP" altLang="en-US" sz="1000" dirty="0"/>
            </a:p>
          </p:txBody>
        </p:sp>
      </p:grpSp>
      <p:sp>
        <p:nvSpPr>
          <p:cNvPr id="102" name="フローチャート: 端子 101">
            <a:extLst>
              <a:ext uri="{FF2B5EF4-FFF2-40B4-BE49-F238E27FC236}">
                <a16:creationId xmlns:a16="http://schemas.microsoft.com/office/drawing/2014/main" id="{B93D6B15-7CF8-4A9A-B8D5-58BA3E561499}"/>
              </a:ext>
            </a:extLst>
          </p:cNvPr>
          <p:cNvSpPr/>
          <p:nvPr/>
        </p:nvSpPr>
        <p:spPr>
          <a:xfrm>
            <a:off x="8084641" y="495882"/>
            <a:ext cx="1188721" cy="344979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Begin</a:t>
            </a:r>
          </a:p>
          <a:p>
            <a:pPr algn="ctr"/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genAddFunc</a:t>
            </a:r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4" name="フローチャート: 端子 103">
            <a:extLst>
              <a:ext uri="{FF2B5EF4-FFF2-40B4-BE49-F238E27FC236}">
                <a16:creationId xmlns:a16="http://schemas.microsoft.com/office/drawing/2014/main" id="{F9EAE1A4-2657-4B3C-B934-C3D514F2E3FA}"/>
              </a:ext>
            </a:extLst>
          </p:cNvPr>
          <p:cNvSpPr/>
          <p:nvPr/>
        </p:nvSpPr>
        <p:spPr>
          <a:xfrm>
            <a:off x="10185164" y="2472173"/>
            <a:ext cx="1188721" cy="344979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End</a:t>
            </a:r>
          </a:p>
          <a:p>
            <a:pPr algn="ctr"/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1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genAddFunc</a:t>
            </a: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B4CE4155-A5E8-48A2-8068-E7D0A8743E1C}"/>
              </a:ext>
            </a:extLst>
          </p:cNvPr>
          <p:cNvCxnSpPr>
            <a:cxnSpLocks/>
            <a:stCxn id="139" idx="2"/>
            <a:endCxn id="104" idx="0"/>
          </p:cNvCxnSpPr>
          <p:nvPr/>
        </p:nvCxnSpPr>
        <p:spPr>
          <a:xfrm flipH="1">
            <a:off x="10779525" y="2164184"/>
            <a:ext cx="1" cy="3079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フローチャート: 処理 106">
            <a:extLst>
              <a:ext uri="{FF2B5EF4-FFF2-40B4-BE49-F238E27FC236}">
                <a16:creationId xmlns:a16="http://schemas.microsoft.com/office/drawing/2014/main" id="{3169829D-5139-4C60-AFCF-F7BC2FDEE39C}"/>
              </a:ext>
            </a:extLst>
          </p:cNvPr>
          <p:cNvSpPr/>
          <p:nvPr/>
        </p:nvSpPr>
        <p:spPr>
          <a:xfrm>
            <a:off x="7762520" y="959969"/>
            <a:ext cx="1832963" cy="145265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add(</a:t>
            </a:r>
            <a:r>
              <a:rPr lang="en-US" altLang="ja-JP" sz="1000" b="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rdi</a:t>
            </a:r>
            <a:r>
              <a:rPr lang="en-US" altLang="ja-JP" sz="1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000" b="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rsi</a:t>
            </a:r>
            <a:r>
              <a:rPr lang="en-US" altLang="ja-JP" sz="1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);</a:t>
            </a:r>
            <a:endParaRPr kumimoji="1" lang="en-US" altLang="ja-JP" sz="1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Generate “add </a:t>
            </a:r>
            <a:r>
              <a:rPr kumimoji="1" lang="en-US" altLang="ja-JP" sz="1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rdi</a:t>
            </a: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kumimoji="1" lang="en-US" altLang="ja-JP" sz="1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rsi</a:t>
            </a: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” x86_64 instruction, then</a:t>
            </a:r>
          </a:p>
          <a:p>
            <a:pPr algn="ctr"/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translate “add </a:t>
            </a:r>
            <a:r>
              <a:rPr lang="en-US" altLang="ja-JP" sz="1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rdi</a:t>
            </a:r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rsi</a:t>
            </a:r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” x86_64 instruction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into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“add x7, x7, x6” AArch64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instruction and write it to the memory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363A4196-3D42-446B-8814-5ED0703DBEE8}"/>
              </a:ext>
            </a:extLst>
          </p:cNvPr>
          <p:cNvCxnSpPr>
            <a:cxnSpLocks/>
            <a:stCxn id="102" idx="2"/>
            <a:endCxn id="107" idx="0"/>
          </p:cNvCxnSpPr>
          <p:nvPr/>
        </p:nvCxnSpPr>
        <p:spPr>
          <a:xfrm>
            <a:off x="8679002" y="840861"/>
            <a:ext cx="0" cy="1191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フローチャート: 処理 126">
            <a:extLst>
              <a:ext uri="{FF2B5EF4-FFF2-40B4-BE49-F238E27FC236}">
                <a16:creationId xmlns:a16="http://schemas.microsoft.com/office/drawing/2014/main" id="{7841EE50-3CA1-40D5-BCA9-D8A589BE8DC1}"/>
              </a:ext>
            </a:extLst>
          </p:cNvPr>
          <p:cNvSpPr/>
          <p:nvPr/>
        </p:nvSpPr>
        <p:spPr>
          <a:xfrm>
            <a:off x="7762520" y="2531727"/>
            <a:ext cx="1832963" cy="145265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mov(</a:t>
            </a:r>
            <a:r>
              <a:rPr lang="en-US" altLang="ja-JP" sz="1000" b="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rax</a:t>
            </a:r>
            <a:r>
              <a:rPr lang="en-US" altLang="ja-JP" sz="1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000" b="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rdi</a:t>
            </a:r>
            <a:r>
              <a:rPr lang="en-US" altLang="ja-JP" sz="1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);</a:t>
            </a:r>
          </a:p>
          <a:p>
            <a:pPr algn="ctr"/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Generate “mov </a:t>
            </a:r>
            <a:r>
              <a:rPr lang="en-US" altLang="ja-JP" sz="1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rax</a:t>
            </a:r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rdi</a:t>
            </a:r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” x86_64 instruction, then</a:t>
            </a:r>
          </a:p>
          <a:p>
            <a:pPr algn="ctr"/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translate “mov </a:t>
            </a:r>
            <a:r>
              <a:rPr lang="en-US" altLang="ja-JP" sz="1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rax</a:t>
            </a:r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rdi</a:t>
            </a:r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” x86_64 instruction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into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“mov Translate “mov </a:t>
            </a:r>
            <a:r>
              <a:rPr lang="en-US" altLang="ja-JP" sz="1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rax</a:t>
            </a:r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rdi</a:t>
            </a:r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” x86_64 ix0, x7” AArch64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instruction and write it to the memory</a:t>
            </a:r>
            <a:endParaRPr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ABBF2D58-BDA7-43F4-8DE4-DF90B2713B9A}"/>
              </a:ext>
            </a:extLst>
          </p:cNvPr>
          <p:cNvCxnSpPr>
            <a:cxnSpLocks/>
            <a:stCxn id="107" idx="2"/>
            <a:endCxn id="127" idx="0"/>
          </p:cNvCxnSpPr>
          <p:nvPr/>
        </p:nvCxnSpPr>
        <p:spPr>
          <a:xfrm>
            <a:off x="8679002" y="2412619"/>
            <a:ext cx="0" cy="1191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フローチャート: 処理 138">
            <a:extLst>
              <a:ext uri="{FF2B5EF4-FFF2-40B4-BE49-F238E27FC236}">
                <a16:creationId xmlns:a16="http://schemas.microsoft.com/office/drawing/2014/main" id="{8C07A341-E502-4ADC-A374-3EB7CEDB1CB7}"/>
              </a:ext>
            </a:extLst>
          </p:cNvPr>
          <p:cNvSpPr/>
          <p:nvPr/>
        </p:nvSpPr>
        <p:spPr>
          <a:xfrm>
            <a:off x="9863044" y="949706"/>
            <a:ext cx="1832963" cy="121447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ret();</a:t>
            </a:r>
          </a:p>
          <a:p>
            <a:pPr algn="ctr"/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Generate “ret” x86_64 instruction, then</a:t>
            </a:r>
          </a:p>
          <a:p>
            <a:pPr algn="ctr"/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Translate “ret” x86_64 instruction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into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“ret” AArch64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instruction and write it to the memory</a:t>
            </a:r>
            <a:endParaRPr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43" name="コネクタ: カギ線 142">
            <a:extLst>
              <a:ext uri="{FF2B5EF4-FFF2-40B4-BE49-F238E27FC236}">
                <a16:creationId xmlns:a16="http://schemas.microsoft.com/office/drawing/2014/main" id="{6D90FAC1-46A5-492D-8FD0-40ED92999A59}"/>
              </a:ext>
            </a:extLst>
          </p:cNvPr>
          <p:cNvCxnSpPr>
            <a:cxnSpLocks/>
            <a:stCxn id="127" idx="2"/>
            <a:endCxn id="139" idx="0"/>
          </p:cNvCxnSpPr>
          <p:nvPr/>
        </p:nvCxnSpPr>
        <p:spPr>
          <a:xfrm rot="5400000" flipH="1" flipV="1">
            <a:off x="8211928" y="1416780"/>
            <a:ext cx="3034671" cy="2100524"/>
          </a:xfrm>
          <a:prstGeom prst="bentConnector5">
            <a:avLst>
              <a:gd name="adj1" fmla="val -2328"/>
              <a:gd name="adj2" fmla="val 50000"/>
              <a:gd name="adj3" fmla="val 10424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395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252</Words>
  <Application>Microsoft Office PowerPoint</Application>
  <PresentationFormat>ワイド画面</PresentationFormat>
  <Paragraphs>37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Kawakami, Kentaro/川上 健太郎</dc:creator>
  <cp:lastModifiedBy>Kawakami, Kentaro/川上 健太郎</cp:lastModifiedBy>
  <cp:revision>5</cp:revision>
  <dcterms:created xsi:type="dcterms:W3CDTF">2020-05-27T09:29:12Z</dcterms:created>
  <dcterms:modified xsi:type="dcterms:W3CDTF">2020-05-27T10:48:37Z</dcterms:modified>
</cp:coreProperties>
</file>