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58" r:id="rId4"/>
    <p:sldId id="263" r:id="rId5"/>
    <p:sldId id="264" r:id="rId6"/>
    <p:sldId id="259" r:id="rId7"/>
    <p:sldId id="265" r:id="rId8"/>
    <p:sldId id="266" r:id="rId9"/>
    <p:sldId id="267" r:id="rId10"/>
    <p:sldId id="260" r:id="rId11"/>
    <p:sldId id="261" r:id="rId12"/>
    <p:sldId id="262" r:id="rId13"/>
  </p:sldIdLst>
  <p:sldSz cx="12192000" cy="6858000"/>
  <p:notesSz cx="6858000" cy="11525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6B0054-F9FB-4B4B-8484-300B4107C90B}" v="489" dt="2020-03-03T16:12:07.467"/>
    <p1510:client id="{262F3F8B-C26E-C10A-A03D-D518FE80A2B7}" v="757" dt="2020-03-03T00:12:39.839"/>
    <p1510:client id="{EFB78065-D89D-5E89-41EF-A182E688C194}" v="444" dt="2020-03-03T09:54:46.3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81484"/>
  </p:normalViewPr>
  <p:slideViewPr>
    <p:cSldViewPr snapToGrid="0" snapToObjects="1">
      <p:cViewPr varScale="1">
        <p:scale>
          <a:sx n="90" d="100"/>
          <a:sy n="90" d="100"/>
        </p:scale>
        <p:origin x="232" y="2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7E8742-7ECE-4E74-8112-5FDFF86A2DE5}" type="datetimeFigureOut">
              <a:rPr lang="en-US"/>
              <a:t>3/3/20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8F879A-58F5-48AB-8E23-50C4B6461106}" type="slidenum">
              <a:rPr lang="en-US"/>
              <a:t>‹#›</a:t>
            </a:fld>
            <a:endParaRPr lang="en-US"/>
          </a:p>
        </p:txBody>
      </p:sp>
    </p:spTree>
    <p:extLst>
      <p:ext uri="{BB962C8B-B14F-4D97-AF65-F5344CB8AC3E}">
        <p14:creationId xmlns:p14="http://schemas.microsoft.com/office/powerpoint/2010/main" val="4282219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Different stages of our data analytics:</a:t>
            </a:r>
          </a:p>
          <a:p>
            <a:endParaRPr lang="en-US"/>
          </a:p>
          <a:p>
            <a:r>
              <a:rPr lang="en-US"/>
              <a:t>Business objective</a:t>
            </a:r>
          </a:p>
          <a:p>
            <a:r>
              <a:rPr lang="en-US"/>
              <a:t>Data preparation </a:t>
            </a:r>
          </a:p>
          <a:p>
            <a:pPr marL="171450" indent="-171450">
              <a:buFont typeface="Symbol"/>
              <a:buChar char="•"/>
            </a:pPr>
            <a:r>
              <a:rPr lang="en-US"/>
              <a:t>Data cleaning</a:t>
            </a:r>
          </a:p>
          <a:p>
            <a:r>
              <a:rPr lang="en-US"/>
              <a:t>Descriptive analysis</a:t>
            </a:r>
          </a:p>
          <a:p>
            <a:pPr marL="171450" indent="-171450">
              <a:buFont typeface="Symbol"/>
              <a:buChar char="•"/>
            </a:pPr>
            <a:r>
              <a:rPr lang="en-US"/>
              <a:t>Visualizations </a:t>
            </a:r>
          </a:p>
          <a:p>
            <a:r>
              <a:rPr lang="en-US"/>
              <a:t>Predictive modeling</a:t>
            </a:r>
          </a:p>
          <a:p>
            <a:pPr marL="171450" indent="-171450">
              <a:buFont typeface="Symbol"/>
              <a:buChar char="•"/>
            </a:pPr>
            <a:r>
              <a:rPr lang="en-US"/>
              <a:t>Logistic Regression model</a:t>
            </a:r>
          </a:p>
          <a:p>
            <a:pPr marL="628650" lvl="1" indent="-171450">
              <a:buFont typeface="Courier New"/>
              <a:buChar char="○"/>
            </a:pPr>
            <a:r>
              <a:rPr lang="en-US"/>
              <a:t>Training and building the predictive model</a:t>
            </a:r>
          </a:p>
          <a:p>
            <a:pPr marL="628650" lvl="1" indent="-171450">
              <a:buFont typeface="Courier New"/>
              <a:buChar char="○"/>
            </a:pPr>
            <a:r>
              <a:rPr lang="en-US"/>
              <a:t>Hyper parameter tuning and cross validation</a:t>
            </a:r>
          </a:p>
          <a:p>
            <a:pPr marL="628650" lvl="1" indent="-171450">
              <a:buFont typeface="Courier New"/>
              <a:buChar char="○"/>
            </a:pPr>
            <a:r>
              <a:rPr lang="en-US"/>
              <a:t>Prediction and evaluation</a:t>
            </a:r>
          </a:p>
          <a:p>
            <a:pPr marL="171450" indent="-171450">
              <a:buFont typeface="Symbol"/>
              <a:buChar char="•"/>
            </a:pPr>
            <a:r>
              <a:rPr lang="en-US"/>
              <a:t>Recurrent Neural network</a:t>
            </a:r>
          </a:p>
          <a:p>
            <a:pPr marL="628650" lvl="1" indent="-171450">
              <a:buFont typeface="Courier New"/>
              <a:buChar char="○"/>
            </a:pPr>
            <a:r>
              <a:rPr lang="en-US"/>
              <a:t>Training and building the predictive model</a:t>
            </a:r>
          </a:p>
          <a:p>
            <a:pPr marL="628650" lvl="1" indent="-171450">
              <a:buFont typeface="Courier New"/>
              <a:buChar char="○"/>
            </a:pPr>
            <a:r>
              <a:rPr lang="en-US"/>
              <a:t>Hyper parameter tuning and cross validation</a:t>
            </a:r>
          </a:p>
          <a:p>
            <a:pPr marL="628650" lvl="1" indent="-171450">
              <a:buFont typeface="Courier New"/>
              <a:buChar char="○"/>
            </a:pPr>
            <a:r>
              <a:rPr lang="en-US"/>
              <a:t>Prediction and evaluation</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BA8F879A-58F5-48AB-8E23-50C4B6461106}" type="slidenum">
              <a:rPr lang="en-US"/>
              <a:t>1</a:t>
            </a:fld>
            <a:endParaRPr lang="en-US"/>
          </a:p>
        </p:txBody>
      </p:sp>
    </p:spTree>
    <p:extLst>
      <p:ext uri="{BB962C8B-B14F-4D97-AF65-F5344CB8AC3E}">
        <p14:creationId xmlns:p14="http://schemas.microsoft.com/office/powerpoint/2010/main" val="14842039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1000"/>
              </a:spcBef>
            </a:pPr>
            <a:endParaRPr lang="en-US">
              <a:cs typeface="Calibri"/>
            </a:endParaRPr>
          </a:p>
        </p:txBody>
      </p:sp>
      <p:sp>
        <p:nvSpPr>
          <p:cNvPr id="4" name="Slide Number Placeholder 3"/>
          <p:cNvSpPr>
            <a:spLocks noGrp="1"/>
          </p:cNvSpPr>
          <p:nvPr>
            <p:ph type="sldNum" sz="quarter" idx="5"/>
          </p:nvPr>
        </p:nvSpPr>
        <p:spPr/>
        <p:txBody>
          <a:bodyPr/>
          <a:lstStyle/>
          <a:p>
            <a:fld id="{BA8F879A-58F5-48AB-8E23-50C4B6461106}" type="slidenum">
              <a:rPr lang="en-US"/>
              <a:t>12</a:t>
            </a:fld>
            <a:endParaRPr lang="en-US"/>
          </a:p>
        </p:txBody>
      </p:sp>
    </p:spTree>
    <p:extLst>
      <p:ext uri="{BB962C8B-B14F-4D97-AF65-F5344CB8AC3E}">
        <p14:creationId xmlns:p14="http://schemas.microsoft.com/office/powerpoint/2010/main" val="18394593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business issue addressed in our project has to do with customer feedback. More specifically, the problem with customer feedback is that although it is being generated very frequently in customers’ heads, it is difficult to capture all of it and further translate it into a verbal or written form. More so, it is difficult to do without succumbing to various biases, e.g. the ones posed by the imperfect design of such feedback tools as surveys and questionnaires. </a:t>
            </a:r>
          </a:p>
          <a:p>
            <a:endParaRPr lang="en-US" dirty="0"/>
          </a:p>
          <a:p>
            <a:r>
              <a:rPr lang="en-US" dirty="0"/>
              <a:t>Another challenge in collecting customer feedback is doing so consistently – ideally in an automated way – with large samples of customers. This is precisely where our project comes in – a logistic regression and a neural network for natural language processing – with the goal of helping United Airlines analyze customer sentiment on Twitter. </a:t>
            </a:r>
          </a:p>
          <a:p>
            <a:endParaRPr lang="en-US" dirty="0">
              <a:cs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cs typeface="Calibri"/>
              </a:rPr>
              <a:t>Sentiment Analysis is a process of identifying and cataloging a piece of text based on its words and context. This text can be from any place, such as tweets, comments, feedback forms. We now have a dataset with known tags of positive, negative and neutral. We train our models based on these samples, and hopefully can generalize to any future texts.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altLang="zh-CN" dirty="0"/>
              <a:t>Our project provides numerous</a:t>
            </a:r>
            <a:r>
              <a:rPr lang="en-US" dirty="0"/>
              <a:t> business opportunities by tackling the customer feedback problem. First, by performing sentiment analysis, businesses (in our case, United Airlines) can reduce marketing spending from not having to design countless surveys and questionnaires – and as a consequence, from not having to finance large marketing departments. Second, United Airlines will have the ability to analyze feedbacks of many customers, and to devise the company’s CRM (customer relationship management) strategies accordingly. More specifically, UA can gauge customer needs better, then take advantages of the ideas generated by its customers. </a:t>
            </a:r>
            <a:r>
              <a:rPr lang="en-US" altLang="zh-CN" dirty="0"/>
              <a:t>In</a:t>
            </a:r>
            <a:r>
              <a:rPr lang="zh-CN" altLang="en-US" dirty="0"/>
              <a:t> </a:t>
            </a:r>
            <a:r>
              <a:rPr lang="en-US" altLang="zh-CN" dirty="0"/>
              <a:t>addition,</a:t>
            </a:r>
            <a:r>
              <a:rPr lang="zh-CN" altLang="en-US" dirty="0"/>
              <a:t> </a:t>
            </a:r>
            <a:r>
              <a:rPr lang="en-US" altLang="zh-CN" dirty="0"/>
              <a:t>UA</a:t>
            </a:r>
            <a:r>
              <a:rPr lang="zh-CN" altLang="en-US" dirty="0"/>
              <a:t> </a:t>
            </a:r>
            <a:r>
              <a:rPr lang="en-US" altLang="zh-CN" dirty="0"/>
              <a:t>can</a:t>
            </a:r>
            <a:r>
              <a:rPr lang="zh-CN" altLang="en-US" dirty="0"/>
              <a:t> </a:t>
            </a:r>
            <a:r>
              <a:rPr lang="en-US" altLang="zh-CN" dirty="0"/>
              <a:t>use it to understand areas where they underperform and improve on these areas.</a:t>
            </a:r>
            <a:endParaRPr lang="en-US" dirty="0">
              <a:cs typeface="Calibri" panose="020F0502020204030204"/>
            </a:endParaRPr>
          </a:p>
        </p:txBody>
      </p:sp>
      <p:sp>
        <p:nvSpPr>
          <p:cNvPr id="4" name="Slide Number Placeholder 3"/>
          <p:cNvSpPr>
            <a:spLocks noGrp="1"/>
          </p:cNvSpPr>
          <p:nvPr>
            <p:ph type="sldNum" sz="quarter" idx="5"/>
          </p:nvPr>
        </p:nvSpPr>
        <p:spPr/>
        <p:txBody>
          <a:bodyPr/>
          <a:lstStyle/>
          <a:p>
            <a:fld id="{BA8F879A-58F5-48AB-8E23-50C4B6461106}" type="slidenum">
              <a:rPr lang="en-US"/>
              <a:t>2</a:t>
            </a:fld>
            <a:endParaRPr lang="en-US"/>
          </a:p>
        </p:txBody>
      </p:sp>
    </p:spTree>
    <p:extLst>
      <p:ext uri="{BB962C8B-B14F-4D97-AF65-F5344CB8AC3E}">
        <p14:creationId xmlns:p14="http://schemas.microsoft.com/office/powerpoint/2010/main" val="35334431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dataset we are using to better understand the customer feedback problem is a Twitter US Airline Sentiment dataset from Kaggle (originally provided by Figure Eight). This dataset supplies customer sentiment on 6 major US airlines, including United. This dataset will be used to train our models to recognize whether a given tweet contains positive, neutral, or negative sentiment about the airline. </a:t>
            </a:r>
          </a:p>
        </p:txBody>
      </p:sp>
      <p:sp>
        <p:nvSpPr>
          <p:cNvPr id="4" name="Slide Number Placeholder 3"/>
          <p:cNvSpPr>
            <a:spLocks noGrp="1"/>
          </p:cNvSpPr>
          <p:nvPr>
            <p:ph type="sldNum" sz="quarter" idx="5"/>
          </p:nvPr>
        </p:nvSpPr>
        <p:spPr/>
        <p:txBody>
          <a:bodyPr/>
          <a:lstStyle/>
          <a:p>
            <a:fld id="{BA8F879A-58F5-48AB-8E23-50C4B6461106}" type="slidenum">
              <a:rPr lang="en-US"/>
              <a:t>3</a:t>
            </a:fld>
            <a:endParaRPr lang="en-US"/>
          </a:p>
        </p:txBody>
      </p:sp>
    </p:spTree>
    <p:extLst>
      <p:ext uri="{BB962C8B-B14F-4D97-AF65-F5344CB8AC3E}">
        <p14:creationId xmlns:p14="http://schemas.microsoft.com/office/powerpoint/2010/main" val="3129535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original dataset is comprised of the following fields: </a:t>
            </a:r>
          </a:p>
          <a:p>
            <a:pPr marL="285750" indent="-285750">
              <a:buFont typeface="Arial,Sans-Serif"/>
              <a:buChar char="•"/>
            </a:pPr>
            <a:r>
              <a:rPr lang="en-US" i="1" dirty="0" err="1"/>
              <a:t>tweet_id</a:t>
            </a:r>
            <a:r>
              <a:rPr lang="en-US" dirty="0"/>
              <a:t> (index column)</a:t>
            </a:r>
          </a:p>
          <a:p>
            <a:pPr marL="285750" indent="-285750">
              <a:buFont typeface="Arial,Sans-Serif"/>
              <a:buChar char="•"/>
            </a:pPr>
            <a:r>
              <a:rPr lang="en-US" i="1" dirty="0" err="1"/>
              <a:t>airline_sentiment</a:t>
            </a:r>
            <a:r>
              <a:rPr lang="en-US" dirty="0"/>
              <a:t> (qualitative – “positive/neutral/negative”)</a:t>
            </a:r>
          </a:p>
          <a:p>
            <a:pPr marL="285750" indent="-285750">
              <a:buFont typeface="Arial,Sans-Serif"/>
              <a:buChar char="•"/>
            </a:pPr>
            <a:r>
              <a:rPr lang="en-US" i="1" dirty="0" err="1"/>
              <a:t>airline_sentiment_confidence</a:t>
            </a:r>
            <a:r>
              <a:rPr lang="en-US" dirty="0"/>
              <a:t> (quantitative – from 0 to 1)</a:t>
            </a:r>
          </a:p>
          <a:p>
            <a:pPr marL="285750" indent="-285750">
              <a:buFont typeface="Arial,Sans-Serif"/>
              <a:buChar char="•"/>
            </a:pPr>
            <a:r>
              <a:rPr lang="en-US" i="1" dirty="0" err="1"/>
              <a:t>negativereason</a:t>
            </a:r>
            <a:r>
              <a:rPr lang="en-US" i="1" dirty="0"/>
              <a:t> </a:t>
            </a:r>
            <a:r>
              <a:rPr lang="en-US" dirty="0"/>
              <a:t>(qualitative – e.g., “bad flight”)</a:t>
            </a:r>
          </a:p>
          <a:p>
            <a:pPr marL="285750" indent="-285750">
              <a:buFont typeface="Arial,Sans-Serif"/>
              <a:buChar char="•"/>
            </a:pPr>
            <a:r>
              <a:rPr lang="en-US" i="1" dirty="0" err="1"/>
              <a:t>negativereason_confidence</a:t>
            </a:r>
            <a:r>
              <a:rPr lang="en-US" dirty="0"/>
              <a:t> (quantitative – from 0 to 1)</a:t>
            </a:r>
          </a:p>
          <a:p>
            <a:pPr marL="285750" indent="-285750">
              <a:buFont typeface="Arial,Sans-Serif"/>
              <a:buChar char="•"/>
            </a:pPr>
            <a:r>
              <a:rPr lang="en-US" i="1" dirty="0"/>
              <a:t>airline </a:t>
            </a:r>
            <a:r>
              <a:rPr lang="en-US" dirty="0"/>
              <a:t>(qualitative – “American/Delta/Southwest/United/US Airways/Virgin America”)</a:t>
            </a:r>
          </a:p>
          <a:p>
            <a:pPr marL="285750" indent="-285750">
              <a:buFont typeface="Arial,Sans-Serif"/>
              <a:buChar char="•"/>
            </a:pPr>
            <a:r>
              <a:rPr lang="en-US" i="1" dirty="0"/>
              <a:t>name </a:t>
            </a:r>
            <a:r>
              <a:rPr lang="en-US" dirty="0"/>
              <a:t>(qualitative – original poster’s username)</a:t>
            </a:r>
          </a:p>
          <a:p>
            <a:pPr marL="285750" indent="-285750">
              <a:buFont typeface="Arial,Sans-Serif"/>
              <a:buChar char="•"/>
            </a:pPr>
            <a:r>
              <a:rPr lang="en-US" i="1" dirty="0" err="1"/>
              <a:t>retweet_count</a:t>
            </a:r>
            <a:r>
              <a:rPr lang="en-US" dirty="0"/>
              <a:t> (quantitative – number of associated retweets)</a:t>
            </a:r>
          </a:p>
          <a:p>
            <a:pPr marL="285750" indent="-285750">
              <a:buFont typeface="Arial,Sans-Serif"/>
              <a:buChar char="•"/>
            </a:pPr>
            <a:r>
              <a:rPr lang="en-US" i="1" dirty="0"/>
              <a:t>text </a:t>
            </a:r>
            <a:r>
              <a:rPr lang="en-US" dirty="0"/>
              <a:t>(qualitative – raw tweet) </a:t>
            </a:r>
          </a:p>
          <a:p>
            <a:pPr marL="285750" indent="-285750">
              <a:buFont typeface="Arial,Sans-Serif"/>
              <a:buChar char="•"/>
            </a:pPr>
            <a:r>
              <a:rPr lang="en-US" i="1" dirty="0" err="1"/>
              <a:t>tweet_coord</a:t>
            </a:r>
            <a:r>
              <a:rPr lang="en-US" dirty="0"/>
              <a:t> (qualitative – tweet’s coordinates)</a:t>
            </a:r>
          </a:p>
          <a:p>
            <a:pPr marL="285750" indent="-285750">
              <a:buFont typeface="Arial,Sans-Serif"/>
              <a:buChar char="•"/>
            </a:pPr>
            <a:r>
              <a:rPr lang="en-US" i="1" dirty="0" err="1"/>
              <a:t>tweet_created</a:t>
            </a:r>
            <a:r>
              <a:rPr lang="en-US" dirty="0"/>
              <a:t> (date – when tweet was posted) </a:t>
            </a:r>
          </a:p>
          <a:p>
            <a:pPr marL="285750" indent="-285750">
              <a:buFont typeface="Arial,Sans-Serif"/>
              <a:buChar char="•"/>
            </a:pPr>
            <a:r>
              <a:rPr lang="en-US" i="1" dirty="0" err="1"/>
              <a:t>tweet_location</a:t>
            </a:r>
            <a:r>
              <a:rPr lang="en-US" dirty="0"/>
              <a:t> (qualitative – where tweet was posted)</a:t>
            </a:r>
          </a:p>
          <a:p>
            <a:pPr marL="285750" indent="-285750">
              <a:buFont typeface="Arial,Sans-Serif"/>
              <a:buChar char="•"/>
            </a:pPr>
            <a:r>
              <a:rPr lang="en-US" i="1" dirty="0" err="1"/>
              <a:t>user_timezone</a:t>
            </a:r>
            <a:r>
              <a:rPr lang="en-US" dirty="0"/>
              <a:t> (qualitative – in which time zone tweet was posted)</a:t>
            </a:r>
          </a:p>
          <a:p>
            <a:pPr marL="285750" indent="-285750">
              <a:buFont typeface="Arial,Sans-Serif"/>
              <a:buChar char="•"/>
            </a:pPr>
            <a:endParaRPr lang="en-US" dirty="0">
              <a:cs typeface="Calibri"/>
            </a:endParaRPr>
          </a:p>
          <a:p>
            <a:r>
              <a:rPr lang="en-US" dirty="0"/>
              <a:t>However, after we cleaned the data, we were left with only the following fields: </a:t>
            </a:r>
            <a:r>
              <a:rPr lang="en-US" i="1" dirty="0" err="1"/>
              <a:t>tweet_id</a:t>
            </a:r>
            <a:r>
              <a:rPr lang="en-US" i="1" dirty="0"/>
              <a:t>, </a:t>
            </a:r>
            <a:r>
              <a:rPr lang="en-US" i="1" dirty="0" err="1"/>
              <a:t>airline_sentiment</a:t>
            </a:r>
            <a:r>
              <a:rPr lang="en-US" i="1" dirty="0"/>
              <a:t>, </a:t>
            </a:r>
            <a:r>
              <a:rPr lang="en-US" i="1" dirty="0" err="1"/>
              <a:t>airline_sentiment_confidence</a:t>
            </a:r>
            <a:r>
              <a:rPr lang="en-US" i="1" dirty="0"/>
              <a:t>, </a:t>
            </a:r>
            <a:r>
              <a:rPr lang="en-US" i="1" dirty="0" err="1"/>
              <a:t>negativereason</a:t>
            </a:r>
            <a:r>
              <a:rPr lang="en-US" i="1" dirty="0"/>
              <a:t>, text. </a:t>
            </a:r>
            <a:r>
              <a:rPr lang="en-US" dirty="0"/>
              <a:t>In addition, we removed all rows that were not about United since we are only interested in analyzing the sentiment of United customers for the scope of this project. </a:t>
            </a:r>
            <a:endParaRPr lang="en-US" dirty="0">
              <a:cs typeface="Calibri"/>
            </a:endParaRPr>
          </a:p>
        </p:txBody>
      </p:sp>
      <p:sp>
        <p:nvSpPr>
          <p:cNvPr id="4" name="Slide Number Placeholder 3"/>
          <p:cNvSpPr>
            <a:spLocks noGrp="1"/>
          </p:cNvSpPr>
          <p:nvPr>
            <p:ph type="sldNum" sz="quarter" idx="5"/>
          </p:nvPr>
        </p:nvSpPr>
        <p:spPr/>
        <p:txBody>
          <a:bodyPr/>
          <a:lstStyle/>
          <a:p>
            <a:fld id="{BA8F879A-58F5-48AB-8E23-50C4B6461106}" type="slidenum">
              <a:rPr lang="en-US"/>
              <a:t>4</a:t>
            </a:fld>
            <a:endParaRPr lang="en-US"/>
          </a:p>
        </p:txBody>
      </p:sp>
    </p:spTree>
    <p:extLst>
      <p:ext uri="{BB962C8B-B14F-4D97-AF65-F5344CB8AC3E}">
        <p14:creationId xmlns:p14="http://schemas.microsoft.com/office/powerpoint/2010/main" val="41267235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1000"/>
              </a:spcBef>
            </a:pPr>
            <a:r>
              <a:rPr lang="en-US" dirty="0">
                <a:cs typeface="Calibri"/>
              </a:rPr>
              <a:t>Data Mining Methods:</a:t>
            </a:r>
            <a:endParaRPr lang="en-US" dirty="0"/>
          </a:p>
          <a:p>
            <a:pPr>
              <a:lnSpc>
                <a:spcPct val="90000"/>
              </a:lnSpc>
              <a:spcBef>
                <a:spcPts val="1000"/>
              </a:spcBef>
            </a:pPr>
            <a:r>
              <a:rPr lang="en-US" dirty="0">
                <a:cs typeface="Calibri" panose="020F0502020204030204"/>
              </a:rPr>
              <a:t>- Tool used: python</a:t>
            </a:r>
          </a:p>
          <a:p>
            <a:pPr>
              <a:lnSpc>
                <a:spcPct val="90000"/>
              </a:lnSpc>
              <a:spcBef>
                <a:spcPts val="1000"/>
              </a:spcBef>
            </a:pPr>
            <a:r>
              <a:rPr lang="en-US" dirty="0">
                <a:cs typeface="Calibri" panose="020F0502020204030204"/>
              </a:rPr>
              <a:t>- Preprocessing part:</a:t>
            </a:r>
          </a:p>
          <a:p>
            <a:pPr>
              <a:lnSpc>
                <a:spcPct val="90000"/>
              </a:lnSpc>
              <a:spcBef>
                <a:spcPts val="1000"/>
              </a:spcBef>
            </a:pPr>
            <a:r>
              <a:rPr lang="en-US" dirty="0">
                <a:cs typeface="Calibri" panose="020F0502020204030204"/>
              </a:rPr>
              <a:t>    - </a:t>
            </a:r>
            <a:r>
              <a:rPr lang="en-US" dirty="0"/>
              <a:t>Tokenization: To use tokenizer function to delete special Twitter handle "@", and remove punctuation and special characters. </a:t>
            </a:r>
            <a:endParaRPr lang="en-US" dirty="0">
              <a:cs typeface="Calibri" panose="020F0502020204030204"/>
            </a:endParaRPr>
          </a:p>
          <a:p>
            <a:r>
              <a:rPr lang="en-US" dirty="0">
                <a:cs typeface="Calibri" panose="020F0502020204030204"/>
              </a:rPr>
              <a:t>    - </a:t>
            </a:r>
            <a:r>
              <a:rPr lang="en-US" dirty="0"/>
              <a:t>Lemmatization: To group together the different inflected forms of a word, so they can be analyzed as a single item. </a:t>
            </a:r>
          </a:p>
          <a:p>
            <a:r>
              <a:rPr lang="en-US" dirty="0"/>
              <a:t>    - Vectorization: To transform text into a meaningful vector of numbers. </a:t>
            </a:r>
          </a:p>
          <a:p>
            <a:r>
              <a:rPr lang="en-US" dirty="0"/>
              <a:t>    - TF/IDF scaling: To rescale the data. TF-IDF is a common term weighting scheme. </a:t>
            </a:r>
            <a:r>
              <a:rPr lang="en-US" dirty="0" err="1"/>
              <a:t>Tf</a:t>
            </a:r>
            <a:r>
              <a:rPr lang="en-US" dirty="0"/>
              <a:t> means term-frequency and </a:t>
            </a:r>
            <a:r>
              <a:rPr lang="en-US" dirty="0" err="1"/>
              <a:t>tf-idf</a:t>
            </a:r>
            <a:r>
              <a:rPr lang="en-US" dirty="0"/>
              <a:t> means the product of term-frequency inverse document-frequency. Unlike the raw frequencies of occurrence of a token. The TF term calculates the number of times the term appears in "a" document. The IDF term reduces the impact of tokens that occur very frequently in a given corpus because if a word appears in many documents, it is likely not that important to any individual document.</a:t>
            </a:r>
            <a:endParaRPr lang="en-US" dirty="0">
              <a:cs typeface="Calibri" panose="020F0502020204030204"/>
            </a:endParaRPr>
          </a:p>
          <a:p>
            <a:endParaRPr lang="en-US" dirty="0"/>
          </a:p>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BA8F879A-58F5-48AB-8E23-50C4B6461106}" type="slidenum">
              <a:rPr lang="en-US"/>
              <a:t>6</a:t>
            </a:fld>
            <a:endParaRPr lang="en-US"/>
          </a:p>
        </p:txBody>
      </p:sp>
    </p:spTree>
    <p:extLst>
      <p:ext uri="{BB962C8B-B14F-4D97-AF65-F5344CB8AC3E}">
        <p14:creationId xmlns:p14="http://schemas.microsoft.com/office/powerpoint/2010/main" val="17952994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After completing the Preprocessing part, we split the dataset into the training (80%) and testing (20%) subsets. We then conducted parameter tuning of C (</a:t>
            </a:r>
            <a:r>
              <a:rPr lang="en-US" dirty="0"/>
              <a:t>inverse regularization parameter) with the following values: [0.001, 0.01, 0.1, 1, 10] and “solver” using the following values: ['saga’, '</a:t>
            </a:r>
            <a:r>
              <a:rPr lang="en-US" dirty="0" err="1"/>
              <a:t>lbfgs</a:t>
            </a:r>
            <a:r>
              <a:rPr lang="en-US" dirty="0"/>
              <a:t>’, 'sag’, 'newton-cg’]. For</a:t>
            </a:r>
            <a:r>
              <a:rPr lang="en-US" dirty="0">
                <a:cs typeface="Calibri"/>
              </a:rPr>
              <a:t> each combination of parameters, we also conducted cross-validation with 5 splits. As a result, we have 100 iterations in total. The best parameters are chosen based on the average accuracy rate of the five-fold cross-validations. We then fit the entire training set using the best parameters and make predictions on the testing set. </a:t>
            </a:r>
          </a:p>
        </p:txBody>
      </p:sp>
      <p:sp>
        <p:nvSpPr>
          <p:cNvPr id="4" name="Slide Number Placeholder 3"/>
          <p:cNvSpPr>
            <a:spLocks noGrp="1"/>
          </p:cNvSpPr>
          <p:nvPr>
            <p:ph type="sldNum" sz="quarter" idx="5"/>
          </p:nvPr>
        </p:nvSpPr>
        <p:spPr/>
        <p:txBody>
          <a:bodyPr/>
          <a:lstStyle/>
          <a:p>
            <a:fld id="{BA8F879A-58F5-48AB-8E23-50C4B6461106}" type="slidenum">
              <a:rPr lang="en-US"/>
              <a:t>7</a:t>
            </a:fld>
            <a:endParaRPr lang="en-US"/>
          </a:p>
        </p:txBody>
      </p:sp>
    </p:spTree>
    <p:extLst>
      <p:ext uri="{BB962C8B-B14F-4D97-AF65-F5344CB8AC3E}">
        <p14:creationId xmlns:p14="http://schemas.microsoft.com/office/powerpoint/2010/main" val="40619414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Why we use RNN instead of a traditional neural network</a:t>
            </a:r>
          </a:p>
          <a:p>
            <a:r>
              <a:rPr lang="en-US"/>
              <a:t>The problem with a naive neural network architecture is that it doesn't share features learned across different positions of texts. a Recurrent Neural Network (RNN) does a better job at processing sequence data because an output of a previous node feeds into the node after that. More specifically, it creates a hidden state that contains information about what the network has seen so far. Through RNNs, sentences are fed into the network one word at a time, thereby keeping memory of the words that came before. This enhances the model's ability to give contexts/semantic meanings. In other words, unlike traditional feedforward networks that process each input independently, an RNN allows information from a previous output to be fed as input into the current state. </a:t>
            </a:r>
          </a:p>
          <a:p>
            <a:r>
              <a:rPr lang="en-US"/>
              <a:t> </a:t>
            </a:r>
            <a:endParaRPr lang="en-US">
              <a:cs typeface="Calibri"/>
            </a:endParaRPr>
          </a:p>
          <a:p>
            <a:r>
              <a:rPr lang="en-US"/>
              <a:t># Why we use LSTM</a:t>
            </a:r>
          </a:p>
          <a:p>
            <a:r>
              <a:rPr lang="en-US"/>
              <a:t>The vanilla form of RNNs usually has a problem called "vanishing gradient." As we back-propagate through time, the gradient could become extremely small. This means that we lose information from the earlier layers. And the deeper (having more nodes) the network is, the more likely 'vanishing gradient' is going to happen. An LSTM algorithm addresses this problem by allowing the neural network to carry information across multiple time steps. The control gates of LSTM can retain crucial information and prevent the gradients from vanishing. In addition, a LSTM cell can determine what information to remove as well. Therefore, it can learn to recognize an important input and store it for the future while removing unnecessary information.</a:t>
            </a:r>
          </a:p>
        </p:txBody>
      </p:sp>
      <p:sp>
        <p:nvSpPr>
          <p:cNvPr id="4" name="Slide Number Placeholder 3"/>
          <p:cNvSpPr>
            <a:spLocks noGrp="1"/>
          </p:cNvSpPr>
          <p:nvPr>
            <p:ph type="sldNum" sz="quarter" idx="5"/>
          </p:nvPr>
        </p:nvSpPr>
        <p:spPr/>
        <p:txBody>
          <a:bodyPr/>
          <a:lstStyle/>
          <a:p>
            <a:fld id="{BA8F879A-58F5-48AB-8E23-50C4B6461106}" type="slidenum">
              <a:rPr lang="en-US"/>
              <a:t>8</a:t>
            </a:fld>
            <a:endParaRPr lang="en-US"/>
          </a:p>
        </p:txBody>
      </p:sp>
    </p:spTree>
    <p:extLst>
      <p:ext uri="{BB962C8B-B14F-4D97-AF65-F5344CB8AC3E}">
        <p14:creationId xmlns:p14="http://schemas.microsoft.com/office/powerpoint/2010/main" val="6568516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fit_on_texts</a:t>
            </a:r>
            <a:r>
              <a:rPr lang="en-US" dirty="0"/>
              <a:t>" method uses the 'text' column to update its internal vocabulary. Each word in the vocabulary is then assigned an index based on its word frequency. The more frequent a word is in the vocabulary list (corpus), the smaller the index is (often the first few are stop words because they appear a lot). The list is 1-indexed because 0 is reserved for padding.</a:t>
            </a:r>
          </a:p>
          <a:p>
            <a:r>
              <a:rPr lang="en-US" dirty="0"/>
              <a:t> </a:t>
            </a:r>
            <a:endParaRPr lang="en-US" dirty="0">
              <a:cs typeface="Calibri"/>
            </a:endParaRPr>
          </a:p>
          <a:p>
            <a:r>
              <a:rPr lang="en-US" dirty="0"/>
              <a:t>The "</a:t>
            </a:r>
            <a:r>
              <a:rPr lang="en-US" dirty="0" err="1"/>
              <a:t>texts_to_sequences</a:t>
            </a:r>
            <a:r>
              <a:rPr lang="en-US" dirty="0"/>
              <a:t>" method transforms each text in texts to a sequence of integers, replacing each word in the text and replaces it with its corresponding integer value (its index) from the tokenizer's internal dictionary. For example, "Delayed due to lack of crew and now delay again because there's a long line for deice Still need to improve service united" is replaced with [216, 152, 2, 552, 15, 134, 10, 37, 32, 86, 109, 574, 6, 161, 219, 9, 1906, 71, 73, 2, 1501, 31, 27]. We also make the length of each text consistent by padding those of &lt;=50 words with 0s and by clipping those of more than 50 words. </a:t>
            </a:r>
          </a:p>
          <a:p>
            <a:endParaRPr lang="en-US" dirty="0"/>
          </a:p>
          <a:p>
            <a:r>
              <a:rPr lang="en-US" sz="1200" b="0" i="0" kern="1200" dirty="0">
                <a:solidFill>
                  <a:schemeClr val="tx1"/>
                </a:solidFill>
                <a:effectLst/>
                <a:latin typeface="+mn-lt"/>
                <a:ea typeface="+mn-ea"/>
                <a:cs typeface="+mn-cs"/>
              </a:rPr>
              <a:t>Embedding layer: The purpose of this layer is to turn the original encodings to a dense </a:t>
            </a:r>
            <a:r>
              <a:rPr lang="en-US" sz="1200" b="0" i="0" kern="1200" dirty="0" err="1">
                <a:solidFill>
                  <a:schemeClr val="tx1"/>
                </a:solidFill>
                <a:effectLst/>
                <a:latin typeface="+mn-lt"/>
                <a:ea typeface="+mn-ea"/>
                <a:cs typeface="+mn-cs"/>
              </a:rPr>
              <a:t>featurized</a:t>
            </a:r>
            <a:r>
              <a:rPr lang="en-US" sz="1200" b="0" i="0" kern="1200" dirty="0">
                <a:solidFill>
                  <a:schemeClr val="tx1"/>
                </a:solidFill>
                <a:effectLst/>
                <a:latin typeface="+mn-lt"/>
                <a:ea typeface="+mn-ea"/>
                <a:cs typeface="+mn-cs"/>
              </a:rPr>
              <a:t> vector, where the positions of words are taken into account so that the relative distances between words can be considered.</a:t>
            </a:r>
          </a:p>
          <a:p>
            <a:r>
              <a:rPr lang="en-US" sz="1200" b="0" i="0" kern="1200" dirty="0">
                <a:solidFill>
                  <a:schemeClr val="tx1"/>
                </a:solidFill>
                <a:effectLst/>
                <a:latin typeface="+mn-lt"/>
                <a:ea typeface="+mn-ea"/>
                <a:cs typeface="+mn-cs"/>
              </a:rPr>
              <a:t>Dropout: "Each hidden unit in a neural network trained with dropout must learn to work with a randomly chosen sample of other units. This should make each hidden unit more robust and drive it towards creating useful features on its own without relying on other hidden units to correct its mistakes." (Srivastava el al.,2014) Dropout regularization for reducing overfitting and improving the applicability.</a:t>
            </a:r>
          </a:p>
          <a:p>
            <a:r>
              <a:rPr lang="en-US" sz="1200" b="0" i="0" kern="1200" dirty="0" err="1">
                <a:solidFill>
                  <a:schemeClr val="tx1"/>
                </a:solidFill>
                <a:effectLst/>
                <a:latin typeface="+mn-lt"/>
                <a:ea typeface="+mn-ea"/>
                <a:cs typeface="+mn-cs"/>
              </a:rPr>
              <a:t>Softmax</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Softmax</a:t>
            </a:r>
            <a:r>
              <a:rPr lang="en-US" sz="1200" b="0" i="0" kern="1200" dirty="0">
                <a:solidFill>
                  <a:schemeClr val="tx1"/>
                </a:solidFill>
                <a:effectLst/>
                <a:latin typeface="+mn-lt"/>
                <a:ea typeface="+mn-ea"/>
                <a:cs typeface="+mn-cs"/>
              </a:rPr>
              <a:t> ensures that all probabilities of the output add up to 1. This additional constraint helps training converge faster.</a:t>
            </a:r>
          </a:p>
          <a:p>
            <a:r>
              <a:rPr lang="en-US" sz="1200" b="0" i="0" kern="1200" dirty="0">
                <a:solidFill>
                  <a:schemeClr val="tx1"/>
                </a:solidFill>
                <a:effectLst/>
                <a:latin typeface="+mn-lt"/>
                <a:ea typeface="+mn-ea"/>
                <a:cs typeface="+mn-cs"/>
              </a:rPr>
              <a:t>Summary: The neural network has four layers, including one input layer(embedding layer) and one output (dense) layer. We have 699,303 parameters, which is </a:t>
            </a:r>
            <a:r>
              <a:rPr lang="en-US" sz="1200" b="0" i="0" kern="1200" dirty="0" err="1">
                <a:solidFill>
                  <a:schemeClr val="tx1"/>
                </a:solidFill>
                <a:effectLst/>
                <a:latin typeface="+mn-lt"/>
                <a:ea typeface="+mn-ea"/>
                <a:cs typeface="+mn-cs"/>
              </a:rPr>
              <a:t>vocab_size</a:t>
            </a:r>
            <a:r>
              <a:rPr lang="en-US" sz="1200" b="0" i="0" kern="1200" dirty="0">
                <a:solidFill>
                  <a:schemeClr val="tx1"/>
                </a:solidFill>
                <a:effectLst/>
                <a:latin typeface="+mn-lt"/>
                <a:ea typeface="+mn-ea"/>
                <a:cs typeface="+mn-cs"/>
              </a:rPr>
              <a:t> times the </a:t>
            </a:r>
            <a:r>
              <a:rPr lang="en-US" sz="1200" b="0" i="0" kern="1200" dirty="0" err="1">
                <a:solidFill>
                  <a:schemeClr val="tx1"/>
                </a:solidFill>
                <a:effectLst/>
                <a:latin typeface="+mn-lt"/>
                <a:ea typeface="+mn-ea"/>
                <a:cs typeface="+mn-cs"/>
              </a:rPr>
              <a:t>embedding_dim</a:t>
            </a:r>
            <a:r>
              <a:rPr lang="en-US"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T</a:t>
            </a:r>
            <a:r>
              <a:rPr lang="en-US" sz="1200" b="0" i="0" kern="1200" dirty="0">
                <a:solidFill>
                  <a:schemeClr val="tx1"/>
                </a:solidFill>
                <a:effectLst/>
                <a:latin typeface="+mn-lt"/>
                <a:ea typeface="+mn-ea"/>
                <a:cs typeface="+mn-cs"/>
              </a:rPr>
              <a:t>he weights of the embedding layer are initialized with random weights and are then adjusted through backpropagation during training.</a:t>
            </a:r>
          </a:p>
          <a:p>
            <a:endParaRPr lang="en-US" dirty="0"/>
          </a:p>
          <a:p>
            <a:endParaRPr lang="en-US" dirty="0"/>
          </a:p>
        </p:txBody>
      </p:sp>
      <p:sp>
        <p:nvSpPr>
          <p:cNvPr id="4" name="Slide Number Placeholder 3"/>
          <p:cNvSpPr>
            <a:spLocks noGrp="1"/>
          </p:cNvSpPr>
          <p:nvPr>
            <p:ph type="sldNum" sz="quarter" idx="5"/>
          </p:nvPr>
        </p:nvSpPr>
        <p:spPr/>
        <p:txBody>
          <a:bodyPr/>
          <a:lstStyle/>
          <a:p>
            <a:fld id="{BA8F879A-58F5-48AB-8E23-50C4B6461106}" type="slidenum">
              <a:rPr lang="en-US"/>
              <a:t>9</a:t>
            </a:fld>
            <a:endParaRPr lang="en-US"/>
          </a:p>
        </p:txBody>
      </p:sp>
    </p:spTree>
    <p:extLst>
      <p:ext uri="{BB962C8B-B14F-4D97-AF65-F5344CB8AC3E}">
        <p14:creationId xmlns:p14="http://schemas.microsoft.com/office/powerpoint/2010/main" val="6227693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Two methods for sentimental analysis.</a:t>
            </a:r>
          </a:p>
          <a:p>
            <a:r>
              <a:rPr lang="en-US">
                <a:cs typeface="Calibri"/>
              </a:rPr>
              <a:t>The Logistic regression model has an accuracy of 75%.</a:t>
            </a:r>
          </a:p>
          <a:p>
            <a:r>
              <a:rPr lang="en-US">
                <a:cs typeface="Calibri"/>
              </a:rPr>
              <a:t>The neural network has an accuracy of around 75%. Though the training data reaches an accuracy above 90%, the testing data is still around 75%. There is an overfitting problem.</a:t>
            </a:r>
          </a:p>
        </p:txBody>
      </p:sp>
      <p:sp>
        <p:nvSpPr>
          <p:cNvPr id="4" name="Slide Number Placeholder 3"/>
          <p:cNvSpPr>
            <a:spLocks noGrp="1"/>
          </p:cNvSpPr>
          <p:nvPr>
            <p:ph type="sldNum" sz="quarter" idx="5"/>
          </p:nvPr>
        </p:nvSpPr>
        <p:spPr/>
        <p:txBody>
          <a:bodyPr/>
          <a:lstStyle/>
          <a:p>
            <a:fld id="{BA8F879A-58F5-48AB-8E23-50C4B6461106}" type="slidenum">
              <a:rPr lang="en-US"/>
              <a:t>10</a:t>
            </a:fld>
            <a:endParaRPr lang="en-US"/>
          </a:p>
        </p:txBody>
      </p:sp>
    </p:spTree>
    <p:extLst>
      <p:ext uri="{BB962C8B-B14F-4D97-AF65-F5344CB8AC3E}">
        <p14:creationId xmlns:p14="http://schemas.microsoft.com/office/powerpoint/2010/main" val="2256288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3/3/20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3/3/20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3/3/20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3/3/20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3/3/20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3/3/20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towardsdatascience.com/multi-class-text-classification-with-lstm-using-tensorflow-2-0-d88627c10a35"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s://keras.io/examples/imdb_lstm/" TargetMode="External"/><Relationship Id="rId4" Type="http://schemas.openxmlformats.org/officeDocument/2006/relationships/hyperlink" Target="https://www.nltk.org/book/ch06.html"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270761-CC40-4F3F-A916-7E3BC3989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820855C-9FA4-417A-BE67-63C022F81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7E6A49B-1B06-403E-8CC5-ACB38A6BD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2435" y="891540"/>
            <a:ext cx="10989565"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366160" y="1660121"/>
            <a:ext cx="9623404" cy="3305493"/>
          </a:xfrm>
        </p:spPr>
        <p:txBody>
          <a:bodyPr vert="horz" lIns="91440" tIns="45720" rIns="91440" bIns="45720" rtlCol="0" anchor="ctr">
            <a:normAutofit/>
          </a:bodyPr>
          <a:lstStyle/>
          <a:p>
            <a:pPr algn="l"/>
            <a:r>
              <a:rPr lang="en-US" sz="5400">
                <a:cs typeface="Calibri Light"/>
              </a:rPr>
              <a:t>Analyzing Customer Sentiment of United Airlines on Twitter</a:t>
            </a:r>
          </a:p>
        </p:txBody>
      </p:sp>
      <p:sp>
        <p:nvSpPr>
          <p:cNvPr id="3" name="Subtitle 2"/>
          <p:cNvSpPr>
            <a:spLocks noGrp="1"/>
          </p:cNvSpPr>
          <p:nvPr>
            <p:ph type="subTitle" idx="1"/>
          </p:nvPr>
        </p:nvSpPr>
        <p:spPr>
          <a:xfrm>
            <a:off x="1366159" y="4965614"/>
            <a:ext cx="9623404" cy="834454"/>
          </a:xfrm>
        </p:spPr>
        <p:txBody>
          <a:bodyPr vert="horz" lIns="91440" tIns="45720" rIns="91440" bIns="45720" rtlCol="0" anchor="t">
            <a:normAutofit/>
          </a:bodyPr>
          <a:lstStyle/>
          <a:p>
            <a:pPr algn="r"/>
            <a:r>
              <a:rPr lang="en-US">
                <a:cs typeface="Calibri"/>
              </a:rPr>
              <a:t>- Li Jiang, </a:t>
            </a:r>
            <a:r>
              <a:rPr lang="en-US">
                <a:ea typeface="+mn-lt"/>
                <a:cs typeface="+mn-lt"/>
              </a:rPr>
              <a:t>Vlad Obukhanich, Fangyuan Wen</a:t>
            </a:r>
            <a:endParaRPr lang="en-US">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1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B87C68-54D2-451C-9749-BA77EC74B0E6}"/>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a:solidFill>
                  <a:srgbClr val="FFFFFF"/>
                </a:solidFill>
              </a:rPr>
              <a:t>Results</a:t>
            </a:r>
          </a:p>
        </p:txBody>
      </p:sp>
      <p:cxnSp>
        <p:nvCxnSpPr>
          <p:cNvPr id="29" name="Straight Connector 2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4" descr="A screenshot of a cell phone&#10;&#10;Description generated with very high confidence">
            <a:extLst>
              <a:ext uri="{FF2B5EF4-FFF2-40B4-BE49-F238E27FC236}">
                <a16:creationId xmlns:a16="http://schemas.microsoft.com/office/drawing/2014/main" id="{99C09B85-C544-40DE-94D0-D536A1EBBC3E}"/>
              </a:ext>
            </a:extLst>
          </p:cNvPr>
          <p:cNvPicPr>
            <a:picLocks noGrp="1" noChangeAspect="1"/>
          </p:cNvPicPr>
          <p:nvPr>
            <p:ph idx="1"/>
          </p:nvPr>
        </p:nvPicPr>
        <p:blipFill>
          <a:blip r:embed="rId3"/>
          <a:stretch>
            <a:fillRect/>
          </a:stretch>
        </p:blipFill>
        <p:spPr>
          <a:xfrm>
            <a:off x="331567" y="3444998"/>
            <a:ext cx="5455917" cy="1961277"/>
          </a:xfrm>
          <a:prstGeom prst="rect">
            <a:avLst/>
          </a:prstGeom>
        </p:spPr>
      </p:pic>
      <p:cxnSp>
        <p:nvCxnSpPr>
          <p:cNvPr id="30" name="Straight Connector 22">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BED4F72-4E56-40C2-9233-FC31D1247AC0}"/>
              </a:ext>
            </a:extLst>
          </p:cNvPr>
          <p:cNvSpPr txBox="1"/>
          <p:nvPr/>
        </p:nvSpPr>
        <p:spPr>
          <a:xfrm>
            <a:off x="391886" y="264522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Logistic regression model</a:t>
            </a:r>
          </a:p>
        </p:txBody>
      </p:sp>
      <p:sp>
        <p:nvSpPr>
          <p:cNvPr id="48" name="TextBox 47">
            <a:extLst>
              <a:ext uri="{FF2B5EF4-FFF2-40B4-BE49-F238E27FC236}">
                <a16:creationId xmlns:a16="http://schemas.microsoft.com/office/drawing/2014/main" id="{E478AE95-2BD3-4FC0-8BA4-E6EF303E76C8}"/>
              </a:ext>
            </a:extLst>
          </p:cNvPr>
          <p:cNvSpPr txBox="1"/>
          <p:nvPr/>
        </p:nvSpPr>
        <p:spPr>
          <a:xfrm>
            <a:off x="6825343" y="264522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Neural network</a:t>
            </a:r>
          </a:p>
        </p:txBody>
      </p:sp>
      <p:pic>
        <p:nvPicPr>
          <p:cNvPr id="11" name="Picture 12" descr="A screenshot of a cell phone&#10;&#10;Description generated with very high confidence">
            <a:extLst>
              <a:ext uri="{FF2B5EF4-FFF2-40B4-BE49-F238E27FC236}">
                <a16:creationId xmlns:a16="http://schemas.microsoft.com/office/drawing/2014/main" id="{535D228B-13D4-4F35-8FB1-B9FEE4F2439C}"/>
              </a:ext>
            </a:extLst>
          </p:cNvPr>
          <p:cNvPicPr>
            <a:picLocks noChangeAspect="1"/>
          </p:cNvPicPr>
          <p:nvPr/>
        </p:nvPicPr>
        <p:blipFill>
          <a:blip r:embed="rId4"/>
          <a:stretch>
            <a:fillRect/>
          </a:stretch>
        </p:blipFill>
        <p:spPr>
          <a:xfrm>
            <a:off x="6672942" y="3199069"/>
            <a:ext cx="4506685" cy="2364865"/>
          </a:xfrm>
          <a:prstGeom prst="rect">
            <a:avLst/>
          </a:prstGeom>
        </p:spPr>
      </p:pic>
    </p:spTree>
    <p:extLst>
      <p:ext uri="{BB962C8B-B14F-4D97-AF65-F5344CB8AC3E}">
        <p14:creationId xmlns:p14="http://schemas.microsoft.com/office/powerpoint/2010/main" val="4215920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2435" y="891540"/>
            <a:ext cx="10989565"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F13DE1-944A-4825-9903-0221D4B6EE15}"/>
              </a:ext>
            </a:extLst>
          </p:cNvPr>
          <p:cNvSpPr>
            <a:spLocks noGrp="1"/>
          </p:cNvSpPr>
          <p:nvPr>
            <p:ph type="title"/>
          </p:nvPr>
        </p:nvSpPr>
        <p:spPr>
          <a:xfrm>
            <a:off x="1523984" y="1054121"/>
            <a:ext cx="9465131" cy="1184111"/>
          </a:xfrm>
        </p:spPr>
        <p:txBody>
          <a:bodyPr>
            <a:normAutofit/>
          </a:bodyPr>
          <a:lstStyle/>
          <a:p>
            <a:r>
              <a:rPr lang="en-US">
                <a:cs typeface="Calibri Light"/>
              </a:rPr>
              <a:t>Limitations and Improvements</a:t>
            </a:r>
            <a:endParaRPr lang="en-US"/>
          </a:p>
        </p:txBody>
      </p:sp>
      <p:sp>
        <p:nvSpPr>
          <p:cNvPr id="3" name="Content Placeholder 2">
            <a:extLst>
              <a:ext uri="{FF2B5EF4-FFF2-40B4-BE49-F238E27FC236}">
                <a16:creationId xmlns:a16="http://schemas.microsoft.com/office/drawing/2014/main" id="{869458D1-A083-4843-8236-22B6EAE59112}"/>
              </a:ext>
            </a:extLst>
          </p:cNvPr>
          <p:cNvSpPr>
            <a:spLocks noGrp="1"/>
          </p:cNvSpPr>
          <p:nvPr>
            <p:ph idx="1"/>
          </p:nvPr>
        </p:nvSpPr>
        <p:spPr>
          <a:xfrm>
            <a:off x="1524000" y="2399099"/>
            <a:ext cx="9465564" cy="3400969"/>
          </a:xfrm>
        </p:spPr>
        <p:txBody>
          <a:bodyPr>
            <a:normAutofit/>
          </a:bodyPr>
          <a:lstStyle/>
          <a:p>
            <a:r>
              <a:rPr lang="en-US" sz="2400"/>
              <a:t>Unsatisfactory prediction accuracy because of the small sample size, especially for the neural network</a:t>
            </a:r>
          </a:p>
          <a:p>
            <a:r>
              <a:rPr lang="en-US" sz="2400"/>
              <a:t>Could have taken advantage of other information provided in the dataset, such as the confidence level for the sentiment</a:t>
            </a:r>
          </a:p>
          <a:p>
            <a:r>
              <a:rPr lang="en-US" sz="2400"/>
              <a:t>Could perfect the analysis by providing keyword/sentence extraction functionalities so the company could get additional information from the tweets in addition to the sentiments.  </a:t>
            </a:r>
          </a:p>
        </p:txBody>
      </p:sp>
    </p:spTree>
    <p:extLst>
      <p:ext uri="{BB962C8B-B14F-4D97-AF65-F5344CB8AC3E}">
        <p14:creationId xmlns:p14="http://schemas.microsoft.com/office/powerpoint/2010/main" val="955988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D930A-3BA0-4C82-94A3-1A4D72BBBF0C}"/>
              </a:ext>
            </a:extLst>
          </p:cNvPr>
          <p:cNvSpPr>
            <a:spLocks noGrp="1"/>
          </p:cNvSpPr>
          <p:nvPr>
            <p:ph type="title"/>
          </p:nvPr>
        </p:nvSpPr>
        <p:spPr/>
        <p:txBody>
          <a:bodyPr/>
          <a:lstStyle/>
          <a:p>
            <a:r>
              <a:rPr lang="en-US">
                <a:cs typeface="Calibri Light"/>
              </a:rPr>
              <a:t>Sources</a:t>
            </a:r>
            <a:endParaRPr lang="en-US"/>
          </a:p>
        </p:txBody>
      </p:sp>
      <p:sp>
        <p:nvSpPr>
          <p:cNvPr id="3" name="Content Placeholder 2">
            <a:extLst>
              <a:ext uri="{FF2B5EF4-FFF2-40B4-BE49-F238E27FC236}">
                <a16:creationId xmlns:a16="http://schemas.microsoft.com/office/drawing/2014/main" id="{4742F4B0-A9E0-44F6-9C5F-D9823D16988D}"/>
              </a:ext>
            </a:extLst>
          </p:cNvPr>
          <p:cNvSpPr>
            <a:spLocks noGrp="1"/>
          </p:cNvSpPr>
          <p:nvPr>
            <p:ph idx="1"/>
          </p:nvPr>
        </p:nvSpPr>
        <p:spPr/>
        <p:txBody>
          <a:bodyPr vert="horz" lIns="91440" tIns="45720" rIns="91440" bIns="45720" rtlCol="0" anchor="t">
            <a:normAutofit fontScale="70000" lnSpcReduction="20000"/>
          </a:bodyPr>
          <a:lstStyle/>
          <a:p>
            <a:pPr marL="0" indent="0">
              <a:buNone/>
            </a:pPr>
            <a:r>
              <a:rPr lang="en-US">
                <a:ea typeface="+mn-lt"/>
                <a:cs typeface="+mn-lt"/>
              </a:rPr>
              <a:t>Li, S. (2019, December 8). Multi Class Text Classification with LSTM using TensorFlow 2.0. Retrieved from </a:t>
            </a:r>
            <a:r>
              <a:rPr lang="en-US">
                <a:ea typeface="+mn-lt"/>
                <a:cs typeface="+mn-lt"/>
                <a:hlinkClick r:id="rId3"/>
              </a:rPr>
              <a:t>https://towardsdatascience.com/multi-class-text-classification-with-lstm-using-tensorflow-2-0-d88627c10a35</a:t>
            </a:r>
            <a:endParaRPr lang="en-US"/>
          </a:p>
          <a:p>
            <a:pPr marL="0" indent="0">
              <a:buNone/>
            </a:pPr>
            <a:endParaRPr lang="en-US">
              <a:cs typeface="Calibri"/>
            </a:endParaRPr>
          </a:p>
          <a:p>
            <a:pPr marL="0" indent="0">
              <a:buNone/>
            </a:pPr>
            <a:r>
              <a:rPr lang="en-US">
                <a:ea typeface="+mn-lt"/>
                <a:cs typeface="+mn-lt"/>
              </a:rPr>
              <a:t>Bird, S., Klein, E., &amp; </a:t>
            </a:r>
            <a:r>
              <a:rPr lang="en-US" err="1">
                <a:ea typeface="+mn-lt"/>
                <a:cs typeface="+mn-lt"/>
              </a:rPr>
              <a:t>Loper</a:t>
            </a:r>
            <a:r>
              <a:rPr lang="en-US">
                <a:ea typeface="+mn-lt"/>
                <a:cs typeface="+mn-lt"/>
              </a:rPr>
              <a:t>, E. (2019, September 4). 6. Learning to Classify Text. Retrieved from </a:t>
            </a:r>
            <a:r>
              <a:rPr lang="en-US">
                <a:ea typeface="+mn-lt"/>
                <a:cs typeface="+mn-lt"/>
                <a:hlinkClick r:id="rId4"/>
              </a:rPr>
              <a:t>https://www.nltk.org/book/ch06.html</a:t>
            </a:r>
            <a:endParaRPr lang="en-US"/>
          </a:p>
          <a:p>
            <a:pPr marL="0" indent="0">
              <a:buNone/>
            </a:pPr>
            <a:endParaRPr lang="en-US">
              <a:cs typeface="Calibri"/>
            </a:endParaRPr>
          </a:p>
          <a:p>
            <a:pPr marL="0" indent="0">
              <a:buNone/>
            </a:pPr>
            <a:r>
              <a:rPr lang="en-US" err="1">
                <a:ea typeface="+mn-lt"/>
                <a:cs typeface="+mn-lt"/>
              </a:rPr>
              <a:t>Géron</a:t>
            </a:r>
            <a:r>
              <a:rPr lang="en-US">
                <a:ea typeface="+mn-lt"/>
                <a:cs typeface="+mn-lt"/>
              </a:rPr>
              <a:t>, A. (2019). </a:t>
            </a:r>
            <a:r>
              <a:rPr lang="en-US" i="1">
                <a:ea typeface="+mn-lt"/>
                <a:cs typeface="+mn-lt"/>
              </a:rPr>
              <a:t>Hands-On Machine Learning with </a:t>
            </a:r>
            <a:r>
              <a:rPr lang="en-US" i="1" err="1">
                <a:ea typeface="+mn-lt"/>
                <a:cs typeface="+mn-lt"/>
              </a:rPr>
              <a:t>Scikit</a:t>
            </a:r>
            <a:r>
              <a:rPr lang="en-US" i="1">
                <a:ea typeface="+mn-lt"/>
                <a:cs typeface="+mn-lt"/>
              </a:rPr>
              <a:t>-Learn, </a:t>
            </a:r>
            <a:r>
              <a:rPr lang="en-US" i="1" err="1">
                <a:ea typeface="+mn-lt"/>
                <a:cs typeface="+mn-lt"/>
              </a:rPr>
              <a:t>Keras</a:t>
            </a:r>
            <a:r>
              <a:rPr lang="en-US" i="1">
                <a:ea typeface="+mn-lt"/>
                <a:cs typeface="+mn-lt"/>
              </a:rPr>
              <a:t>, and TensorFlow: Concepts, Tools, and Techniques to Build Intelligent Systems</a:t>
            </a:r>
            <a:r>
              <a:rPr lang="en-US">
                <a:ea typeface="+mn-lt"/>
                <a:cs typeface="+mn-lt"/>
              </a:rPr>
              <a:t>. Sebastopol, CA: O'Reilly Media.</a:t>
            </a:r>
            <a:endParaRPr lang="en-US"/>
          </a:p>
          <a:p>
            <a:pPr marL="0" indent="0">
              <a:buNone/>
            </a:pPr>
            <a:endParaRPr lang="en-US">
              <a:cs typeface="Calibri"/>
            </a:endParaRPr>
          </a:p>
          <a:p>
            <a:pPr marL="0" indent="0">
              <a:buNone/>
            </a:pPr>
            <a:r>
              <a:rPr lang="en-US" err="1">
                <a:ea typeface="+mn-lt"/>
                <a:cs typeface="+mn-lt"/>
              </a:rPr>
              <a:t>Albon</a:t>
            </a:r>
            <a:r>
              <a:rPr lang="en-US">
                <a:ea typeface="+mn-lt"/>
                <a:cs typeface="+mn-lt"/>
              </a:rPr>
              <a:t>, C. (2018). </a:t>
            </a:r>
            <a:r>
              <a:rPr lang="en-US" i="1">
                <a:ea typeface="+mn-lt"/>
                <a:cs typeface="+mn-lt"/>
              </a:rPr>
              <a:t>Machine Learning with Python Cookbook: Practical Solutions from Preprocessing to Deep Learning</a:t>
            </a:r>
            <a:r>
              <a:rPr lang="en-US">
                <a:ea typeface="+mn-lt"/>
                <a:cs typeface="+mn-lt"/>
              </a:rPr>
              <a:t>. Sebastopol, CA: O'Reilly Media.</a:t>
            </a:r>
            <a:endParaRPr lang="en-US"/>
          </a:p>
          <a:p>
            <a:pPr marL="0" indent="0">
              <a:buNone/>
            </a:pPr>
            <a:endParaRPr lang="en-US">
              <a:ea typeface="+mn-lt"/>
              <a:cs typeface="+mn-lt"/>
            </a:endParaRPr>
          </a:p>
          <a:p>
            <a:pPr marL="0" indent="0">
              <a:buNone/>
            </a:pPr>
            <a:r>
              <a:rPr lang="en-US">
                <a:ea typeface="+mn-lt"/>
                <a:cs typeface="+mn-lt"/>
              </a:rPr>
              <a:t>Sentiment classification LSTM. (n.d.). Retrieved from </a:t>
            </a:r>
            <a:r>
              <a:rPr lang="en-US">
                <a:ea typeface="+mn-lt"/>
                <a:cs typeface="+mn-lt"/>
                <a:hlinkClick r:id="rId5"/>
              </a:rPr>
              <a:t>https://keras.io/examples/imdb_lstm/</a:t>
            </a:r>
            <a:r>
              <a:rPr lang="en-US">
                <a:ea typeface="+mn-lt"/>
                <a:cs typeface="+mn-lt"/>
              </a:rPr>
              <a:t> </a:t>
            </a:r>
            <a:endParaRPr lang="en-US">
              <a:cs typeface="Calibri"/>
            </a:endParaRPr>
          </a:p>
          <a:p>
            <a:pPr marL="0" indent="0">
              <a:buNone/>
            </a:pPr>
            <a:endParaRPr lang="en-US">
              <a:cs typeface="Calibri"/>
            </a:endParaRPr>
          </a:p>
        </p:txBody>
      </p:sp>
    </p:spTree>
    <p:extLst>
      <p:ext uri="{BB962C8B-B14F-4D97-AF65-F5344CB8AC3E}">
        <p14:creationId xmlns:p14="http://schemas.microsoft.com/office/powerpoint/2010/main" val="3679004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AFD77-EB1C-4E1C-9942-B584880C6388}"/>
              </a:ext>
            </a:extLst>
          </p:cNvPr>
          <p:cNvSpPr>
            <a:spLocks noGrp="1"/>
          </p:cNvSpPr>
          <p:nvPr>
            <p:ph type="title"/>
          </p:nvPr>
        </p:nvSpPr>
        <p:spPr>
          <a:xfrm>
            <a:off x="655320" y="365125"/>
            <a:ext cx="5120114" cy="1692794"/>
          </a:xfrm>
        </p:spPr>
        <p:txBody>
          <a:bodyPr>
            <a:normAutofit/>
          </a:bodyPr>
          <a:lstStyle/>
          <a:p>
            <a:r>
              <a:rPr lang="en-US">
                <a:ea typeface="+mj-lt"/>
                <a:cs typeface="+mj-lt"/>
              </a:rPr>
              <a:t>Business Problem/Opportunity</a:t>
            </a:r>
            <a:endParaRPr lang="en-US"/>
          </a:p>
        </p:txBody>
      </p:sp>
      <p:cxnSp>
        <p:nvCxnSpPr>
          <p:cNvPr id="29" name="Straight Arrow Connector 30">
            <a:extLst>
              <a:ext uri="{FF2B5EF4-FFF2-40B4-BE49-F238E27FC236}">
                <a16:creationId xmlns:a16="http://schemas.microsoft.com/office/drawing/2014/main" id="{E4A809D5-3600-46D4-A466-67F2349A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320" y="2316480"/>
            <a:ext cx="4572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0" name="Content Placeholder 27">
            <a:extLst>
              <a:ext uri="{FF2B5EF4-FFF2-40B4-BE49-F238E27FC236}">
                <a16:creationId xmlns:a16="http://schemas.microsoft.com/office/drawing/2014/main" id="{DDF8565C-D319-4AF5-B108-33FD5039500E}"/>
              </a:ext>
            </a:extLst>
          </p:cNvPr>
          <p:cNvSpPr>
            <a:spLocks noGrp="1"/>
          </p:cNvSpPr>
          <p:nvPr>
            <p:ph idx="1"/>
          </p:nvPr>
        </p:nvSpPr>
        <p:spPr>
          <a:xfrm>
            <a:off x="655321" y="2575034"/>
            <a:ext cx="5120113" cy="3462228"/>
          </a:xfrm>
        </p:spPr>
        <p:txBody>
          <a:bodyPr vert="horz" lIns="91440" tIns="45720" rIns="91440" bIns="45720" rtlCol="0" anchor="t">
            <a:normAutofit/>
          </a:bodyPr>
          <a:lstStyle/>
          <a:p>
            <a:r>
              <a:rPr lang="en-US" sz="1800">
                <a:ea typeface="+mn-lt"/>
                <a:cs typeface="+mn-lt"/>
              </a:rPr>
              <a:t>The difficulty of capturing all the customer feedback accurately. </a:t>
            </a:r>
            <a:endParaRPr lang="en-US" sz="1800">
              <a:cs typeface="Calibri"/>
            </a:endParaRPr>
          </a:p>
          <a:p>
            <a:r>
              <a:rPr lang="en-US" sz="1800">
                <a:ea typeface="+mn-lt"/>
                <a:cs typeface="+mn-lt"/>
              </a:rPr>
              <a:t>The difficulty of collecting large samples of feedback in an automated way. </a:t>
            </a:r>
            <a:endParaRPr lang="en-US">
              <a:ea typeface="+mn-lt"/>
              <a:cs typeface="+mn-lt"/>
            </a:endParaRPr>
          </a:p>
          <a:p>
            <a:r>
              <a:rPr lang="en-US" sz="1800">
                <a:ea typeface="+mn-lt"/>
                <a:cs typeface="+mn-lt"/>
              </a:rPr>
              <a:t>United Airlines can cut cost from not design surveys and questionnaires </a:t>
            </a:r>
            <a:endParaRPr lang="en-US" sz="1800">
              <a:cs typeface="Calibri"/>
            </a:endParaRPr>
          </a:p>
          <a:p>
            <a:r>
              <a:rPr lang="en-US" sz="1800">
                <a:ea typeface="+mn-lt"/>
                <a:cs typeface="+mn-lt"/>
              </a:rPr>
              <a:t>United will have the ability to analyze the large scale of customer feedback and improve customer relationship management strategies.</a:t>
            </a:r>
            <a:endParaRPr lang="en-US">
              <a:ea typeface="+mn-lt"/>
              <a:cs typeface="+mn-lt"/>
            </a:endParaRPr>
          </a:p>
          <a:p>
            <a:endParaRPr lang="en-US" sz="1800">
              <a:cs typeface="Calibri"/>
            </a:endParaRPr>
          </a:p>
          <a:p>
            <a:endParaRPr lang="en-US" sz="1800">
              <a:cs typeface="Calibri"/>
            </a:endParaRPr>
          </a:p>
        </p:txBody>
      </p:sp>
      <p:pic>
        <p:nvPicPr>
          <p:cNvPr id="8" name="Picture 9" descr="A picture containing room, food&#10;&#10;Description generated with very high confidence">
            <a:extLst>
              <a:ext uri="{FF2B5EF4-FFF2-40B4-BE49-F238E27FC236}">
                <a16:creationId xmlns:a16="http://schemas.microsoft.com/office/drawing/2014/main" id="{240E8B7E-FC82-45B5-8639-EA5694E7BD36}"/>
              </a:ext>
            </a:extLst>
          </p:cNvPr>
          <p:cNvPicPr>
            <a:picLocks noChangeAspect="1"/>
          </p:cNvPicPr>
          <p:nvPr/>
        </p:nvPicPr>
        <p:blipFill rotWithShape="1">
          <a:blip r:embed="rId3"/>
          <a:srcRect t="24522" b="4326"/>
          <a:stretch/>
        </p:blipFill>
        <p:spPr>
          <a:xfrm>
            <a:off x="5878849" y="10"/>
            <a:ext cx="6313150"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p:spPr>
      </p:pic>
    </p:spTree>
    <p:extLst>
      <p:ext uri="{BB962C8B-B14F-4D97-AF65-F5344CB8AC3E}">
        <p14:creationId xmlns:p14="http://schemas.microsoft.com/office/powerpoint/2010/main" val="3293464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2435" y="891540"/>
            <a:ext cx="10989565"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DBE584-9812-40A6-8D72-DEB958B0539D}"/>
              </a:ext>
            </a:extLst>
          </p:cNvPr>
          <p:cNvSpPr>
            <a:spLocks noGrp="1"/>
          </p:cNvSpPr>
          <p:nvPr>
            <p:ph type="title"/>
          </p:nvPr>
        </p:nvSpPr>
        <p:spPr>
          <a:xfrm>
            <a:off x="1523984" y="1054121"/>
            <a:ext cx="9465131" cy="1184111"/>
          </a:xfrm>
        </p:spPr>
        <p:txBody>
          <a:bodyPr>
            <a:normAutofit/>
          </a:bodyPr>
          <a:lstStyle/>
          <a:p>
            <a:r>
              <a:rPr lang="en-US">
                <a:cs typeface="Calibri Light"/>
              </a:rPr>
              <a:t>Data Set  - Overview</a:t>
            </a:r>
            <a:endParaRPr lang="en-US"/>
          </a:p>
        </p:txBody>
      </p:sp>
      <p:pic>
        <p:nvPicPr>
          <p:cNvPr id="7" name="Picture 8" descr="A picture containing drawing&#10;&#10;Description generated with very high confidence">
            <a:extLst>
              <a:ext uri="{FF2B5EF4-FFF2-40B4-BE49-F238E27FC236}">
                <a16:creationId xmlns:a16="http://schemas.microsoft.com/office/drawing/2014/main" id="{0A6045E2-B68A-4F3D-81C2-30397F24C0E5}"/>
              </a:ext>
            </a:extLst>
          </p:cNvPr>
          <p:cNvPicPr>
            <a:picLocks noChangeAspect="1"/>
          </p:cNvPicPr>
          <p:nvPr/>
        </p:nvPicPr>
        <p:blipFill>
          <a:blip r:embed="rId3"/>
          <a:stretch>
            <a:fillRect/>
          </a:stretch>
        </p:blipFill>
        <p:spPr>
          <a:xfrm>
            <a:off x="6699513" y="1213642"/>
            <a:ext cx="5494880" cy="4750839"/>
          </a:xfrm>
          <a:prstGeom prst="rect">
            <a:avLst/>
          </a:prstGeom>
        </p:spPr>
      </p:pic>
      <p:sp>
        <p:nvSpPr>
          <p:cNvPr id="3" name="TextBox 2">
            <a:extLst>
              <a:ext uri="{FF2B5EF4-FFF2-40B4-BE49-F238E27FC236}">
                <a16:creationId xmlns:a16="http://schemas.microsoft.com/office/drawing/2014/main" id="{FEFA2823-F5B1-4213-A1D0-1DBC5955B667}"/>
              </a:ext>
            </a:extLst>
          </p:cNvPr>
          <p:cNvSpPr txBox="1"/>
          <p:nvPr/>
        </p:nvSpPr>
        <p:spPr>
          <a:xfrm>
            <a:off x="1525314" y="2241331"/>
            <a:ext cx="5331371"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cs typeface="Calibri"/>
              </a:rPr>
              <a:t>Name:</a:t>
            </a:r>
            <a:r>
              <a:rPr lang="en-US" sz="2000">
                <a:cs typeface="Calibri"/>
              </a:rPr>
              <a:t> </a:t>
            </a:r>
            <a:r>
              <a:rPr lang="en-US" sz="2000">
                <a:ea typeface="+mn-lt"/>
                <a:cs typeface="+mn-lt"/>
              </a:rPr>
              <a:t>Twitter US Airline Sentiment</a:t>
            </a:r>
            <a:endParaRPr lang="en-US" sz="2000">
              <a:cs typeface="Calibri"/>
            </a:endParaRPr>
          </a:p>
          <a:p>
            <a:endParaRPr lang="en-US" sz="2000"/>
          </a:p>
          <a:p>
            <a:r>
              <a:rPr lang="en-US" sz="2000" b="1"/>
              <a:t>Source:</a:t>
            </a:r>
            <a:r>
              <a:rPr lang="en-US" sz="2000"/>
              <a:t> Kaggle </a:t>
            </a:r>
            <a:endParaRPr lang="en-US" sz="2000">
              <a:cs typeface="Calibri"/>
            </a:endParaRPr>
          </a:p>
          <a:p>
            <a:endParaRPr lang="en-US" sz="2000">
              <a:cs typeface="Calibri"/>
            </a:endParaRPr>
          </a:p>
          <a:p>
            <a:r>
              <a:rPr lang="en-US" sz="2000" b="1"/>
              <a:t>Original Provider:</a:t>
            </a:r>
            <a:r>
              <a:rPr lang="en-US" sz="2000"/>
              <a:t> Figure Eight</a:t>
            </a:r>
            <a:endParaRPr lang="en-US" sz="2000">
              <a:cs typeface="Calibri"/>
            </a:endParaRPr>
          </a:p>
          <a:p>
            <a:endParaRPr lang="en-US" sz="2000">
              <a:cs typeface="Calibri"/>
            </a:endParaRPr>
          </a:p>
          <a:p>
            <a:r>
              <a:rPr lang="en-US" sz="2000" b="1">
                <a:cs typeface="Calibri"/>
              </a:rPr>
              <a:t>Date Collected:</a:t>
            </a:r>
            <a:r>
              <a:rPr lang="en-US" sz="2000">
                <a:cs typeface="Calibri"/>
              </a:rPr>
              <a:t> February 2015</a:t>
            </a:r>
            <a:endParaRPr lang="en-US"/>
          </a:p>
          <a:p>
            <a:endParaRPr lang="en-US" sz="2000">
              <a:cs typeface="Calibri"/>
            </a:endParaRPr>
          </a:p>
          <a:p>
            <a:r>
              <a:rPr lang="en-US" sz="2000" b="1">
                <a:cs typeface="Calibri"/>
              </a:rPr>
              <a:t>Brief Summary:</a:t>
            </a:r>
            <a:r>
              <a:rPr lang="en-US" sz="2000" i="1">
                <a:cs typeface="Calibri"/>
              </a:rPr>
              <a:t> </a:t>
            </a:r>
            <a:r>
              <a:rPr lang="en-US" sz="2000" i="1">
                <a:ea typeface="+mn-lt"/>
                <a:cs typeface="+mn-lt"/>
              </a:rPr>
              <a:t>Twitter data was scraped from February of 2015 and contributors were asked to first classify positive, negative, and neutral tweets, followed by categorizing negative reasons</a:t>
            </a:r>
            <a:endParaRPr lang="en-US" sz="2000" i="1">
              <a:cs typeface="Calibri"/>
            </a:endParaRPr>
          </a:p>
        </p:txBody>
      </p:sp>
      <p:sp>
        <p:nvSpPr>
          <p:cNvPr id="4" name="Oval 3">
            <a:extLst>
              <a:ext uri="{FF2B5EF4-FFF2-40B4-BE49-F238E27FC236}">
                <a16:creationId xmlns:a16="http://schemas.microsoft.com/office/drawing/2014/main" id="{6E880B8C-CFEB-4A1D-8D5D-B2D9FC446915}"/>
              </a:ext>
            </a:extLst>
          </p:cNvPr>
          <p:cNvSpPr/>
          <p:nvPr/>
        </p:nvSpPr>
        <p:spPr>
          <a:xfrm>
            <a:off x="10393088" y="1485572"/>
            <a:ext cx="939361" cy="381656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3074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2435" y="891540"/>
            <a:ext cx="10989565"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7618AC-47AA-4AA4-A832-26499896A936}"/>
              </a:ext>
            </a:extLst>
          </p:cNvPr>
          <p:cNvSpPr>
            <a:spLocks noGrp="1"/>
          </p:cNvSpPr>
          <p:nvPr>
            <p:ph type="title"/>
          </p:nvPr>
        </p:nvSpPr>
        <p:spPr>
          <a:xfrm>
            <a:off x="1523984" y="1054121"/>
            <a:ext cx="9465131" cy="1184111"/>
          </a:xfrm>
        </p:spPr>
        <p:txBody>
          <a:bodyPr>
            <a:normAutofit/>
          </a:bodyPr>
          <a:lstStyle/>
          <a:p>
            <a:r>
              <a:rPr lang="en-US">
                <a:cs typeface="Calibri Light"/>
              </a:rPr>
              <a:t>Data Set  - Cleaning</a:t>
            </a:r>
            <a:endParaRPr lang="en-US"/>
          </a:p>
        </p:txBody>
      </p:sp>
      <p:pic>
        <p:nvPicPr>
          <p:cNvPr id="4" name="Picture 4" descr="A screenshot of a cell phone&#10;&#10;Description generated with very high confidence">
            <a:extLst>
              <a:ext uri="{FF2B5EF4-FFF2-40B4-BE49-F238E27FC236}">
                <a16:creationId xmlns:a16="http://schemas.microsoft.com/office/drawing/2014/main" id="{B1A5D47A-E8DD-4006-B67B-1709AC3C1A73}"/>
              </a:ext>
            </a:extLst>
          </p:cNvPr>
          <p:cNvPicPr>
            <a:picLocks noChangeAspect="1"/>
          </p:cNvPicPr>
          <p:nvPr/>
        </p:nvPicPr>
        <p:blipFill>
          <a:blip r:embed="rId3"/>
          <a:stretch>
            <a:fillRect/>
          </a:stretch>
        </p:blipFill>
        <p:spPr>
          <a:xfrm>
            <a:off x="6100270" y="2482750"/>
            <a:ext cx="6097765" cy="1132279"/>
          </a:xfrm>
          <a:prstGeom prst="rect">
            <a:avLst/>
          </a:prstGeom>
          <a:ln w="12700">
            <a:solidFill>
              <a:schemeClr val="accent1"/>
            </a:solidFill>
          </a:ln>
        </p:spPr>
      </p:pic>
      <p:pic>
        <p:nvPicPr>
          <p:cNvPr id="3" name="Picture 4" descr="A screenshot of a cell phone&#10;&#10;Description generated with very high confidence">
            <a:extLst>
              <a:ext uri="{FF2B5EF4-FFF2-40B4-BE49-F238E27FC236}">
                <a16:creationId xmlns:a16="http://schemas.microsoft.com/office/drawing/2014/main" id="{0CE6FF8E-B860-4433-99A0-702BBC8908A9}"/>
              </a:ext>
            </a:extLst>
          </p:cNvPr>
          <p:cNvPicPr>
            <a:picLocks noChangeAspect="1"/>
          </p:cNvPicPr>
          <p:nvPr/>
        </p:nvPicPr>
        <p:blipFill>
          <a:blip r:embed="rId4"/>
          <a:stretch>
            <a:fillRect/>
          </a:stretch>
        </p:blipFill>
        <p:spPr>
          <a:xfrm>
            <a:off x="1205571" y="3619530"/>
            <a:ext cx="4868127" cy="2344796"/>
          </a:xfrm>
          <a:prstGeom prst="rect">
            <a:avLst/>
          </a:prstGeom>
          <a:ln w="12700">
            <a:solidFill>
              <a:schemeClr val="accent1"/>
            </a:solidFill>
          </a:ln>
        </p:spPr>
      </p:pic>
      <p:sp>
        <p:nvSpPr>
          <p:cNvPr id="6" name="TextBox 5">
            <a:extLst>
              <a:ext uri="{FF2B5EF4-FFF2-40B4-BE49-F238E27FC236}">
                <a16:creationId xmlns:a16="http://schemas.microsoft.com/office/drawing/2014/main" id="{3C5AA649-5130-49ED-AFB3-6BA94E952D47}"/>
              </a:ext>
            </a:extLst>
          </p:cNvPr>
          <p:cNvSpPr txBox="1"/>
          <p:nvPr/>
        </p:nvSpPr>
        <p:spPr>
          <a:xfrm>
            <a:off x="1199377" y="3113667"/>
            <a:ext cx="487432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cs typeface="Calibri"/>
              </a:rPr>
              <a:t>BEFORE: </a:t>
            </a:r>
            <a:r>
              <a:rPr lang="en-US" sz="2000">
                <a:cs typeface="Calibri"/>
              </a:rPr>
              <a:t>14,640 rows &amp; 15 columns</a:t>
            </a:r>
            <a:endParaRPr lang="en-US">
              <a:cs typeface="Calibri"/>
            </a:endParaRPr>
          </a:p>
        </p:txBody>
      </p:sp>
      <p:sp>
        <p:nvSpPr>
          <p:cNvPr id="13" name="TextBox 12">
            <a:extLst>
              <a:ext uri="{FF2B5EF4-FFF2-40B4-BE49-F238E27FC236}">
                <a16:creationId xmlns:a16="http://schemas.microsoft.com/office/drawing/2014/main" id="{02DBCB45-9948-4707-94FB-820E57E16335}"/>
              </a:ext>
            </a:extLst>
          </p:cNvPr>
          <p:cNvSpPr txBox="1"/>
          <p:nvPr/>
        </p:nvSpPr>
        <p:spPr>
          <a:xfrm>
            <a:off x="6099718" y="1973763"/>
            <a:ext cx="610095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cs typeface="Calibri"/>
              </a:rPr>
              <a:t>AFTER: </a:t>
            </a:r>
            <a:r>
              <a:rPr lang="en-US" sz="2000">
                <a:cs typeface="Calibri"/>
              </a:rPr>
              <a:t>3,822 rows &amp; 5 columns</a:t>
            </a:r>
            <a:endParaRPr lang="en-US">
              <a:cs typeface="Calibri" panose="020F0502020204030204"/>
            </a:endParaRPr>
          </a:p>
        </p:txBody>
      </p:sp>
      <p:sp>
        <p:nvSpPr>
          <p:cNvPr id="15" name="Arrow: Bent-Up 14">
            <a:extLst>
              <a:ext uri="{FF2B5EF4-FFF2-40B4-BE49-F238E27FC236}">
                <a16:creationId xmlns:a16="http://schemas.microsoft.com/office/drawing/2014/main" id="{F111FF61-20FE-4AAA-BF4F-DCA14D4FC18A}"/>
              </a:ext>
            </a:extLst>
          </p:cNvPr>
          <p:cNvSpPr/>
          <p:nvPr/>
        </p:nvSpPr>
        <p:spPr>
          <a:xfrm>
            <a:off x="6081226" y="3628547"/>
            <a:ext cx="3122342" cy="1393900"/>
          </a:xfrm>
          <a:prstGeom prst="bentUp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39543ADE-26B3-4D89-A6BF-D62258027131}"/>
              </a:ext>
            </a:extLst>
          </p:cNvPr>
          <p:cNvSpPr txBox="1"/>
          <p:nvPr/>
        </p:nvSpPr>
        <p:spPr>
          <a:xfrm>
            <a:off x="9051987" y="5026325"/>
            <a:ext cx="2958859" cy="923330"/>
          </a:xfrm>
          <a:prstGeom prst="rect">
            <a:avLst/>
          </a:prstGeom>
          <a:noFill/>
          <a:ln w="12700">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b="1"/>
              <a:t>Remove all non-United entries and unnecessary columns</a:t>
            </a:r>
            <a:endParaRPr lang="en-US" b="1">
              <a:cs typeface="Calibri"/>
            </a:endParaRPr>
          </a:p>
        </p:txBody>
      </p:sp>
    </p:spTree>
    <p:extLst>
      <p:ext uri="{BB962C8B-B14F-4D97-AF65-F5344CB8AC3E}">
        <p14:creationId xmlns:p14="http://schemas.microsoft.com/office/powerpoint/2010/main" val="3855896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2435" y="891540"/>
            <a:ext cx="10989565"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F939CC-CD3D-4FBF-AC7A-4D3E0521FC3A}"/>
              </a:ext>
            </a:extLst>
          </p:cNvPr>
          <p:cNvSpPr>
            <a:spLocks noGrp="1"/>
          </p:cNvSpPr>
          <p:nvPr>
            <p:ph type="title"/>
          </p:nvPr>
        </p:nvSpPr>
        <p:spPr>
          <a:xfrm>
            <a:off x="1523984" y="1054121"/>
            <a:ext cx="9465131" cy="1184111"/>
          </a:xfrm>
        </p:spPr>
        <p:txBody>
          <a:bodyPr>
            <a:normAutofit/>
          </a:bodyPr>
          <a:lstStyle/>
          <a:p>
            <a:r>
              <a:rPr lang="en-US">
                <a:cs typeface="Calibri Light"/>
              </a:rPr>
              <a:t>Data Set  - Visualizations</a:t>
            </a:r>
            <a:endParaRPr lang="en-US"/>
          </a:p>
        </p:txBody>
      </p:sp>
      <p:pic>
        <p:nvPicPr>
          <p:cNvPr id="6" name="Picture 6" descr="A picture containing drawing&#10;&#10;Description generated with very high confidence">
            <a:extLst>
              <a:ext uri="{FF2B5EF4-FFF2-40B4-BE49-F238E27FC236}">
                <a16:creationId xmlns:a16="http://schemas.microsoft.com/office/drawing/2014/main" id="{09E97D43-993F-41AA-9C2A-1911564E41B0}"/>
              </a:ext>
            </a:extLst>
          </p:cNvPr>
          <p:cNvPicPr>
            <a:picLocks noChangeAspect="1"/>
          </p:cNvPicPr>
          <p:nvPr/>
        </p:nvPicPr>
        <p:blipFill>
          <a:blip r:embed="rId2"/>
          <a:stretch>
            <a:fillRect/>
          </a:stretch>
        </p:blipFill>
        <p:spPr>
          <a:xfrm>
            <a:off x="7024628" y="890239"/>
            <a:ext cx="4864385" cy="5106597"/>
          </a:xfrm>
          <a:prstGeom prst="rect">
            <a:avLst/>
          </a:prstGeom>
        </p:spPr>
      </p:pic>
      <p:pic>
        <p:nvPicPr>
          <p:cNvPr id="9" name="Picture 10" descr="A screenshot of a cell phone&#10;&#10;Description generated with very high confidence">
            <a:extLst>
              <a:ext uri="{FF2B5EF4-FFF2-40B4-BE49-F238E27FC236}">
                <a16:creationId xmlns:a16="http://schemas.microsoft.com/office/drawing/2014/main" id="{1898E6AD-E249-4060-8849-F20D4EC64842}"/>
              </a:ext>
            </a:extLst>
          </p:cNvPr>
          <p:cNvPicPr>
            <a:picLocks noChangeAspect="1"/>
          </p:cNvPicPr>
          <p:nvPr/>
        </p:nvPicPr>
        <p:blipFill>
          <a:blip r:embed="rId3"/>
          <a:stretch>
            <a:fillRect/>
          </a:stretch>
        </p:blipFill>
        <p:spPr>
          <a:xfrm>
            <a:off x="1680940" y="2188330"/>
            <a:ext cx="4698465" cy="3773053"/>
          </a:xfrm>
          <a:prstGeom prst="rect">
            <a:avLst/>
          </a:prstGeom>
        </p:spPr>
      </p:pic>
    </p:spTree>
    <p:extLst>
      <p:ext uri="{BB962C8B-B14F-4D97-AF65-F5344CB8AC3E}">
        <p14:creationId xmlns:p14="http://schemas.microsoft.com/office/powerpoint/2010/main" val="1189519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2435" y="891540"/>
            <a:ext cx="10989565"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6A0FA3-182C-4CCC-809A-949F63D9C4EA}"/>
              </a:ext>
            </a:extLst>
          </p:cNvPr>
          <p:cNvSpPr>
            <a:spLocks noGrp="1"/>
          </p:cNvSpPr>
          <p:nvPr>
            <p:ph type="title"/>
          </p:nvPr>
        </p:nvSpPr>
        <p:spPr>
          <a:xfrm>
            <a:off x="1523984" y="1054121"/>
            <a:ext cx="9465131" cy="1184111"/>
          </a:xfrm>
        </p:spPr>
        <p:txBody>
          <a:bodyPr>
            <a:normAutofit/>
          </a:bodyPr>
          <a:lstStyle/>
          <a:p>
            <a:r>
              <a:rPr lang="en-US">
                <a:cs typeface="Calibri Light"/>
              </a:rPr>
              <a:t>Data Mining Methods  - Preprocessing</a:t>
            </a:r>
            <a:endParaRPr lang="en-US"/>
          </a:p>
        </p:txBody>
      </p:sp>
      <p:sp>
        <p:nvSpPr>
          <p:cNvPr id="3" name="Content Placeholder 2">
            <a:extLst>
              <a:ext uri="{FF2B5EF4-FFF2-40B4-BE49-F238E27FC236}">
                <a16:creationId xmlns:a16="http://schemas.microsoft.com/office/drawing/2014/main" id="{D734AC15-0DCF-459C-8B39-3F41E14937D6}"/>
              </a:ext>
            </a:extLst>
          </p:cNvPr>
          <p:cNvSpPr>
            <a:spLocks noGrp="1"/>
          </p:cNvSpPr>
          <p:nvPr>
            <p:ph idx="1"/>
          </p:nvPr>
        </p:nvSpPr>
        <p:spPr>
          <a:xfrm>
            <a:off x="1524000" y="2399099"/>
            <a:ext cx="9465564" cy="3400969"/>
          </a:xfrm>
        </p:spPr>
        <p:txBody>
          <a:bodyPr vert="horz" lIns="91440" tIns="45720" rIns="91440" bIns="45720" rtlCol="0" anchor="t">
            <a:normAutofit/>
          </a:bodyPr>
          <a:lstStyle/>
          <a:p>
            <a:r>
              <a:rPr lang="en-US" sz="2400">
                <a:cs typeface="Calibri"/>
              </a:rPr>
              <a:t>Tokenization</a:t>
            </a:r>
          </a:p>
          <a:p>
            <a:r>
              <a:rPr lang="en-US" sz="2400">
                <a:cs typeface="Calibri"/>
              </a:rPr>
              <a:t>Lemmatization</a:t>
            </a:r>
          </a:p>
          <a:p>
            <a:r>
              <a:rPr lang="en-US" sz="2400">
                <a:cs typeface="Calibri"/>
              </a:rPr>
              <a:t>Vectorization</a:t>
            </a:r>
          </a:p>
          <a:p>
            <a:pPr lvl="1"/>
            <a:r>
              <a:rPr lang="en-US" sz="2000">
                <a:ea typeface="+mn-lt"/>
                <a:cs typeface="+mn-lt"/>
              </a:rPr>
              <a:t>CountVectorizer</a:t>
            </a:r>
          </a:p>
          <a:p>
            <a:r>
              <a:rPr lang="en-US" sz="2400">
                <a:cs typeface="Calibri"/>
              </a:rPr>
              <a:t>TF/IDF Scaling</a:t>
            </a:r>
          </a:p>
          <a:p>
            <a:pPr lvl="1"/>
            <a:endParaRPr lang="en-US" sz="2000">
              <a:cs typeface="Calibri"/>
            </a:endParaRPr>
          </a:p>
          <a:p>
            <a:pPr lvl="1"/>
            <a:endParaRPr lang="en-US" sz="2000">
              <a:cs typeface="Calibri"/>
            </a:endParaRPr>
          </a:p>
        </p:txBody>
      </p:sp>
      <p:pic>
        <p:nvPicPr>
          <p:cNvPr id="4" name="Picture 4">
            <a:extLst>
              <a:ext uri="{FF2B5EF4-FFF2-40B4-BE49-F238E27FC236}">
                <a16:creationId xmlns:a16="http://schemas.microsoft.com/office/drawing/2014/main" id="{8BB08D44-C5C7-4A57-8DE5-CAF6329B8885}"/>
              </a:ext>
            </a:extLst>
          </p:cNvPr>
          <p:cNvPicPr>
            <a:picLocks noChangeAspect="1"/>
          </p:cNvPicPr>
          <p:nvPr/>
        </p:nvPicPr>
        <p:blipFill>
          <a:blip r:embed="rId3"/>
          <a:stretch>
            <a:fillRect/>
          </a:stretch>
        </p:blipFill>
        <p:spPr>
          <a:xfrm>
            <a:off x="4653844" y="2916439"/>
            <a:ext cx="8754532" cy="460679"/>
          </a:xfrm>
          <a:prstGeom prst="rect">
            <a:avLst/>
          </a:prstGeom>
        </p:spPr>
      </p:pic>
      <p:pic>
        <p:nvPicPr>
          <p:cNvPr id="6" name="Picture 6" descr="A screenshot of a social media post&#10;&#10;Description generated with very high confidence">
            <a:extLst>
              <a:ext uri="{FF2B5EF4-FFF2-40B4-BE49-F238E27FC236}">
                <a16:creationId xmlns:a16="http://schemas.microsoft.com/office/drawing/2014/main" id="{E7D31DCF-6182-43B3-8F17-F3FF05A86A64}"/>
              </a:ext>
            </a:extLst>
          </p:cNvPr>
          <p:cNvPicPr>
            <a:picLocks noChangeAspect="1"/>
          </p:cNvPicPr>
          <p:nvPr/>
        </p:nvPicPr>
        <p:blipFill>
          <a:blip r:embed="rId4"/>
          <a:stretch>
            <a:fillRect/>
          </a:stretch>
        </p:blipFill>
        <p:spPr>
          <a:xfrm>
            <a:off x="4652513" y="2865309"/>
            <a:ext cx="7545237" cy="1601836"/>
          </a:xfrm>
          <a:prstGeom prst="rect">
            <a:avLst/>
          </a:prstGeom>
        </p:spPr>
      </p:pic>
      <p:pic>
        <p:nvPicPr>
          <p:cNvPr id="5" name="Picture 6" descr="A picture containing white, filled, bunch, truck&#10;&#10;Description generated with very high confidence">
            <a:extLst>
              <a:ext uri="{FF2B5EF4-FFF2-40B4-BE49-F238E27FC236}">
                <a16:creationId xmlns:a16="http://schemas.microsoft.com/office/drawing/2014/main" id="{AABF53D3-16CF-4F82-84F4-273332CEECC8}"/>
              </a:ext>
            </a:extLst>
          </p:cNvPr>
          <p:cNvPicPr>
            <a:picLocks noChangeAspect="1"/>
          </p:cNvPicPr>
          <p:nvPr/>
        </p:nvPicPr>
        <p:blipFill>
          <a:blip r:embed="rId5"/>
          <a:stretch>
            <a:fillRect/>
          </a:stretch>
        </p:blipFill>
        <p:spPr>
          <a:xfrm>
            <a:off x="4655128" y="2752467"/>
            <a:ext cx="7107381" cy="1664792"/>
          </a:xfrm>
          <a:prstGeom prst="rect">
            <a:avLst/>
          </a:prstGeom>
        </p:spPr>
      </p:pic>
      <p:pic>
        <p:nvPicPr>
          <p:cNvPr id="16" name="Picture 16">
            <a:extLst>
              <a:ext uri="{FF2B5EF4-FFF2-40B4-BE49-F238E27FC236}">
                <a16:creationId xmlns:a16="http://schemas.microsoft.com/office/drawing/2014/main" id="{24BEA480-6265-4242-8E1C-ACF516B66C5D}"/>
              </a:ext>
            </a:extLst>
          </p:cNvPr>
          <p:cNvPicPr>
            <a:picLocks noChangeAspect="1"/>
          </p:cNvPicPr>
          <p:nvPr/>
        </p:nvPicPr>
        <p:blipFill>
          <a:blip r:embed="rId6"/>
          <a:stretch>
            <a:fillRect/>
          </a:stretch>
        </p:blipFill>
        <p:spPr>
          <a:xfrm>
            <a:off x="4655128" y="4582681"/>
            <a:ext cx="5260109" cy="532817"/>
          </a:xfrm>
          <a:prstGeom prst="rect">
            <a:avLst/>
          </a:prstGeom>
        </p:spPr>
      </p:pic>
      <p:pic>
        <p:nvPicPr>
          <p:cNvPr id="7" name="Picture 8" descr="A close up of a logo&#10;&#10;Description generated with very high confidence">
            <a:extLst>
              <a:ext uri="{FF2B5EF4-FFF2-40B4-BE49-F238E27FC236}">
                <a16:creationId xmlns:a16="http://schemas.microsoft.com/office/drawing/2014/main" id="{EB03F76C-5E64-447F-A777-AAFC377EBBAC}"/>
              </a:ext>
            </a:extLst>
          </p:cNvPr>
          <p:cNvPicPr>
            <a:picLocks noChangeAspect="1"/>
          </p:cNvPicPr>
          <p:nvPr/>
        </p:nvPicPr>
        <p:blipFill>
          <a:blip r:embed="rId7"/>
          <a:stretch>
            <a:fillRect/>
          </a:stretch>
        </p:blipFill>
        <p:spPr>
          <a:xfrm>
            <a:off x="4424218" y="2697599"/>
            <a:ext cx="7765472" cy="3263890"/>
          </a:xfrm>
          <a:prstGeom prst="rect">
            <a:avLst/>
          </a:prstGeom>
        </p:spPr>
      </p:pic>
      <p:pic>
        <p:nvPicPr>
          <p:cNvPr id="13" name="Picture 14">
            <a:extLst>
              <a:ext uri="{FF2B5EF4-FFF2-40B4-BE49-F238E27FC236}">
                <a16:creationId xmlns:a16="http://schemas.microsoft.com/office/drawing/2014/main" id="{1F64FB14-4A70-49D5-A5E5-9EBE3ACD1864}"/>
              </a:ext>
            </a:extLst>
          </p:cNvPr>
          <p:cNvPicPr>
            <a:picLocks noChangeAspect="1"/>
          </p:cNvPicPr>
          <p:nvPr/>
        </p:nvPicPr>
        <p:blipFill>
          <a:blip r:embed="rId8"/>
          <a:stretch>
            <a:fillRect/>
          </a:stretch>
        </p:blipFill>
        <p:spPr>
          <a:xfrm>
            <a:off x="5359399" y="3818766"/>
            <a:ext cx="4394200" cy="559742"/>
          </a:xfrm>
          <a:prstGeom prst="rect">
            <a:avLst/>
          </a:prstGeom>
        </p:spPr>
      </p:pic>
      <p:pic>
        <p:nvPicPr>
          <p:cNvPr id="9" name="Picture 10">
            <a:extLst>
              <a:ext uri="{FF2B5EF4-FFF2-40B4-BE49-F238E27FC236}">
                <a16:creationId xmlns:a16="http://schemas.microsoft.com/office/drawing/2014/main" id="{AB2FAB9A-D15E-4568-B458-8638CB947540}"/>
              </a:ext>
            </a:extLst>
          </p:cNvPr>
          <p:cNvPicPr>
            <a:picLocks noChangeAspect="1"/>
          </p:cNvPicPr>
          <p:nvPr/>
        </p:nvPicPr>
        <p:blipFill>
          <a:blip r:embed="rId9"/>
          <a:stretch>
            <a:fillRect/>
          </a:stretch>
        </p:blipFill>
        <p:spPr>
          <a:xfrm>
            <a:off x="5357957" y="4721803"/>
            <a:ext cx="1071995" cy="624031"/>
          </a:xfrm>
          <a:prstGeom prst="rect">
            <a:avLst/>
          </a:prstGeom>
        </p:spPr>
      </p:pic>
      <p:pic>
        <p:nvPicPr>
          <p:cNvPr id="15" name="Picture 16">
            <a:extLst>
              <a:ext uri="{FF2B5EF4-FFF2-40B4-BE49-F238E27FC236}">
                <a16:creationId xmlns:a16="http://schemas.microsoft.com/office/drawing/2014/main" id="{557F4196-39B8-42EA-B9FE-3C86DEFAE2A1}"/>
              </a:ext>
            </a:extLst>
          </p:cNvPr>
          <p:cNvPicPr>
            <a:picLocks noChangeAspect="1"/>
          </p:cNvPicPr>
          <p:nvPr/>
        </p:nvPicPr>
        <p:blipFill>
          <a:blip r:embed="rId10"/>
          <a:stretch>
            <a:fillRect/>
          </a:stretch>
        </p:blipFill>
        <p:spPr>
          <a:xfrm>
            <a:off x="7553470" y="4761922"/>
            <a:ext cx="1506969" cy="532245"/>
          </a:xfrm>
          <a:prstGeom prst="rect">
            <a:avLst/>
          </a:prstGeom>
        </p:spPr>
      </p:pic>
    </p:spTree>
    <p:extLst>
      <p:ext uri="{BB962C8B-B14F-4D97-AF65-F5344CB8AC3E}">
        <p14:creationId xmlns:p14="http://schemas.microsoft.com/office/powerpoint/2010/main" val="2424722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2435" y="891540"/>
            <a:ext cx="10989565"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6A0FA3-182C-4CCC-809A-949F63D9C4EA}"/>
              </a:ext>
            </a:extLst>
          </p:cNvPr>
          <p:cNvSpPr>
            <a:spLocks noGrp="1"/>
          </p:cNvSpPr>
          <p:nvPr>
            <p:ph type="title"/>
          </p:nvPr>
        </p:nvSpPr>
        <p:spPr>
          <a:xfrm>
            <a:off x="1523984" y="1054121"/>
            <a:ext cx="9465131" cy="1184111"/>
          </a:xfrm>
        </p:spPr>
        <p:txBody>
          <a:bodyPr>
            <a:normAutofit fontScale="90000"/>
          </a:bodyPr>
          <a:lstStyle/>
          <a:p>
            <a:r>
              <a:rPr lang="en-US">
                <a:cs typeface="Calibri Light"/>
              </a:rPr>
              <a:t>Data Mining Methods  - Logistic Regression</a:t>
            </a:r>
            <a:endParaRPr lang="en-US"/>
          </a:p>
        </p:txBody>
      </p:sp>
      <p:pic>
        <p:nvPicPr>
          <p:cNvPr id="4" name="Picture 4" descr="A picture containing drawing&#10;&#10;Description generated with very high confidence">
            <a:extLst>
              <a:ext uri="{FF2B5EF4-FFF2-40B4-BE49-F238E27FC236}">
                <a16:creationId xmlns:a16="http://schemas.microsoft.com/office/drawing/2014/main" id="{98C56716-1DF0-44EF-B723-8F33AC81E53E}"/>
              </a:ext>
            </a:extLst>
          </p:cNvPr>
          <p:cNvPicPr>
            <a:picLocks noGrp="1" noChangeAspect="1"/>
          </p:cNvPicPr>
          <p:nvPr>
            <p:ph idx="1"/>
          </p:nvPr>
        </p:nvPicPr>
        <p:blipFill>
          <a:blip r:embed="rId3"/>
          <a:stretch>
            <a:fillRect/>
          </a:stretch>
        </p:blipFill>
        <p:spPr>
          <a:xfrm>
            <a:off x="5842476" y="3351118"/>
            <a:ext cx="5839806" cy="2144867"/>
          </a:xfrm>
        </p:spPr>
      </p:pic>
      <p:pic>
        <p:nvPicPr>
          <p:cNvPr id="6" name="Picture 6" descr="A screenshot of a cell phone&#10;&#10;Description generated with very high confidence">
            <a:extLst>
              <a:ext uri="{FF2B5EF4-FFF2-40B4-BE49-F238E27FC236}">
                <a16:creationId xmlns:a16="http://schemas.microsoft.com/office/drawing/2014/main" id="{BD1A4886-EBF3-4FB7-A139-5AD4E850952E}"/>
              </a:ext>
            </a:extLst>
          </p:cNvPr>
          <p:cNvPicPr>
            <a:picLocks noChangeAspect="1"/>
          </p:cNvPicPr>
          <p:nvPr/>
        </p:nvPicPr>
        <p:blipFill>
          <a:blip r:embed="rId4"/>
          <a:stretch>
            <a:fillRect/>
          </a:stretch>
        </p:blipFill>
        <p:spPr>
          <a:xfrm>
            <a:off x="1763132" y="3200824"/>
            <a:ext cx="3783980" cy="2389229"/>
          </a:xfrm>
          <a:prstGeom prst="rect">
            <a:avLst/>
          </a:prstGeom>
        </p:spPr>
      </p:pic>
      <p:sp>
        <p:nvSpPr>
          <p:cNvPr id="9" name="TextBox 8">
            <a:extLst>
              <a:ext uri="{FF2B5EF4-FFF2-40B4-BE49-F238E27FC236}">
                <a16:creationId xmlns:a16="http://schemas.microsoft.com/office/drawing/2014/main" id="{EFDAD16E-1D86-4D68-90D1-0722829E03DD}"/>
              </a:ext>
            </a:extLst>
          </p:cNvPr>
          <p:cNvSpPr txBox="1"/>
          <p:nvPr/>
        </p:nvSpPr>
        <p:spPr>
          <a:xfrm>
            <a:off x="6019180" y="2333082"/>
            <a:ext cx="2743199"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t>Confusion </a:t>
            </a:r>
          </a:p>
          <a:p>
            <a:r>
              <a:rPr lang="en-US" sz="2400" b="1"/>
              <a:t>Matrix:</a:t>
            </a:r>
            <a:endParaRPr lang="en-US" sz="2400" b="1">
              <a:cs typeface="Calibri"/>
            </a:endParaRPr>
          </a:p>
        </p:txBody>
      </p:sp>
      <p:sp>
        <p:nvSpPr>
          <p:cNvPr id="11" name="TextBox 10">
            <a:extLst>
              <a:ext uri="{FF2B5EF4-FFF2-40B4-BE49-F238E27FC236}">
                <a16:creationId xmlns:a16="http://schemas.microsoft.com/office/drawing/2014/main" id="{E39A8860-0742-4520-AB85-86E14AF30D70}"/>
              </a:ext>
            </a:extLst>
          </p:cNvPr>
          <p:cNvSpPr txBox="1"/>
          <p:nvPr/>
        </p:nvSpPr>
        <p:spPr>
          <a:xfrm>
            <a:off x="1763519" y="2339664"/>
            <a:ext cx="3783979"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t>Parameter Tuning</a:t>
            </a:r>
            <a:r>
              <a:rPr lang="en-US" sz="2400"/>
              <a:t> (first 5 iterations):</a:t>
            </a:r>
            <a:endParaRPr lang="en-US" sz="2400">
              <a:cs typeface="Calibri"/>
            </a:endParaRPr>
          </a:p>
        </p:txBody>
      </p:sp>
      <p:pic>
        <p:nvPicPr>
          <p:cNvPr id="5" name="Picture 4" descr="A screenshot of a cell phone&#10;&#10;Description automatically generated">
            <a:extLst>
              <a:ext uri="{FF2B5EF4-FFF2-40B4-BE49-F238E27FC236}">
                <a16:creationId xmlns:a16="http://schemas.microsoft.com/office/drawing/2014/main" id="{4B83B67D-1B09-5D42-A1CE-99AE1F3976F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69010" y="2049718"/>
            <a:ext cx="5839806" cy="3754161"/>
          </a:xfrm>
          <a:prstGeom prst="rect">
            <a:avLst/>
          </a:prstGeom>
        </p:spPr>
      </p:pic>
    </p:spTree>
    <p:extLst>
      <p:ext uri="{BB962C8B-B14F-4D97-AF65-F5344CB8AC3E}">
        <p14:creationId xmlns:p14="http://schemas.microsoft.com/office/powerpoint/2010/main" val="1950737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C6A0FA3-182C-4CCC-809A-949F63D9C4EA}"/>
              </a:ext>
            </a:extLst>
          </p:cNvPr>
          <p:cNvSpPr>
            <a:spLocks noGrp="1"/>
          </p:cNvSpPr>
          <p:nvPr>
            <p:ph type="title"/>
          </p:nvPr>
        </p:nvSpPr>
        <p:spPr>
          <a:xfrm>
            <a:off x="524256" y="4767072"/>
            <a:ext cx="6594189" cy="1625210"/>
          </a:xfrm>
        </p:spPr>
        <p:txBody>
          <a:bodyPr>
            <a:normAutofit/>
          </a:bodyPr>
          <a:lstStyle/>
          <a:p>
            <a:pPr algn="r"/>
            <a:r>
              <a:rPr lang="en-US">
                <a:solidFill>
                  <a:srgbClr val="FFFFFF"/>
                </a:solidFill>
                <a:cs typeface="Calibri Light"/>
              </a:rPr>
              <a:t>Data Mining Methods  - RNN with LSTM</a:t>
            </a:r>
            <a:endParaRPr lang="en-US">
              <a:solidFill>
                <a:srgbClr val="FFFFFF"/>
              </a:solidFill>
            </a:endParaRPr>
          </a:p>
        </p:txBody>
      </p:sp>
      <p:sp>
        <p:nvSpPr>
          <p:cNvPr id="23" name="Rectangle 22">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6" descr="A screenshot of a cell phone&#10;&#10;Description generated with very high confidence">
            <a:extLst>
              <a:ext uri="{FF2B5EF4-FFF2-40B4-BE49-F238E27FC236}">
                <a16:creationId xmlns:a16="http://schemas.microsoft.com/office/drawing/2014/main" id="{485BFD8C-36E9-4E00-B5FE-F896D9EEE3F4}"/>
              </a:ext>
            </a:extLst>
          </p:cNvPr>
          <p:cNvPicPr>
            <a:picLocks noGrp="1" noChangeAspect="1"/>
          </p:cNvPicPr>
          <p:nvPr>
            <p:ph idx="1"/>
          </p:nvPr>
        </p:nvPicPr>
        <p:blipFill>
          <a:blip r:embed="rId3"/>
          <a:stretch>
            <a:fillRect/>
          </a:stretch>
        </p:blipFill>
        <p:spPr>
          <a:xfrm>
            <a:off x="325499" y="171986"/>
            <a:ext cx="6960419" cy="4225480"/>
          </a:xfrm>
        </p:spPr>
      </p:pic>
      <p:sp>
        <p:nvSpPr>
          <p:cNvPr id="11" name="TextBox 10">
            <a:extLst>
              <a:ext uri="{FF2B5EF4-FFF2-40B4-BE49-F238E27FC236}">
                <a16:creationId xmlns:a16="http://schemas.microsoft.com/office/drawing/2014/main" id="{3CA38E50-C590-42C2-9B52-714B5F827EDA}"/>
              </a:ext>
            </a:extLst>
          </p:cNvPr>
          <p:cNvSpPr txBox="1"/>
          <p:nvPr/>
        </p:nvSpPr>
        <p:spPr>
          <a:xfrm>
            <a:off x="7877175" y="828675"/>
            <a:ext cx="37338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solidFill>
                <a:schemeClr val="bg1"/>
              </a:solidFill>
              <a:cs typeface="Calibri"/>
            </a:endParaRPr>
          </a:p>
        </p:txBody>
      </p:sp>
      <p:pic>
        <p:nvPicPr>
          <p:cNvPr id="13" name="Picture 14" descr="A close up of a logo&#10;&#10;Description generated with very high confidence">
            <a:extLst>
              <a:ext uri="{FF2B5EF4-FFF2-40B4-BE49-F238E27FC236}">
                <a16:creationId xmlns:a16="http://schemas.microsoft.com/office/drawing/2014/main" id="{1627613B-DEF5-46A8-9908-E1360CC6F016}"/>
              </a:ext>
            </a:extLst>
          </p:cNvPr>
          <p:cNvPicPr>
            <a:picLocks noChangeAspect="1"/>
          </p:cNvPicPr>
          <p:nvPr/>
        </p:nvPicPr>
        <p:blipFill>
          <a:blip r:embed="rId4"/>
          <a:stretch>
            <a:fillRect/>
          </a:stretch>
        </p:blipFill>
        <p:spPr>
          <a:xfrm>
            <a:off x="310682" y="171986"/>
            <a:ext cx="6964680" cy="4361622"/>
          </a:xfrm>
          <a:prstGeom prst="rect">
            <a:avLst/>
          </a:prstGeom>
        </p:spPr>
      </p:pic>
      <p:sp>
        <p:nvSpPr>
          <p:cNvPr id="3" name="TextBox 2">
            <a:extLst>
              <a:ext uri="{FF2B5EF4-FFF2-40B4-BE49-F238E27FC236}">
                <a16:creationId xmlns:a16="http://schemas.microsoft.com/office/drawing/2014/main" id="{1A001B2F-626D-5F4A-BF22-3B73DFF7E770}"/>
              </a:ext>
            </a:extLst>
          </p:cNvPr>
          <p:cNvSpPr txBox="1"/>
          <p:nvPr/>
        </p:nvSpPr>
        <p:spPr>
          <a:xfrm>
            <a:off x="7877175" y="828675"/>
            <a:ext cx="3405809" cy="3416320"/>
          </a:xfrm>
          <a:prstGeom prst="rect">
            <a:avLst/>
          </a:prstGeom>
          <a:noFill/>
        </p:spPr>
        <p:txBody>
          <a:bodyPr wrap="square" rtlCol="0">
            <a:spAutoFit/>
          </a:bodyPr>
          <a:lstStyle/>
          <a:p>
            <a:pPr marL="285750" indent="-285750">
              <a:buFont typeface="Arial" panose="020B0604020202020204" pitchFamily="34" charset="0"/>
              <a:buChar char="•"/>
            </a:pPr>
            <a:r>
              <a:rPr lang="en-US">
                <a:solidFill>
                  <a:schemeClr val="bg1"/>
                </a:solidFill>
              </a:rPr>
              <a:t>RNN does a better job at processing sequence data because an output of a previous node feeds into the node after that</a:t>
            </a:r>
            <a:r>
              <a:rPr lang="en-US" altLang="zh-CN">
                <a:solidFill>
                  <a:schemeClr val="bg1"/>
                </a:solidFill>
              </a:rPr>
              <a:t>.</a:t>
            </a:r>
            <a:endParaRPr lang="en-US">
              <a:solidFill>
                <a:schemeClr val="bg1"/>
              </a:solidFill>
            </a:endParaRPr>
          </a:p>
          <a:p>
            <a:pPr marL="285750" indent="-285750">
              <a:buFont typeface="Arial" panose="020B0604020202020204" pitchFamily="34" charset="0"/>
              <a:buChar char="•"/>
            </a:pPr>
            <a:r>
              <a:rPr lang="en-US">
                <a:solidFill>
                  <a:schemeClr val="bg1"/>
                </a:solidFill>
              </a:rPr>
              <a:t>LSTM addresses the long-term dependency problem of RNNs. LSTM can alter information stored in the cell state, through a structure called gates.</a:t>
            </a:r>
          </a:p>
          <a:p>
            <a:pPr marL="285750" indent="-285750">
              <a:buFont typeface="Arial" panose="020B0604020202020204" pitchFamily="34" charset="0"/>
              <a:buChar char="•"/>
            </a:pPr>
            <a:endParaRPr lang="en-US">
              <a:solidFill>
                <a:schemeClr val="bg1"/>
              </a:solidFill>
            </a:endParaRPr>
          </a:p>
          <a:p>
            <a:endParaRPr lang="en-US"/>
          </a:p>
        </p:txBody>
      </p:sp>
      <p:pic>
        <p:nvPicPr>
          <p:cNvPr id="5" name="Picture 4" descr="A screenshot of a cell phone&#10;&#10;Description automatically generated">
            <a:extLst>
              <a:ext uri="{FF2B5EF4-FFF2-40B4-BE49-F238E27FC236}">
                <a16:creationId xmlns:a16="http://schemas.microsoft.com/office/drawing/2014/main" id="{AF397EAF-6E41-0445-954F-C7831EC737B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4539" y="112842"/>
            <a:ext cx="7224320" cy="4361622"/>
          </a:xfrm>
          <a:prstGeom prst="rect">
            <a:avLst/>
          </a:prstGeom>
        </p:spPr>
      </p:pic>
    </p:spTree>
    <p:extLst>
      <p:ext uri="{BB962C8B-B14F-4D97-AF65-F5344CB8AC3E}">
        <p14:creationId xmlns:p14="http://schemas.microsoft.com/office/powerpoint/2010/main" val="2190370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C6A0FA3-182C-4CCC-809A-949F63D9C4EA}"/>
              </a:ext>
            </a:extLst>
          </p:cNvPr>
          <p:cNvSpPr>
            <a:spLocks noGrp="1"/>
          </p:cNvSpPr>
          <p:nvPr>
            <p:ph type="title"/>
          </p:nvPr>
        </p:nvSpPr>
        <p:spPr>
          <a:xfrm>
            <a:off x="524256" y="4767072"/>
            <a:ext cx="6594189" cy="1625210"/>
          </a:xfrm>
        </p:spPr>
        <p:txBody>
          <a:bodyPr>
            <a:normAutofit/>
          </a:bodyPr>
          <a:lstStyle/>
          <a:p>
            <a:pPr algn="r"/>
            <a:r>
              <a:rPr lang="en-US">
                <a:solidFill>
                  <a:srgbClr val="FFFFFF"/>
                </a:solidFill>
                <a:cs typeface="Calibri Light"/>
              </a:rPr>
              <a:t>Data Mining Methods  - RNN with LSTM</a:t>
            </a:r>
            <a:endParaRPr lang="en-US">
              <a:solidFill>
                <a:srgbClr val="FFFFFF"/>
              </a:solidFill>
            </a:endParaRPr>
          </a:p>
        </p:txBody>
      </p:sp>
      <p:pic>
        <p:nvPicPr>
          <p:cNvPr id="4" name="Picture 4" descr="A screenshot of a cell phone&#10;&#10;Description generated with very high confidence">
            <a:extLst>
              <a:ext uri="{FF2B5EF4-FFF2-40B4-BE49-F238E27FC236}">
                <a16:creationId xmlns:a16="http://schemas.microsoft.com/office/drawing/2014/main" id="{48138254-7F60-4D4C-AF44-1A1ABBD2B9D1}"/>
              </a:ext>
            </a:extLst>
          </p:cNvPr>
          <p:cNvPicPr>
            <a:picLocks noChangeAspect="1"/>
          </p:cNvPicPr>
          <p:nvPr/>
        </p:nvPicPr>
        <p:blipFill rotWithShape="1">
          <a:blip r:embed="rId3"/>
          <a:srcRect r="7633" b="-1"/>
          <a:stretch/>
        </p:blipFill>
        <p:spPr>
          <a:xfrm>
            <a:off x="292197" y="230293"/>
            <a:ext cx="7058306" cy="4107392"/>
          </a:xfrm>
          <a:prstGeom prst="rect">
            <a:avLst/>
          </a:prstGeom>
        </p:spPr>
      </p:pic>
      <p:sp>
        <p:nvSpPr>
          <p:cNvPr id="23" name="Rectangle 22">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3CA38E50-C590-42C2-9B52-714B5F827EDA}"/>
              </a:ext>
            </a:extLst>
          </p:cNvPr>
          <p:cNvSpPr txBox="1"/>
          <p:nvPr/>
        </p:nvSpPr>
        <p:spPr>
          <a:xfrm>
            <a:off x="7877175" y="828675"/>
            <a:ext cx="37338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solidFill>
                <a:schemeClr val="bg1"/>
              </a:solidFill>
              <a:cs typeface="Calibri"/>
            </a:endParaRPr>
          </a:p>
        </p:txBody>
      </p:sp>
      <p:sp>
        <p:nvSpPr>
          <p:cNvPr id="5" name="Content Placeholder 4">
            <a:extLst>
              <a:ext uri="{FF2B5EF4-FFF2-40B4-BE49-F238E27FC236}">
                <a16:creationId xmlns:a16="http://schemas.microsoft.com/office/drawing/2014/main" id="{918E3D98-0EAF-4B1C-BE58-3B7F261ECD33}"/>
              </a:ext>
            </a:extLst>
          </p:cNvPr>
          <p:cNvSpPr>
            <a:spLocks noGrp="1"/>
          </p:cNvSpPr>
          <p:nvPr>
            <p:ph idx="1"/>
          </p:nvPr>
        </p:nvSpPr>
        <p:spPr>
          <a:xfrm>
            <a:off x="7879080" y="1147445"/>
            <a:ext cx="3307080" cy="4816158"/>
          </a:xfrm>
        </p:spPr>
        <p:txBody>
          <a:bodyPr vert="horz" lIns="91440" tIns="45720" rIns="91440" bIns="45720" rtlCol="0" anchor="t">
            <a:normAutofit fontScale="92500" lnSpcReduction="20000"/>
          </a:bodyPr>
          <a:lstStyle/>
          <a:p>
            <a:pPr marL="0" indent="0">
              <a:buNone/>
            </a:pPr>
            <a:r>
              <a:rPr lang="en-US">
                <a:solidFill>
                  <a:schemeClr val="bg1"/>
                </a:solidFill>
              </a:rPr>
              <a:t>The neural network has four layers, including one input layer(embedding layer) and one output (dense) layer. We have 699,303 parameters, which is </a:t>
            </a:r>
            <a:r>
              <a:rPr lang="en-US" err="1">
                <a:solidFill>
                  <a:schemeClr val="bg1"/>
                </a:solidFill>
              </a:rPr>
              <a:t>vocab_size</a:t>
            </a:r>
            <a:r>
              <a:rPr lang="en-US">
                <a:solidFill>
                  <a:schemeClr val="bg1"/>
                </a:solidFill>
              </a:rPr>
              <a:t> times the </a:t>
            </a:r>
            <a:r>
              <a:rPr lang="en-US" err="1">
                <a:solidFill>
                  <a:schemeClr val="bg1"/>
                </a:solidFill>
              </a:rPr>
              <a:t>embedding_dim</a:t>
            </a:r>
            <a:r>
              <a:rPr lang="en-US">
                <a:solidFill>
                  <a:schemeClr val="bg1"/>
                </a:solidFill>
              </a:rPr>
              <a:t>. The weights of the embedding layer are initialized with random weights and are then adjusted through backpropagation during training.</a:t>
            </a:r>
          </a:p>
          <a:p>
            <a:pPr marL="0" indent="0">
              <a:buNone/>
            </a:pPr>
            <a:endParaRPr lang="en-US"/>
          </a:p>
        </p:txBody>
      </p:sp>
      <p:pic>
        <p:nvPicPr>
          <p:cNvPr id="9" name="Picture 9" descr="A screenshot of a cell phone&#10;&#10;Description generated with very high confidence">
            <a:extLst>
              <a:ext uri="{FF2B5EF4-FFF2-40B4-BE49-F238E27FC236}">
                <a16:creationId xmlns:a16="http://schemas.microsoft.com/office/drawing/2014/main" id="{B3B533D8-EFF3-41F9-AF64-B8115573A546}"/>
              </a:ext>
            </a:extLst>
          </p:cNvPr>
          <p:cNvPicPr>
            <a:picLocks noChangeAspect="1"/>
          </p:cNvPicPr>
          <p:nvPr/>
        </p:nvPicPr>
        <p:blipFill>
          <a:blip r:embed="rId4"/>
          <a:stretch>
            <a:fillRect/>
          </a:stretch>
        </p:blipFill>
        <p:spPr>
          <a:xfrm>
            <a:off x="321732" y="629496"/>
            <a:ext cx="11228411" cy="3308985"/>
          </a:xfrm>
          <a:prstGeom prst="rect">
            <a:avLst/>
          </a:prstGeom>
        </p:spPr>
      </p:pic>
      <p:sp>
        <p:nvSpPr>
          <p:cNvPr id="12" name="TextBox 11">
            <a:extLst>
              <a:ext uri="{FF2B5EF4-FFF2-40B4-BE49-F238E27FC236}">
                <a16:creationId xmlns:a16="http://schemas.microsoft.com/office/drawing/2014/main" id="{054054C2-B845-674A-8347-45F632F83404}"/>
              </a:ext>
            </a:extLst>
          </p:cNvPr>
          <p:cNvSpPr txBox="1"/>
          <p:nvPr/>
        </p:nvSpPr>
        <p:spPr>
          <a:xfrm>
            <a:off x="292197" y="3043238"/>
            <a:ext cx="11152091" cy="895243"/>
          </a:xfrm>
          <a:prstGeom prst="rect">
            <a:avLst/>
          </a:prstGeom>
          <a:noFill/>
          <a:ln w="50800">
            <a:solidFill>
              <a:schemeClr val="accent1"/>
            </a:solidFill>
          </a:ln>
        </p:spPr>
        <p:txBody>
          <a:bodyPr wrap="square" rtlCol="0">
            <a:spAutoFit/>
          </a:bodyPr>
          <a:lstStyle/>
          <a:p>
            <a:endParaRPr lang="en-US"/>
          </a:p>
        </p:txBody>
      </p:sp>
      <p:pic>
        <p:nvPicPr>
          <p:cNvPr id="10" name="Picture 9" descr="A close up of a map&#10;&#10;Description automatically generated">
            <a:extLst>
              <a:ext uri="{FF2B5EF4-FFF2-40B4-BE49-F238E27FC236}">
                <a16:creationId xmlns:a16="http://schemas.microsoft.com/office/drawing/2014/main" id="{B4ACAD40-132C-6D4A-9CE6-7170E0C210B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4595" y="35167"/>
            <a:ext cx="11375548" cy="6576126"/>
          </a:xfrm>
          <a:prstGeom prst="rect">
            <a:avLst/>
          </a:prstGeom>
        </p:spPr>
      </p:pic>
    </p:spTree>
    <p:extLst>
      <p:ext uri="{BB962C8B-B14F-4D97-AF65-F5344CB8AC3E}">
        <p14:creationId xmlns:p14="http://schemas.microsoft.com/office/powerpoint/2010/main" val="2291034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9"/>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2"/>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TotalTime>
  <Words>2308</Words>
  <Application>Microsoft Macintosh PowerPoint</Application>
  <PresentationFormat>Widescreen</PresentationFormat>
  <Paragraphs>129</Paragraphs>
  <Slides>12</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Arial,Sans-Serif</vt:lpstr>
      <vt:lpstr>Arial</vt:lpstr>
      <vt:lpstr>Calibri</vt:lpstr>
      <vt:lpstr>Calibri Light</vt:lpstr>
      <vt:lpstr>Courier New</vt:lpstr>
      <vt:lpstr>Symbol</vt:lpstr>
      <vt:lpstr>Wingdings</vt:lpstr>
      <vt:lpstr>office theme</vt:lpstr>
      <vt:lpstr>Analyzing Customer Sentiment of United Airlines on Twitter</vt:lpstr>
      <vt:lpstr>Business Problem/Opportunity</vt:lpstr>
      <vt:lpstr>Data Set  - Overview</vt:lpstr>
      <vt:lpstr>Data Set  - Cleaning</vt:lpstr>
      <vt:lpstr>Data Set  - Visualizations</vt:lpstr>
      <vt:lpstr>Data Mining Methods  - Preprocessing</vt:lpstr>
      <vt:lpstr>Data Mining Methods  - Logistic Regression</vt:lpstr>
      <vt:lpstr>Data Mining Methods  - RNN with LSTM</vt:lpstr>
      <vt:lpstr>Data Mining Methods  - RNN with LSTM</vt:lpstr>
      <vt:lpstr>Results</vt:lpstr>
      <vt:lpstr>Limitations and Improvements</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Li Jiang</cp:lastModifiedBy>
  <cp:revision>5</cp:revision>
  <dcterms:created xsi:type="dcterms:W3CDTF">2020-02-29T19:18:20Z</dcterms:created>
  <dcterms:modified xsi:type="dcterms:W3CDTF">2020-03-03T17:03:43Z</dcterms:modified>
</cp:coreProperties>
</file>