
<file path=[Content_Types].xml><?xml version="1.0" encoding="utf-8"?>
<Types xmlns="http://schemas.openxmlformats.org/package/2006/content-types">
  <Default Extension="png" ContentType="image/png"/>
  <Default Extension="svg" ContentType="image/svg+xml"/>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5"/>
    <p:sldMasterId id="2147483690" r:id="rId6"/>
  </p:sldMasterIdLst>
  <p:notesMasterIdLst>
    <p:notesMasterId r:id="rId78"/>
  </p:notesMasterIdLst>
  <p:handoutMasterIdLst>
    <p:handoutMasterId r:id="rId79"/>
  </p:handoutMasterIdLst>
  <p:sldIdLst>
    <p:sldId id="256" r:id="rId7"/>
    <p:sldId id="258" r:id="rId8"/>
    <p:sldId id="308" r:id="rId9"/>
    <p:sldId id="259" r:id="rId10"/>
    <p:sldId id="260" r:id="rId11"/>
    <p:sldId id="309" r:id="rId12"/>
    <p:sldId id="328" r:id="rId13"/>
    <p:sldId id="329" r:id="rId14"/>
    <p:sldId id="330" r:id="rId15"/>
    <p:sldId id="333" r:id="rId16"/>
    <p:sldId id="336" r:id="rId17"/>
    <p:sldId id="338" r:id="rId18"/>
    <p:sldId id="340" r:id="rId19"/>
    <p:sldId id="264" r:id="rId20"/>
    <p:sldId id="310" r:id="rId21"/>
    <p:sldId id="262" r:id="rId22"/>
    <p:sldId id="265" r:id="rId23"/>
    <p:sldId id="312" r:id="rId24"/>
    <p:sldId id="267" r:id="rId25"/>
    <p:sldId id="270" r:id="rId26"/>
    <p:sldId id="323" r:id="rId27"/>
    <p:sldId id="268" r:id="rId28"/>
    <p:sldId id="314" r:id="rId29"/>
    <p:sldId id="313" r:id="rId30"/>
    <p:sldId id="271" r:id="rId31"/>
    <p:sldId id="272" r:id="rId32"/>
    <p:sldId id="307" r:id="rId33"/>
    <p:sldId id="326" r:id="rId34"/>
    <p:sldId id="324" r:id="rId35"/>
    <p:sldId id="315" r:id="rId36"/>
    <p:sldId id="273" r:id="rId37"/>
    <p:sldId id="274" r:id="rId38"/>
    <p:sldId id="275" r:id="rId39"/>
    <p:sldId id="276" r:id="rId40"/>
    <p:sldId id="305" r:id="rId41"/>
    <p:sldId id="278" r:id="rId42"/>
    <p:sldId id="334" r:id="rId43"/>
    <p:sldId id="335" r:id="rId44"/>
    <p:sldId id="279" r:id="rId45"/>
    <p:sldId id="339" r:id="rId46"/>
    <p:sldId id="280" r:id="rId47"/>
    <p:sldId id="281" r:id="rId48"/>
    <p:sldId id="282" r:id="rId49"/>
    <p:sldId id="283" r:id="rId50"/>
    <p:sldId id="320" r:id="rId51"/>
    <p:sldId id="321" r:id="rId52"/>
    <p:sldId id="284" r:id="rId53"/>
    <p:sldId id="303" r:id="rId54"/>
    <p:sldId id="285" r:id="rId55"/>
    <p:sldId id="286" r:id="rId56"/>
    <p:sldId id="316" r:id="rId57"/>
    <p:sldId id="304" r:id="rId58"/>
    <p:sldId id="289" r:id="rId59"/>
    <p:sldId id="317" r:id="rId60"/>
    <p:sldId id="318" r:id="rId61"/>
    <p:sldId id="290" r:id="rId62"/>
    <p:sldId id="291" r:id="rId63"/>
    <p:sldId id="319" r:id="rId64"/>
    <p:sldId id="292" r:id="rId65"/>
    <p:sldId id="293" r:id="rId66"/>
    <p:sldId id="322" r:id="rId67"/>
    <p:sldId id="294" r:id="rId68"/>
    <p:sldId id="302" r:id="rId69"/>
    <p:sldId id="311" r:id="rId70"/>
    <p:sldId id="296" r:id="rId71"/>
    <p:sldId id="297" r:id="rId72"/>
    <p:sldId id="298" r:id="rId73"/>
    <p:sldId id="299" r:id="rId74"/>
    <p:sldId id="300" r:id="rId75"/>
    <p:sldId id="301" r:id="rId76"/>
    <p:sldId id="327" r:id="rId7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ступление" id="{9FFB3BA1-60BF-47A5-B553-21BF404BFBE8}">
          <p14:sldIdLst>
            <p14:sldId id="256"/>
          </p14:sldIdLst>
        </p14:section>
        <p14:section name="Опрос" id="{43066BAC-F9CE-41F4-90C5-99E031C39168}">
          <p14:sldIdLst>
            <p14:sldId id="258"/>
            <p14:sldId id="308"/>
            <p14:sldId id="259"/>
            <p14:sldId id="260"/>
            <p14:sldId id="309"/>
            <p14:sldId id="328"/>
            <p14:sldId id="329"/>
            <p14:sldId id="330"/>
            <p14:sldId id="333"/>
            <p14:sldId id="336"/>
            <p14:sldId id="338"/>
            <p14:sldId id="340"/>
            <p14:sldId id="264"/>
            <p14:sldId id="310"/>
            <p14:sldId id="262"/>
          </p14:sldIdLst>
        </p14:section>
        <p14:section name="Decomposition" id="{C0CDF7E5-439C-4561-8F61-6C0123FDA5AA}">
          <p14:sldIdLst>
            <p14:sldId id="265"/>
            <p14:sldId id="312"/>
            <p14:sldId id="267"/>
            <p14:sldId id="270"/>
            <p14:sldId id="323"/>
            <p14:sldId id="268"/>
            <p14:sldId id="314"/>
            <p14:sldId id="313"/>
          </p14:sldIdLst>
        </p14:section>
        <p14:section name="Composability" id="{50177EF8-0E39-433E-91A0-8FF2D2153F1D}">
          <p14:sldIdLst>
            <p14:sldId id="271"/>
            <p14:sldId id="272"/>
            <p14:sldId id="307"/>
            <p14:sldId id="326"/>
            <p14:sldId id="324"/>
            <p14:sldId id="315"/>
            <p14:sldId id="273"/>
            <p14:sldId id="274"/>
            <p14:sldId id="275"/>
            <p14:sldId id="276"/>
            <p14:sldId id="305"/>
            <p14:sldId id="278"/>
          </p14:sldIdLst>
        </p14:section>
        <p14:section name="Задача ControlDigit" id="{A1DEB306-903C-40F2-9914-F21A4B7E8BC7}">
          <p14:sldIdLst>
            <p14:sldId id="334"/>
            <p14:sldId id="335"/>
            <p14:sldId id="279"/>
            <p14:sldId id="339"/>
            <p14:sldId id="280"/>
          </p14:sldIdLst>
        </p14:section>
        <p14:section name="Readability" id="{0C4F3F5C-4570-449A-B213-BE662A1E5AF4}">
          <p14:sldIdLst>
            <p14:sldId id="281"/>
            <p14:sldId id="282"/>
            <p14:sldId id="283"/>
            <p14:sldId id="320"/>
            <p14:sldId id="321"/>
            <p14:sldId id="284"/>
            <p14:sldId id="303"/>
            <p14:sldId id="285"/>
            <p14:sldId id="286"/>
            <p14:sldId id="316"/>
            <p14:sldId id="304"/>
            <p14:sldId id="289"/>
            <p14:sldId id="317"/>
            <p14:sldId id="318"/>
            <p14:sldId id="290"/>
            <p14:sldId id="291"/>
            <p14:sldId id="319"/>
            <p14:sldId id="292"/>
            <p14:sldId id="293"/>
            <p14:sldId id="322"/>
            <p14:sldId id="294"/>
          </p14:sldIdLst>
        </p14:section>
        <p14:section name="Задача Chess" id="{33F6E6C4-C527-46FA-9259-88B9F3554688}">
          <p14:sldIdLst>
            <p14:sldId id="302"/>
            <p14:sldId id="311"/>
            <p14:sldId id="296"/>
          </p14:sldIdLst>
        </p14:section>
        <p14:section name="Правило бойскаута" id="{C2138896-462A-46D8-8036-E11C8F4CBE23}">
          <p14:sldIdLst>
            <p14:sldId id="297"/>
            <p14:sldId id="298"/>
            <p14:sldId id="299"/>
            <p14:sldId id="300"/>
          </p14:sldIdLst>
        </p14:section>
        <p14:section name="Заключение" id="{80D730FA-FED6-43DB-B3D4-A62E0F70FE8A}">
          <p14:sldIdLst>
            <p14:sldId id="301"/>
            <p14:sldId id="32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118776"/>
    <a:srgbClr val="00007F"/>
    <a:srgbClr val="0000FF"/>
    <a:srgbClr val="5B9BD5"/>
    <a:srgbClr val="FFFFFF"/>
    <a:srgbClr val="D9444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93" autoAdjust="0"/>
    <p:restoredTop sz="77829" autoAdjust="0"/>
  </p:normalViewPr>
  <p:slideViewPr>
    <p:cSldViewPr>
      <p:cViewPr varScale="1">
        <p:scale>
          <a:sx n="89" d="100"/>
          <a:sy n="89" d="100"/>
        </p:scale>
        <p:origin x="1344"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7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handoutMaster" Target="handoutMasters/handoutMaster1.xml"/><Relationship Id="rId5" Type="http://schemas.openxmlformats.org/officeDocument/2006/relationships/slideMaster" Target="slideMasters/slideMaster1.xml"/><Relationship Id="rId61" Type="http://schemas.openxmlformats.org/officeDocument/2006/relationships/slide" Target="slides/slide55.xml"/><Relationship Id="rId82"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66C165-B39F-46D3-B19F-623799541DD3}"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9C9C0585-42CE-4F34-A2BB-F1377DA03788}">
      <dgm:prSet phldrT="[Текст]" custT="1"/>
      <dgm:spPr/>
      <dgm:t>
        <a:bodyPr/>
        <a:lstStyle/>
        <a:p>
          <a:pPr algn="ctr"/>
          <a:r>
            <a:rPr lang="ru-RU" sz="4000" dirty="0">
              <a:solidFill>
                <a:schemeClr val="accent1"/>
              </a:solidFill>
            </a:rPr>
            <a:t>ВОПРОСЫ</a:t>
          </a:r>
          <a:r>
            <a:rPr lang="en-US" sz="4000" dirty="0">
              <a:solidFill>
                <a:schemeClr val="accent1"/>
              </a:solidFill>
            </a:rPr>
            <a:t>?</a:t>
          </a:r>
          <a:endParaRPr lang="ru-RU" sz="4000" dirty="0">
            <a:solidFill>
              <a:schemeClr val="accent1"/>
            </a:solidFill>
          </a:endParaRPr>
        </a:p>
      </dgm:t>
    </dgm:pt>
    <dgm:pt modelId="{4E5DCF2B-AAE7-41E2-837F-518128C03597}" type="parTrans" cxnId="{A177C822-7566-4410-A889-706A6CE15148}">
      <dgm:prSet/>
      <dgm:spPr/>
      <dgm:t>
        <a:bodyPr/>
        <a:lstStyle/>
        <a:p>
          <a:endParaRPr lang="ru-RU"/>
        </a:p>
      </dgm:t>
    </dgm:pt>
    <dgm:pt modelId="{56F70C7F-1925-4DBA-9BD6-AF5E91799A59}" type="sibTrans" cxnId="{A177C822-7566-4410-A889-706A6CE15148}">
      <dgm:prSet/>
      <dgm:spPr/>
      <dgm:t>
        <a:bodyPr/>
        <a:lstStyle/>
        <a:p>
          <a:endParaRPr lang="ru-RU"/>
        </a:p>
      </dgm:t>
    </dgm:pt>
    <dgm:pt modelId="{B6F028CB-F170-4FEF-BC3A-25F0E90D434A}" type="pres">
      <dgm:prSet presAssocID="{8F66C165-B39F-46D3-B19F-623799541DD3}" presName="Name0" presStyleCnt="0">
        <dgm:presLayoutVars>
          <dgm:dir/>
        </dgm:presLayoutVars>
      </dgm:prSet>
      <dgm:spPr/>
      <dgm:t>
        <a:bodyPr/>
        <a:lstStyle/>
        <a:p>
          <a:endParaRPr lang="ru-RU"/>
        </a:p>
      </dgm:t>
    </dgm:pt>
    <dgm:pt modelId="{65D73C51-61AB-436D-8191-975603FC9C68}" type="pres">
      <dgm:prSet presAssocID="{9C9C0585-42CE-4F34-A2BB-F1377DA03788}" presName="composite" presStyleCnt="0"/>
      <dgm:spPr/>
    </dgm:pt>
    <dgm:pt modelId="{A30F2283-C0A4-4A69-BCBE-833D967155A2}" type="pres">
      <dgm:prSet presAssocID="{9C9C0585-42CE-4F34-A2BB-F1377DA03788}" presName="rect2" presStyleLbl="revTx" presStyleIdx="0" presStyleCnt="1" custScaleX="215057" custScaleY="249385" custLinFactY="200000" custLinFactNeighborX="105" custLinFactNeighborY="288506">
        <dgm:presLayoutVars>
          <dgm:bulletEnabled val="1"/>
        </dgm:presLayoutVars>
      </dgm:prSet>
      <dgm:spPr/>
      <dgm:t>
        <a:bodyPr/>
        <a:lstStyle/>
        <a:p>
          <a:endParaRPr lang="ru-RU"/>
        </a:p>
      </dgm:t>
    </dgm:pt>
    <dgm:pt modelId="{DFDA3CA3-5C68-4A2F-A4A8-285063A35D87}" type="pres">
      <dgm:prSet presAssocID="{9C9C0585-42CE-4F34-A2BB-F1377DA03788}" presName="rect1" presStyleLbl="alignImgPlace1" presStyleIdx="0" presStyleCnt="1" custScaleX="62421" custScaleY="62421" custLinFactNeighborX="1076" custLinFactNeighborY="-52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a:noFill/>
        </a:ln>
      </dgm:spPr>
    </dgm:pt>
  </dgm:ptLst>
  <dgm:cxnLst>
    <dgm:cxn modelId="{A177C822-7566-4410-A889-706A6CE15148}" srcId="{8F66C165-B39F-46D3-B19F-623799541DD3}" destId="{9C9C0585-42CE-4F34-A2BB-F1377DA03788}" srcOrd="0" destOrd="0" parTransId="{4E5DCF2B-AAE7-41E2-837F-518128C03597}" sibTransId="{56F70C7F-1925-4DBA-9BD6-AF5E91799A59}"/>
    <dgm:cxn modelId="{A9E27516-E8E4-42A7-A155-024D48E79559}" type="presOf" srcId="{8F66C165-B39F-46D3-B19F-623799541DD3}" destId="{B6F028CB-F170-4FEF-BC3A-25F0E90D434A}" srcOrd="0" destOrd="0" presId="urn:microsoft.com/office/officeart/2008/layout/PictureGrid"/>
    <dgm:cxn modelId="{ACD53F50-5BA1-48C9-B5DF-09BF6DA4DE65}" type="presOf" srcId="{9C9C0585-42CE-4F34-A2BB-F1377DA03788}" destId="{A30F2283-C0A4-4A69-BCBE-833D967155A2}" srcOrd="0" destOrd="0" presId="urn:microsoft.com/office/officeart/2008/layout/PictureGrid"/>
    <dgm:cxn modelId="{CC189C1C-06A1-4F03-B886-67BF46A53703}" type="presParOf" srcId="{B6F028CB-F170-4FEF-BC3A-25F0E90D434A}" destId="{65D73C51-61AB-436D-8191-975603FC9C68}" srcOrd="0" destOrd="0" presId="urn:microsoft.com/office/officeart/2008/layout/PictureGrid"/>
    <dgm:cxn modelId="{CD7DB92E-B84F-43A0-AC2D-FBBFB40722EE}" type="presParOf" srcId="{65D73C51-61AB-436D-8191-975603FC9C68}" destId="{A30F2283-C0A4-4A69-BCBE-833D967155A2}" srcOrd="0" destOrd="0" presId="urn:microsoft.com/office/officeart/2008/layout/PictureGrid"/>
    <dgm:cxn modelId="{493A200B-9465-4436-B6FC-AD5199FEBBE6}" type="presParOf" srcId="{65D73C51-61AB-436D-8191-975603FC9C68}" destId="{DFDA3CA3-5C68-4A2F-A4A8-285063A35D87}" srcOrd="1" destOrd="0" presId="urn:microsoft.com/office/officeart/2008/layout/PictureGri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F2283-C0A4-4A69-BCBE-833D967155A2}">
      <dsp:nvSpPr>
        <dsp:cNvPr id="0" name=""/>
        <dsp:cNvSpPr/>
      </dsp:nvSpPr>
      <dsp:spPr>
        <a:xfrm>
          <a:off x="469735" y="1146225"/>
          <a:ext cx="2927097" cy="50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152400" bIns="0" numCol="1" spcCol="1270" anchor="b" anchorCtr="0">
          <a:noAutofit/>
        </a:bodyPr>
        <a:lstStyle/>
        <a:p>
          <a:pPr lvl="0" algn="ctr" defTabSz="1778000">
            <a:lnSpc>
              <a:spcPct val="90000"/>
            </a:lnSpc>
            <a:spcBef>
              <a:spcPct val="0"/>
            </a:spcBef>
            <a:spcAft>
              <a:spcPct val="35000"/>
            </a:spcAft>
          </a:pPr>
          <a:r>
            <a:rPr lang="ru-RU" sz="4000" kern="1200" dirty="0">
              <a:solidFill>
                <a:schemeClr val="accent1"/>
              </a:solidFill>
            </a:rPr>
            <a:t>ВОПРОСЫ</a:t>
          </a:r>
          <a:r>
            <a:rPr lang="en-US" sz="4000" kern="1200" dirty="0">
              <a:solidFill>
                <a:schemeClr val="accent1"/>
              </a:solidFill>
            </a:rPr>
            <a:t>?</a:t>
          </a:r>
          <a:endParaRPr lang="ru-RU" sz="4000" kern="1200" dirty="0">
            <a:solidFill>
              <a:schemeClr val="accent1"/>
            </a:solidFill>
          </a:endParaRPr>
        </a:p>
      </dsp:txBody>
      <dsp:txXfrm>
        <a:off x="469735" y="1146225"/>
        <a:ext cx="2927097" cy="509149"/>
      </dsp:txXfrm>
    </dsp:sp>
    <dsp:sp modelId="{DFDA3CA3-5C68-4A2F-A4A8-285063A35D87}">
      <dsp:nvSpPr>
        <dsp:cNvPr id="0" name=""/>
        <dsp:cNvSpPr/>
      </dsp:nvSpPr>
      <dsp:spPr>
        <a:xfrm>
          <a:off x="1521700" y="91137"/>
          <a:ext cx="849599" cy="849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3BC3F9-9C5B-4717-9F59-36DC790402FE}" type="datetimeFigureOut">
              <a:rPr lang="ru-RU" smtClean="0"/>
              <a:t>31.05.2018</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E14A10-66C2-4A61-B0C2-25BAE495FC34}" type="slidenum">
              <a:rPr lang="ru-RU" smtClean="0"/>
              <a:t>‹#›</a:t>
            </a:fld>
            <a:endParaRPr lang="ru-RU"/>
          </a:p>
        </p:txBody>
      </p:sp>
    </p:spTree>
    <p:extLst>
      <p:ext uri="{BB962C8B-B14F-4D97-AF65-F5344CB8AC3E}">
        <p14:creationId xmlns:p14="http://schemas.microsoft.com/office/powerpoint/2010/main" val="2250242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AA9EB-8042-420D-843C-EBFC35DD9FFD}" type="datetimeFigureOut">
              <a:rPr lang="ru-RU" smtClean="0"/>
              <a:t>31.05.2018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10822-B256-415B-AC9F-45AE7E2A44F1}" type="slidenum">
              <a:rPr lang="ru-RU" smtClean="0"/>
              <a:t>‹#›</a:t>
            </a:fld>
            <a:endParaRPr lang="ru-RU"/>
          </a:p>
        </p:txBody>
      </p:sp>
    </p:spTree>
    <p:extLst>
      <p:ext uri="{BB962C8B-B14F-4D97-AF65-F5344CB8AC3E}">
        <p14:creationId xmlns:p14="http://schemas.microsoft.com/office/powerpoint/2010/main" val="2000005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Нужен</a:t>
            </a:r>
            <a:r>
              <a:rPr lang="ru-RU" baseline="0" dirty="0"/>
              <a:t> в ситуациях, когда к код живет долго и к нему придется ещё не раз возвращаться. </a:t>
            </a:r>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2</a:t>
            </a:fld>
            <a:endParaRPr lang="ru-RU"/>
          </a:p>
        </p:txBody>
      </p:sp>
    </p:spTree>
    <p:extLst>
      <p:ext uri="{BB962C8B-B14F-4D97-AF65-F5344CB8AC3E}">
        <p14:creationId xmlns:p14="http://schemas.microsoft.com/office/powerpoint/2010/main" val="2243835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a:t>
            </a:r>
            <a:r>
              <a:rPr lang="ru-RU" baseline="0" dirty="0"/>
              <a:t> эту задачу дать студенту, который не задумывается о декомпозиции, то легко получить что-то такое.</a:t>
            </a:r>
          </a:p>
          <a:p>
            <a:r>
              <a:rPr lang="ru-RU" baseline="0" dirty="0"/>
              <a:t>Это очень трудно читать и почти невозможно убедить себя, что тут не ошибок.</a:t>
            </a:r>
          </a:p>
        </p:txBody>
      </p:sp>
      <p:sp>
        <p:nvSpPr>
          <p:cNvPr id="4" name="Номер слайда 3"/>
          <p:cNvSpPr>
            <a:spLocks noGrp="1"/>
          </p:cNvSpPr>
          <p:nvPr>
            <p:ph type="sldNum" sz="quarter" idx="10"/>
          </p:nvPr>
        </p:nvSpPr>
        <p:spPr/>
        <p:txBody>
          <a:bodyPr/>
          <a:lstStyle/>
          <a:p>
            <a:fld id="{3BAECB10-9972-4830-A584-02C41DAFD45B}" type="slidenum">
              <a:rPr lang="ru-RU" smtClean="0"/>
              <a:t>19</a:t>
            </a:fld>
            <a:endParaRPr lang="ru-RU"/>
          </a:p>
        </p:txBody>
      </p:sp>
    </p:spTree>
    <p:extLst>
      <p:ext uri="{BB962C8B-B14F-4D97-AF65-F5344CB8AC3E}">
        <p14:creationId xmlns:p14="http://schemas.microsoft.com/office/powerpoint/2010/main" val="3393715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228600" indent="-228600">
              <a:buAutoNum type="arabicPeriod"/>
            </a:pPr>
            <a:r>
              <a:rPr lang="ru-RU" dirty="0"/>
              <a:t>Длинный</a:t>
            </a:r>
            <a:r>
              <a:rPr lang="ru-RU" baseline="0" dirty="0"/>
              <a:t> метод — скорее всего сигнализирует о том, что у метода есть несколько обязанностей.</a:t>
            </a:r>
          </a:p>
          <a:p>
            <a:pPr marL="228600" indent="-228600">
              <a:buAutoNum type="arabicPeriod"/>
            </a:pPr>
            <a:r>
              <a:rPr lang="ru-RU" baseline="0" dirty="0"/>
              <a:t>Слишком общее имя — это сигнал, что у метода несколько обязанностей, которые плохо описываются одной фразой.</a:t>
            </a:r>
          </a:p>
          <a:p>
            <a:pPr marL="228600" indent="-228600">
              <a:buAutoNum type="arabicPeriod"/>
            </a:pPr>
            <a:r>
              <a:rPr lang="ru-RU" baseline="0" dirty="0"/>
              <a:t>Если метод, нарушающий </a:t>
            </a:r>
            <a:r>
              <a:rPr lang="en-US" baseline="0" dirty="0"/>
              <a:t>SRP</a:t>
            </a:r>
            <a:r>
              <a:rPr lang="ru-RU" baseline="0" dirty="0"/>
              <a:t>  назвать честно, то получаются громоздкие фразы. Это уже лучше, чем слишком общее имя, но более явно указывает на нарушение </a:t>
            </a:r>
            <a:r>
              <a:rPr lang="en-US" baseline="0" dirty="0"/>
              <a:t>SRP</a:t>
            </a:r>
            <a:r>
              <a:rPr lang="ru-RU" baseline="0" dirty="0"/>
              <a:t>.</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20</a:t>
            </a:fld>
            <a:endParaRPr lang="ru-RU"/>
          </a:p>
        </p:txBody>
      </p:sp>
    </p:spTree>
    <p:extLst>
      <p:ext uri="{BB962C8B-B14F-4D97-AF65-F5344CB8AC3E}">
        <p14:creationId xmlns:p14="http://schemas.microsoft.com/office/powerpoint/2010/main" val="2986824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Вводим концепцию Токена</a:t>
            </a:r>
          </a:p>
          <a:p>
            <a:r>
              <a:rPr lang="ru-RU" dirty="0"/>
              <a:t>Нам понадобится сущность, которую мы назовем Токен. Он будет хранить в себе прочитанный текст, позицию и длину.</a:t>
            </a:r>
          </a:p>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22</a:t>
            </a:fld>
            <a:endParaRPr lang="ru-RU"/>
          </a:p>
        </p:txBody>
      </p:sp>
    </p:spTree>
    <p:extLst>
      <p:ext uri="{BB962C8B-B14F-4D97-AF65-F5344CB8AC3E}">
        <p14:creationId xmlns:p14="http://schemas.microsoft.com/office/powerpoint/2010/main" val="4009889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прошлом решении есть недостаток </a:t>
            </a:r>
            <a:r>
              <a:rPr lang="ru-RU" dirty="0" err="1"/>
              <a:t>компонуемости</a:t>
            </a:r>
            <a:r>
              <a:rPr lang="ru-RU" dirty="0"/>
              <a:t>.</a:t>
            </a:r>
            <a:r>
              <a:rPr lang="ru-RU" baseline="0" dirty="0"/>
              <a:t> Выделенные методы вряд ли где-то ещё понадобятся.</a:t>
            </a:r>
          </a:p>
          <a:p>
            <a:r>
              <a:rPr lang="ru-RU" baseline="0" dirty="0"/>
              <a:t>Однако, п</a:t>
            </a:r>
            <a:r>
              <a:rPr lang="ru-RU" dirty="0"/>
              <a:t>родолжая</a:t>
            </a:r>
            <a:r>
              <a:rPr lang="ru-RU" baseline="0" dirty="0"/>
              <a:t> прошлую задачу, можно было дополнительно выделить абстракцию </a:t>
            </a:r>
            <a:r>
              <a:rPr lang="ru-RU" baseline="0" dirty="0" err="1"/>
              <a:t>Токенайзера</a:t>
            </a:r>
            <a:r>
              <a:rPr lang="ru-RU" baseline="0" dirty="0"/>
              <a:t>, с помощью которого остальные методы реализуются в одну простую строчку.</a:t>
            </a:r>
          </a:p>
          <a:p>
            <a:r>
              <a:rPr lang="ru-RU" baseline="0" dirty="0"/>
              <a:t>Такой </a:t>
            </a:r>
            <a:r>
              <a:rPr lang="en-US" baseline="0" dirty="0"/>
              <a:t>Tokenizer</a:t>
            </a:r>
            <a:r>
              <a:rPr lang="ru-RU" baseline="0" dirty="0"/>
              <a:t> может оказаться полезным в других задачах </a:t>
            </a:r>
            <a:r>
              <a:rPr lang="ru-RU" baseline="0" dirty="0" err="1"/>
              <a:t>парсинга</a:t>
            </a:r>
            <a:r>
              <a:rPr lang="ru-RU" baseline="0" dirty="0"/>
              <a:t> текстов.</a:t>
            </a:r>
          </a:p>
        </p:txBody>
      </p:sp>
      <p:sp>
        <p:nvSpPr>
          <p:cNvPr id="4" name="Номер слайда 3"/>
          <p:cNvSpPr>
            <a:spLocks noGrp="1"/>
          </p:cNvSpPr>
          <p:nvPr>
            <p:ph type="sldNum" sz="quarter" idx="10"/>
          </p:nvPr>
        </p:nvSpPr>
        <p:spPr/>
        <p:txBody>
          <a:bodyPr/>
          <a:lstStyle/>
          <a:p>
            <a:fld id="{32510822-B256-415B-AC9F-45AE7E2A44F1}" type="slidenum">
              <a:rPr lang="ru-RU" smtClean="0"/>
              <a:t>26</a:t>
            </a:fld>
            <a:endParaRPr lang="ru-RU"/>
          </a:p>
        </p:txBody>
      </p:sp>
    </p:spTree>
    <p:extLst>
      <p:ext uri="{BB962C8B-B14F-4D97-AF65-F5344CB8AC3E}">
        <p14:creationId xmlns:p14="http://schemas.microsoft.com/office/powerpoint/2010/main" val="2509426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27</a:t>
            </a:fld>
            <a:endParaRPr lang="ru-RU"/>
          </a:p>
        </p:txBody>
      </p:sp>
    </p:spTree>
    <p:extLst>
      <p:ext uri="{BB962C8B-B14F-4D97-AF65-F5344CB8AC3E}">
        <p14:creationId xmlns:p14="http://schemas.microsoft.com/office/powerpoint/2010/main" val="2812668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Примитивные типы лучше не расширять нигде. Свои типы расширять можно и нужно.</a:t>
            </a:r>
          </a:p>
        </p:txBody>
      </p:sp>
      <p:sp>
        <p:nvSpPr>
          <p:cNvPr id="4" name="Номер слайда 3"/>
          <p:cNvSpPr>
            <a:spLocks noGrp="1"/>
          </p:cNvSpPr>
          <p:nvPr>
            <p:ph type="sldNum" sz="quarter" idx="10"/>
          </p:nvPr>
        </p:nvSpPr>
        <p:spPr/>
        <p:txBody>
          <a:bodyPr/>
          <a:lstStyle/>
          <a:p>
            <a:fld id="{32510822-B256-415B-AC9F-45AE7E2A44F1}" type="slidenum">
              <a:rPr lang="ru-RU" smtClean="0"/>
              <a:t>28</a:t>
            </a:fld>
            <a:endParaRPr lang="ru-RU"/>
          </a:p>
        </p:txBody>
      </p:sp>
    </p:spTree>
    <p:extLst>
      <p:ext uri="{BB962C8B-B14F-4D97-AF65-F5344CB8AC3E}">
        <p14:creationId xmlns:p14="http://schemas.microsoft.com/office/powerpoint/2010/main" val="3316311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JS можно сделать подобное, но лучше не надо))  Вернее, свои собственные классы можно любыми методами дополнить. А встроенные (</a:t>
            </a:r>
            <a:r>
              <a:rPr lang="en-US" dirty="0"/>
              <a:t>Object, Array, String</a:t>
            </a:r>
            <a:r>
              <a:rPr lang="ru-RU" dirty="0"/>
              <a:t>, </a:t>
            </a:r>
            <a:r>
              <a:rPr lang="en-US" dirty="0"/>
              <a:t>Number </a:t>
            </a:r>
            <a:r>
              <a:rPr lang="ru-RU" dirty="0"/>
              <a:t>и т.д.) лучше не надо. У расширения прототипов встроенных типов есть две потенциальные проблемы: </a:t>
            </a:r>
          </a:p>
          <a:p>
            <a:pPr marL="160421" indent="-160421">
              <a:buSzPct val="100000"/>
              <a:buAutoNum type="arabicPeriod"/>
            </a:pPr>
            <a:r>
              <a:rPr lang="ru-RU" dirty="0"/>
              <a:t>рано или поздно методы с таким же названием могут появиться в стандарте, и иметь немного</a:t>
            </a:r>
            <a:r>
              <a:rPr lang="en-US" dirty="0"/>
              <a:t> </a:t>
            </a:r>
            <a:r>
              <a:rPr lang="ru-RU" dirty="0"/>
              <a:t>другую сигнатуру, что запутает коллег (и сломает код сторонних библиотек), если перезаписывать этот метод, не проверяя его наличие. Или будет в разных браузерах разное поведение.</a:t>
            </a:r>
          </a:p>
          <a:p>
            <a:pPr marL="160421" indent="-160421">
              <a:buSzPct val="100000"/>
              <a:buAutoNum type="arabicPeriod"/>
            </a:pPr>
            <a:r>
              <a:rPr lang="ru-RU" dirty="0"/>
              <a:t>Если расширять встроенные объекты, именуя новые методы с какими-нибудь сложными префиксами, то вы спасете себя от предыдущей проблемы, но сделаете код менее читаемым. Кроме того, расширение прототипов замедляет работу.</a:t>
            </a:r>
          </a:p>
        </p:txBody>
      </p:sp>
      <p:sp>
        <p:nvSpPr>
          <p:cNvPr id="4" name="Номер слайда 3"/>
          <p:cNvSpPr>
            <a:spLocks noGrp="1"/>
          </p:cNvSpPr>
          <p:nvPr>
            <p:ph type="sldNum" sz="quarter" idx="10"/>
          </p:nvPr>
        </p:nvSpPr>
        <p:spPr/>
        <p:txBody>
          <a:bodyPr/>
          <a:lstStyle/>
          <a:p>
            <a:fld id="{32510822-B256-415B-AC9F-45AE7E2A44F1}" type="slidenum">
              <a:rPr lang="ru-RU" smtClean="0"/>
              <a:t>29</a:t>
            </a:fld>
            <a:endParaRPr lang="ru-RU"/>
          </a:p>
        </p:txBody>
      </p:sp>
    </p:spTree>
    <p:extLst>
      <p:ext uri="{BB962C8B-B14F-4D97-AF65-F5344CB8AC3E}">
        <p14:creationId xmlns:p14="http://schemas.microsoft.com/office/powerpoint/2010/main" val="451435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endParaRPr lang="en-US" baseline="0" dirty="0"/>
          </a:p>
          <a:p>
            <a:pPr marL="228600" indent="-228600">
              <a:buAutoNum type="arabicPeriod"/>
            </a:pPr>
            <a:r>
              <a:rPr lang="ru-RU" baseline="0" dirty="0"/>
              <a:t>Создать новый массив, в который перенести все значения с нужным сдвигом.</a:t>
            </a:r>
          </a:p>
        </p:txBody>
      </p:sp>
      <p:sp>
        <p:nvSpPr>
          <p:cNvPr id="4" name="Номер слайда 3"/>
          <p:cNvSpPr>
            <a:spLocks noGrp="1"/>
          </p:cNvSpPr>
          <p:nvPr>
            <p:ph type="sldNum" sz="quarter" idx="10"/>
          </p:nvPr>
        </p:nvSpPr>
        <p:spPr/>
        <p:txBody>
          <a:bodyPr/>
          <a:lstStyle/>
          <a:p>
            <a:fld id="{3BAECB10-9972-4830-A584-02C41DAFD45B}" type="slidenum">
              <a:rPr lang="ru-RU" smtClean="0"/>
              <a:t>30</a:t>
            </a:fld>
            <a:endParaRPr lang="ru-RU"/>
          </a:p>
        </p:txBody>
      </p:sp>
    </p:spTree>
    <p:extLst>
      <p:ext uri="{BB962C8B-B14F-4D97-AF65-F5344CB8AC3E}">
        <p14:creationId xmlns:p14="http://schemas.microsoft.com/office/powerpoint/2010/main" val="1322860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indent="0">
              <a:buNone/>
            </a:pPr>
            <a:r>
              <a:rPr lang="ru-RU" baseline="0" dirty="0"/>
              <a:t>Решение с </a:t>
            </a:r>
            <a:r>
              <a:rPr lang="en-US" baseline="0" dirty="0"/>
              <a:t>LINQ</a:t>
            </a:r>
            <a:r>
              <a:rPr lang="ru-RU" baseline="0" dirty="0"/>
              <a:t> короче, очевиднее, но менее эффективно, хотя асимптотика та же.</a:t>
            </a:r>
            <a:endParaRPr lang="en-US"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31</a:t>
            </a:fld>
            <a:endParaRPr lang="ru-RU"/>
          </a:p>
        </p:txBody>
      </p:sp>
    </p:spTree>
    <p:extLst>
      <p:ext uri="{BB962C8B-B14F-4D97-AF65-F5344CB8AC3E}">
        <p14:creationId xmlns:p14="http://schemas.microsoft.com/office/powerpoint/2010/main" val="3881435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p>
          <a:p>
            <a:pPr marL="228600" indent="-228600">
              <a:buAutoNum type="arabicPeriod"/>
            </a:pPr>
            <a:r>
              <a:rPr lang="ru-RU" dirty="0"/>
              <a:t>Поставить нулевой</a:t>
            </a:r>
            <a:r>
              <a:rPr lang="ru-RU" baseline="0" dirty="0"/>
              <a:t> элемент на место </a:t>
            </a:r>
            <a:r>
              <a:rPr lang="en-US" baseline="0" dirty="0" err="1"/>
              <a:t>shiftSize</a:t>
            </a:r>
            <a:r>
              <a:rPr lang="ru-RU" baseline="0" dirty="0"/>
              <a:t>, тот что был там — на позицию </a:t>
            </a:r>
            <a:r>
              <a:rPr lang="en-US" baseline="0" dirty="0"/>
              <a:t>2*</a:t>
            </a:r>
            <a:r>
              <a:rPr lang="en-US" baseline="0" dirty="0" err="1"/>
              <a:t>shiftSize</a:t>
            </a:r>
            <a:r>
              <a:rPr lang="en-US" baseline="0" dirty="0"/>
              <a:t> </a:t>
            </a:r>
            <a:r>
              <a:rPr lang="ru-RU" baseline="0" dirty="0"/>
              <a:t>%</a:t>
            </a:r>
            <a:r>
              <a:rPr lang="en-US" baseline="0" dirty="0"/>
              <a:t> N</a:t>
            </a:r>
            <a:r>
              <a:rPr lang="ru-RU" baseline="0" dirty="0"/>
              <a:t> и т.п.</a:t>
            </a:r>
            <a:br>
              <a:rPr lang="ru-RU" baseline="0" dirty="0"/>
            </a:br>
            <a:r>
              <a:rPr lang="ru-RU" baseline="0" dirty="0"/>
              <a:t>Тут есть проблема, что нужно запоминать, в какие индексы мы уже что-то присваивали, чтобы вовремя остановиться. А это не только довольно сложно, но и требует </a:t>
            </a:r>
            <a:r>
              <a:rPr lang="en-US" baseline="0" dirty="0"/>
              <a:t>O(N)</a:t>
            </a:r>
            <a:r>
              <a:rPr lang="ru-RU" baseline="0" dirty="0"/>
              <a:t> памяти.</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32</a:t>
            </a:fld>
            <a:endParaRPr lang="ru-RU"/>
          </a:p>
        </p:txBody>
      </p:sp>
    </p:spTree>
    <p:extLst>
      <p:ext uri="{BB962C8B-B14F-4D97-AF65-F5344CB8AC3E}">
        <p14:creationId xmlns:p14="http://schemas.microsoft.com/office/powerpoint/2010/main" val="4222242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Напоминаем</a:t>
            </a:r>
            <a:r>
              <a:rPr lang="ru-RU" baseline="0" dirty="0"/>
              <a:t> слайд из лекций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a:t>
            </a:fld>
            <a:endParaRPr lang="ru-RU"/>
          </a:p>
        </p:txBody>
      </p:sp>
    </p:spTree>
    <p:extLst>
      <p:ext uri="{BB962C8B-B14F-4D97-AF65-F5344CB8AC3E}">
        <p14:creationId xmlns:p14="http://schemas.microsoft.com/office/powerpoint/2010/main" val="63147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33</a:t>
            </a:fld>
            <a:endParaRPr lang="ru-RU"/>
          </a:p>
        </p:txBody>
      </p:sp>
    </p:spTree>
    <p:extLst>
      <p:ext uri="{BB962C8B-B14F-4D97-AF65-F5344CB8AC3E}">
        <p14:creationId xmlns:p14="http://schemas.microsoft.com/office/powerpoint/2010/main" val="1397269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Для работы этого решения здесь</a:t>
            </a:r>
            <a:r>
              <a:rPr lang="ru-RU" baseline="0" dirty="0"/>
              <a:t> предлагается написать свою реализацию </a:t>
            </a:r>
            <a:r>
              <a:rPr lang="en-US" baseline="0" dirty="0"/>
              <a:t>Reverse</a:t>
            </a:r>
            <a:r>
              <a:rPr lang="ru-RU" baseline="0" dirty="0"/>
              <a:t>, работающего </a:t>
            </a:r>
            <a:r>
              <a:rPr lang="en-US" baseline="0" dirty="0"/>
              <a:t>In Place.</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34</a:t>
            </a:fld>
            <a:endParaRPr lang="ru-RU"/>
          </a:p>
        </p:txBody>
      </p:sp>
    </p:spTree>
    <p:extLst>
      <p:ext uri="{BB962C8B-B14F-4D97-AF65-F5344CB8AC3E}">
        <p14:creationId xmlns:p14="http://schemas.microsoft.com/office/powerpoint/2010/main" val="8121128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 вы видите</a:t>
            </a:r>
            <a:r>
              <a:rPr lang="ru-RU" baseline="0" dirty="0"/>
              <a:t> декомпозицию на функции, которые нигде больше не понадобятся, можно напрячься и подумать, нельзя ли было сделать лучше.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35</a:t>
            </a:fld>
            <a:endParaRPr lang="ru-RU"/>
          </a:p>
        </p:txBody>
      </p:sp>
    </p:spTree>
    <p:extLst>
      <p:ext uri="{BB962C8B-B14F-4D97-AF65-F5344CB8AC3E}">
        <p14:creationId xmlns:p14="http://schemas.microsoft.com/office/powerpoint/2010/main" val="3807793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Долгое</a:t>
            </a:r>
            <a:r>
              <a:rPr lang="ru-RU" baseline="0" dirty="0"/>
              <a:t> время Контур развивался как почти не взаимодействующее множество самобытных команд, каждая из которых делает свой продукт.</a:t>
            </a:r>
          </a:p>
          <a:p>
            <a:endParaRPr lang="ru-RU" dirty="0"/>
          </a:p>
          <a:p>
            <a:r>
              <a:rPr lang="ru-RU" dirty="0"/>
              <a:t>Сейчас перед</a:t>
            </a:r>
            <a:r>
              <a:rPr lang="ru-RU" baseline="0" dirty="0"/>
              <a:t> Контуром стоит вызов — научиться ускорять и удешевлять разработку за счет повторного использования наработок.</a:t>
            </a:r>
          </a:p>
          <a:p>
            <a:r>
              <a:rPr lang="ru-RU" baseline="0" dirty="0"/>
              <a:t>Для этого у всех разработчиков должна быть культура следования принципам модульности. Поэтому как раз сейчас как раз в контуре эти умения особенно важно развивать.</a:t>
            </a:r>
          </a:p>
        </p:txBody>
      </p:sp>
      <p:sp>
        <p:nvSpPr>
          <p:cNvPr id="4" name="Номер слайда 3"/>
          <p:cNvSpPr>
            <a:spLocks noGrp="1"/>
          </p:cNvSpPr>
          <p:nvPr>
            <p:ph type="sldNum" sz="quarter" idx="10"/>
          </p:nvPr>
        </p:nvSpPr>
        <p:spPr/>
        <p:txBody>
          <a:bodyPr/>
          <a:lstStyle/>
          <a:p>
            <a:fld id="{3BAECB10-9972-4830-A584-02C41DAFD45B}" type="slidenum">
              <a:rPr lang="ru-RU" smtClean="0"/>
              <a:t>36</a:t>
            </a:fld>
            <a:endParaRPr lang="ru-RU"/>
          </a:p>
        </p:txBody>
      </p:sp>
    </p:spTree>
    <p:extLst>
      <p:ext uri="{BB962C8B-B14F-4D97-AF65-F5344CB8AC3E}">
        <p14:creationId xmlns:p14="http://schemas.microsoft.com/office/powerpoint/2010/main" val="32250140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Для</a:t>
            </a:r>
            <a:r>
              <a:rPr lang="ru-RU" baseline="0" dirty="0"/>
              <a:t> </a:t>
            </a:r>
            <a:r>
              <a:rPr lang="en-US" baseline="0" dirty="0"/>
              <a:t>JS </a:t>
            </a:r>
            <a:r>
              <a:rPr lang="ru-RU" baseline="0" dirty="0"/>
              <a:t>вопрос о переопределении функций из глобальной области</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44</a:t>
            </a:fld>
            <a:endParaRPr lang="ru-RU"/>
          </a:p>
        </p:txBody>
      </p:sp>
    </p:spTree>
    <p:extLst>
      <p:ext uri="{BB962C8B-B14F-4D97-AF65-F5344CB8AC3E}">
        <p14:creationId xmlns:p14="http://schemas.microsoft.com/office/powerpoint/2010/main" val="2571693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JS нет многопоточности, но идентичный код тоже имеет некоторые проблемы. Посмотрите на JS с подобным кодом.</a:t>
            </a:r>
          </a:p>
          <a:p>
            <a:r>
              <a:rPr lang="ru-RU" dirty="0"/>
              <a:t>В нем немного другая логика: теперь он ищет не следующий шаг, а весь путь до цели. И он записывает путь до цели в объект </a:t>
            </a:r>
            <a:r>
              <a:rPr lang="ru-RU" dirty="0" err="1"/>
              <a:t>prev</a:t>
            </a:r>
            <a:r>
              <a:rPr lang="ru-RU" dirty="0"/>
              <a:t>, чтобы, если еще раз считать то же, то не искать еще раз те же значения.</a:t>
            </a:r>
          </a:p>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45</a:t>
            </a:fld>
            <a:endParaRPr lang="ru-RU"/>
          </a:p>
        </p:txBody>
      </p:sp>
    </p:spTree>
    <p:extLst>
      <p:ext uri="{BB962C8B-B14F-4D97-AF65-F5344CB8AC3E}">
        <p14:creationId xmlns:p14="http://schemas.microsoft.com/office/powerpoint/2010/main" val="3387326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46</a:t>
            </a:fld>
            <a:endParaRPr lang="ru-RU"/>
          </a:p>
        </p:txBody>
      </p:sp>
    </p:spTree>
    <p:extLst>
      <p:ext uri="{BB962C8B-B14F-4D97-AF65-F5344CB8AC3E}">
        <p14:creationId xmlns:p14="http://schemas.microsoft.com/office/powerpoint/2010/main" val="34759325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Как бы</a:t>
            </a:r>
            <a:r>
              <a:rPr lang="ru-RU" baseline="0" dirty="0"/>
              <a:t> вы стали объяснять, что делает этот метод? Вопрос аудитории.</a:t>
            </a:r>
          </a:p>
          <a:p>
            <a:r>
              <a:rPr lang="ru-RU" dirty="0"/>
              <a:t>Примерно так: </a:t>
            </a:r>
          </a:p>
          <a:p>
            <a:r>
              <a:rPr lang="ru-RU" baseline="0" dirty="0"/>
              <a:t>найти заполненные строки, удалить, все остальные сдвинуть вниз, добавить сверху такое же количество пустых строк.</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49</a:t>
            </a:fld>
            <a:endParaRPr lang="ru-RU"/>
          </a:p>
        </p:txBody>
      </p:sp>
    </p:spTree>
    <p:extLst>
      <p:ext uri="{BB962C8B-B14F-4D97-AF65-F5344CB8AC3E}">
        <p14:creationId xmlns:p14="http://schemas.microsoft.com/office/powerpoint/2010/main" val="41336676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не</a:t>
            </a:r>
            <a:r>
              <a:rPr lang="ru-RU" baseline="0" dirty="0"/>
              <a:t> так в этом коде?</a:t>
            </a:r>
            <a:r>
              <a:rPr lang="en-US" baseline="0" dirty="0"/>
              <a:t> </a:t>
            </a:r>
            <a:r>
              <a:rPr lang="ru-RU" baseline="0" dirty="0"/>
              <a:t>(Если вам кажется, что код непонятный потому что он на </a:t>
            </a:r>
            <a:r>
              <a:rPr lang="en-US" baseline="0" dirty="0"/>
              <a:t>C# </a:t>
            </a:r>
            <a:r>
              <a:rPr lang="ru-RU" baseline="0" dirty="0"/>
              <a:t>написан, то есть версия на </a:t>
            </a:r>
            <a:r>
              <a:rPr lang="en-US" baseline="0" dirty="0"/>
              <a:t>JS</a:t>
            </a:r>
            <a:r>
              <a:rPr lang="ru-RU" baseline="0" dirty="0"/>
              <a:t> – она на следующем слайде)</a:t>
            </a:r>
          </a:p>
          <a:p>
            <a:r>
              <a:rPr lang="ru-RU" baseline="0" dirty="0"/>
              <a:t>Тут нет ни одного ключевого слова, которые вы называли на прошлом слайде!</a:t>
            </a:r>
          </a:p>
          <a:p>
            <a:r>
              <a:rPr lang="ru-RU" baseline="0" dirty="0"/>
              <a:t>Как следствие, код кажется непонятным.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50</a:t>
            </a:fld>
            <a:endParaRPr lang="ru-RU"/>
          </a:p>
        </p:txBody>
      </p:sp>
    </p:spTree>
    <p:extLst>
      <p:ext uri="{BB962C8B-B14F-4D97-AF65-F5344CB8AC3E}">
        <p14:creationId xmlns:p14="http://schemas.microsoft.com/office/powerpoint/2010/main" val="15012113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То же самое на </a:t>
            </a:r>
            <a:r>
              <a:rPr lang="en-US" dirty="0"/>
              <a:t>JS</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51</a:t>
            </a:fld>
            <a:endParaRPr lang="ru-RU"/>
          </a:p>
        </p:txBody>
      </p:sp>
    </p:spTree>
    <p:extLst>
      <p:ext uri="{BB962C8B-B14F-4D97-AF65-F5344CB8AC3E}">
        <p14:creationId xmlns:p14="http://schemas.microsoft.com/office/powerpoint/2010/main" val="3754547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Напоминаем</a:t>
            </a:r>
            <a:r>
              <a:rPr lang="ru-RU" baseline="0" dirty="0"/>
              <a:t> слайд из лекций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a:t>
            </a:fld>
            <a:endParaRPr lang="ru-RU"/>
          </a:p>
        </p:txBody>
      </p:sp>
    </p:spTree>
    <p:extLst>
      <p:ext uri="{BB962C8B-B14F-4D97-AF65-F5344CB8AC3E}">
        <p14:creationId xmlns:p14="http://schemas.microsoft.com/office/powerpoint/2010/main" val="785528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Вот</a:t>
            </a:r>
            <a:r>
              <a:rPr lang="ru-RU" baseline="0" dirty="0"/>
              <a:t> другой код, делающий то же самое.</a:t>
            </a:r>
            <a:endParaRPr lang="ru-RU" dirty="0"/>
          </a:p>
          <a:p>
            <a:r>
              <a:rPr lang="ru-RU" dirty="0"/>
              <a:t>Вопросы аудитории. Понятнее ли этот код? Почему?</a:t>
            </a:r>
          </a:p>
          <a:p>
            <a:endParaRPr lang="ru-RU" dirty="0"/>
          </a:p>
          <a:p>
            <a:r>
              <a:rPr lang="ru-RU" dirty="0"/>
              <a:t>Тут</a:t>
            </a:r>
            <a:r>
              <a:rPr lang="ru-RU" baseline="0" dirty="0"/>
              <a:t> присутствуют все ключевые слова. Надо все еще приложить усилия, чтобы убедиться в корректности кода, однако код понятнее и комфортнее читать.</a:t>
            </a:r>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53</a:t>
            </a:fld>
            <a:endParaRPr lang="ru-RU"/>
          </a:p>
        </p:txBody>
      </p:sp>
    </p:spTree>
    <p:extLst>
      <p:ext uri="{BB962C8B-B14F-4D97-AF65-F5344CB8AC3E}">
        <p14:creationId xmlns:p14="http://schemas.microsoft.com/office/powerpoint/2010/main" val="848640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baseline="0" dirty="0"/>
              <a:t>То же самое на </a:t>
            </a:r>
            <a:r>
              <a:rPr lang="en-US" baseline="0" dirty="0"/>
              <a:t>JS</a:t>
            </a:r>
            <a:endParaRPr lang="ru-RU" baseline="0" dirty="0"/>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54</a:t>
            </a:fld>
            <a:endParaRPr lang="ru-RU"/>
          </a:p>
        </p:txBody>
      </p:sp>
    </p:spTree>
    <p:extLst>
      <p:ext uri="{BB962C8B-B14F-4D97-AF65-F5344CB8AC3E}">
        <p14:creationId xmlns:p14="http://schemas.microsoft.com/office/powerpoint/2010/main" val="41117724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Используя паттерн </a:t>
            </a:r>
            <a:r>
              <a:rPr lang="ru-RU" dirty="0" err="1"/>
              <a:t>неиземеняемого</a:t>
            </a:r>
            <a:r>
              <a:rPr lang="ru-RU" dirty="0"/>
              <a:t> класса для поля тетриса, можно написать эту функцию вообще без циклов и переменных. Меньше циклов и переменных — меньше ошибок.</a:t>
            </a:r>
          </a:p>
          <a:p>
            <a:r>
              <a:rPr lang="ru-RU" dirty="0"/>
              <a:t>Убедиться в корректности этого кода стало заметно проще.</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55</a:t>
            </a:fld>
            <a:endParaRPr lang="ru-RU"/>
          </a:p>
        </p:txBody>
      </p:sp>
    </p:spTree>
    <p:extLst>
      <p:ext uri="{BB962C8B-B14F-4D97-AF65-F5344CB8AC3E}">
        <p14:creationId xmlns:p14="http://schemas.microsoft.com/office/powerpoint/2010/main" val="11268267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То же самое на JS</a:t>
            </a:r>
          </a:p>
        </p:txBody>
      </p:sp>
      <p:sp>
        <p:nvSpPr>
          <p:cNvPr id="4" name="Номер слайда 3"/>
          <p:cNvSpPr>
            <a:spLocks noGrp="1"/>
          </p:cNvSpPr>
          <p:nvPr>
            <p:ph type="sldNum" sz="quarter" idx="10"/>
          </p:nvPr>
        </p:nvSpPr>
        <p:spPr/>
        <p:txBody>
          <a:bodyPr/>
          <a:lstStyle/>
          <a:p>
            <a:fld id="{3BAECB10-9972-4830-A584-02C41DAFD45B}" type="slidenum">
              <a:rPr lang="ru-RU" smtClean="0"/>
              <a:t>56</a:t>
            </a:fld>
            <a:endParaRPr lang="ru-RU"/>
          </a:p>
        </p:txBody>
      </p:sp>
    </p:spTree>
    <p:extLst>
      <p:ext uri="{BB962C8B-B14F-4D97-AF65-F5344CB8AC3E}">
        <p14:creationId xmlns:p14="http://schemas.microsoft.com/office/powerpoint/2010/main" val="2289058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делает этот код?</a:t>
            </a:r>
          </a:p>
          <a:p>
            <a:r>
              <a:rPr lang="ru-RU" dirty="0"/>
              <a:t>Какие</a:t>
            </a:r>
            <a:r>
              <a:rPr lang="ru-RU" baseline="0" dirty="0"/>
              <a:t> эмоции у вас возникают, глядя на этот код?</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57</a:t>
            </a:fld>
            <a:endParaRPr lang="ru-RU"/>
          </a:p>
        </p:txBody>
      </p:sp>
    </p:spTree>
    <p:extLst>
      <p:ext uri="{BB962C8B-B14F-4D97-AF65-F5344CB8AC3E}">
        <p14:creationId xmlns:p14="http://schemas.microsoft.com/office/powerpoint/2010/main" val="29774342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То же самое на JS</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58</a:t>
            </a:fld>
            <a:endParaRPr lang="ru-RU"/>
          </a:p>
        </p:txBody>
      </p:sp>
    </p:spTree>
    <p:extLst>
      <p:ext uri="{BB962C8B-B14F-4D97-AF65-F5344CB8AC3E}">
        <p14:creationId xmlns:p14="http://schemas.microsoft.com/office/powerpoint/2010/main" val="22330015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А что делает этот код? </a:t>
            </a:r>
            <a:r>
              <a:rPr lang="ru-RU" baseline="0" dirty="0"/>
              <a:t> Может кто-нибудь объяснить?</a:t>
            </a:r>
          </a:p>
          <a:p>
            <a:r>
              <a:rPr lang="ru-RU" baseline="0" dirty="0"/>
              <a:t>Объяснять удобно как раз так, как код написан. Потому что код повторяет спецификацию. Его можно будет упростить только если придумать, как упростить спецификацию.</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60</a:t>
            </a:fld>
            <a:endParaRPr lang="ru-RU"/>
          </a:p>
        </p:txBody>
      </p:sp>
    </p:spTree>
    <p:extLst>
      <p:ext uri="{BB962C8B-B14F-4D97-AF65-F5344CB8AC3E}">
        <p14:creationId xmlns:p14="http://schemas.microsoft.com/office/powerpoint/2010/main" val="5477750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То же самое на JS</a:t>
            </a:r>
          </a:p>
        </p:txBody>
      </p:sp>
      <p:sp>
        <p:nvSpPr>
          <p:cNvPr id="4" name="Номер слайда 3"/>
          <p:cNvSpPr>
            <a:spLocks noGrp="1"/>
          </p:cNvSpPr>
          <p:nvPr>
            <p:ph type="sldNum" sz="quarter" idx="10"/>
          </p:nvPr>
        </p:nvSpPr>
        <p:spPr/>
        <p:txBody>
          <a:bodyPr/>
          <a:lstStyle/>
          <a:p>
            <a:fld id="{3BAECB10-9972-4830-A584-02C41DAFD45B}" type="slidenum">
              <a:rPr lang="ru-RU" smtClean="0"/>
              <a:t>61</a:t>
            </a:fld>
            <a:endParaRPr lang="ru-RU"/>
          </a:p>
        </p:txBody>
      </p:sp>
    </p:spTree>
    <p:extLst>
      <p:ext uri="{BB962C8B-B14F-4D97-AF65-F5344CB8AC3E}">
        <p14:creationId xmlns:p14="http://schemas.microsoft.com/office/powerpoint/2010/main" val="9879030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65</a:t>
            </a:fld>
            <a:endParaRPr lang="ru-RU"/>
          </a:p>
        </p:txBody>
      </p:sp>
    </p:spTree>
    <p:extLst>
      <p:ext uri="{BB962C8B-B14F-4D97-AF65-F5344CB8AC3E}">
        <p14:creationId xmlns:p14="http://schemas.microsoft.com/office/powerpoint/2010/main" val="11171062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Мы</a:t>
            </a:r>
            <a:r>
              <a:rPr lang="ru-RU" baseline="0" dirty="0"/>
              <a:t> только что подробно разобрали некоторые практики, помогающие писать хороший код.</a:t>
            </a:r>
          </a:p>
          <a:p>
            <a:r>
              <a:rPr lang="ru-RU" baseline="0" dirty="0"/>
              <a:t>Но давайте смотреть правде в глаза: в реальных проектах код не так уж хорош. Местами даже откровенно плох.</a:t>
            </a:r>
          </a:p>
          <a:p>
            <a:r>
              <a:rPr lang="ru-RU" baseline="0" dirty="0"/>
              <a:t>На это есть много причин: ошибки дизайна, меняющиеся требования, </a:t>
            </a:r>
            <a:r>
              <a:rPr lang="ru-RU" baseline="0" dirty="0" err="1"/>
              <a:t>дедлайны</a:t>
            </a:r>
            <a:r>
              <a:rPr lang="ru-RU" baseline="0" dirty="0"/>
              <a:t>…</a:t>
            </a:r>
          </a:p>
          <a:p>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66</a:t>
            </a:fld>
            <a:endParaRPr lang="ru-RU"/>
          </a:p>
        </p:txBody>
      </p:sp>
    </p:spTree>
    <p:extLst>
      <p:ext uri="{BB962C8B-B14F-4D97-AF65-F5344CB8AC3E}">
        <p14:creationId xmlns:p14="http://schemas.microsoft.com/office/powerpoint/2010/main" val="3208505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a:t>
            </a:fld>
            <a:endParaRPr lang="ru-RU"/>
          </a:p>
        </p:txBody>
      </p:sp>
    </p:spTree>
    <p:extLst>
      <p:ext uri="{BB962C8B-B14F-4D97-AF65-F5344CB8AC3E}">
        <p14:creationId xmlns:p14="http://schemas.microsoft.com/office/powerpoint/2010/main" val="20537877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Посмотрите на этот пейзаж. Если бы у вас в руках была кожура от только что съеденного банана, стали бы вы нести ее до урны?</a:t>
            </a:r>
          </a:p>
          <a:p>
            <a:r>
              <a:rPr lang="ru-RU" sz="1200" kern="1200" dirty="0">
                <a:solidFill>
                  <a:schemeClr val="tx1"/>
                </a:solidFill>
                <a:effectLst/>
                <a:latin typeface="+mn-lt"/>
                <a:ea typeface="+mn-ea"/>
                <a:cs typeface="+mn-cs"/>
              </a:rPr>
              <a:t>Так</a:t>
            </a:r>
            <a:r>
              <a:rPr lang="ru-RU" sz="1200" kern="1200" baseline="0" dirty="0">
                <a:solidFill>
                  <a:schemeClr val="tx1"/>
                </a:solidFill>
                <a:effectLst/>
                <a:latin typeface="+mn-lt"/>
                <a:ea typeface="+mn-ea"/>
                <a:cs typeface="+mn-cs"/>
              </a:rPr>
              <a:t> же с кодом. </a:t>
            </a:r>
            <a:r>
              <a:rPr lang="x-none" sz="1200" kern="1200" dirty="0">
                <a:solidFill>
                  <a:schemeClr val="tx1"/>
                </a:solidFill>
                <a:effectLst/>
                <a:latin typeface="+mn-lt"/>
                <a:ea typeface="+mn-ea"/>
                <a:cs typeface="+mn-cs"/>
              </a:rPr>
              <a:t>Плохой код искушает сделать его еще хуже</a:t>
            </a:r>
            <a:r>
              <a:rPr lang="ru-RU" sz="1200" kern="1200" dirty="0">
                <a:solidFill>
                  <a:schemeClr val="tx1"/>
                </a:solidFill>
                <a:effectLst/>
                <a:latin typeface="+mn-lt"/>
                <a:ea typeface="+mn-ea"/>
                <a:cs typeface="+mn-cs"/>
              </a:rPr>
              <a:t>. Если большой</a:t>
            </a:r>
            <a:r>
              <a:rPr lang="ru-RU" sz="1200" kern="1200" baseline="0" dirty="0">
                <a:solidFill>
                  <a:schemeClr val="tx1"/>
                </a:solidFill>
                <a:effectLst/>
                <a:latin typeface="+mn-lt"/>
                <a:ea typeface="+mn-ea"/>
                <a:cs typeface="+mn-cs"/>
              </a:rPr>
              <a:t>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p>
          <a:p>
            <a:r>
              <a:rPr lang="ru-RU" sz="1200" kern="1200" baseline="0" dirty="0">
                <a:solidFill>
                  <a:schemeClr val="tx1"/>
                </a:solidFill>
                <a:effectLst/>
                <a:latin typeface="+mn-lt"/>
                <a:ea typeface="+mn-ea"/>
                <a:cs typeface="+mn-cs"/>
              </a:rPr>
              <a:t>Значит плохой код обречен становится еще хуже?</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67</a:t>
            </a:fld>
            <a:endParaRPr lang="ru-RU"/>
          </a:p>
        </p:txBody>
      </p:sp>
    </p:spTree>
    <p:extLst>
      <p:ext uri="{BB962C8B-B14F-4D97-AF65-F5344CB8AC3E}">
        <p14:creationId xmlns:p14="http://schemas.microsoft.com/office/powerpoint/2010/main" val="1872092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baseline="0" dirty="0">
                <a:solidFill>
                  <a:schemeClr val="tx1"/>
                </a:solidFill>
                <a:effectLst/>
                <a:latin typeface="+mn-lt"/>
                <a:ea typeface="+mn-ea"/>
                <a:cs typeface="+mn-cs"/>
              </a:rPr>
              <a:t>На самом деле нет.</a:t>
            </a:r>
          </a:p>
          <a:p>
            <a:r>
              <a:rPr lang="ru-RU" sz="1200" b="0" i="0" kern="1200" dirty="0">
                <a:solidFill>
                  <a:schemeClr val="tx1"/>
                </a:solidFill>
                <a:effectLst/>
                <a:latin typeface="+mn-lt"/>
                <a:ea typeface="+mn-ea"/>
                <a:cs typeface="+mn-cs"/>
              </a:rPr>
              <a:t>У бойскаутов существует простое правило, которое применимо и к нашей профессии:</a:t>
            </a:r>
            <a:r>
              <a:rPr lang="ru-RU" i="0" dirty="0"/>
              <a:t/>
            </a:r>
            <a:br>
              <a:rPr lang="ru-RU" i="0" dirty="0"/>
            </a:br>
            <a:r>
              <a:rPr lang="ru-RU" sz="1200" b="1" i="0" kern="1200" dirty="0">
                <a:solidFill>
                  <a:schemeClr val="tx1"/>
                </a:solidFill>
                <a:effectLst/>
                <a:latin typeface="+mn-lt"/>
                <a:ea typeface="+mn-ea"/>
                <a:cs typeface="+mn-cs"/>
              </a:rPr>
              <a:t>Оставь место стоянки чище, чем оно было до твоего прихода.</a:t>
            </a:r>
            <a:r>
              <a:rPr lang="ru-RU" i="0" dirty="0"/>
              <a:t/>
            </a:r>
            <a:br>
              <a:rPr lang="ru-RU" i="0" dirty="0"/>
            </a:br>
            <a:r>
              <a:rPr lang="ru-RU" sz="1200" b="0" i="0" kern="1200" dirty="0">
                <a:solidFill>
                  <a:schemeClr val="tx1"/>
                </a:solidFill>
                <a:effectLst/>
                <a:latin typeface="+mn-lt"/>
                <a:ea typeface="+mn-ea"/>
                <a:cs typeface="+mn-cs"/>
              </a:rP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p>
          <a:p>
            <a:r>
              <a:rPr lang="ru-RU" sz="1200" b="0" i="0" kern="1200" dirty="0">
                <a:solidFill>
                  <a:schemeClr val="tx1"/>
                </a:solidFill>
                <a:effectLst/>
                <a:latin typeface="+mn-lt"/>
                <a:ea typeface="+mn-ea"/>
                <a:cs typeface="+mn-cs"/>
              </a:rPr>
              <a:t>Тогда код будет улучшаться</a:t>
            </a:r>
            <a:r>
              <a:rPr lang="ru-RU" sz="1200" b="0" i="0" kern="1200" baseline="0" dirty="0">
                <a:solidFill>
                  <a:schemeClr val="tx1"/>
                </a:solidFill>
                <a:effectLst/>
                <a:latin typeface="+mn-lt"/>
                <a:ea typeface="+mn-ea"/>
                <a:cs typeface="+mn-cs"/>
              </a:rPr>
              <a:t> с течением времени!</a:t>
            </a:r>
          </a:p>
          <a:p>
            <a:r>
              <a:rPr lang="ru-RU" sz="1200" b="0" i="0" kern="1200" baseline="0" dirty="0">
                <a:solidFill>
                  <a:schemeClr val="tx1"/>
                </a:solidFill>
                <a:effectLst/>
                <a:latin typeface="+mn-lt"/>
                <a:ea typeface="+mn-ea"/>
                <a:cs typeface="+mn-cs"/>
              </a:rPr>
              <a:t>Это может показаться непривычным, но может ли профессионал позволить себе нечто иное? Разве постоянное совершенствование не </a:t>
            </a:r>
            <a:r>
              <a:rPr lang="ru-RU" sz="1200" b="0" i="0" kern="1200" baseline="0" dirty="0" err="1">
                <a:solidFill>
                  <a:schemeClr val="tx1"/>
                </a:solidFill>
                <a:effectLst/>
                <a:latin typeface="+mn-lt"/>
                <a:ea typeface="+mn-ea"/>
                <a:cs typeface="+mn-cs"/>
              </a:rPr>
              <a:t>явлется</a:t>
            </a:r>
            <a:r>
              <a:rPr lang="ru-RU" sz="1200" b="0" i="0" kern="1200" baseline="0" dirty="0">
                <a:solidFill>
                  <a:schemeClr val="tx1"/>
                </a:solidFill>
                <a:effectLst/>
                <a:latin typeface="+mn-lt"/>
                <a:ea typeface="+mn-ea"/>
                <a:cs typeface="+mn-cs"/>
              </a:rPr>
              <a:t> неотъемлемой частью профессионализма?</a:t>
            </a:r>
            <a:endParaRPr lang="en-US" sz="1200" b="0" i="0" kern="1200" baseline="0" dirty="0">
              <a:solidFill>
                <a:schemeClr val="tx1"/>
              </a:solidFill>
              <a:effectLst/>
              <a:latin typeface="+mn-lt"/>
              <a:ea typeface="+mn-ea"/>
              <a:cs typeface="+mn-cs"/>
            </a:endParaRPr>
          </a:p>
          <a:p>
            <a:endParaRPr lang="ru-RU" i="0" baseline="0"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68</a:t>
            </a:fld>
            <a:endParaRPr lang="ru-RU"/>
          </a:p>
        </p:txBody>
      </p:sp>
    </p:spTree>
    <p:extLst>
      <p:ext uri="{BB962C8B-B14F-4D97-AF65-F5344CB8AC3E}">
        <p14:creationId xmlns:p14="http://schemas.microsoft.com/office/powerpoint/2010/main" val="37686032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i="0" baseline="0" dirty="0"/>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69</a:t>
            </a:fld>
            <a:endParaRPr lang="ru-RU"/>
          </a:p>
        </p:txBody>
      </p:sp>
    </p:spTree>
    <p:extLst>
      <p:ext uri="{BB962C8B-B14F-4D97-AF65-F5344CB8AC3E}">
        <p14:creationId xmlns:p14="http://schemas.microsoft.com/office/powerpoint/2010/main" val="3254337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Кто</a:t>
            </a:r>
            <a:r>
              <a:rPr lang="ru-RU" baseline="0" dirty="0" smtClean="0"/>
              <a:t> з</a:t>
            </a:r>
            <a:r>
              <a:rPr lang="ru-RU" dirty="0" smtClean="0"/>
              <a:t>нает, что такое</a:t>
            </a:r>
            <a:r>
              <a:rPr lang="ru-RU" baseline="0" dirty="0" smtClean="0"/>
              <a:t> контрольное число и какое оно имеет отношение к рисункам на слайде?</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7</a:t>
            </a:fld>
            <a:endParaRPr lang="ru-RU"/>
          </a:p>
        </p:txBody>
      </p:sp>
    </p:spTree>
    <p:extLst>
      <p:ext uri="{BB962C8B-B14F-4D97-AF65-F5344CB8AC3E}">
        <p14:creationId xmlns:p14="http://schemas.microsoft.com/office/powerpoint/2010/main" val="1578109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Напишите</a:t>
            </a:r>
            <a:r>
              <a:rPr lang="ru-RU" baseline="0" dirty="0" smtClean="0"/>
              <a:t> сами алгоритм контрольного числа для </a:t>
            </a:r>
            <a:r>
              <a:rPr lang="en-US" baseline="0" dirty="0" smtClean="0"/>
              <a:t>UPC</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8</a:t>
            </a:fld>
            <a:endParaRPr lang="ru-RU"/>
          </a:p>
        </p:txBody>
      </p:sp>
    </p:spTree>
    <p:extLst>
      <p:ext uri="{BB962C8B-B14F-4D97-AF65-F5344CB8AC3E}">
        <p14:creationId xmlns:p14="http://schemas.microsoft.com/office/powerpoint/2010/main" val="644329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Реализуйте сами алгоритм контрольного числа для </a:t>
            </a:r>
            <a:r>
              <a:rPr lang="en-US" baseline="0" dirty="0" smtClean="0"/>
              <a:t>UPC</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11</a:t>
            </a:fld>
            <a:endParaRPr lang="ru-RU"/>
          </a:p>
        </p:txBody>
      </p:sp>
    </p:spTree>
    <p:extLst>
      <p:ext uri="{BB962C8B-B14F-4D97-AF65-F5344CB8AC3E}">
        <p14:creationId xmlns:p14="http://schemas.microsoft.com/office/powerpoint/2010/main" val="2133704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Откройте</a:t>
            </a:r>
            <a:r>
              <a:rPr lang="ru-RU" baseline="0" dirty="0" smtClean="0"/>
              <a:t> код, написанный кем-то, для расчета </a:t>
            </a:r>
            <a:r>
              <a:rPr lang="en-US" baseline="0" dirty="0" smtClean="0"/>
              <a:t>ISBN13</a:t>
            </a:r>
            <a:r>
              <a:rPr lang="ru-RU" baseline="0" dirty="0" smtClean="0"/>
              <a:t>. Алгоритм похожий, но есть небольшое отличие от </a:t>
            </a:r>
            <a:r>
              <a:rPr lang="en-US" baseline="0" dirty="0" smtClean="0"/>
              <a:t>UPC</a:t>
            </a:r>
            <a:r>
              <a:rPr lang="ru-RU" baseline="0" dirty="0" smtClean="0"/>
              <a:t>. Кто может его найти?</a:t>
            </a:r>
          </a:p>
          <a:p>
            <a:endParaRPr lang="ru-RU" baseline="0" dirty="0"/>
          </a:p>
          <a:p>
            <a:r>
              <a:rPr lang="ru-RU" baseline="0" dirty="0" smtClean="0"/>
              <a:t>Мораль: сложно понять, если код написан сложно. Надеюсь, ваш получился лучше!)</a:t>
            </a:r>
          </a:p>
        </p:txBody>
      </p:sp>
      <p:sp>
        <p:nvSpPr>
          <p:cNvPr id="4" name="Номер слайда 3"/>
          <p:cNvSpPr>
            <a:spLocks noGrp="1"/>
          </p:cNvSpPr>
          <p:nvPr>
            <p:ph type="sldNum" sz="quarter" idx="10"/>
          </p:nvPr>
        </p:nvSpPr>
        <p:spPr/>
        <p:txBody>
          <a:bodyPr/>
          <a:lstStyle/>
          <a:p>
            <a:fld id="{32510822-B256-415B-AC9F-45AE7E2A44F1}" type="slidenum">
              <a:rPr lang="ru-RU" smtClean="0"/>
              <a:t>12</a:t>
            </a:fld>
            <a:endParaRPr lang="ru-RU"/>
          </a:p>
        </p:txBody>
      </p:sp>
    </p:spTree>
    <p:extLst>
      <p:ext uri="{BB962C8B-B14F-4D97-AF65-F5344CB8AC3E}">
        <p14:creationId xmlns:p14="http://schemas.microsoft.com/office/powerpoint/2010/main" val="1608302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14</a:t>
            </a:fld>
            <a:endParaRPr lang="ru-RU"/>
          </a:p>
        </p:txBody>
      </p:sp>
    </p:spTree>
    <p:extLst>
      <p:ext uri="{BB962C8B-B14F-4D97-AF65-F5344CB8AC3E}">
        <p14:creationId xmlns:p14="http://schemas.microsoft.com/office/powerpoint/2010/main" val="41737681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hyperlink" Target="http://www.kontur.ru/" TargetMode="External"/><Relationship Id="rId1" Type="http://schemas.openxmlformats.org/officeDocument/2006/relationships/slideMaster" Target="../slideMasters/slideMaster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549275"/>
            <a:ext cx="9601200" cy="2879725"/>
          </a:xfrm>
        </p:spPr>
        <p:txBody>
          <a:bodyPr anchor="b"/>
          <a:lstStyle>
            <a:lvl1pPr algn="ctr">
              <a:defRPr sz="4400"/>
            </a:lvl1pPr>
          </a:lstStyle>
          <a:p>
            <a:r>
              <a:rPr lang="ru-RU" dirty="0"/>
              <a:t>Заголовок презентации</a:t>
            </a:r>
            <a:endParaRPr lang="en-US" dirty="0"/>
          </a:p>
        </p:txBody>
      </p:sp>
      <p:sp>
        <p:nvSpPr>
          <p:cNvPr id="3" name="Subtitle 2"/>
          <p:cNvSpPr>
            <a:spLocks noGrp="1"/>
          </p:cNvSpPr>
          <p:nvPr>
            <p:ph type="subTitle" idx="1" hasCustomPrompt="1"/>
          </p:nvPr>
        </p:nvSpPr>
        <p:spPr>
          <a:xfrm>
            <a:off x="1295400" y="3429000"/>
            <a:ext cx="9601200" cy="18002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ПОДЗАГОЛОВОК</a:t>
            </a:r>
            <a:endParaRPr lang="en-US" dirty="0"/>
          </a:p>
        </p:txBody>
      </p:sp>
      <p:sp>
        <p:nvSpPr>
          <p:cNvPr id="7"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8" name="Схема 7"/>
          <p:cNvGraphicFramePr/>
          <p:nvPr userDrawn="1">
            <p:extLst>
              <p:ext uri="{D42A27DB-BD31-4B8C-83A1-F6EECF244321}">
                <p14:modId xmlns:p14="http://schemas.microsoft.com/office/powerpoint/2010/main" val="1597393206"/>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4000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659818"/>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1579266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Заголовок в центр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533" y="1628775"/>
            <a:ext cx="9601067" cy="3600450"/>
          </a:xfrm>
        </p:spPr>
        <p:txBody>
          <a:bodyPr anchor="ctr" anchorCtr="1">
            <a:normAutofit/>
          </a:bodyPr>
          <a:lstStyle>
            <a:lvl1pPr algn="ctr">
              <a:defRPr>
                <a:solidFill>
                  <a:schemeClr val="accent1"/>
                </a:solidFill>
              </a:defRPr>
            </a:lvl1pPr>
          </a:lstStyle>
          <a:p>
            <a:r>
              <a:rPr lang="ru-RU" dirty="0"/>
              <a:t>Заголовок в центре</a:t>
            </a:r>
          </a:p>
        </p:txBody>
      </p:sp>
    </p:spTree>
    <p:extLst>
      <p:ext uri="{BB962C8B-B14F-4D97-AF65-F5344CB8AC3E}">
        <p14:creationId xmlns:p14="http://schemas.microsoft.com/office/powerpoint/2010/main" val="1695177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Заголовок вверх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18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407600"/>
            <a:ext cx="10896600" cy="1079500"/>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вверху</a:t>
            </a:r>
          </a:p>
        </p:txBody>
      </p:sp>
      <p:sp>
        <p:nvSpPr>
          <p:cNvPr id="11" name="Текст 10"/>
          <p:cNvSpPr>
            <a:spLocks noGrp="1"/>
          </p:cNvSpPr>
          <p:nvPr>
            <p:ph type="body" sz="quarter" idx="11" hasCustomPrompt="1"/>
          </p:nvPr>
        </p:nvSpPr>
        <p:spPr>
          <a:xfrm>
            <a:off x="4329" y="499928"/>
            <a:ext cx="1291075" cy="984386"/>
          </a:xfrm>
        </p:spPr>
        <p:txBody>
          <a:bodyPr/>
          <a:lstStyle>
            <a:lvl1pPr marL="0" indent="0">
              <a:buNone/>
              <a:defRPr/>
            </a:lvl1pPr>
          </a:lstStyle>
          <a:p>
            <a:pPr lvl="0"/>
            <a:r>
              <a:rPr lang="ru-RU" dirty="0"/>
              <a:t> </a:t>
            </a:r>
          </a:p>
        </p:txBody>
      </p:sp>
      <p:sp>
        <p:nvSpPr>
          <p:cNvPr id="13" name="Текст 12"/>
          <p:cNvSpPr>
            <a:spLocks noGrp="1"/>
          </p:cNvSpPr>
          <p:nvPr>
            <p:ph type="body" sz="quarter" idx="12" hasCustomPrompt="1"/>
          </p:nvPr>
        </p:nvSpPr>
        <p:spPr>
          <a:xfrm>
            <a:off x="0" y="408262"/>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669983161"/>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orient="horz" pos="25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Заголовок вниз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5376249"/>
            <a:ext cx="10896600" cy="1076961"/>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внизу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371422979"/>
      </p:ext>
    </p:extLst>
  </p:cSld>
  <p:clrMapOvr>
    <a:masterClrMapping/>
  </p:clrMapOvr>
  <p:extLst mod="1">
    <p:ext uri="{DCECCB84-F9BA-43D5-87BE-67443E8EF086}">
      <p15:sldGuideLst xmlns:p15="http://schemas.microsoft.com/office/powerpoint/2012/main">
        <p15:guide id="1" orient="horz" pos="4065" userDrawn="1">
          <p15:clr>
            <a:srgbClr val="FBAE40"/>
          </p15:clr>
        </p15:guide>
        <p15:guide id="2" orient="horz" pos="338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Текст на подложке">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3" name="Текст 2"/>
          <p:cNvSpPr>
            <a:spLocks noGrp="1"/>
          </p:cNvSpPr>
          <p:nvPr>
            <p:ph type="body" sz="quarter" idx="11" hasCustomPrompt="1"/>
          </p:nvPr>
        </p:nvSpPr>
        <p:spPr>
          <a:xfrm>
            <a:off x="1295400" y="5373216"/>
            <a:ext cx="10896600" cy="1079972"/>
          </a:xfrm>
          <a:solidFill>
            <a:schemeClr val="accent1">
              <a:alpha val="80000"/>
            </a:schemeClr>
          </a:solidFill>
        </p:spPr>
        <p:txBody>
          <a:bodyPr lIns="0" rIns="3960000" anchor="ctr" anchorCtr="0">
            <a:normAutofit/>
          </a:bodyPr>
          <a:lstStyle>
            <a:lvl1pPr marL="0" indent="0">
              <a:buNone/>
              <a:tabLst/>
              <a:defRPr sz="1800" baseline="0">
                <a:solidFill>
                  <a:schemeClr val="bg2"/>
                </a:solidFill>
              </a:defRPr>
            </a:lvl1pPr>
          </a:lstStyle>
          <a:p>
            <a:pPr lvl="0"/>
            <a:r>
              <a:rPr lang="ru-RU" dirty="0"/>
              <a:t>Поясняющий текст к рисунку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4118933697"/>
      </p:ext>
    </p:extLst>
  </p:cSld>
  <p:clrMapOvr>
    <a:masterClrMapping/>
  </p:clrMapOvr>
  <p:extLst mod="1">
    <p:ext uri="{DCECCB84-F9BA-43D5-87BE-67443E8EF086}">
      <p15:sldGuideLst xmlns:p15="http://schemas.microsoft.com/office/powerpoint/2012/main">
        <p15:guide id="1" orient="horz" pos="3385" userDrawn="1">
          <p15:clr>
            <a:srgbClr val="FBAE40"/>
          </p15:clr>
        </p15:guide>
        <p15:guide id="2" orient="horz" pos="406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Рисунок">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Tree>
    <p:extLst>
      <p:ext uri="{BB962C8B-B14F-4D97-AF65-F5344CB8AC3E}">
        <p14:creationId xmlns:p14="http://schemas.microsoft.com/office/powerpoint/2010/main" val="470783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Рисунок и спис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Рисунок и список</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Рисунок 3"/>
          <p:cNvSpPr>
            <a:spLocks noGrp="1"/>
          </p:cNvSpPr>
          <p:nvPr>
            <p:ph type="pic" sz="quarter" idx="10"/>
          </p:nvPr>
        </p:nvSpPr>
        <p:spPr>
          <a:xfrm>
            <a:off x="1295367" y="1631117"/>
            <a:ext cx="4800600" cy="4679950"/>
          </a:xfrm>
        </p:spPr>
        <p:txBody>
          <a:bodyPr anchor="ctr" anchorCtr="0"/>
          <a:lstStyle>
            <a:lvl1pPr marL="0" indent="0">
              <a:buNone/>
              <a:defRPr/>
            </a:lvl1pPr>
          </a:lstStyle>
          <a:p>
            <a:endParaRPr lang="ru-RU" dirty="0"/>
          </a:p>
        </p:txBody>
      </p:sp>
      <p:sp>
        <p:nvSpPr>
          <p:cNvPr id="5" name="Текст 5"/>
          <p:cNvSpPr>
            <a:spLocks noGrp="1"/>
          </p:cNvSpPr>
          <p:nvPr>
            <p:ph type="body" sz="quarter" idx="11" hasCustomPrompt="1"/>
          </p:nvPr>
        </p:nvSpPr>
        <p:spPr>
          <a:xfrm>
            <a:off x="6096000" y="1628775"/>
            <a:ext cx="4800600" cy="4679950"/>
          </a:xfrm>
        </p:spPr>
        <p:txBody>
          <a:bodyPr anchor="ctr" anchorCtr="0">
            <a:normAutofit/>
          </a:bodyPr>
          <a:lstStyle>
            <a:lvl1pPr marL="285730" indent="-285730">
              <a:buFont typeface="Arial" panose="020B0604020202020204" pitchFamily="34" charset="0"/>
              <a:buChar char="•"/>
              <a:defRPr sz="1800" baseline="0"/>
            </a:lvl1pPr>
          </a:lstStyle>
          <a:p>
            <a:pPr lvl="0"/>
            <a:r>
              <a:rPr lang="ru-RU" dirty="0"/>
              <a:t>Список надо центрировать</a:t>
            </a:r>
          </a:p>
        </p:txBody>
      </p:sp>
    </p:spTree>
    <p:extLst>
      <p:ext uri="{BB962C8B-B14F-4D97-AF65-F5344CB8AC3E}">
        <p14:creationId xmlns:p14="http://schemas.microsoft.com/office/powerpoint/2010/main" val="2553052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Вопросы">
    <p:spTree>
      <p:nvGrpSpPr>
        <p:cNvPr id="1" name=""/>
        <p:cNvGrpSpPr/>
        <p:nvPr/>
      </p:nvGrpSpPr>
      <p:grpSpPr>
        <a:xfrm>
          <a:off x="0" y="0"/>
          <a:ext cx="0" cy="0"/>
          <a:chOff x="0" y="0"/>
          <a:chExt cx="0" cy="0"/>
        </a:xfrm>
      </p:grpSpPr>
      <p:sp>
        <p:nvSpPr>
          <p:cNvPr id="7" name="Текст 9"/>
          <p:cNvSpPr txBox="1">
            <a:spLocks/>
          </p:cNvSpPr>
          <p:nvPr userDrawn="1"/>
        </p:nvSpPr>
        <p:spPr>
          <a:xfrm>
            <a:off x="1295469" y="5678265"/>
            <a:ext cx="3856171" cy="355128"/>
          </a:xfrm>
          <a:prstGeom prst="rect">
            <a:avLst/>
          </a:prstGeom>
        </p:spPr>
        <p:txBody>
          <a:bodyPr lIns="0" rIns="0" anchor="b">
            <a:normAutofit lnSpcReduction="10000"/>
          </a:bodyPr>
          <a:lstStyle>
            <a:lvl1pPr marL="0" indent="0" algn="r" defTabSz="914400" rtl="0" eaLnBrk="1" latinLnBrk="0" hangingPunct="1">
              <a:spcBef>
                <a:spcPct val="20000"/>
              </a:spcBef>
              <a:buClr>
                <a:srgbClr val="C00000"/>
              </a:buClr>
              <a:buFont typeface="Arial" panose="020B0604020202020204" pitchFamily="34" charset="0"/>
              <a:buNone/>
              <a:defRPr sz="1800" b="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spcBef>
                <a:spcPct val="20000"/>
              </a:spcBef>
              <a:buClr>
                <a:srgbClr val="C00000"/>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spcBef>
                <a:spcPct val="20000"/>
              </a:spcBef>
              <a:buClr>
                <a:srgbClr val="C00000"/>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dirty="0">
                <a:hlinkClick r:id="rId2"/>
              </a:rPr>
              <a:t>www.kontur.ru</a:t>
            </a:r>
            <a:endParaRPr lang="ru-RU" sz="1800" dirty="0"/>
          </a:p>
        </p:txBody>
      </p:sp>
      <p:sp>
        <p:nvSpPr>
          <p:cNvPr id="11" name="Объект 10"/>
          <p:cNvSpPr>
            <a:spLocks noGrp="1"/>
          </p:cNvSpPr>
          <p:nvPr>
            <p:ph sz="quarter" idx="12" hasCustomPrompt="1"/>
          </p:nvPr>
        </p:nvSpPr>
        <p:spPr>
          <a:xfrm>
            <a:off x="4367825" y="5668165"/>
            <a:ext cx="6512983" cy="365228"/>
          </a:xfrm>
        </p:spPr>
        <p:txBody>
          <a:bodyPr lIns="0" rIns="0" anchor="b" anchorCtr="0">
            <a:normAutofit/>
          </a:bodyPr>
          <a:lstStyle>
            <a:lvl1pPr marL="0" indent="0" algn="r">
              <a:buNone/>
              <a:defRPr sz="1800" baseline="0"/>
            </a:lvl1pPr>
          </a:lstStyle>
          <a:p>
            <a:pPr lvl="0"/>
            <a:r>
              <a:rPr lang="en-US" dirty="0"/>
              <a:t>login@skbkontur.ru</a:t>
            </a:r>
            <a:endParaRPr lang="ru-RU" dirty="0"/>
          </a:p>
        </p:txBody>
      </p:sp>
      <p:graphicFrame>
        <p:nvGraphicFramePr>
          <p:cNvPr id="10" name="Схема 9"/>
          <p:cNvGraphicFramePr/>
          <p:nvPr userDrawn="1">
            <p:extLst>
              <p:ext uri="{D42A27DB-BD31-4B8C-83A1-F6EECF244321}">
                <p14:modId xmlns:p14="http://schemas.microsoft.com/office/powerpoint/2010/main" val="638235333"/>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14" name="Схема 13"/>
          <p:cNvGraphicFramePr/>
          <p:nvPr userDrawn="1">
            <p:extLst>
              <p:ext uri="{D42A27DB-BD31-4B8C-83A1-F6EECF244321}">
                <p14:modId xmlns:p14="http://schemas.microsoft.com/office/powerpoint/2010/main" val="3089848446"/>
              </p:ext>
            </p:extLst>
          </p:nvPr>
        </p:nvGraphicFramePr>
        <p:xfrm>
          <a:off x="4148418" y="1621383"/>
          <a:ext cx="3863711" cy="1800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3477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37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492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604682"/>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Tree>
    <p:extLst>
      <p:ext uri="{BB962C8B-B14F-4D97-AF65-F5344CB8AC3E}">
        <p14:creationId xmlns:p14="http://schemas.microsoft.com/office/powerpoint/2010/main" val="421175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00501" y="3429047"/>
            <a:ext cx="9601067" cy="1800225"/>
          </a:xfrm>
        </p:spPr>
        <p:txBody>
          <a:bodyPr anchor="t" anchorCtr="0"/>
          <a:lstStyle>
            <a:lvl1pPr>
              <a:defRPr>
                <a:solidFill>
                  <a:schemeClr val="accent1"/>
                </a:solidFill>
              </a:defRPr>
            </a:lvl1pPr>
          </a:lstStyle>
          <a:p>
            <a:r>
              <a:rPr lang="ru-RU" dirty="0"/>
              <a:t>Заголовок раздела</a:t>
            </a:r>
          </a:p>
        </p:txBody>
      </p:sp>
      <p:cxnSp>
        <p:nvCxnSpPr>
          <p:cNvPr id="3" name="Прямая соединительная линия 2"/>
          <p:cNvCxnSpPr/>
          <p:nvPr userDrawn="1"/>
        </p:nvCxnSpPr>
        <p:spPr>
          <a:xfrm>
            <a:off x="1300500" y="3429000"/>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Текст 6"/>
          <p:cNvSpPr>
            <a:spLocks noGrp="1"/>
          </p:cNvSpPr>
          <p:nvPr>
            <p:ph type="body" sz="quarter" idx="10" hasCustomPrompt="1"/>
          </p:nvPr>
        </p:nvSpPr>
        <p:spPr>
          <a:xfrm>
            <a:off x="1300500" y="1636293"/>
            <a:ext cx="9596101" cy="1792753"/>
          </a:xfrm>
        </p:spPr>
        <p:txBody>
          <a:bodyPr lIns="0" rIns="0" anchor="b" anchorCtr="0">
            <a:normAutofit/>
          </a:bodyPr>
          <a:lstStyle>
            <a:lvl1pPr marL="0" indent="0" algn="l">
              <a:buNone/>
              <a:defRPr sz="2400" baseline="0"/>
            </a:lvl1pPr>
          </a:lstStyle>
          <a:p>
            <a:pPr lvl="0"/>
            <a:r>
              <a:rPr lang="ru-RU" dirty="0"/>
              <a:t>ОБРАЗЕЦ ТЕКСТА</a:t>
            </a:r>
          </a:p>
        </p:txBody>
      </p:sp>
    </p:spTree>
    <p:extLst>
      <p:ext uri="{BB962C8B-B14F-4D97-AF65-F5344CB8AC3E}">
        <p14:creationId xmlns:p14="http://schemas.microsoft.com/office/powerpoint/2010/main" val="362815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ДВА ОБЪЕКТА</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398140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сравнение</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9" name="Текст 8"/>
          <p:cNvSpPr>
            <a:spLocks noGrp="1"/>
          </p:cNvSpPr>
          <p:nvPr>
            <p:ph type="body" sz="quarter" idx="13"/>
          </p:nvPr>
        </p:nvSpPr>
        <p:spPr>
          <a:xfrm>
            <a:off x="1295400" y="1628775"/>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
        <p:nvSpPr>
          <p:cNvPr id="10" name="Текст 8"/>
          <p:cNvSpPr>
            <a:spLocks noGrp="1"/>
          </p:cNvSpPr>
          <p:nvPr>
            <p:ph type="body" sz="quarter" idx="14"/>
          </p:nvPr>
        </p:nvSpPr>
        <p:spPr>
          <a:xfrm>
            <a:off x="6095933" y="1628774"/>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Tree>
    <p:extLst>
      <p:ext uri="{BB962C8B-B14F-4D97-AF65-F5344CB8AC3E}">
        <p14:creationId xmlns:p14="http://schemas.microsoft.com/office/powerpoint/2010/main" val="3516172041"/>
      </p:ext>
    </p:extLst>
  </p:cSld>
  <p:clrMapOvr>
    <a:masterClrMapping/>
  </p:clrMapOvr>
  <p:extLst>
    <p:ext uri="{DCECCB84-F9BA-43D5-87BE-67443E8EF086}">
      <p15:sldGuideLst xmlns:p15="http://schemas.microsoft.com/office/powerpoint/2012/main">
        <p15:guide id="1" orient="horz" pos="152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11" name="Заголовок 10"/>
          <p:cNvSpPr>
            <a:spLocks noGrp="1"/>
          </p:cNvSpPr>
          <p:nvPr>
            <p:ph type="title" hasCustomPrompt="1"/>
          </p:nvPr>
        </p:nvSpPr>
        <p:spPr/>
        <p:txBody>
          <a:bodyPr/>
          <a:lstStyle>
            <a:lvl1pPr>
              <a:defRPr baseline="0">
                <a:solidFill>
                  <a:schemeClr val="accent1"/>
                </a:solidFill>
              </a:defRPr>
            </a:lvl1pPr>
          </a:lstStyle>
          <a:p>
            <a:r>
              <a:rPr lang="ru-RU" dirty="0"/>
              <a:t>Только заголовок</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76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84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объектом</a:t>
            </a:r>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объекта</a:t>
            </a:r>
          </a:p>
        </p:txBody>
      </p:sp>
      <p:sp>
        <p:nvSpPr>
          <p:cNvPr id="6" name="Объект 5"/>
          <p:cNvSpPr>
            <a:spLocks noGrp="1"/>
          </p:cNvSpPr>
          <p:nvPr>
            <p:ph sz="quarter" idx="12"/>
          </p:nvPr>
        </p:nvSpPr>
        <p:spPr>
          <a:xfrm>
            <a:off x="1295400" y="549275"/>
            <a:ext cx="9601200" cy="4667879"/>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583528940"/>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РИСУНКОМ</a:t>
            </a:r>
          </a:p>
        </p:txBody>
      </p:sp>
      <p:sp>
        <p:nvSpPr>
          <p:cNvPr id="3" name="Рисунок 3"/>
          <p:cNvSpPr>
            <a:spLocks noGrp="1"/>
          </p:cNvSpPr>
          <p:nvPr>
            <p:ph type="pic" sz="quarter" idx="10"/>
          </p:nvPr>
        </p:nvSpPr>
        <p:spPr>
          <a:xfrm>
            <a:off x="1295400" y="549320"/>
            <a:ext cx="9601200" cy="4679951"/>
          </a:xfrm>
        </p:spPr>
        <p:txBody>
          <a:bodyPr anchor="ctr" anchorCtr="1"/>
          <a:lstStyle>
            <a:lvl1pPr marL="0" indent="0">
              <a:buNone/>
              <a:defRPr/>
            </a:lvl1pPr>
          </a:lstStyle>
          <a:p>
            <a:endParaRPr lang="ru-RU" dirty="0"/>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рисунка</a:t>
            </a:r>
          </a:p>
        </p:txBody>
      </p:sp>
    </p:spTree>
    <p:extLst>
      <p:ext uri="{BB962C8B-B14F-4D97-AF65-F5344CB8AC3E}">
        <p14:creationId xmlns:p14="http://schemas.microsoft.com/office/powerpoint/2010/main" val="3817688362"/>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5085487"/>
      </p:ext>
    </p:extLst>
  </p:cSld>
  <p:clrMap bg1="lt1" tx1="dk1" bg2="lt2" tx2="dk2" accent1="accent1" accent2="accent2" accent3="accent3" accent4="accent4" accent5="accent5" accent6="accent6" hlink="hlink" folHlink="folHlink"/>
  <p:sldLayoutIdLst>
    <p:sldLayoutId id="2147483698" r:id="rId1"/>
    <p:sldLayoutId id="2147483666" r:id="rId2"/>
    <p:sldLayoutId id="2147483679" r:id="rId3"/>
    <p:sldLayoutId id="2147483699" r:id="rId4"/>
    <p:sldLayoutId id="2147483702" r:id="rId5"/>
    <p:sldLayoutId id="2147483701" r:id="rId6"/>
    <p:sldLayoutId id="2147483665" r:id="rId7"/>
    <p:sldLayoutId id="2147483700" r:id="rId8"/>
    <p:sldLayoutId id="2147483684" r:id="rId9"/>
    <p:sldLayoutId id="2147483675" r:id="rId10"/>
    <p:sldLayoutId id="2147483680" r:id="rId11"/>
    <p:sldLayoutId id="2147483681" r:id="rId12"/>
    <p:sldLayoutId id="2147483688" r:id="rId13"/>
    <p:sldLayoutId id="2147483689" r:id="rId14"/>
    <p:sldLayoutId id="2147483687" r:id="rId15"/>
    <p:sldLayoutId id="2147483682" r:id="rId16"/>
    <p:sldLayoutId id="2147483686" r:id="rId17"/>
    <p:sldLayoutId id="2147483678" r:id="rId18"/>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342874" indent="-342874" algn="l" defTabSz="914332" rtl="0" eaLnBrk="1" latinLnBrk="0" hangingPunct="1">
        <a:spcBef>
          <a:spcPct val="20000"/>
        </a:spcBef>
        <a:buClr>
          <a:schemeClr val="accent1"/>
        </a:buClr>
        <a:buFont typeface="Arial" panose="020B0604020202020204" pitchFamily="34" charset="0"/>
        <a:buChar char="•"/>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guide id="12" pos="1572" userDrawn="1">
          <p15:clr>
            <a:srgbClr val="FDE53C"/>
          </p15:clr>
        </p15:guide>
        <p15:guide id="13" pos="6108" userDrawn="1">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en-US" dirty="0"/>
              <a:t>code there</a:t>
            </a:r>
            <a:endParaRPr lang="ru-RU" dirty="0"/>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213727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7" r:id="rId3"/>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baseline="0">
          <a:solidFill>
            <a:schemeClr val="tx1"/>
          </a:solidFill>
          <a:latin typeface="+mn-lt"/>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kontur-courses/di" TargetMode="External"/><Relationship Id="rId2" Type="http://schemas.openxmlformats.org/officeDocument/2006/relationships/hyperlink" Target="https://github.com/kontur-csharper/clean-code"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eb.uettaxila.edu.pk/CMS/AUT2011/seSCbs/tutorial/Object%20Oriented%20Software%20Construction.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bit.ly/kontur-courses-feedback" TargetMode="Externa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CLEAN CODE</a:t>
            </a:r>
          </a:p>
        </p:txBody>
      </p:sp>
      <p:sp>
        <p:nvSpPr>
          <p:cNvPr id="7" name="Подзаголовок 6"/>
          <p:cNvSpPr>
            <a:spLocks noGrp="1"/>
          </p:cNvSpPr>
          <p:nvPr>
            <p:ph type="subTitle" idx="1"/>
          </p:nvPr>
        </p:nvSpPr>
        <p:spPr/>
        <p:txBody>
          <a:bodyPr/>
          <a:lstStyle/>
          <a:p>
            <a:r>
              <a:rPr lang="en-US" dirty="0">
                <a:hlinkClick r:id="rId2"/>
              </a:rPr>
              <a:t>https://github.com/</a:t>
            </a:r>
            <a:r>
              <a:rPr lang="en-US" dirty="0">
                <a:hlinkClick r:id="rId3"/>
              </a:rPr>
              <a:t>kontur-courses</a:t>
            </a:r>
            <a:r>
              <a:rPr lang="en-US" dirty="0">
                <a:hlinkClick r:id="rId2"/>
              </a:rPr>
              <a:t>/</a:t>
            </a:r>
            <a:r>
              <a:rPr lang="en-US" b="1" dirty="0">
                <a:hlinkClick r:id="rId2"/>
              </a:rPr>
              <a:t>clean-code</a:t>
            </a:r>
            <a:endParaRPr lang="en-US" b="1" dirty="0"/>
          </a:p>
          <a:p>
            <a:endParaRPr lang="en-US" dirty="0"/>
          </a:p>
        </p:txBody>
      </p:sp>
      <p:pic>
        <p:nvPicPr>
          <p:cNvPr id="5" name="Рисунок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5013176"/>
            <a:ext cx="628591" cy="650592"/>
          </a:xfrm>
          <a:prstGeom prst="rect">
            <a:avLst/>
          </a:prstGeom>
          <a:solidFill>
            <a:schemeClr val="bg1"/>
          </a:solidFill>
        </p:spPr>
      </p:pic>
    </p:spTree>
    <p:extLst>
      <p:ext uri="{BB962C8B-B14F-4D97-AF65-F5344CB8AC3E}">
        <p14:creationId xmlns:p14="http://schemas.microsoft.com/office/powerpoint/2010/main" val="2206011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dirty="0" smtClean="0">
                <a:latin typeface="+mn-lt"/>
              </a:rPr>
              <a:t>Реализуйте алгоритм расчета контрольного числа для </a:t>
            </a:r>
            <a:r>
              <a:rPr lang="en-US" sz="2800" dirty="0" smtClean="0">
                <a:latin typeface="+mn-lt"/>
              </a:rPr>
              <a:t>UPC</a:t>
            </a:r>
            <a:r>
              <a:rPr lang="ru-RU" sz="2800" dirty="0" smtClean="0">
                <a:latin typeface="+mn-lt"/>
              </a:rPr>
              <a:t>: </a:t>
            </a:r>
            <a:r>
              <a:rPr lang="en-US" sz="2800" dirty="0" err="1" smtClean="0">
                <a:solidFill>
                  <a:srgbClr val="C00000"/>
                </a:solidFill>
                <a:latin typeface="+mn-lt"/>
              </a:rPr>
              <a:t>ControlDigit</a:t>
            </a:r>
            <a:r>
              <a:rPr lang="ru-RU" sz="2800" dirty="0" smtClean="0">
                <a:solidFill>
                  <a:srgbClr val="C00000"/>
                </a:solidFill>
                <a:latin typeface="+mn-lt"/>
              </a:rPr>
              <a:t>/</a:t>
            </a:r>
            <a:r>
              <a:rPr lang="en-US" sz="2800" dirty="0" err="1" smtClean="0">
                <a:solidFill>
                  <a:srgbClr val="C00000"/>
                </a:solidFill>
                <a:latin typeface="+mn-lt"/>
              </a:rPr>
              <a:t>Upc</a:t>
            </a:r>
            <a:r>
              <a:rPr lang="en-US" sz="2800" dirty="0" smtClean="0">
                <a:solidFill>
                  <a:srgbClr val="C00000"/>
                </a:solidFill>
                <a:latin typeface="+mn-lt"/>
              </a:rPr>
              <a:t>/</a:t>
            </a:r>
            <a:endParaRPr lang="en-US" sz="2800" dirty="0">
              <a:solidFill>
                <a:srgbClr val="C00000"/>
              </a:solidFill>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контрольное число</a:t>
            </a:r>
            <a:endParaRPr lang="en-US" dirty="0"/>
          </a:p>
        </p:txBody>
      </p:sp>
    </p:spTree>
    <p:extLst>
      <p:ext uri="{BB962C8B-B14F-4D97-AF65-F5344CB8AC3E}">
        <p14:creationId xmlns:p14="http://schemas.microsoft.com/office/powerpoint/2010/main" val="93784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i="1" dirty="0" smtClean="0">
                <a:latin typeface="+mn-lt"/>
              </a:rPr>
              <a:t>Контрольное число для </a:t>
            </a:r>
            <a:r>
              <a:rPr lang="en-US" sz="2800" i="1" dirty="0" smtClean="0">
                <a:latin typeface="+mn-lt"/>
              </a:rPr>
              <a:t>UPC</a:t>
            </a:r>
            <a:r>
              <a:rPr lang="ru-RU" sz="2800" i="1" dirty="0" smtClean="0">
                <a:latin typeface="+mn-lt"/>
              </a:rPr>
              <a:t>:</a:t>
            </a:r>
            <a:endParaRPr lang="ru-RU" sz="2800" i="1" dirty="0" smtClean="0">
              <a:latin typeface="+mn-lt"/>
            </a:endParaRPr>
          </a:p>
          <a:p>
            <a:pPr marL="514350" indent="-514350">
              <a:buFont typeface="+mj-lt"/>
              <a:buAutoNum type="arabicPeriod"/>
            </a:pPr>
            <a:r>
              <a:rPr lang="ru-RU" sz="2800" dirty="0" smtClean="0">
                <a:latin typeface="+mn-lt"/>
              </a:rPr>
              <a:t>Цифры на нечетных позициях (начиная с наименьшего разряда) умножаются на 3 и суммируются</a:t>
            </a:r>
            <a:endParaRPr lang="en-US" sz="2800" dirty="0" smtClean="0">
              <a:latin typeface="+mn-lt"/>
            </a:endParaRPr>
          </a:p>
          <a:p>
            <a:pPr marL="514350" indent="-514350">
              <a:buFont typeface="+mj-lt"/>
              <a:buAutoNum type="arabicPeriod"/>
            </a:pPr>
            <a:r>
              <a:rPr lang="ru-RU" sz="2800" dirty="0" smtClean="0">
                <a:latin typeface="+mn-lt"/>
              </a:rPr>
              <a:t>К результату первого шага прибавляются цифры четных позиций</a:t>
            </a:r>
            <a:endParaRPr lang="en-US" sz="2800" dirty="0" smtClean="0">
              <a:latin typeface="+mn-lt"/>
            </a:endParaRPr>
          </a:p>
          <a:p>
            <a:pPr marL="914371" lvl="1" indent="-514350">
              <a:buFont typeface="+mj-lt"/>
              <a:buAutoNum type="arabicPeriod"/>
            </a:pPr>
            <a:r>
              <a:rPr lang="ru-RU" sz="2400" dirty="0" smtClean="0">
                <a:latin typeface="+mn-lt"/>
              </a:rPr>
              <a:t>Считается остаток от деления на 10, результат назовем </a:t>
            </a:r>
            <a:r>
              <a:rPr lang="en-US" sz="2400" dirty="0" smtClean="0">
                <a:latin typeface="+mn-lt"/>
              </a:rPr>
              <a:t>M</a:t>
            </a:r>
          </a:p>
          <a:p>
            <a:pPr marL="914371" lvl="1" indent="-514350">
              <a:buFont typeface="+mj-lt"/>
              <a:buAutoNum type="arabicPeriod"/>
            </a:pPr>
            <a:r>
              <a:rPr lang="ru-RU" sz="2400" dirty="0" smtClean="0">
                <a:latin typeface="+mn-lt"/>
              </a:rPr>
              <a:t>Если </a:t>
            </a:r>
            <a:r>
              <a:rPr lang="en-US" sz="2400" dirty="0" smtClean="0">
                <a:latin typeface="+mn-lt"/>
              </a:rPr>
              <a:t>M </a:t>
            </a:r>
            <a:r>
              <a:rPr lang="ru-RU" sz="2400" dirty="0" smtClean="0">
                <a:latin typeface="+mn-lt"/>
              </a:rPr>
              <a:t>— ноль, то контрольное число 0, иначе контрольное число = 10 - М</a:t>
            </a:r>
            <a:endParaRPr lang="en-US" sz="2400" dirty="0" smtClean="0">
              <a:latin typeface="+mn-lt"/>
            </a:endParaRPr>
          </a:p>
          <a:p>
            <a:pPr marL="0" indent="0">
              <a:buNone/>
            </a:pPr>
            <a:endParaRPr lang="en-US" sz="2800" i="1" dirty="0">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контрольное число</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8328" y="1484784"/>
            <a:ext cx="2870101" cy="1179582"/>
          </a:xfrm>
          <a:prstGeom prst="rect">
            <a:avLst/>
          </a:prstGeom>
        </p:spPr>
      </p:pic>
    </p:spTree>
    <p:extLst>
      <p:ext uri="{BB962C8B-B14F-4D97-AF65-F5344CB8AC3E}">
        <p14:creationId xmlns:p14="http://schemas.microsoft.com/office/powerpoint/2010/main" val="3220862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ControlDigit</a:t>
            </a:r>
            <a:r>
              <a:rPr lang="en-US" dirty="0" smtClean="0"/>
              <a:t> / Isbn</a:t>
            </a:r>
            <a:r>
              <a:rPr lang="en-US" dirty="0" smtClean="0"/>
              <a:t>13</a:t>
            </a:r>
            <a:endParaRPr lang="en-US" dirty="0"/>
          </a:p>
        </p:txBody>
      </p:sp>
      <p:pic>
        <p:nvPicPr>
          <p:cNvPr id="4" name="Picture 22" descr="C:\Users\sapogoff\Documents\sapogoff_work\SKB Kontur\01_presentation_templates\03_final\wmf_icons\документ.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292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В файле с </a:t>
            </a:r>
            <a:r>
              <a:rPr lang="en-US" dirty="0" smtClean="0"/>
              <a:t>performance </a:t>
            </a:r>
            <a:r>
              <a:rPr lang="ru-RU" dirty="0" smtClean="0"/>
              <a:t>тестами есть одна из реализаций алгоритма </a:t>
            </a:r>
            <a:r>
              <a:rPr lang="en-US" dirty="0" smtClean="0"/>
              <a:t>UPC</a:t>
            </a:r>
            <a:r>
              <a:rPr lang="ru-RU" dirty="0" smtClean="0"/>
              <a:t>. Тесты сравнивают ее скорость с вашим кодом.</a:t>
            </a:r>
          </a:p>
          <a:p>
            <a:pPr lvl="1"/>
            <a:r>
              <a:rPr lang="ru-RU" dirty="0" smtClean="0"/>
              <a:t>Сравните производительность.</a:t>
            </a:r>
          </a:p>
          <a:p>
            <a:pPr lvl="1"/>
            <a:r>
              <a:rPr lang="ru-RU" dirty="0" smtClean="0"/>
              <a:t>Насколько критично проседание в производительности в данном случае?</a:t>
            </a:r>
            <a:r>
              <a:rPr lang="ru-RU" dirty="0" smtClean="0"/>
              <a:t> </a:t>
            </a:r>
            <a:endParaRPr lang="ru-RU" dirty="0"/>
          </a:p>
        </p:txBody>
      </p:sp>
      <p:sp>
        <p:nvSpPr>
          <p:cNvPr id="3" name="Заголовок 2"/>
          <p:cNvSpPr>
            <a:spLocks noGrp="1"/>
          </p:cNvSpPr>
          <p:nvPr>
            <p:ph type="title"/>
          </p:nvPr>
        </p:nvSpPr>
        <p:spPr/>
        <p:txBody>
          <a:bodyPr/>
          <a:lstStyle/>
          <a:p>
            <a:r>
              <a:rPr lang="ru-RU" dirty="0">
                <a:solidFill>
                  <a:schemeClr val="tx1"/>
                </a:solidFill>
              </a:rPr>
              <a:t>Разбор задачи</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3366105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pPr marL="514350" indent="-514350">
              <a:buAutoNum type="arabicPeriod"/>
            </a:pPr>
            <a:r>
              <a:rPr lang="en-US" dirty="0">
                <a:solidFill>
                  <a:schemeClr val="accent1"/>
                </a:solidFill>
              </a:rPr>
              <a:t>Decomposition</a:t>
            </a:r>
            <a:r>
              <a:rPr lang="en-US" dirty="0"/>
              <a:t> — </a:t>
            </a:r>
            <a:r>
              <a:rPr lang="ru-RU" dirty="0"/>
              <a:t>задача должна разбиваться на более простые подзадачи</a:t>
            </a:r>
          </a:p>
          <a:p>
            <a:pPr marL="514350" indent="-514350">
              <a:buAutoNum type="arabicPeriod"/>
            </a:pPr>
            <a:r>
              <a:rPr lang="en-US" dirty="0">
                <a:solidFill>
                  <a:schemeClr val="accent1"/>
                </a:solidFill>
              </a:rPr>
              <a:t>Composability</a:t>
            </a:r>
            <a:r>
              <a:rPr lang="ru-RU" dirty="0"/>
              <a:t> — подзадачи должны быть самоценны и вне контекста задачи</a:t>
            </a:r>
          </a:p>
          <a:p>
            <a:pPr marL="514350" indent="-514350">
              <a:buAutoNum type="arabicPeriod"/>
            </a:pPr>
            <a:r>
              <a:rPr lang="en-US" dirty="0">
                <a:solidFill>
                  <a:schemeClr val="accent1"/>
                </a:solidFill>
              </a:rPr>
              <a:t>Readability</a:t>
            </a:r>
            <a:r>
              <a:rPr lang="ru-RU" dirty="0"/>
              <a:t> — корректность кода модуля должна быть очевидна без изучения кода смежных модулей</a:t>
            </a:r>
            <a:endParaRPr lang="en-US" dirty="0"/>
          </a:p>
          <a:p>
            <a:pPr marL="514350" indent="-514350">
              <a:buAutoNum type="arabicPeriod"/>
            </a:pPr>
            <a:r>
              <a:rPr lang="en-US" dirty="0">
                <a:solidFill>
                  <a:schemeClr val="tx1">
                    <a:lumMod val="50000"/>
                    <a:lumOff val="50000"/>
                  </a:schemeClr>
                </a:solidFill>
              </a:rPr>
              <a:t>Protection</a:t>
            </a:r>
            <a:r>
              <a:rPr lang="en-US" dirty="0"/>
              <a:t> </a:t>
            </a:r>
            <a:r>
              <a:rPr lang="ru-RU" dirty="0"/>
              <a:t>—</a:t>
            </a:r>
            <a:r>
              <a:rPr lang="en-US" dirty="0"/>
              <a:t> </a:t>
            </a:r>
            <a:r>
              <a:rPr lang="ru-RU" dirty="0"/>
              <a:t>защита других модулей от ошибок, происходящих внутри модуля</a:t>
            </a:r>
          </a:p>
          <a:p>
            <a:pPr marL="0" indent="0">
              <a:buNone/>
            </a:pPr>
            <a:endParaRPr lang="ru-RU" dirty="0"/>
          </a:p>
          <a:p>
            <a:pPr marL="0" indent="0">
              <a:buNone/>
            </a:pPr>
            <a:endParaRPr lang="ru-RU" dirty="0"/>
          </a:p>
          <a:p>
            <a:pPr marL="0" indent="0">
              <a:buNone/>
            </a:pPr>
            <a:r>
              <a:rPr lang="en-US" dirty="0">
                <a:hlinkClick r:id="rId3"/>
              </a:rPr>
              <a:t>Object oriented software construction</a:t>
            </a:r>
            <a:r>
              <a:rPr lang="en-US" dirty="0"/>
              <a:t> by Meyer</a:t>
            </a:r>
            <a:endParaRPr lang="ru-RU" dirty="0"/>
          </a:p>
        </p:txBody>
      </p:sp>
      <p:sp>
        <p:nvSpPr>
          <p:cNvPr id="2" name="Заголовок 1"/>
          <p:cNvSpPr>
            <a:spLocks noGrp="1"/>
          </p:cNvSpPr>
          <p:nvPr>
            <p:ph type="title"/>
          </p:nvPr>
        </p:nvSpPr>
        <p:spPr/>
        <p:txBody>
          <a:bodyPr>
            <a:normAutofit fontScale="90000"/>
          </a:bodyPr>
          <a:lstStyle/>
          <a:p>
            <a:r>
              <a:rPr lang="en-US" dirty="0"/>
              <a:t>Modular Design</a:t>
            </a:r>
            <a:r>
              <a:rPr lang="ru-RU" dirty="0"/>
              <a:t> </a:t>
            </a:r>
            <a:r>
              <a:rPr lang="en-US" dirty="0"/>
              <a:t>Principles?</a:t>
            </a:r>
            <a:endParaRPr lang="ru-RU" dirty="0"/>
          </a:p>
        </p:txBody>
      </p:sp>
    </p:spTree>
    <p:extLst>
      <p:ext uri="{BB962C8B-B14F-4D97-AF65-F5344CB8AC3E}">
        <p14:creationId xmlns:p14="http://schemas.microsoft.com/office/powerpoint/2010/main" val="108527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95549" y="2636912"/>
            <a:ext cx="7194701" cy="792163"/>
          </a:xfrm>
        </p:spPr>
        <p:txBody>
          <a:bodyPr/>
          <a:lstStyle/>
          <a:p>
            <a:pPr algn="ctr"/>
            <a:r>
              <a:rPr lang="ru-RU" sz="3600" dirty="0"/>
              <a:t>Помогает ли модульность?</a:t>
            </a:r>
            <a:endParaRPr lang="en-US" sz="3600" dirty="0"/>
          </a:p>
        </p:txBody>
      </p:sp>
      <p:sp>
        <p:nvSpPr>
          <p:cNvPr id="4" name="TextBox 3"/>
          <p:cNvSpPr txBox="1"/>
          <p:nvPr/>
        </p:nvSpPr>
        <p:spPr>
          <a:xfrm>
            <a:off x="2495550" y="3429075"/>
            <a:ext cx="7200900" cy="461665"/>
          </a:xfrm>
          <a:prstGeom prst="rect">
            <a:avLst/>
          </a:prstGeom>
          <a:noFill/>
        </p:spPr>
        <p:txBody>
          <a:bodyPr wrap="square" rtlCol="0">
            <a:spAutoFit/>
          </a:bodyPr>
          <a:lstStyle/>
          <a:p>
            <a:pPr algn="ctr"/>
            <a:r>
              <a:rPr lang="ru-RU" sz="2400" dirty="0"/>
              <a:t>когда приходит новая задача или</a:t>
            </a:r>
            <a:endParaRPr lang="en-US" sz="2400" dirty="0"/>
          </a:p>
        </p:txBody>
      </p:sp>
      <p:sp>
        <p:nvSpPr>
          <p:cNvPr id="5" name="TextBox 4"/>
          <p:cNvSpPr txBox="1"/>
          <p:nvPr/>
        </p:nvSpPr>
        <p:spPr>
          <a:xfrm>
            <a:off x="2495550" y="548680"/>
            <a:ext cx="3600450" cy="1261884"/>
          </a:xfrm>
          <a:prstGeom prst="rect">
            <a:avLst/>
          </a:prstGeom>
          <a:noFill/>
        </p:spPr>
        <p:txBody>
          <a:bodyPr wrap="square" rtlCol="0">
            <a:spAutoFit/>
          </a:bodyPr>
          <a:lstStyle/>
          <a:p>
            <a:r>
              <a:rPr lang="en-US" sz="2000" dirty="0">
                <a:solidFill>
                  <a:schemeClr val="tx1">
                    <a:lumMod val="50000"/>
                    <a:lumOff val="50000"/>
                  </a:schemeClr>
                </a:solidFill>
              </a:rPr>
              <a:t>viscosity</a:t>
            </a:r>
          </a:p>
          <a:p>
            <a:r>
              <a:rPr lang="ru-RU" sz="3600" dirty="0">
                <a:solidFill>
                  <a:schemeClr val="accent1"/>
                </a:solidFill>
              </a:rPr>
              <a:t>вязкость</a:t>
            </a:r>
            <a:endParaRPr lang="ru-RU" dirty="0">
              <a:solidFill>
                <a:schemeClr val="accent1"/>
              </a:solidFill>
            </a:endParaRPr>
          </a:p>
          <a:p>
            <a:r>
              <a:rPr lang="ru-RU" sz="2000" dirty="0"/>
              <a:t>…проще сделать «в обход»</a:t>
            </a:r>
            <a:endParaRPr lang="en-US" dirty="0"/>
          </a:p>
        </p:txBody>
      </p:sp>
      <p:sp>
        <p:nvSpPr>
          <p:cNvPr id="6" name="TextBox 5"/>
          <p:cNvSpPr txBox="1"/>
          <p:nvPr/>
        </p:nvSpPr>
        <p:spPr>
          <a:xfrm>
            <a:off x="6096000" y="548680"/>
            <a:ext cx="3594251" cy="1261884"/>
          </a:xfrm>
          <a:prstGeom prst="rect">
            <a:avLst/>
          </a:prstGeom>
          <a:noFill/>
        </p:spPr>
        <p:txBody>
          <a:bodyPr wrap="square" rtlCol="0">
            <a:spAutoFit/>
          </a:bodyPr>
          <a:lstStyle/>
          <a:p>
            <a:pPr algn="r"/>
            <a:r>
              <a:rPr lang="en-US" sz="2000" dirty="0">
                <a:solidFill>
                  <a:schemeClr val="tx1">
                    <a:lumMod val="50000"/>
                    <a:lumOff val="50000"/>
                  </a:schemeClr>
                </a:solidFill>
              </a:rPr>
              <a:t>rigidity</a:t>
            </a:r>
          </a:p>
          <a:p>
            <a:pPr algn="r"/>
            <a:r>
              <a:rPr lang="ru-RU" sz="3600" dirty="0">
                <a:solidFill>
                  <a:schemeClr val="accent1"/>
                </a:solidFill>
              </a:rPr>
              <a:t>жесткость</a:t>
            </a:r>
            <a:endParaRPr lang="ru-RU" dirty="0">
              <a:solidFill>
                <a:schemeClr val="accent1"/>
              </a:solidFill>
            </a:endParaRPr>
          </a:p>
          <a:p>
            <a:pPr algn="r"/>
            <a:r>
              <a:rPr lang="ru-RU" sz="2000" dirty="0"/>
              <a:t>…надо много переделывать</a:t>
            </a:r>
            <a:endParaRPr lang="en-US" dirty="0"/>
          </a:p>
        </p:txBody>
      </p:sp>
      <p:sp>
        <p:nvSpPr>
          <p:cNvPr id="7" name="TextBox 6"/>
          <p:cNvSpPr txBox="1"/>
          <p:nvPr/>
        </p:nvSpPr>
        <p:spPr>
          <a:xfrm>
            <a:off x="2499710" y="4862175"/>
            <a:ext cx="3600450" cy="1446550"/>
          </a:xfrm>
          <a:prstGeom prst="rect">
            <a:avLst/>
          </a:prstGeom>
          <a:noFill/>
        </p:spPr>
        <p:txBody>
          <a:bodyPr wrap="square" rtlCol="0" anchor="b" anchorCtr="1">
            <a:spAutoFit/>
          </a:bodyPr>
          <a:lstStyle/>
          <a:p>
            <a:r>
              <a:rPr lang="ru-RU" sz="1600" dirty="0"/>
              <a:t>…не получается использовать</a:t>
            </a:r>
            <a:r>
              <a:rPr lang="en-US" sz="1600" dirty="0"/>
              <a:t> </a:t>
            </a:r>
            <a:r>
              <a:rPr lang="ru-RU" sz="1600" dirty="0"/>
              <a:t>готовое решение в новом контексте</a:t>
            </a:r>
            <a:endParaRPr lang="en-US" dirty="0">
              <a:solidFill>
                <a:schemeClr val="tx1">
                  <a:lumMod val="50000"/>
                  <a:lumOff val="50000"/>
                </a:schemeClr>
              </a:solidFill>
            </a:endParaRPr>
          </a:p>
          <a:p>
            <a:r>
              <a:rPr lang="ru-RU" sz="3600" dirty="0">
                <a:solidFill>
                  <a:schemeClr val="accent1"/>
                </a:solidFill>
              </a:rPr>
              <a:t>неподвижность</a:t>
            </a:r>
            <a:endParaRPr lang="ru-RU" dirty="0">
              <a:solidFill>
                <a:schemeClr val="accent1"/>
              </a:solidFill>
            </a:endParaRPr>
          </a:p>
          <a:p>
            <a:r>
              <a:rPr lang="en-US" sz="2000" dirty="0">
                <a:solidFill>
                  <a:schemeClr val="tx1">
                    <a:lumMod val="50000"/>
                    <a:lumOff val="50000"/>
                  </a:schemeClr>
                </a:solidFill>
              </a:rPr>
              <a:t>immobility</a:t>
            </a:r>
          </a:p>
        </p:txBody>
      </p:sp>
      <p:sp>
        <p:nvSpPr>
          <p:cNvPr id="8" name="TextBox 7"/>
          <p:cNvSpPr txBox="1"/>
          <p:nvPr/>
        </p:nvSpPr>
        <p:spPr>
          <a:xfrm>
            <a:off x="6096000" y="5046841"/>
            <a:ext cx="3594251" cy="1261884"/>
          </a:xfrm>
          <a:prstGeom prst="rect">
            <a:avLst/>
          </a:prstGeom>
          <a:noFill/>
        </p:spPr>
        <p:txBody>
          <a:bodyPr wrap="square" rtlCol="0" anchor="b" anchorCtr="0">
            <a:spAutoFit/>
          </a:bodyPr>
          <a:lstStyle/>
          <a:p>
            <a:pPr algn="r"/>
            <a:r>
              <a:rPr lang="ru-RU" sz="2000" dirty="0"/>
              <a:t>…трогать код опасно</a:t>
            </a:r>
            <a:endParaRPr lang="en-US" sz="2000" dirty="0">
              <a:solidFill>
                <a:schemeClr val="tx1">
                  <a:lumMod val="50000"/>
                  <a:lumOff val="50000"/>
                </a:schemeClr>
              </a:solidFill>
            </a:endParaRPr>
          </a:p>
          <a:p>
            <a:pPr algn="r"/>
            <a:r>
              <a:rPr lang="ru-RU" sz="3600" dirty="0">
                <a:solidFill>
                  <a:schemeClr val="accent1"/>
                </a:solidFill>
              </a:rPr>
              <a:t>хрупкость</a:t>
            </a:r>
            <a:endParaRPr lang="ru-RU" dirty="0">
              <a:solidFill>
                <a:schemeClr val="accent1"/>
              </a:solidFill>
            </a:endParaRPr>
          </a:p>
          <a:p>
            <a:pPr algn="r"/>
            <a:r>
              <a:rPr lang="en-US" sz="2000" dirty="0">
                <a:solidFill>
                  <a:schemeClr val="tx1">
                    <a:lumMod val="50000"/>
                    <a:lumOff val="50000"/>
                  </a:schemeClr>
                </a:solidFill>
              </a:rPr>
              <a:t>fragility</a:t>
            </a:r>
          </a:p>
        </p:txBody>
      </p:sp>
    </p:spTree>
    <p:extLst>
      <p:ext uri="{BB962C8B-B14F-4D97-AF65-F5344CB8AC3E}">
        <p14:creationId xmlns:p14="http://schemas.microsoft.com/office/powerpoint/2010/main" val="1782409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Повтор кода – это признак отсутствующей абстракции</a:t>
            </a:r>
            <a:endParaRPr lang="en-US" sz="4000" dirty="0"/>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en-US" dirty="0">
                <a:solidFill>
                  <a:schemeClr val="accent1"/>
                </a:solidFill>
              </a:rPr>
              <a:t>dry</a:t>
            </a:r>
          </a:p>
        </p:txBody>
      </p:sp>
    </p:spTree>
    <p:extLst>
      <p:ext uri="{BB962C8B-B14F-4D97-AF65-F5344CB8AC3E}">
        <p14:creationId xmlns:p14="http://schemas.microsoft.com/office/powerpoint/2010/main" val="3464056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858155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en-US" sz="2800" dirty="0">
                <a:latin typeface="Consolas" panose="020B0609020204030204" pitchFamily="49" charset="0"/>
                <a:cs typeface="Courier New" panose="02070309020205020404" pitchFamily="49" charset="0"/>
              </a:rPr>
              <a:t>Field1 Field2 "Field 3 with spaces" "\"quote\""</a:t>
            </a:r>
          </a:p>
          <a:p>
            <a:endParaRPr lang="en-US" dirty="0"/>
          </a:p>
          <a:p>
            <a:pPr marL="0" indent="0">
              <a:buNone/>
            </a:pP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line)</a:t>
            </a:r>
            <a:endParaRPr lang="ru-RU" dirty="0">
              <a:latin typeface="Consolas" panose="020B0609020204030204" pitchFamily="49" charset="0"/>
            </a:endParaRPr>
          </a:p>
          <a:p>
            <a:pPr marL="0" indent="0">
              <a:buNone/>
            </a:pPr>
            <a:endParaRPr lang="en-US" dirty="0"/>
          </a:p>
          <a:p>
            <a:pPr marL="0" indent="0">
              <a:buNone/>
            </a:pPr>
            <a:endParaRPr lang="ru-RU" dirty="0"/>
          </a:p>
          <a:p>
            <a:pPr marL="0" indent="0">
              <a:buNone/>
            </a:pPr>
            <a:r>
              <a:rPr lang="en-US" sz="2800" dirty="0">
                <a:latin typeface="Consolas" panose="020B0609020204030204" pitchFamily="49" charset="0"/>
              </a:rPr>
              <a:t>Field1</a:t>
            </a:r>
          </a:p>
          <a:p>
            <a:pPr marL="0" indent="0">
              <a:buNone/>
            </a:pPr>
            <a:r>
              <a:rPr lang="en-US" sz="2800" dirty="0">
                <a:latin typeface="Consolas" panose="020B0609020204030204" pitchFamily="49" charset="0"/>
              </a:rPr>
              <a:t>Field2</a:t>
            </a:r>
          </a:p>
          <a:p>
            <a:pPr marL="0" indent="0">
              <a:buNone/>
            </a:pPr>
            <a:r>
              <a:rPr lang="en-US" sz="2800" dirty="0">
                <a:latin typeface="Consolas" panose="020B0609020204030204" pitchFamily="49" charset="0"/>
              </a:rPr>
              <a:t>Field 3 with spaces</a:t>
            </a:r>
          </a:p>
          <a:p>
            <a:pPr marL="0" indent="0">
              <a:buNone/>
            </a:pPr>
            <a:r>
              <a:rPr lang="en-US" sz="2800" dirty="0">
                <a:latin typeface="Consolas" panose="020B0609020204030204" pitchFamily="49" charset="0"/>
                <a:cs typeface="Courier New" panose="02070309020205020404" pitchFamily="49" charset="0"/>
              </a:rPr>
              <a:t>"</a:t>
            </a:r>
            <a:r>
              <a:rPr lang="en-US" sz="2800" dirty="0">
                <a:latin typeface="Consolas" panose="020B0609020204030204" pitchFamily="49" charset="0"/>
              </a:rPr>
              <a:t>quote</a:t>
            </a:r>
            <a:r>
              <a:rPr lang="en-US" sz="2800" dirty="0">
                <a:latin typeface="Consolas" panose="020B0609020204030204" pitchFamily="49" charset="0"/>
                <a:cs typeface="Courier New" panose="02070309020205020404" pitchFamily="49" charset="0"/>
              </a:rPr>
              <a:t>"</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разбить на поля </a:t>
            </a:r>
            <a:r>
              <a:rPr lang="en-US" dirty="0"/>
              <a:t>csv</a:t>
            </a:r>
          </a:p>
        </p:txBody>
      </p:sp>
      <p:sp>
        <p:nvSpPr>
          <p:cNvPr id="4" name="Стрелка: вниз 3">
            <a:extLst>
              <a:ext uri="{FF2B5EF4-FFF2-40B4-BE49-F238E27FC236}">
                <a16:creationId xmlns:a16="http://schemas.microsoft.com/office/drawing/2014/main" id="{86166612-C84B-48FE-9BAD-668C760AC0C6}"/>
              </a:ext>
            </a:extLst>
          </p:cNvPr>
          <p:cNvSpPr/>
          <p:nvPr/>
        </p:nvSpPr>
        <p:spPr>
          <a:xfrm>
            <a:off x="8400256" y="206084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низ 5">
            <a:extLst>
              <a:ext uri="{FF2B5EF4-FFF2-40B4-BE49-F238E27FC236}">
                <a16:creationId xmlns:a16="http://schemas.microsoft.com/office/drawing/2014/main" id="{89FFFB90-312F-4362-A88B-649894962039}"/>
              </a:ext>
            </a:extLst>
          </p:cNvPr>
          <p:cNvSpPr/>
          <p:nvPr/>
        </p:nvSpPr>
        <p:spPr>
          <a:xfrm>
            <a:off x="1775520" y="337517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233402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544" y="116632"/>
            <a:ext cx="4734780" cy="6604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Заголовок 1"/>
          <p:cNvSpPr>
            <a:spLocks noGrp="1"/>
          </p:cNvSpPr>
          <p:nvPr>
            <p:ph type="title"/>
          </p:nvPr>
        </p:nvSpPr>
        <p:spPr/>
        <p:txBody>
          <a:bodyPr/>
          <a:lstStyle/>
          <a:p>
            <a:pPr algn="r"/>
            <a:r>
              <a:rPr lang="en-US" dirty="0"/>
              <a:t>No Decomposition</a:t>
            </a:r>
            <a:endParaRPr lang="ru-RU" dirty="0"/>
          </a:p>
        </p:txBody>
      </p:sp>
    </p:spTree>
    <p:extLst>
      <p:ext uri="{BB962C8B-B14F-4D97-AF65-F5344CB8AC3E}">
        <p14:creationId xmlns:p14="http://schemas.microsoft.com/office/powerpoint/2010/main" val="3739920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Большие проекты</a:t>
            </a:r>
          </a:p>
          <a:p>
            <a:r>
              <a:rPr lang="ru-RU" dirty="0"/>
              <a:t>Большие команды</a:t>
            </a:r>
          </a:p>
          <a:p>
            <a:r>
              <a:rPr lang="ru-RU" dirty="0"/>
              <a:t>Длительное сопровождение</a:t>
            </a:r>
          </a:p>
        </p:txBody>
      </p:sp>
      <p:sp>
        <p:nvSpPr>
          <p:cNvPr id="3" name="Заголовок 2"/>
          <p:cNvSpPr>
            <a:spLocks noGrp="1"/>
          </p:cNvSpPr>
          <p:nvPr>
            <p:ph type="title"/>
          </p:nvPr>
        </p:nvSpPr>
        <p:spPr/>
        <p:txBody>
          <a:bodyPr/>
          <a:lstStyle/>
          <a:p>
            <a:r>
              <a:rPr lang="ru-RU" sz="4000" dirty="0"/>
              <a:t>Зачем заботиться о качестве кода?</a:t>
            </a:r>
            <a:endParaRPr lang="en-US" sz="4000" dirty="0"/>
          </a:p>
        </p:txBody>
      </p:sp>
      <p:sp>
        <p:nvSpPr>
          <p:cNvPr id="4" name="TextBox 3">
            <a:extLst>
              <a:ext uri="{FF2B5EF4-FFF2-40B4-BE49-F238E27FC236}">
                <a16:creationId xmlns:a16="http://schemas.microsoft.com/office/drawing/2014/main" id="{F37AF362-5772-48E5-9642-F3C093F60721}"/>
              </a:ext>
            </a:extLst>
          </p:cNvPr>
          <p:cNvSpPr txBox="1"/>
          <p:nvPr/>
        </p:nvSpPr>
        <p:spPr>
          <a:xfrm rot="20880000">
            <a:off x="5215142" y="4035010"/>
            <a:ext cx="5747792" cy="523220"/>
          </a:xfrm>
          <a:prstGeom prst="rect">
            <a:avLst/>
          </a:prstGeom>
          <a:noFill/>
        </p:spPr>
        <p:txBody>
          <a:bodyPr wrap="none" rtlCol="0">
            <a:spAutoFit/>
          </a:bodyPr>
          <a:lstStyle/>
          <a:p>
            <a:pPr algn="ctr"/>
            <a:r>
              <a:rPr lang="ru-RU" sz="2800" i="1" dirty="0">
                <a:solidFill>
                  <a:schemeClr val="accent1"/>
                </a:solidFill>
              </a:rPr>
              <a:t>А когда качество важно меньше?</a:t>
            </a:r>
          </a:p>
        </p:txBody>
      </p:sp>
      <p:sp>
        <p:nvSpPr>
          <p:cNvPr id="5" name="TextBox 4">
            <a:extLst>
              <a:ext uri="{FF2B5EF4-FFF2-40B4-BE49-F238E27FC236}">
                <a16:creationId xmlns:a16="http://schemas.microsoft.com/office/drawing/2014/main" id="{350CB845-F4E4-4F9F-BC85-C16ADFA63903}"/>
              </a:ext>
            </a:extLst>
          </p:cNvPr>
          <p:cNvSpPr txBox="1"/>
          <p:nvPr/>
        </p:nvSpPr>
        <p:spPr>
          <a:xfrm rot="20880000">
            <a:off x="5751402" y="4455421"/>
            <a:ext cx="5173660" cy="1384995"/>
          </a:xfrm>
          <a:prstGeom prst="rect">
            <a:avLst/>
          </a:prstGeom>
          <a:noFill/>
        </p:spPr>
        <p:txBody>
          <a:bodyPr wrap="none" rtlCol="0">
            <a:spAutoFit/>
          </a:bodyPr>
          <a:lstStyle/>
          <a:p>
            <a:pPr marL="457200" indent="-457200">
              <a:buFont typeface="Arial" panose="020B0604020202020204" pitchFamily="34" charset="0"/>
              <a:buChar char="•"/>
            </a:pPr>
            <a:r>
              <a:rPr lang="ru-RU" sz="2800" i="1" dirty="0"/>
              <a:t>Заказная разработка</a:t>
            </a:r>
          </a:p>
          <a:p>
            <a:pPr marL="457200" indent="-457200">
              <a:buFont typeface="Arial" panose="020B0604020202020204" pitchFamily="34" charset="0"/>
              <a:buChar char="•"/>
            </a:pPr>
            <a:r>
              <a:rPr lang="ru-RU" sz="2800" i="1" dirty="0"/>
              <a:t>Проверка научных гипотез</a:t>
            </a:r>
          </a:p>
          <a:p>
            <a:pPr marL="457200" indent="-457200">
              <a:buFont typeface="Arial" panose="020B0604020202020204" pitchFamily="34" charset="0"/>
              <a:buChar char="•"/>
            </a:pPr>
            <a:r>
              <a:rPr lang="ru-RU" sz="2800" i="1" dirty="0"/>
              <a:t>Начало стартапа</a:t>
            </a:r>
          </a:p>
        </p:txBody>
      </p:sp>
    </p:spTree>
    <p:extLst>
      <p:ext uri="{BB962C8B-B14F-4D97-AF65-F5344CB8AC3E}">
        <p14:creationId xmlns:p14="http://schemas.microsoft.com/office/powerpoint/2010/main" val="298125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Слишком длинный метод / класс</a:t>
            </a:r>
          </a:p>
          <a:p>
            <a:pPr marL="514350" indent="-514350">
              <a:buFont typeface="+mj-lt"/>
              <a:buAutoNum type="arabicPeriod"/>
            </a:pPr>
            <a:r>
              <a:rPr lang="ru-RU" dirty="0"/>
              <a:t>Слишком общее название метода</a:t>
            </a:r>
            <a:endParaRPr lang="en-US" dirty="0"/>
          </a:p>
          <a:p>
            <a:pPr marL="514350" indent="-514350">
              <a:buFont typeface="+mj-lt"/>
              <a:buAutoNum type="arabicPeriod"/>
            </a:pPr>
            <a:r>
              <a:rPr lang="ru-RU" dirty="0"/>
              <a:t>Слишком сложное название метода</a:t>
            </a:r>
          </a:p>
        </p:txBody>
      </p:sp>
      <p:sp>
        <p:nvSpPr>
          <p:cNvPr id="2" name="Заголовок 1"/>
          <p:cNvSpPr>
            <a:spLocks noGrp="1"/>
          </p:cNvSpPr>
          <p:nvPr>
            <p:ph type="title"/>
          </p:nvPr>
        </p:nvSpPr>
        <p:spPr/>
        <p:txBody>
          <a:bodyPr>
            <a:noAutofit/>
          </a:bodyPr>
          <a:lstStyle/>
          <a:p>
            <a:r>
              <a:rPr lang="ru-RU" dirty="0"/>
              <a:t>Маркеры плохой декомпозиции</a:t>
            </a:r>
          </a:p>
        </p:txBody>
      </p:sp>
    </p:spTree>
    <p:extLst>
      <p:ext uri="{BB962C8B-B14F-4D97-AF65-F5344CB8AC3E}">
        <p14:creationId xmlns:p14="http://schemas.microsoft.com/office/powerpoint/2010/main" val="2621299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en-US" sz="2800" dirty="0">
                <a:latin typeface="Consolas" panose="020B0609020204030204" pitchFamily="49" charset="0"/>
                <a:cs typeface="Courier New" panose="02070309020205020404" pitchFamily="49" charset="0"/>
              </a:rPr>
              <a:t>Field1 Field2 "Field 3 with spaces" "\"quote\""</a:t>
            </a:r>
          </a:p>
          <a:p>
            <a:endParaRPr lang="en-US" dirty="0"/>
          </a:p>
          <a:p>
            <a:pPr marL="0" indent="0">
              <a:buNone/>
            </a:pP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line)</a:t>
            </a:r>
            <a:endParaRPr lang="ru-RU" dirty="0">
              <a:latin typeface="Consolas" panose="020B0609020204030204" pitchFamily="49" charset="0"/>
            </a:endParaRPr>
          </a:p>
          <a:p>
            <a:pPr marL="0" indent="0">
              <a:buNone/>
            </a:pPr>
            <a:endParaRPr lang="en-US" dirty="0"/>
          </a:p>
          <a:p>
            <a:pPr marL="0" indent="0">
              <a:buNone/>
            </a:pPr>
            <a:endParaRPr lang="ru-RU" dirty="0"/>
          </a:p>
          <a:p>
            <a:pPr marL="0" indent="0">
              <a:buNone/>
            </a:pPr>
            <a:r>
              <a:rPr lang="en-US" sz="2800" dirty="0">
                <a:latin typeface="Consolas" panose="020B0609020204030204" pitchFamily="49" charset="0"/>
              </a:rPr>
              <a:t>Field1</a:t>
            </a:r>
          </a:p>
          <a:p>
            <a:pPr marL="0" indent="0">
              <a:buNone/>
            </a:pPr>
            <a:r>
              <a:rPr lang="en-US" sz="2800" dirty="0">
                <a:latin typeface="Consolas" panose="020B0609020204030204" pitchFamily="49" charset="0"/>
              </a:rPr>
              <a:t>Field2</a:t>
            </a:r>
          </a:p>
          <a:p>
            <a:pPr marL="0" indent="0">
              <a:buNone/>
            </a:pPr>
            <a:r>
              <a:rPr lang="en-US" sz="2800" dirty="0">
                <a:latin typeface="Consolas" panose="020B0609020204030204" pitchFamily="49" charset="0"/>
              </a:rPr>
              <a:t>Field 3 with spaces</a:t>
            </a:r>
          </a:p>
          <a:p>
            <a:pPr marL="0" indent="0">
              <a:buNone/>
            </a:pPr>
            <a:r>
              <a:rPr lang="en-US" sz="2800" dirty="0">
                <a:latin typeface="Consolas" panose="020B0609020204030204" pitchFamily="49" charset="0"/>
                <a:cs typeface="Courier New" panose="02070309020205020404" pitchFamily="49" charset="0"/>
              </a:rPr>
              <a:t>"</a:t>
            </a:r>
            <a:r>
              <a:rPr lang="en-US" sz="2800" dirty="0">
                <a:latin typeface="Consolas" panose="020B0609020204030204" pitchFamily="49" charset="0"/>
              </a:rPr>
              <a:t>quote</a:t>
            </a:r>
            <a:r>
              <a:rPr lang="en-US" sz="2800" dirty="0">
                <a:latin typeface="Consolas" panose="020B0609020204030204" pitchFamily="49" charset="0"/>
                <a:cs typeface="Courier New" panose="02070309020205020404" pitchFamily="49" charset="0"/>
              </a:rPr>
              <a:t>"</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t>Вернемся к задаче</a:t>
            </a:r>
            <a:endParaRPr lang="en-US" dirty="0"/>
          </a:p>
        </p:txBody>
      </p:sp>
      <p:sp>
        <p:nvSpPr>
          <p:cNvPr id="4" name="Стрелка: вниз 3">
            <a:extLst>
              <a:ext uri="{FF2B5EF4-FFF2-40B4-BE49-F238E27FC236}">
                <a16:creationId xmlns:a16="http://schemas.microsoft.com/office/drawing/2014/main" id="{86166612-C84B-48FE-9BAD-668C760AC0C6}"/>
              </a:ext>
            </a:extLst>
          </p:cNvPr>
          <p:cNvSpPr/>
          <p:nvPr/>
        </p:nvSpPr>
        <p:spPr>
          <a:xfrm>
            <a:off x="8400256" y="206084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Стрелка: вниз 5">
            <a:extLst>
              <a:ext uri="{FF2B5EF4-FFF2-40B4-BE49-F238E27FC236}">
                <a16:creationId xmlns:a16="http://schemas.microsoft.com/office/drawing/2014/main" id="{89FFFB90-312F-4362-A88B-649894962039}"/>
              </a:ext>
            </a:extLst>
          </p:cNvPr>
          <p:cNvSpPr/>
          <p:nvPr/>
        </p:nvSpPr>
        <p:spPr>
          <a:xfrm>
            <a:off x="1775520" y="3375178"/>
            <a:ext cx="2880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070831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class</a:t>
            </a:r>
            <a:r>
              <a:rPr lang="en-US" dirty="0">
                <a:latin typeface="Consolas" panose="020B0609020204030204" pitchFamily="49" charset="0"/>
              </a:rPr>
              <a:t> </a:t>
            </a:r>
            <a:r>
              <a:rPr lang="en-US" dirty="0">
                <a:solidFill>
                  <a:srgbClr val="00007F"/>
                </a:solidFill>
                <a:latin typeface="Consolas" panose="020B0609020204030204" pitchFamily="49" charset="0"/>
              </a:rPr>
              <a:t>Token</a:t>
            </a:r>
          </a:p>
          <a:p>
            <a:pPr marL="0" indent="0">
              <a:buNone/>
            </a:pP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a:t>
            </a:r>
            <a:r>
              <a:rPr lang="en-US" dirty="0">
                <a:latin typeface="Consolas" panose="020B0609020204030204" pitchFamily="49" charset="0"/>
              </a:rPr>
              <a:t>Position;</a:t>
            </a:r>
          </a:p>
          <a:p>
            <a:pPr marL="0" indent="0">
              <a:buNone/>
            </a:pPr>
            <a:r>
              <a:rPr lang="en-US" dirty="0">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a:t>
            </a:r>
            <a:r>
              <a:rPr lang="en-US" dirty="0">
                <a:latin typeface="Consolas" panose="020B0609020204030204" pitchFamily="49" charset="0"/>
              </a:rPr>
              <a:t>Length;</a:t>
            </a:r>
          </a:p>
          <a:p>
            <a:pPr marL="0" indent="0">
              <a:buNone/>
            </a:pPr>
            <a:r>
              <a:rPr lang="en-US" dirty="0">
                <a:latin typeface="Consolas" panose="020B0609020204030204" pitchFamily="49" charset="0"/>
              </a:rPr>
              <a:t>	</a:t>
            </a:r>
            <a:r>
              <a:rPr lang="en-US" dirty="0">
                <a:solidFill>
                  <a:srgbClr val="0000FF"/>
                </a:solidFill>
                <a:latin typeface="Consolas" panose="020B0609020204030204" pitchFamily="49" charset="0"/>
                <a:cs typeface="Consolas" panose="020B0609020204030204" pitchFamily="49" charset="0"/>
              </a:rPr>
              <a:t>string </a:t>
            </a:r>
            <a:r>
              <a:rPr lang="en-US" dirty="0">
                <a:latin typeface="Consolas" panose="020B0609020204030204" pitchFamily="49" charset="0"/>
              </a:rPr>
              <a:t>Value;</a:t>
            </a:r>
          </a:p>
          <a:p>
            <a:pPr marL="0" indent="0">
              <a:buNone/>
            </a:pPr>
            <a:r>
              <a:rPr lang="en-US" dirty="0">
                <a:latin typeface="Consolas" panose="020B0609020204030204" pitchFamily="49" charset="0"/>
              </a:rPr>
              <a:t>}</a:t>
            </a:r>
            <a:endParaRPr lang="ru-RU"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a:t>Введем понятие токена</a:t>
            </a:r>
            <a:endParaRPr lang="en-US" dirty="0"/>
          </a:p>
        </p:txBody>
      </p:sp>
    </p:spTree>
    <p:extLst>
      <p:ext uri="{BB962C8B-B14F-4D97-AF65-F5344CB8AC3E}">
        <p14:creationId xmlns:p14="http://schemas.microsoft.com/office/powerpoint/2010/main" val="3867181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Как использовать токены</a:t>
            </a:r>
            <a:endParaRPr lang="en-US" dirty="0"/>
          </a:p>
        </p:txBody>
      </p:sp>
      <p:pic>
        <p:nvPicPr>
          <p:cNvPr id="1026" name="Picture 2" descr="Отображается файл &quot;Token (Clean code).png&quot;">
            <a:extLst>
              <a:ext uri="{FF2B5EF4-FFF2-40B4-BE49-F238E27FC236}">
                <a16:creationId xmlns:a16="http://schemas.microsoft.com/office/drawing/2014/main" id="{CD53F8A1-F9D1-4B44-934D-493BDC6B2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719" y="1634969"/>
            <a:ext cx="9558562" cy="3672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265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string</a:t>
            </a:r>
            <a:r>
              <a:rPr lang="en-US" dirty="0">
                <a:latin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rPr>
              <a:t>(</a:t>
            </a:r>
            <a:r>
              <a:rPr lang="en-US" dirty="0">
                <a:solidFill>
                  <a:srgbClr val="0000FF"/>
                </a:solidFill>
                <a:latin typeface="Consolas" panose="020B0609020204030204" pitchFamily="49" charset="0"/>
              </a:rPr>
              <a:t>string</a:t>
            </a:r>
            <a:r>
              <a:rPr lang="en-US" dirty="0">
                <a:latin typeface="Consolas" panose="020B0609020204030204" pitchFamily="49" charset="0"/>
              </a:rPr>
              <a:t> line)</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SkipSpaces</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startPos</a:t>
            </a:r>
            <a:r>
              <a:rPr lang="en-US" sz="2800" dirty="0">
                <a:latin typeface="Consolas" panose="020B0609020204030204" pitchFamily="49" charset="0"/>
              </a:rPr>
              <a:t>) </a:t>
            </a:r>
          </a:p>
          <a:p>
            <a:pPr marL="0" indent="0">
              <a:buNone/>
            </a:pPr>
            <a:r>
              <a:rPr lang="en-US" sz="2800" dirty="0">
                <a:solidFill>
                  <a:srgbClr val="0000FF"/>
                </a:solidFill>
                <a:latin typeface="Consolas" panose="020B0609020204030204" pitchFamily="49" charset="0"/>
              </a:rPr>
              <a:t>  </a:t>
            </a:r>
            <a:r>
              <a:rPr lang="en-US" sz="2800" dirty="0">
                <a:solidFill>
                  <a:srgbClr val="00007F"/>
                </a:solidFill>
                <a:latin typeface="Consolas" panose="020B0609020204030204" pitchFamily="49" charset="0"/>
              </a:rPr>
              <a:t>Token</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ReadField</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startPos</a:t>
            </a:r>
            <a:r>
              <a:rPr lang="en-US" sz="2800" dirty="0">
                <a:latin typeface="Consolas" panose="020B0609020204030204" pitchFamily="49" charset="0"/>
              </a:rPr>
              <a:t>)</a:t>
            </a: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ReadSimpleField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startPos</a:t>
            </a:r>
            <a:r>
              <a:rPr lang="en-US" sz="2400" dirty="0">
                <a:latin typeface="Consolas" panose="020B0609020204030204" pitchFamily="49" charset="0"/>
              </a:rPr>
              <a:t>) </a:t>
            </a:r>
          </a:p>
          <a:p>
            <a:pPr marL="400050" lvl="1" indent="0">
              <a:buNone/>
            </a:pP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ReadQuotedField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startPos</a:t>
            </a:r>
            <a:r>
              <a:rPr lang="en-US" sz="2400" dirty="0">
                <a:latin typeface="Consolas" panose="020B0609020204030204" pitchFamily="49" charset="0"/>
              </a:rPr>
              <a:t>)</a:t>
            </a:r>
            <a:endParaRPr lang="ru-RU" sz="2400" dirty="0">
              <a:latin typeface="Consolas" panose="020B0609020204030204" pitchFamily="49" charset="0"/>
            </a:endParaRPr>
          </a:p>
        </p:txBody>
      </p:sp>
      <p:sp>
        <p:nvSpPr>
          <p:cNvPr id="3" name="Заголовок 2"/>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380039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893002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sz="2400" dirty="0">
                <a:solidFill>
                  <a:srgbClr val="0000FF"/>
                </a:solidFill>
                <a:latin typeface="Consolas" panose="020B0609020204030204" pitchFamily="49" charset="0"/>
              </a:rPr>
              <a:t>class </a:t>
            </a:r>
            <a:r>
              <a:rPr lang="en-US" sz="2400" dirty="0" err="1">
                <a:solidFill>
                  <a:srgbClr val="00007F"/>
                </a:solidFill>
                <a:latin typeface="Consolas" panose="020B0609020204030204" pitchFamily="49" charset="0"/>
              </a:rPr>
              <a:t>TokenReader</a:t>
            </a:r>
            <a:r>
              <a:rPr lang="en-US" sz="2400" dirty="0">
                <a:latin typeface="Consolas" panose="020B0609020204030204" pitchFamily="49" charset="0"/>
              </a:rPr>
              <a:t> {</a:t>
            </a:r>
            <a:br>
              <a:rPr lang="en-US" sz="2400" dirty="0">
                <a:latin typeface="Consolas" panose="020B0609020204030204" pitchFamily="49" charset="0"/>
              </a:rPr>
            </a:b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solidFill>
                  <a:schemeClr val="accent5">
                    <a:lumMod val="75000"/>
                  </a:schemeClr>
                </a:solidFill>
                <a:latin typeface="Consolas" panose="020B0609020204030204" pitchFamily="49" charset="0"/>
              </a:rPr>
              <a:t> </a:t>
            </a:r>
            <a:r>
              <a:rPr lang="en-US" sz="2400" dirty="0" err="1">
                <a:solidFill>
                  <a:srgbClr val="118776"/>
                </a:solidFill>
                <a:latin typeface="Consolas" panose="020B0609020204030204" pitchFamily="49" charset="0"/>
              </a:rPr>
              <a:t>ReadUntil</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Func</a:t>
            </a:r>
            <a:r>
              <a:rPr lang="en-US" sz="2400" dirty="0">
                <a:latin typeface="Consolas" panose="020B0609020204030204" pitchFamily="49" charset="0"/>
              </a:rPr>
              <a:t>&lt;</a:t>
            </a:r>
            <a:r>
              <a:rPr lang="en-US" sz="2400" dirty="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a:solidFill>
                  <a:srgbClr val="0000FF"/>
                </a:solidFill>
                <a:latin typeface="Consolas" panose="020B0609020204030204" pitchFamily="49" charset="0"/>
              </a:rPr>
              <a:t>bool</a:t>
            </a:r>
            <a:r>
              <a:rPr lang="en-US" sz="2400" dirty="0">
                <a:latin typeface="Consolas" panose="020B0609020204030204" pitchFamily="49" charset="0"/>
              </a:rPr>
              <a:t>&gt; </a:t>
            </a:r>
            <a:r>
              <a:rPr lang="en-US" sz="2400" dirty="0" err="1">
                <a:latin typeface="Consolas" panose="020B0609020204030204" pitchFamily="49" charset="0"/>
              </a:rPr>
              <a:t>isStopChar</a:t>
            </a:r>
            <a:r>
              <a:rPr lang="en-US" sz="2400" dirty="0">
                <a:latin typeface="Consolas" panose="020B0609020204030204" pitchFamily="49" charset="0"/>
              </a:rPr>
              <a:t>);</a:t>
            </a:r>
            <a:br>
              <a:rPr lang="en-US" sz="2400" dirty="0">
                <a:latin typeface="Consolas" panose="020B0609020204030204" pitchFamily="49" charset="0"/>
              </a:rPr>
            </a:br>
            <a:r>
              <a:rPr lang="en-US"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solidFill>
                  <a:schemeClr val="accent5">
                    <a:lumMod val="75000"/>
                  </a:schemeClr>
                </a:solidFill>
                <a:latin typeface="Consolas" panose="020B0609020204030204" pitchFamily="49" charset="0"/>
              </a:rPr>
              <a:t> </a:t>
            </a:r>
            <a:r>
              <a:rPr lang="en-US" sz="2400" dirty="0" err="1">
                <a:solidFill>
                  <a:srgbClr val="118776"/>
                </a:solidFill>
                <a:latin typeface="Consolas" panose="020B0609020204030204" pitchFamily="49" charset="0"/>
              </a:rPr>
              <a:t>ReadWhile</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Func</a:t>
            </a:r>
            <a:r>
              <a:rPr lang="en-US" sz="2400" dirty="0">
                <a:latin typeface="Consolas" panose="020B0609020204030204" pitchFamily="49" charset="0"/>
              </a:rPr>
              <a:t>&lt;</a:t>
            </a:r>
            <a:r>
              <a:rPr lang="en-US" sz="2400" dirty="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a:solidFill>
                  <a:srgbClr val="0000FF"/>
                </a:solidFill>
                <a:latin typeface="Consolas" panose="020B0609020204030204" pitchFamily="49" charset="0"/>
              </a:rPr>
              <a:t>bool</a:t>
            </a:r>
            <a:r>
              <a:rPr lang="en-US" sz="2400" dirty="0">
                <a:latin typeface="Consolas" panose="020B0609020204030204" pitchFamily="49" charset="0"/>
              </a:rPr>
              <a:t>&gt; accept);</a:t>
            </a:r>
            <a:br>
              <a:rPr lang="en-US" sz="2400" dirty="0">
                <a:latin typeface="Consolas" panose="020B0609020204030204" pitchFamily="49" charset="0"/>
              </a:rPr>
            </a:br>
            <a:r>
              <a:rPr lang="en-US" sz="2400" dirty="0">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Position { </a:t>
            </a:r>
            <a:r>
              <a:rPr lang="en-US" sz="2400" dirty="0">
                <a:solidFill>
                  <a:srgbClr val="0000FF"/>
                </a:solidFill>
                <a:latin typeface="Consolas" panose="020B0609020204030204" pitchFamily="49" charset="0"/>
              </a:rPr>
              <a:t>get</a:t>
            </a:r>
            <a:r>
              <a:rPr lang="en-US" sz="2400" dirty="0">
                <a:latin typeface="Consolas" panose="020B0609020204030204" pitchFamily="49" charset="0"/>
              </a:rPr>
              <a:t>; }</a:t>
            </a:r>
            <a:br>
              <a:rPr lang="en-US" sz="2400" dirty="0">
                <a:latin typeface="Consolas" panose="020B0609020204030204" pitchFamily="49" charset="0"/>
              </a:rPr>
            </a:br>
            <a:r>
              <a:rPr lang="en-US" sz="2400" dirty="0">
                <a:latin typeface="Consolas" panose="020B0609020204030204" pitchFamily="49" charset="0"/>
              </a:rPr>
              <a:t>    ....</a:t>
            </a:r>
            <a:endParaRPr lang="ru-RU" sz="2400" dirty="0">
              <a:latin typeface="Consolas" panose="020B0609020204030204" pitchFamily="49" charset="0"/>
            </a:endParaRPr>
          </a:p>
          <a:p>
            <a:pPr marL="0" indent="0">
              <a:buNone/>
            </a:pPr>
            <a:r>
              <a:rPr lang="en-US" sz="2400" dirty="0">
                <a:latin typeface="Consolas" panose="020B0609020204030204" pitchFamily="49" charset="0"/>
              </a:rPr>
              <a:t>}</a:t>
            </a:r>
          </a:p>
          <a:p>
            <a:pPr marL="0" indent="0">
              <a:buNone/>
            </a:pPr>
            <a:endParaRPr lang="en-US" sz="2400" dirty="0"/>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634417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string</a:t>
            </a:r>
            <a:r>
              <a:rPr lang="en-US" dirty="0">
                <a:latin typeface="Consolas" panose="020B0609020204030204" pitchFamily="49" charset="0"/>
              </a:rPr>
              <a:t>[] </a:t>
            </a:r>
            <a:r>
              <a:rPr lang="en-US" dirty="0" err="1">
                <a:solidFill>
                  <a:srgbClr val="118776"/>
                </a:solidFill>
                <a:latin typeface="Consolas" panose="020B0609020204030204" pitchFamily="49" charset="0"/>
                <a:cs typeface="Consolas" panose="020B0609020204030204" pitchFamily="49" charset="0"/>
              </a:rPr>
              <a:t>SplitToFields</a:t>
            </a:r>
            <a:r>
              <a:rPr lang="en-US" dirty="0">
                <a:latin typeface="Consolas" panose="020B0609020204030204" pitchFamily="49" charset="0"/>
              </a:rPr>
              <a:t>(</a:t>
            </a:r>
            <a:r>
              <a:rPr lang="en-US" dirty="0">
                <a:solidFill>
                  <a:srgbClr val="0000FF"/>
                </a:solidFill>
                <a:latin typeface="Consolas" panose="020B0609020204030204" pitchFamily="49" charset="0"/>
              </a:rPr>
              <a:t>string</a:t>
            </a:r>
            <a:r>
              <a:rPr lang="en-US" dirty="0">
                <a:latin typeface="Consolas" panose="020B0609020204030204" pitchFamily="49" charset="0"/>
              </a:rPr>
              <a:t> line)</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a:t>
            </a:r>
            <a:r>
              <a:rPr lang="en-US" sz="2800" dirty="0">
                <a:solidFill>
                  <a:srgbClr val="00007F"/>
                </a:solidFill>
                <a:latin typeface="Consolas" panose="020B0609020204030204" pitchFamily="49" charset="0"/>
              </a:rPr>
              <a:t>Token</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SkipSpaces</a:t>
            </a:r>
            <a:r>
              <a:rPr lang="en-US" sz="2800" dirty="0">
                <a:latin typeface="Consolas" panose="020B0609020204030204" pitchFamily="49" charset="0"/>
              </a:rPr>
              <a:t>(</a:t>
            </a:r>
            <a:r>
              <a:rPr lang="en-US" sz="2800" dirty="0" err="1">
                <a:solidFill>
                  <a:srgbClr val="00007F"/>
                </a:solidFill>
                <a:latin typeface="Consolas" panose="020B0609020204030204" pitchFamily="49" charset="0"/>
              </a:rPr>
              <a:t>TokenReader</a:t>
            </a:r>
            <a:r>
              <a:rPr lang="en-US" sz="2800" dirty="0">
                <a:solidFill>
                  <a:srgbClr val="0000FF"/>
                </a:solidFill>
                <a:latin typeface="Consolas" panose="020B0609020204030204" pitchFamily="49" charset="0"/>
              </a:rPr>
              <a:t> </a:t>
            </a:r>
            <a:r>
              <a:rPr lang="en-US" sz="2800" dirty="0">
                <a:latin typeface="Consolas" panose="020B0609020204030204" pitchFamily="49" charset="0"/>
              </a:rPr>
              <a:t>reader) </a:t>
            </a:r>
          </a:p>
          <a:p>
            <a:pPr marL="0" indent="0">
              <a:buNone/>
            </a:pPr>
            <a:r>
              <a:rPr lang="en-US" sz="2800" dirty="0">
                <a:solidFill>
                  <a:srgbClr val="0000FF"/>
                </a:solidFill>
                <a:latin typeface="Consolas" panose="020B0609020204030204" pitchFamily="49" charset="0"/>
              </a:rPr>
              <a:t>	</a:t>
            </a:r>
            <a:r>
              <a:rPr lang="en-US" sz="2800" dirty="0">
                <a:solidFill>
                  <a:srgbClr val="00007F"/>
                </a:solidFill>
                <a:latin typeface="Consolas" panose="020B0609020204030204" pitchFamily="49" charset="0"/>
              </a:rPr>
              <a:t>Token</a:t>
            </a:r>
            <a:r>
              <a:rPr lang="en-US" sz="2800" dirty="0">
                <a:latin typeface="Consolas" panose="020B0609020204030204" pitchFamily="49" charset="0"/>
              </a:rPr>
              <a:t> </a:t>
            </a:r>
            <a:r>
              <a:rPr lang="en-US" sz="2800" dirty="0" err="1">
                <a:solidFill>
                  <a:srgbClr val="118776"/>
                </a:solidFill>
                <a:latin typeface="Consolas" panose="020B0609020204030204" pitchFamily="49" charset="0"/>
              </a:rPr>
              <a:t>ReadField</a:t>
            </a:r>
            <a:r>
              <a:rPr lang="en-US" sz="2800" dirty="0">
                <a:latin typeface="Consolas" panose="020B0609020204030204" pitchFamily="49" charset="0"/>
              </a:rPr>
              <a:t>(</a:t>
            </a:r>
            <a:r>
              <a:rPr lang="en-US" sz="2800" dirty="0" err="1">
                <a:solidFill>
                  <a:srgbClr val="00007F"/>
                </a:solidFill>
                <a:latin typeface="Consolas" panose="020B0609020204030204" pitchFamily="49" charset="0"/>
              </a:rPr>
              <a:t>TokenReader</a:t>
            </a:r>
            <a:r>
              <a:rPr lang="en-US" sz="2800" dirty="0">
                <a:solidFill>
                  <a:srgbClr val="0000FF"/>
                </a:solidFill>
                <a:latin typeface="Consolas" panose="020B0609020204030204" pitchFamily="49" charset="0"/>
              </a:rPr>
              <a:t> </a:t>
            </a:r>
            <a:r>
              <a:rPr lang="en-US" sz="2800" dirty="0">
                <a:latin typeface="Consolas" panose="020B0609020204030204" pitchFamily="49" charset="0"/>
              </a:rPr>
              <a:t>reader)</a:t>
            </a:r>
            <a:r>
              <a:rPr lang="ru-RU" sz="2400" dirty="0">
                <a:solidFill>
                  <a:srgbClr val="0000FF"/>
                </a:solidFill>
                <a:latin typeface="Consolas" panose="020B0609020204030204" pitchFamily="49" charset="0"/>
              </a:rPr>
              <a:t/>
            </a:r>
            <a:br>
              <a:rPr lang="ru-RU" sz="2400" dirty="0">
                <a:solidFill>
                  <a:srgbClr val="0000FF"/>
                </a:solidFill>
                <a:latin typeface="Consolas" panose="020B0609020204030204" pitchFamily="49" charset="0"/>
              </a:rPr>
            </a:br>
            <a:r>
              <a:rPr lang="ru-RU" sz="2400" dirty="0">
                <a:solidFill>
                  <a:srgbClr val="0000FF"/>
                </a:solidFill>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ReadSimpleField</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TokenReader</a:t>
            </a:r>
            <a:r>
              <a:rPr lang="en-US" sz="2400" dirty="0">
                <a:solidFill>
                  <a:srgbClr val="0000FF"/>
                </a:solidFill>
                <a:latin typeface="Consolas" panose="020B0609020204030204" pitchFamily="49" charset="0"/>
              </a:rPr>
              <a:t> </a:t>
            </a:r>
            <a:r>
              <a:rPr lang="en-US" sz="2400" dirty="0">
                <a:latin typeface="Consolas" panose="020B0609020204030204" pitchFamily="49" charset="0"/>
              </a:rPr>
              <a:t>reader)</a:t>
            </a:r>
            <a:r>
              <a:rPr lang="ru-RU" sz="2400" dirty="0">
                <a:latin typeface="Consolas" panose="020B0609020204030204" pitchFamily="49" charset="0"/>
              </a:rPr>
              <a:t/>
            </a:r>
            <a:br>
              <a:rPr lang="ru-RU" sz="2400" dirty="0">
                <a:latin typeface="Consolas" panose="020B0609020204030204" pitchFamily="49" charset="0"/>
              </a:rPr>
            </a:br>
            <a:r>
              <a:rPr lang="ru-RU" sz="2400" dirty="0">
                <a:latin typeface="Consolas" panose="020B0609020204030204" pitchFamily="49" charset="0"/>
              </a:rPr>
              <a:t>	    </a:t>
            </a:r>
            <a:r>
              <a:rPr lang="en-US" sz="2400" dirty="0">
                <a:solidFill>
                  <a:srgbClr val="00007F"/>
                </a:solidFill>
                <a:latin typeface="Consolas" panose="020B0609020204030204" pitchFamily="49" charset="0"/>
              </a:rPr>
              <a:t>Token</a:t>
            </a:r>
            <a:r>
              <a:rPr lang="en-US" sz="2400" dirty="0">
                <a:latin typeface="Consolas" panose="020B0609020204030204" pitchFamily="49" charset="0"/>
              </a:rPr>
              <a:t> </a:t>
            </a:r>
            <a:r>
              <a:rPr lang="en-US" sz="2400" dirty="0" err="1">
                <a:solidFill>
                  <a:srgbClr val="118776"/>
                </a:solidFill>
                <a:latin typeface="Consolas" panose="020B0609020204030204" pitchFamily="49" charset="0"/>
              </a:rPr>
              <a:t>ReadQuotedField</a:t>
            </a:r>
            <a:r>
              <a:rPr lang="en-US" sz="2400" dirty="0">
                <a:latin typeface="Consolas" panose="020B0609020204030204" pitchFamily="49" charset="0"/>
              </a:rPr>
              <a:t>(</a:t>
            </a:r>
            <a:r>
              <a:rPr lang="en-US" sz="2400" dirty="0" err="1">
                <a:solidFill>
                  <a:srgbClr val="00007F"/>
                </a:solidFill>
                <a:latin typeface="Consolas" panose="020B0609020204030204" pitchFamily="49" charset="0"/>
              </a:rPr>
              <a:t>TokenReader</a:t>
            </a:r>
            <a:r>
              <a:rPr lang="en-US" sz="2400" dirty="0">
                <a:solidFill>
                  <a:srgbClr val="0000FF"/>
                </a:solidFill>
                <a:latin typeface="Consolas" panose="020B0609020204030204" pitchFamily="49" charset="0"/>
              </a:rPr>
              <a:t> </a:t>
            </a:r>
            <a:r>
              <a:rPr lang="en-US" sz="2400" dirty="0">
                <a:latin typeface="Consolas" panose="020B0609020204030204" pitchFamily="49" charset="0"/>
              </a:rPr>
              <a:t>reader)</a:t>
            </a:r>
          </a:p>
          <a:p>
            <a:pPr marL="0" indent="0">
              <a:buNone/>
            </a:pPr>
            <a:endParaRPr lang="en-US" sz="2400" dirty="0">
              <a:latin typeface="Consolas" panose="020B0609020204030204" pitchFamily="49" charset="0"/>
            </a:endParaRPr>
          </a:p>
          <a:p>
            <a:pPr marL="0" indent="0">
              <a:buNone/>
            </a:pPr>
            <a:endParaRPr lang="ru-RU" sz="2400" dirty="0">
              <a:latin typeface="Consolas" panose="020B0609020204030204" pitchFamily="49" charset="0"/>
            </a:endParaRPr>
          </a:p>
          <a:p>
            <a:pPr marL="0" indent="0" algn="ctr">
              <a:buNone/>
            </a:pPr>
            <a:r>
              <a:rPr lang="en-US" sz="2800" b="1" dirty="0" err="1">
                <a:latin typeface="Calibri" panose="020F0502020204030204" pitchFamily="34" charset="0"/>
                <a:cs typeface="Calibri" panose="020F0502020204030204" pitchFamily="34" charset="0"/>
              </a:rPr>
              <a:t>TokenReader</a:t>
            </a:r>
            <a:r>
              <a:rPr lang="en-US" sz="2800" b="1" dirty="0">
                <a:latin typeface="Calibri" panose="020F0502020204030204" pitchFamily="34" charset="0"/>
                <a:cs typeface="Calibri" panose="020F0502020204030204" pitchFamily="34" charset="0"/>
              </a:rPr>
              <a:t> </a:t>
            </a:r>
            <a:r>
              <a:rPr lang="ru-RU" sz="2800" b="1" dirty="0">
                <a:latin typeface="Calibri" panose="020F0502020204030204" pitchFamily="34" charset="0"/>
                <a:cs typeface="Calibri" panose="020F0502020204030204" pitchFamily="34" charset="0"/>
              </a:rPr>
              <a:t>можно </a:t>
            </a:r>
            <a:r>
              <a:rPr lang="ru-RU" sz="2800" b="1" dirty="0" err="1">
                <a:latin typeface="Calibri" panose="020F0502020204030204" pitchFamily="34" charset="0"/>
                <a:cs typeface="Calibri" panose="020F0502020204030204" pitchFamily="34" charset="0"/>
              </a:rPr>
              <a:t>переиспользовать</a:t>
            </a:r>
            <a:r>
              <a:rPr lang="ru-RU" sz="2800" b="1" dirty="0">
                <a:latin typeface="Calibri" panose="020F0502020204030204" pitchFamily="34" charset="0"/>
                <a:cs typeface="Calibri" panose="020F0502020204030204" pitchFamily="34" charset="0"/>
              </a:rPr>
              <a:t> в похожих задач</a:t>
            </a:r>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232901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4276748-BBCA-486B-A933-8225ABE8AFF3}"/>
              </a:ext>
            </a:extLst>
          </p:cNvPr>
          <p:cNvSpPr>
            <a:spLocks noGrp="1"/>
          </p:cNvSpPr>
          <p:nvPr>
            <p:ph sz="quarter" idx="13"/>
          </p:nvPr>
        </p:nvSpPr>
        <p:spPr/>
        <p:txBody>
          <a:bodyPr>
            <a:noAutofit/>
          </a:bodyPr>
          <a:lstStyle/>
          <a:p>
            <a:pPr marL="0" indent="0">
              <a:buNone/>
            </a:pPr>
            <a:r>
              <a:rPr lang="en-US" sz="2000" dirty="0">
                <a:solidFill>
                  <a:srgbClr val="0000FF"/>
                </a:solidFill>
                <a:highlight>
                  <a:srgbClr val="FFFFFF"/>
                </a:highlight>
                <a:latin typeface="Consolas" panose="020B0609020204030204" pitchFamily="49" charset="0"/>
              </a:rPr>
              <a:t>static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class</a:t>
            </a:r>
            <a:r>
              <a:rPr lang="en-US" sz="2000" dirty="0">
                <a:solidFill>
                  <a:srgbClr val="000000"/>
                </a:solidFill>
                <a:highlight>
                  <a:srgbClr val="FFFFFF"/>
                </a:highlight>
                <a:latin typeface="Consolas" panose="020B0609020204030204" pitchFamily="49" charset="0"/>
              </a:rPr>
              <a:t> </a:t>
            </a:r>
            <a:r>
              <a:rPr lang="en-US" sz="2000" dirty="0" err="1">
                <a:solidFill>
                  <a:srgbClr val="00008B"/>
                </a:solidFill>
                <a:highlight>
                  <a:srgbClr val="FFFFFF"/>
                </a:highlight>
                <a:latin typeface="Consolas" panose="020B0609020204030204" pitchFamily="49" charset="0"/>
              </a:rPr>
              <a:t>TokenReaderExtensions</a:t>
            </a:r>
            <a:r>
              <a:rPr lang="en-US" sz="2000" dirty="0">
                <a:solidFill>
                  <a:srgbClr val="000000"/>
                </a:solidFill>
                <a:highlight>
                  <a:srgbClr val="FFFFFF"/>
                </a:highlight>
                <a:latin typeface="Consolas" panose="020B0609020204030204" pitchFamily="49" charset="0"/>
              </a:rPr>
              <a:t> </a:t>
            </a:r>
            <a:r>
              <a:rPr lang="ru-RU" sz="2000" dirty="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static</a:t>
            </a:r>
            <a:r>
              <a:rPr lang="en-US" sz="2000" dirty="0">
                <a:solidFill>
                  <a:srgbClr val="000000"/>
                </a:solidFill>
                <a:highlight>
                  <a:srgbClr val="FFFFFF"/>
                </a:highlight>
                <a:latin typeface="Consolas" panose="020B0609020204030204" pitchFamily="49" charset="0"/>
              </a:rPr>
              <a:t> </a:t>
            </a:r>
            <a:r>
              <a:rPr lang="en-US" sz="2000" dirty="0">
                <a:solidFill>
                  <a:srgbClr val="00008B"/>
                </a:solidFill>
                <a:highlight>
                  <a:srgbClr val="FFFFFF"/>
                </a:highlight>
                <a:latin typeface="Consolas" panose="020B0609020204030204" pitchFamily="49" charset="0"/>
              </a:rPr>
              <a:t>Token</a:t>
            </a:r>
            <a:r>
              <a:rPr lang="en-US" sz="2000" dirty="0">
                <a:solidFill>
                  <a:srgbClr val="000000"/>
                </a:solidFill>
                <a:highlight>
                  <a:srgbClr val="FFFFFF"/>
                </a:highlight>
                <a:latin typeface="Consolas" panose="020B0609020204030204" pitchFamily="49" charset="0"/>
              </a:rPr>
              <a:t> </a:t>
            </a:r>
            <a:r>
              <a:rPr lang="en-US" sz="2000" dirty="0" err="1">
                <a:solidFill>
                  <a:srgbClr val="008B8B"/>
                </a:solidFill>
                <a:highlight>
                  <a:srgbClr val="FFFFFF"/>
                </a:highlight>
                <a:latin typeface="Consolas" panose="020B0609020204030204" pitchFamily="49" charset="0"/>
              </a:rPr>
              <a:t>ReadField</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this</a:t>
            </a:r>
            <a:r>
              <a:rPr lang="en-US" sz="2000" dirty="0">
                <a:solidFill>
                  <a:srgbClr val="000000"/>
                </a:solidFill>
                <a:highlight>
                  <a:srgbClr val="FFFFFF"/>
                </a:highlight>
                <a:latin typeface="Consolas" panose="020B0609020204030204" pitchFamily="49" charset="0"/>
              </a:rPr>
              <a:t> </a:t>
            </a:r>
            <a:r>
              <a:rPr lang="en-US" sz="2000" dirty="0" err="1">
                <a:solidFill>
                  <a:srgbClr val="00008B"/>
                </a:solidFill>
                <a:highlight>
                  <a:srgbClr val="FFFFFF"/>
                </a:highlight>
                <a:latin typeface="Consolas" panose="020B0609020204030204" pitchFamily="49" charset="0"/>
              </a:rPr>
              <a:t>TokenReader</a:t>
            </a:r>
            <a:r>
              <a:rPr lang="en-US" sz="2000" dirty="0">
                <a:solidFill>
                  <a:srgbClr val="000000"/>
                </a:solidFill>
                <a:highlight>
                  <a:srgbClr val="FFFFFF"/>
                </a:highlight>
                <a:latin typeface="Consolas" panose="020B0609020204030204" pitchFamily="49" charset="0"/>
              </a:rPr>
              <a:t> reader) </a:t>
            </a:r>
            <a:r>
              <a:rPr lang="ru-RU" sz="2000" dirty="0">
                <a:solidFill>
                  <a:srgbClr val="000000"/>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 … </a:t>
            </a:r>
            <a:r>
              <a:rPr lang="ru-RU" sz="2000" dirty="0">
                <a:solidFill>
                  <a:srgbClr val="000000"/>
                </a:solidFill>
                <a:highlight>
                  <a:srgbClr val="FFFFFF"/>
                </a:highlight>
                <a:latin typeface="Consolas" panose="020B0609020204030204" pitchFamily="49" charset="0"/>
              </a:rPr>
              <a:t>}</a:t>
            </a:r>
          </a:p>
          <a:p>
            <a:pPr marL="0" indent="0">
              <a:buNone/>
            </a:pPr>
            <a:r>
              <a:rPr lang="ru-RU" sz="2000" dirty="0">
                <a:solidFill>
                  <a:srgbClr val="000000"/>
                </a:solidFill>
                <a:highlight>
                  <a:srgbClr val="FFFFFF"/>
                </a:highlight>
                <a:latin typeface="Consolas" panose="020B0609020204030204" pitchFamily="49" charset="0"/>
              </a:rPr>
              <a:t>}</a:t>
            </a:r>
            <a:r>
              <a:rPr lang="ru-RU" sz="2000" dirty="0">
                <a:solidFill>
                  <a:srgbClr val="0000FF"/>
                </a:solidFill>
                <a:latin typeface="Consolas" panose="020B0609020204030204" pitchFamily="49" charset="0"/>
              </a:rPr>
              <a:t/>
            </a:r>
            <a:br>
              <a:rPr lang="ru-RU" sz="2000" dirty="0">
                <a:solidFill>
                  <a:srgbClr val="0000FF"/>
                </a:solidFill>
                <a:latin typeface="Consolas" panose="020B0609020204030204" pitchFamily="49" charset="0"/>
              </a:rPr>
            </a:br>
            <a:endParaRPr lang="en-US" sz="2000" dirty="0"/>
          </a:p>
          <a:p>
            <a:pPr marL="0" indent="0">
              <a:buNone/>
            </a:pPr>
            <a:r>
              <a:rPr lang="ru-RU" sz="2000" dirty="0">
                <a:solidFill>
                  <a:srgbClr val="008000"/>
                </a:solidFill>
                <a:highlight>
                  <a:srgbClr val="FFFFFF"/>
                </a:highlight>
                <a:latin typeface="Consolas" panose="020B0609020204030204" pitchFamily="49" charset="0"/>
              </a:rPr>
              <a:t>// Обычный вызов</a:t>
            </a:r>
            <a:endParaRPr lang="ru-RU" sz="2000" dirty="0">
              <a:solidFill>
                <a:srgbClr val="000000"/>
              </a:solidFill>
              <a:highlight>
                <a:srgbClr val="FFFFFF"/>
              </a:highlight>
              <a:latin typeface="Consolas" panose="020B0609020204030204" pitchFamily="49" charset="0"/>
            </a:endParaRPr>
          </a:p>
          <a:p>
            <a:pPr marL="0" indent="0">
              <a:buNone/>
            </a:pPr>
            <a:r>
              <a:rPr lang="en-US" sz="2000" dirty="0" err="1">
                <a:solidFill>
                  <a:srgbClr val="00008B"/>
                </a:solidFill>
                <a:highlight>
                  <a:srgbClr val="FFFFFF"/>
                </a:highlight>
                <a:latin typeface="Consolas" panose="020B0609020204030204" pitchFamily="49" charset="0"/>
              </a:rPr>
              <a:t>TokenReaderExtensions</a:t>
            </a:r>
            <a:r>
              <a:rPr lang="en-US" sz="2000" dirty="0" err="1">
                <a:solidFill>
                  <a:srgbClr val="000000"/>
                </a:solidFill>
                <a:highlight>
                  <a:srgbClr val="FFFFFF"/>
                </a:highlight>
                <a:latin typeface="Consolas" panose="020B0609020204030204" pitchFamily="49" charset="0"/>
              </a:rPr>
              <a:t>.</a:t>
            </a:r>
            <a:r>
              <a:rPr lang="en-US" sz="2000" dirty="0" err="1">
                <a:solidFill>
                  <a:srgbClr val="008B8B"/>
                </a:solidFill>
                <a:highlight>
                  <a:srgbClr val="FFFFFF"/>
                </a:highlight>
                <a:latin typeface="Consolas" panose="020B0609020204030204" pitchFamily="49" charset="0"/>
              </a:rPr>
              <a:t>ReadField</a:t>
            </a:r>
            <a:r>
              <a:rPr lang="en-US" sz="2000" dirty="0">
                <a:solidFill>
                  <a:srgbClr val="000000"/>
                </a:solidFill>
                <a:highlight>
                  <a:srgbClr val="FFFFFF"/>
                </a:highlight>
                <a:latin typeface="Consolas" panose="020B0609020204030204" pitchFamily="49" charset="0"/>
              </a:rPr>
              <a:t>(reader);</a:t>
            </a:r>
          </a:p>
          <a:p>
            <a:pPr marL="0" indent="0">
              <a:buNone/>
            </a:pPr>
            <a:r>
              <a:rPr lang="ru-RU" sz="2000" dirty="0">
                <a:solidFill>
                  <a:srgbClr val="008000"/>
                </a:solidFill>
                <a:highlight>
                  <a:srgbClr val="FFFFFF"/>
                </a:highlight>
                <a:latin typeface="Consolas" panose="020B0609020204030204" pitchFamily="49" charset="0"/>
              </a:rPr>
              <a:t>// Вызов с "сахарком"</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Работает </a:t>
            </a:r>
            <a:r>
              <a:rPr lang="ru-RU" sz="2000" dirty="0" err="1">
                <a:solidFill>
                  <a:srgbClr val="008000"/>
                </a:solidFill>
                <a:highlight>
                  <a:srgbClr val="FFFFFF"/>
                </a:highlight>
                <a:latin typeface="Consolas" panose="020B0609020204030204" pitchFamily="49" charset="0"/>
              </a:rPr>
              <a:t>автоподстановка</a:t>
            </a:r>
            <a:r>
              <a:rPr lang="ru-RU" sz="2000" dirty="0">
                <a:solidFill>
                  <a:srgbClr val="008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endParaRPr>
          </a:p>
          <a:p>
            <a:pPr marL="0" indent="0">
              <a:buNone/>
            </a:pPr>
            <a:r>
              <a:rPr lang="en-US" sz="2000" dirty="0" err="1">
                <a:solidFill>
                  <a:srgbClr val="000000"/>
                </a:solidFill>
                <a:highlight>
                  <a:srgbClr val="FFFFFF"/>
                </a:highlight>
                <a:latin typeface="Consolas" panose="020B0609020204030204" pitchFamily="49" charset="0"/>
              </a:rPr>
              <a:t>reader.</a:t>
            </a:r>
            <a:r>
              <a:rPr lang="en-US" sz="2000" dirty="0" err="1">
                <a:solidFill>
                  <a:srgbClr val="008B8B"/>
                </a:solidFill>
                <a:highlight>
                  <a:srgbClr val="FFFFFF"/>
                </a:highlight>
                <a:latin typeface="Consolas" panose="020B0609020204030204" pitchFamily="49" charset="0"/>
              </a:rPr>
              <a:t>ReadField</a:t>
            </a:r>
            <a:r>
              <a:rPr lang="en-US" sz="2000" dirty="0">
                <a:solidFill>
                  <a:srgbClr val="000000"/>
                </a:solidFill>
                <a:highlight>
                  <a:srgbClr val="FFFFFF"/>
                </a:highlight>
                <a:latin typeface="Consolas" panose="020B0609020204030204" pitchFamily="49" charset="0"/>
              </a:rPr>
              <a:t>();</a:t>
            </a:r>
            <a:endParaRPr lang="ru-RU" sz="2000" dirty="0">
              <a:solidFill>
                <a:srgbClr val="000000"/>
              </a:solidFill>
              <a:highlight>
                <a:srgbClr val="FFFFFF"/>
              </a:highlight>
              <a:latin typeface="Consolas" panose="020B0609020204030204" pitchFamily="49" charset="0"/>
            </a:endParaRPr>
          </a:p>
          <a:p>
            <a:pPr marL="0" indent="0">
              <a:buNone/>
            </a:pPr>
            <a:r>
              <a:rPr lang="ru-RU" sz="2000" dirty="0">
                <a:solidFill>
                  <a:srgbClr val="008000"/>
                </a:solidFill>
                <a:highlight>
                  <a:srgbClr val="FFFFFF"/>
                </a:highlight>
                <a:latin typeface="Consolas" panose="020B0609020204030204" pitchFamily="49" charset="0"/>
              </a:rPr>
              <a:t>//</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Свои типы расширять можно и нужно!</a:t>
            </a:r>
            <a:endParaRPr lang="en-US" sz="2000" dirty="0">
              <a:solidFill>
                <a:srgbClr val="000000"/>
              </a:solidFill>
              <a:highlight>
                <a:srgbClr val="FFFFFF"/>
              </a:highlight>
              <a:latin typeface="Consolas" panose="020B0609020204030204" pitchFamily="49" charset="0"/>
            </a:endParaRPr>
          </a:p>
          <a:p>
            <a:pPr marL="0" indent="0">
              <a:buNone/>
            </a:pPr>
            <a:endParaRPr lang="en-US" sz="2000" dirty="0"/>
          </a:p>
          <a:p>
            <a:pPr marL="0" indent="0">
              <a:buNone/>
            </a:pP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abc</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r>
              <a:rPr lang="en-US" sz="2000" dirty="0" err="1">
                <a:solidFill>
                  <a:srgbClr val="008B8B"/>
                </a:solidFill>
                <a:highlight>
                  <a:srgbClr val="FFFFFF"/>
                </a:highlight>
                <a:latin typeface="Consolas" panose="020B0609020204030204" pitchFamily="49" charset="0"/>
              </a:rPr>
              <a:t>LeftPad</a:t>
            </a:r>
            <a:r>
              <a:rPr lang="en-US" sz="2000" dirty="0">
                <a:solidFill>
                  <a:srgbClr val="000000"/>
                </a:solidFill>
                <a:highlight>
                  <a:srgbClr val="FFFFFF"/>
                </a:highlight>
                <a:latin typeface="Consolas" panose="020B0609020204030204" pitchFamily="49" charset="0"/>
              </a:rPr>
              <a:t>(2); </a:t>
            </a:r>
            <a:r>
              <a:rPr lang="en-US" sz="2000" dirty="0">
                <a:solidFill>
                  <a:srgbClr val="008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можно</a:t>
            </a:r>
            <a:endParaRPr lang="ru-RU" sz="2000" dirty="0">
              <a:solidFill>
                <a:srgbClr val="000000"/>
              </a:solidFill>
              <a:highlight>
                <a:srgbClr val="FFFFFF"/>
              </a:highlight>
              <a:latin typeface="Consolas" panose="020B0609020204030204" pitchFamily="49" charset="0"/>
            </a:endParaRPr>
          </a:p>
          <a:p>
            <a:pPr marL="0" indent="0">
              <a:buNone/>
            </a:pPr>
            <a:r>
              <a:rPr lang="ru-RU" sz="2000" dirty="0">
                <a:solidFill>
                  <a:srgbClr val="A31515"/>
                </a:solidFill>
                <a:highlight>
                  <a:srgbClr val="FFFFFF"/>
                </a:highlight>
                <a:latin typeface="Consolas" panose="020B0609020204030204" pitchFamily="49" charset="0"/>
              </a:rPr>
              <a:t>"123"</a:t>
            </a:r>
            <a:r>
              <a:rPr lang="ru-RU" sz="2000" dirty="0">
                <a:solidFill>
                  <a:srgbClr val="000000"/>
                </a:solidFill>
                <a:highlight>
                  <a:srgbClr val="FFFFFF"/>
                </a:highlight>
                <a:latin typeface="Consolas" panose="020B0609020204030204" pitchFamily="49" charset="0"/>
              </a:rPr>
              <a:t>.</a:t>
            </a:r>
            <a:r>
              <a:rPr lang="ru-RU" sz="2000" dirty="0">
                <a:solidFill>
                  <a:srgbClr val="008B8B"/>
                </a:solidFill>
                <a:highlight>
                  <a:srgbClr val="FFFFFF"/>
                </a:highlight>
                <a:latin typeface="Consolas" panose="020B0609020204030204" pitchFamily="49" charset="0"/>
              </a:rPr>
              <a:t>IsInn</a:t>
            </a:r>
            <a:r>
              <a:rPr lang="ru-RU" sz="2000" dirty="0">
                <a:solidFill>
                  <a:srgbClr val="000000"/>
                </a:solidFill>
                <a:highlight>
                  <a:srgbClr val="FFFFFF"/>
                </a:highlight>
                <a:latin typeface="Consolas" panose="020B0609020204030204" pitchFamily="49" charset="0"/>
              </a:rPr>
              <a:t>(); </a:t>
            </a:r>
            <a:r>
              <a:rPr lang="ru-RU" sz="2000" dirty="0">
                <a:solidFill>
                  <a:srgbClr val="008000"/>
                </a:solidFill>
                <a:highlight>
                  <a:srgbClr val="FFFFFF"/>
                </a:highlight>
                <a:latin typeface="Consolas" panose="020B0609020204030204" pitchFamily="49" charset="0"/>
              </a:rPr>
              <a:t>// не надо так: слишком специфичный метод</a:t>
            </a:r>
            <a:endParaRPr lang="en-US" sz="2000" dirty="0">
              <a:solidFill>
                <a:srgbClr val="008000"/>
              </a:solidFill>
              <a:highlight>
                <a:srgbClr val="FFFFFF"/>
              </a:highlight>
              <a:latin typeface="Consolas" panose="020B0609020204030204" pitchFamily="49" charset="0"/>
            </a:endParaRPr>
          </a:p>
          <a:p>
            <a:pPr marL="0" indent="0">
              <a:buNone/>
            </a:pPr>
            <a:endParaRPr lang="en-US" sz="2000" dirty="0"/>
          </a:p>
        </p:txBody>
      </p:sp>
      <p:sp>
        <p:nvSpPr>
          <p:cNvPr id="3" name="Заголовок 2">
            <a:extLst>
              <a:ext uri="{FF2B5EF4-FFF2-40B4-BE49-F238E27FC236}">
                <a16:creationId xmlns:a16="http://schemas.microsoft.com/office/drawing/2014/main" id="{2CE5D0DB-8F02-41A7-82A0-43964AD6788A}"/>
              </a:ext>
            </a:extLst>
          </p:cNvPr>
          <p:cNvSpPr>
            <a:spLocks noGrp="1"/>
          </p:cNvSpPr>
          <p:nvPr>
            <p:ph type="title"/>
          </p:nvPr>
        </p:nvSpPr>
        <p:spPr/>
        <p:txBody>
          <a:bodyPr/>
          <a:lstStyle/>
          <a:p>
            <a:r>
              <a:rPr lang="ru-RU" dirty="0"/>
              <a:t>Методы расширения в </a:t>
            </a:r>
            <a:r>
              <a:rPr lang="en-US" dirty="0"/>
              <a:t>C#</a:t>
            </a:r>
            <a:endParaRPr lang="ru-RU" dirty="0"/>
          </a:p>
        </p:txBody>
      </p:sp>
      <p:sp>
        <p:nvSpPr>
          <p:cNvPr id="4" name="Прямоугольник 3">
            <a:extLst>
              <a:ext uri="{FF2B5EF4-FFF2-40B4-BE49-F238E27FC236}">
                <a16:creationId xmlns:a16="http://schemas.microsoft.com/office/drawing/2014/main" id="{1AD49043-8CB6-4B10-B8FE-D3256B6C4BF2}"/>
              </a:ext>
            </a:extLst>
          </p:cNvPr>
          <p:cNvSpPr/>
          <p:nvPr/>
        </p:nvSpPr>
        <p:spPr>
          <a:xfrm>
            <a:off x="9816533" y="522922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20352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4276748-BBCA-486B-A933-8225ABE8AFF3}"/>
              </a:ext>
            </a:extLst>
          </p:cNvPr>
          <p:cNvSpPr>
            <a:spLocks noGrp="1"/>
          </p:cNvSpPr>
          <p:nvPr>
            <p:ph sz="quarter" idx="13"/>
          </p:nvPr>
        </p:nvSpPr>
        <p:spPr/>
        <p:txBody>
          <a:bodyPr>
            <a:normAutofit/>
          </a:bodyPr>
          <a:lstStyle/>
          <a:p>
            <a:pPr marL="0" indent="0">
              <a:buNone/>
            </a:pPr>
            <a:r>
              <a:rPr lang="ru-RU" altLang="ru-RU" sz="2400" b="1" dirty="0" err="1">
                <a:solidFill>
                  <a:srgbClr val="000080"/>
                </a:solidFill>
                <a:latin typeface="Courier New" panose="02070309020205020404" pitchFamily="49" charset="0"/>
                <a:cs typeface="Courier New" panose="02070309020205020404" pitchFamily="49" charset="0"/>
              </a:rPr>
              <a:t>class</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err="1">
                <a:solidFill>
                  <a:srgbClr val="000000"/>
                </a:solidFill>
                <a:latin typeface="Courier New" panose="02070309020205020404" pitchFamily="49" charset="0"/>
                <a:cs typeface="Courier New" panose="02070309020205020404" pitchFamily="49" charset="0"/>
              </a:rPr>
              <a:t>TokenReader</a:t>
            </a:r>
            <a:r>
              <a:rPr lang="ru-RU" altLang="ru-RU" sz="2400" dirty="0">
                <a:solidFill>
                  <a:srgbClr val="000000"/>
                </a:solidFill>
                <a:latin typeface="Courier New" panose="02070309020205020404" pitchFamily="49" charset="0"/>
                <a:cs typeface="Courier New" panose="02070309020205020404" pitchFamily="49" charset="0"/>
              </a:rPr>
              <a:t> {...}</a:t>
            </a:r>
            <a:endParaRPr lang="en-US" altLang="ru-RU" sz="2400" dirty="0">
              <a:solidFill>
                <a:srgbClr val="000000"/>
              </a:solidFill>
              <a:latin typeface="Courier New" panose="02070309020205020404" pitchFamily="49" charset="0"/>
              <a:cs typeface="Courier New" panose="02070309020205020404" pitchFamily="49" charset="0"/>
            </a:endParaRPr>
          </a:p>
          <a:p>
            <a:pPr marL="0" indent="0">
              <a:buNone/>
            </a:pPr>
            <a:r>
              <a:rPr lang="ru-RU" altLang="ru-RU" sz="2400" dirty="0">
                <a:solidFill>
                  <a:srgbClr val="000000"/>
                </a:solidFill>
                <a:latin typeface="Courier New" panose="02070309020205020404" pitchFamily="49" charset="0"/>
                <a:cs typeface="Courier New" panose="02070309020205020404" pitchFamily="49" charset="0"/>
              </a:rPr>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Если надо добавить что-то еще...</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dirty="0" err="1">
                <a:solidFill>
                  <a:srgbClr val="000000"/>
                </a:solidFill>
                <a:latin typeface="Courier New" panose="02070309020205020404" pitchFamily="49" charset="0"/>
                <a:cs typeface="Courier New" panose="02070309020205020404" pitchFamily="49" charset="0"/>
              </a:rPr>
              <a:t>TokenReader.</a:t>
            </a:r>
            <a:r>
              <a:rPr lang="ru-RU" altLang="ru-RU" sz="2400" b="1" dirty="0" err="1">
                <a:solidFill>
                  <a:srgbClr val="660E7A"/>
                </a:solidFill>
                <a:latin typeface="Courier New" panose="02070309020205020404" pitchFamily="49" charset="0"/>
                <a:cs typeface="Courier New" panose="02070309020205020404" pitchFamily="49" charset="0"/>
              </a:rPr>
              <a:t>prototype</a:t>
            </a:r>
            <a:r>
              <a:rPr lang="ru-RU" altLang="ru-RU" sz="2400" dirty="0" err="1">
                <a:solidFill>
                  <a:srgbClr val="000000"/>
                </a:solidFill>
                <a:latin typeface="Courier New" panose="02070309020205020404" pitchFamily="49" charset="0"/>
                <a:cs typeface="Courier New" panose="02070309020205020404" pitchFamily="49" charset="0"/>
              </a:rPr>
              <a:t>.</a:t>
            </a:r>
            <a:r>
              <a:rPr lang="ru-RU" altLang="ru-RU" sz="2400" dirty="0" err="1">
                <a:solidFill>
                  <a:srgbClr val="7A7A43"/>
                </a:solidFill>
                <a:latin typeface="Courier New" panose="02070309020205020404" pitchFamily="49" charset="0"/>
                <a:cs typeface="Courier New" panose="02070309020205020404" pitchFamily="49" charset="0"/>
              </a:rPr>
              <a:t>readField</a:t>
            </a:r>
            <a:r>
              <a:rPr lang="ru-RU" altLang="ru-RU" sz="2400" dirty="0">
                <a:solidFill>
                  <a:srgbClr val="7A7A43"/>
                </a:solidFill>
                <a:latin typeface="Courier New" panose="02070309020205020404" pitchFamily="49" charset="0"/>
                <a:cs typeface="Courier New" panose="02070309020205020404" pitchFamily="49" charset="0"/>
              </a:rPr>
              <a:t> </a:t>
            </a:r>
            <a:r>
              <a:rPr lang="ru-RU" altLang="ru-RU" sz="2400" dirty="0">
                <a:solidFill>
                  <a:srgbClr val="000000"/>
                </a:solidFill>
                <a:latin typeface="Courier New" panose="02070309020205020404" pitchFamily="49" charset="0"/>
                <a:cs typeface="Courier New" panose="02070309020205020404" pitchFamily="49" charset="0"/>
              </a:rPr>
              <a:t>= () =&gt;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И можно использовать</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dirty="0" err="1">
                <a:solidFill>
                  <a:srgbClr val="458383"/>
                </a:solidFill>
                <a:latin typeface="Courier New" panose="02070309020205020404" pitchFamily="49" charset="0"/>
                <a:cs typeface="Courier New" panose="02070309020205020404" pitchFamily="49" charset="0"/>
              </a:rPr>
              <a:t>tokenReader</a:t>
            </a:r>
            <a:r>
              <a:rPr lang="ru-RU" altLang="ru-RU" sz="2400" dirty="0" err="1">
                <a:solidFill>
                  <a:srgbClr val="000000"/>
                </a:solidFill>
                <a:latin typeface="Courier New" panose="02070309020205020404" pitchFamily="49" charset="0"/>
                <a:cs typeface="Courier New" panose="02070309020205020404" pitchFamily="49" charset="0"/>
              </a:rPr>
              <a:t>.</a:t>
            </a:r>
            <a:r>
              <a:rPr lang="ru-RU" altLang="ru-RU" sz="2400" dirty="0" err="1">
                <a:solidFill>
                  <a:srgbClr val="7A7A43"/>
                </a:solidFill>
                <a:latin typeface="Courier New" panose="02070309020205020404" pitchFamily="49" charset="0"/>
                <a:cs typeface="Courier New" panose="02070309020205020404" pitchFamily="49" charset="0"/>
              </a:rPr>
              <a:t>readField</a:t>
            </a:r>
            <a:r>
              <a:rPr lang="ru-RU" altLang="ru-RU" sz="2400" dirty="0">
                <a:solidFill>
                  <a:srgbClr val="000000"/>
                </a:solidFill>
                <a:latin typeface="Courier New" panose="02070309020205020404" pitchFamily="49" charset="0"/>
                <a:cs typeface="Courier New" panose="02070309020205020404" pitchFamily="49" charset="0"/>
              </a:rPr>
              <a:t>();</a:t>
            </a:r>
            <a:endParaRPr lang="ru-RU" altLang="ru-RU" sz="2400" dirty="0">
              <a:solidFill>
                <a:srgbClr val="000000"/>
              </a:solidFill>
              <a:latin typeface="Arial" panose="020B0604020202020204" pitchFamily="34" charset="0"/>
              <a:cs typeface="Courier New" panose="02070309020205020404" pitchFamily="49" charset="0"/>
            </a:endParaRPr>
          </a:p>
          <a:p>
            <a:pPr marL="0" indent="0">
              <a:buNone/>
            </a:pPr>
            <a:r>
              <a:rPr lang="ru-RU" altLang="ru-RU" sz="2400" i="1" dirty="0">
                <a:solidFill>
                  <a:srgbClr val="808080"/>
                </a:solidFill>
                <a:latin typeface="Courier New" panose="02070309020205020404" pitchFamily="49" charset="0"/>
                <a:cs typeface="Courier New" panose="02070309020205020404" pitchFamily="49" charset="0"/>
              </a:rPr>
              <a:t>// Не лучшая практика, но допустимо</a:t>
            </a:r>
            <a:endParaRPr lang="en-US" altLang="ru-RU" sz="2400" i="1" dirty="0">
              <a:solidFill>
                <a:srgbClr val="808080"/>
              </a:solidFill>
              <a:latin typeface="Courier New" panose="02070309020205020404" pitchFamily="49" charset="0"/>
              <a:cs typeface="Courier New" panose="02070309020205020404" pitchFamily="49" charset="0"/>
            </a:endParaRPr>
          </a:p>
          <a:p>
            <a:pPr marL="0" indent="0">
              <a:buNone/>
            </a:pPr>
            <a:endParaRPr lang="en-US" sz="2400" dirty="0"/>
          </a:p>
          <a:p>
            <a:pPr marL="0" lvl="0" indent="0" defTabSz="914400" eaLnBrk="0" fontAlgn="base" hangingPunct="0">
              <a:spcBef>
                <a:spcPct val="0"/>
              </a:spcBef>
              <a:spcAft>
                <a:spcPct val="0"/>
              </a:spcAft>
              <a:buClrTx/>
              <a:buNone/>
            </a:pPr>
            <a:r>
              <a:rPr lang="ru-RU" altLang="ru-RU" sz="2400" b="1" dirty="0">
                <a:solidFill>
                  <a:srgbClr val="008000"/>
                </a:solidFill>
                <a:latin typeface="Courier New" panose="02070309020205020404" pitchFamily="49" charset="0"/>
                <a:cs typeface="Courier New" panose="02070309020205020404" pitchFamily="49" charset="0"/>
              </a:rPr>
              <a:t>"</a:t>
            </a:r>
            <a:r>
              <a:rPr lang="ru-RU" altLang="ru-RU" sz="2400" b="1" dirty="0" err="1">
                <a:solidFill>
                  <a:srgbClr val="008000"/>
                </a:solidFill>
                <a:latin typeface="Courier New" panose="02070309020205020404" pitchFamily="49" charset="0"/>
                <a:cs typeface="Courier New" panose="02070309020205020404" pitchFamily="49" charset="0"/>
              </a:rPr>
              <a:t>abc</a:t>
            </a:r>
            <a:r>
              <a:rPr lang="ru-RU" altLang="ru-RU" sz="2400" b="1" dirty="0">
                <a:solidFill>
                  <a:srgbClr val="008000"/>
                </a:solidFill>
                <a:latin typeface="Courier New" panose="02070309020205020404" pitchFamily="49" charset="0"/>
                <a:cs typeface="Courier New" panose="02070309020205020404" pitchFamily="49" charset="0"/>
              </a:rPr>
              <a:t>"</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err="1">
                <a:solidFill>
                  <a:srgbClr val="7A7A43"/>
                </a:solidFill>
                <a:latin typeface="Courier New" panose="02070309020205020404" pitchFamily="49" charset="0"/>
                <a:cs typeface="Courier New" panose="02070309020205020404" pitchFamily="49" charset="0"/>
              </a:rPr>
              <a:t>leftPad</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0000FF"/>
                </a:solidFill>
                <a:latin typeface="Courier New" panose="02070309020205020404" pitchFamily="49" charset="0"/>
                <a:cs typeface="Courier New" panose="02070309020205020404" pitchFamily="49" charset="0"/>
              </a:rPr>
              <a:t>2</a:t>
            </a:r>
            <a:r>
              <a:rPr lang="ru-RU" altLang="ru-RU" sz="2400" dirty="0">
                <a:solidFill>
                  <a:srgbClr val="000000"/>
                </a:solidFill>
                <a:latin typeface="Courier New" panose="02070309020205020404" pitchFamily="49" charset="0"/>
                <a:cs typeface="Courier New" panose="02070309020205020404" pitchFamily="49" charset="0"/>
              </a:rPr>
              <a:t>);</a:t>
            </a:r>
            <a:r>
              <a:rPr lang="en-US" altLang="ru-RU" sz="2400" dirty="0">
                <a:solidFill>
                  <a:srgbClr val="00000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a:t>
            </a:r>
            <a:r>
              <a:rPr lang="en-US"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Коллизии со стандартом</a:t>
            </a:r>
            <a:r>
              <a:rPr lang="ru-RU" altLang="ru-RU" sz="2400" dirty="0">
                <a:solidFill>
                  <a:srgbClr val="000000"/>
                </a:solidFill>
                <a:latin typeface="Courier New" panose="02070309020205020404" pitchFamily="49" charset="0"/>
                <a:cs typeface="Courier New" panose="02070309020205020404" pitchFamily="49" charset="0"/>
              </a:rPr>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b="1" dirty="0">
                <a:solidFill>
                  <a:srgbClr val="008000"/>
                </a:solidFill>
                <a:latin typeface="Courier New" panose="02070309020205020404" pitchFamily="49" charset="0"/>
                <a:cs typeface="Courier New" panose="02070309020205020404" pitchFamily="49" charset="0"/>
              </a:rPr>
              <a:t>"123"</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7A7A43"/>
                </a:solidFill>
                <a:latin typeface="Courier New" panose="02070309020205020404" pitchFamily="49" charset="0"/>
                <a:cs typeface="Courier New" panose="02070309020205020404" pitchFamily="49" charset="0"/>
              </a:rPr>
              <a:t>isInn</a:t>
            </a: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a:t>
            </a:r>
            <a:r>
              <a:rPr lang="en-US"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Специфично, плюс</a:t>
            </a:r>
            <a:r>
              <a:rPr lang="en-US" altLang="ru-RU" sz="2400" i="1" dirty="0">
                <a:solidFill>
                  <a:srgbClr val="80808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тормоза</a:t>
            </a:r>
            <a:endParaRPr lang="ru-RU" altLang="ru-RU" sz="2400" dirty="0">
              <a:latin typeface="Arial" panose="020B0604020202020204" pitchFamily="34" charset="0"/>
            </a:endParaRPr>
          </a:p>
        </p:txBody>
      </p:sp>
      <p:sp>
        <p:nvSpPr>
          <p:cNvPr id="3" name="Заголовок 2">
            <a:extLst>
              <a:ext uri="{FF2B5EF4-FFF2-40B4-BE49-F238E27FC236}">
                <a16:creationId xmlns:a16="http://schemas.microsoft.com/office/drawing/2014/main" id="{2CE5D0DB-8F02-41A7-82A0-43964AD6788A}"/>
              </a:ext>
            </a:extLst>
          </p:cNvPr>
          <p:cNvSpPr>
            <a:spLocks noGrp="1"/>
          </p:cNvSpPr>
          <p:nvPr>
            <p:ph type="title"/>
          </p:nvPr>
        </p:nvSpPr>
        <p:spPr/>
        <p:txBody>
          <a:bodyPr/>
          <a:lstStyle/>
          <a:p>
            <a:r>
              <a:rPr lang="en-US" dirty="0"/>
              <a:t>Monkey </a:t>
            </a:r>
            <a:r>
              <a:rPr lang="en-US" dirty="0" smtClean="0"/>
              <a:t>Pat</a:t>
            </a:r>
            <a:r>
              <a:rPr lang="en-US" dirty="0"/>
              <a:t>c</a:t>
            </a:r>
            <a:r>
              <a:rPr lang="en-US" dirty="0" smtClean="0"/>
              <a:t>hing</a:t>
            </a:r>
            <a:r>
              <a:rPr lang="ru-RU" dirty="0" smtClean="0"/>
              <a:t> </a:t>
            </a:r>
            <a:r>
              <a:rPr lang="ru-RU" dirty="0"/>
              <a:t>в </a:t>
            </a:r>
            <a:r>
              <a:rPr lang="en-US" dirty="0"/>
              <a:t>JS</a:t>
            </a:r>
            <a:endParaRPr lang="ru-RU" dirty="0"/>
          </a:p>
        </p:txBody>
      </p:sp>
      <p:sp>
        <p:nvSpPr>
          <p:cNvPr id="4" name="Прямоугольник 3">
            <a:extLst>
              <a:ext uri="{FF2B5EF4-FFF2-40B4-BE49-F238E27FC236}">
                <a16:creationId xmlns:a16="http://schemas.microsoft.com/office/drawing/2014/main" id="{306252EA-683B-497C-8D5B-5BCB4BD961BE}"/>
              </a:ext>
            </a:extLst>
          </p:cNvPr>
          <p:cNvSpPr/>
          <p:nvPr/>
        </p:nvSpPr>
        <p:spPr>
          <a:xfrm>
            <a:off x="9816600" y="5227951"/>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5" name="Rectangle 1">
            <a:extLst>
              <a:ext uri="{FF2B5EF4-FFF2-40B4-BE49-F238E27FC236}">
                <a16:creationId xmlns:a16="http://schemas.microsoft.com/office/drawing/2014/main" id="{FF02267D-B590-4CE0-815D-B3111F9F04C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B2EDAFF-2288-4812-9485-24B5153C00D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63C0AD47-9BF6-4895-A1D6-69431233263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144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ru-RU" dirty="0"/>
              <a:t>Простота и понятность</a:t>
            </a:r>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Корректность</a:t>
            </a:r>
            <a:endParaRPr lang="ru-RU" dirty="0"/>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Расширяемость</a:t>
            </a:r>
            <a:endParaRPr lang="ru-RU" dirty="0"/>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Универсальность</a:t>
            </a:r>
          </a:p>
          <a:p>
            <a:pPr marL="0" indent="0">
              <a:buNone/>
            </a:pPr>
            <a:endParaRPr lang="ru-RU" dirty="0"/>
          </a:p>
        </p:txBody>
      </p:sp>
      <p:sp>
        <p:nvSpPr>
          <p:cNvPr id="2" name="Заголовок 1"/>
          <p:cNvSpPr>
            <a:spLocks noGrp="1"/>
          </p:cNvSpPr>
          <p:nvPr>
            <p:ph type="title"/>
          </p:nvPr>
        </p:nvSpPr>
        <p:spPr/>
        <p:txBody>
          <a:bodyPr>
            <a:noAutofit/>
          </a:bodyPr>
          <a:lstStyle/>
          <a:p>
            <a:r>
              <a:rPr lang="ru-RU" sz="4000" dirty="0"/>
              <a:t>Как заботиться о качестве кода?</a:t>
            </a:r>
          </a:p>
        </p:txBody>
      </p:sp>
    </p:spTree>
    <p:extLst>
      <p:ext uri="{BB962C8B-B14F-4D97-AF65-F5344CB8AC3E}">
        <p14:creationId xmlns:p14="http://schemas.microsoft.com/office/powerpoint/2010/main" val="249996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en-US" dirty="0">
                <a:latin typeface="Consolas" panose="020B0609020204030204" pitchFamily="49" charset="0"/>
              </a:rPr>
              <a:t>T[] 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400050" lvl="1" indent="0">
              <a:buNone/>
            </a:pPr>
            <a:r>
              <a:rPr lang="en-US" sz="2400" dirty="0">
                <a:latin typeface="Consolas" panose="020B0609020204030204" pitchFamily="49" charset="0"/>
              </a:rPr>
              <a:t>Rotate(</a:t>
            </a:r>
            <a:r>
              <a:rPr lang="en-US" sz="2400" dirty="0">
                <a:solidFill>
                  <a:srgbClr val="0000FF"/>
                </a:solidFill>
                <a:latin typeface="Consolas" panose="020B0609020204030204" pitchFamily="49" charset="0"/>
              </a:rPr>
              <a:t>new</a:t>
            </a:r>
            <a:r>
              <a:rPr lang="en-US" sz="2400" dirty="0">
                <a:latin typeface="Consolas" panose="020B0609020204030204" pitchFamily="49" charset="0"/>
              </a:rPr>
              <a:t>[] {1,</a:t>
            </a:r>
            <a:r>
              <a:rPr lang="ru-RU" sz="2400" dirty="0">
                <a:latin typeface="Consolas" panose="020B0609020204030204" pitchFamily="49" charset="0"/>
              </a:rPr>
              <a:t> </a:t>
            </a:r>
            <a:r>
              <a:rPr lang="en-US" sz="2400" dirty="0">
                <a:latin typeface="Consolas" panose="020B0609020204030204" pitchFamily="49" charset="0"/>
              </a:rPr>
              <a:t>2,</a:t>
            </a:r>
            <a:r>
              <a:rPr lang="ru-RU" sz="2400" dirty="0">
                <a:latin typeface="Consolas" panose="020B0609020204030204" pitchFamily="49" charset="0"/>
              </a:rPr>
              <a:t> </a:t>
            </a:r>
            <a:r>
              <a:rPr lang="en-US" sz="2400" dirty="0">
                <a:latin typeface="Consolas" panose="020B0609020204030204" pitchFamily="49" charset="0"/>
              </a:rPr>
              <a:t>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 2) → {3,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a:t>
            </a:r>
            <a:r>
              <a:rPr lang="ru-RU" sz="2400" dirty="0">
                <a:latin typeface="Consolas" panose="020B0609020204030204" pitchFamily="49" charset="0"/>
              </a:rPr>
              <a:t> </a:t>
            </a:r>
            <a:r>
              <a:rPr lang="en-US" sz="2400" dirty="0">
                <a:latin typeface="Consolas" panose="020B0609020204030204" pitchFamily="49" charset="0"/>
              </a:rPr>
              <a:t>1,</a:t>
            </a:r>
            <a:r>
              <a:rPr lang="ru-RU" sz="2400" dirty="0">
                <a:latin typeface="Consolas" panose="020B0609020204030204" pitchFamily="49" charset="0"/>
              </a:rPr>
              <a:t> </a:t>
            </a:r>
            <a:r>
              <a:rPr lang="en-US" sz="2400" dirty="0">
                <a:latin typeface="Consolas" panose="020B0609020204030204" pitchFamily="49" charset="0"/>
              </a:rPr>
              <a:t>2}</a:t>
            </a:r>
            <a:endParaRPr lang="en-US" sz="3200" dirty="0">
              <a:latin typeface="Consolas" panose="020B0609020204030204" pitchFamily="49" charset="0"/>
            </a:endParaRPr>
          </a:p>
          <a:p>
            <a:pPr marL="0" indent="0">
              <a:buNone/>
            </a:pPr>
            <a:endParaRPr lang="ru-RU" dirty="0">
              <a:solidFill>
                <a:schemeClr val="accent1"/>
              </a:solidFill>
            </a:endParaRPr>
          </a:p>
          <a:p>
            <a:pPr marL="0" indent="0">
              <a:buNone/>
            </a:pPr>
            <a:r>
              <a:rPr lang="ru-RU" dirty="0">
                <a:solidFill>
                  <a:schemeClr val="accent1"/>
                </a:solidFill>
              </a:rPr>
              <a:t>Как решать?</a:t>
            </a:r>
            <a:endParaRPr lang="en-US" dirty="0">
              <a:solidFill>
                <a:schemeClr val="accent1"/>
              </a:solidFill>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2805674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ru-RU" dirty="0">
                <a:solidFill>
                  <a:schemeClr val="accent1"/>
                </a:solidFill>
              </a:rPr>
              <a:t>Решение С</a:t>
            </a:r>
            <a:r>
              <a:rPr lang="en-US" dirty="0">
                <a:solidFill>
                  <a:schemeClr val="accent1"/>
                </a:solidFill>
              </a:rPr>
              <a:t>#</a:t>
            </a:r>
            <a:endParaRPr lang="ru-RU" dirty="0">
              <a:solidFill>
                <a:schemeClr val="accent1"/>
              </a:solidFill>
            </a:endParaRPr>
          </a:p>
          <a:p>
            <a:pPr marL="0" indent="0">
              <a:buNone/>
            </a:pPr>
            <a:r>
              <a:rPr lang="en-US" dirty="0" err="1">
                <a:latin typeface="Consolas" panose="020B0609020204030204" pitchFamily="49" charset="0"/>
              </a:rPr>
              <a:t>array.Skip</a:t>
            </a:r>
            <a:r>
              <a:rPr lang="en-US" dirty="0">
                <a:latin typeface="Consolas" panose="020B0609020204030204" pitchFamily="49" charset="0"/>
              </a:rPr>
              <a:t>(</a:t>
            </a:r>
            <a:r>
              <a:rPr lang="en-US" dirty="0" err="1">
                <a:latin typeface="Consolas" panose="020B0609020204030204" pitchFamily="49" charset="0"/>
              </a:rPr>
              <a:t>shiftSize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Concat</a:t>
            </a:r>
            <a:r>
              <a:rPr lang="en-US" dirty="0">
                <a:latin typeface="Consolas" panose="020B0609020204030204" pitchFamily="49" charset="0"/>
              </a:rPr>
              <a:t>(</a:t>
            </a:r>
            <a:r>
              <a:rPr lang="en-US" dirty="0" err="1">
                <a:latin typeface="Consolas" panose="020B0609020204030204" pitchFamily="49" charset="0"/>
              </a:rPr>
              <a:t>array.Take</a:t>
            </a:r>
            <a:r>
              <a:rPr lang="en-US" dirty="0">
                <a:latin typeface="Consolas" panose="020B0609020204030204" pitchFamily="49" charset="0"/>
              </a:rPr>
              <a:t>(</a:t>
            </a:r>
            <a:r>
              <a:rPr lang="en-US" dirty="0" err="1">
                <a:latin typeface="Consolas" panose="020B0609020204030204" pitchFamily="49" charset="0"/>
              </a:rPr>
              <a:t>shiftSize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ToArray</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ru-RU" dirty="0">
                <a:solidFill>
                  <a:schemeClr val="accent1"/>
                </a:solidFill>
              </a:rPr>
              <a:t>Решение </a:t>
            </a:r>
            <a:r>
              <a:rPr lang="en-US" dirty="0">
                <a:solidFill>
                  <a:schemeClr val="accent1"/>
                </a:solidFill>
              </a:rPr>
              <a:t>JS</a:t>
            </a:r>
            <a:endParaRPr lang="ru-RU" dirty="0">
              <a:solidFill>
                <a:schemeClr val="accent1"/>
              </a:solidFill>
            </a:endParaRPr>
          </a:p>
          <a:p>
            <a:pPr marL="0" indent="0">
              <a:buNone/>
            </a:pPr>
            <a:r>
              <a:rPr lang="en-US" dirty="0" err="1">
                <a:latin typeface="Consolas" panose="020B0609020204030204" pitchFamily="49" charset="0"/>
              </a:rPr>
              <a:t>array.slice</a:t>
            </a:r>
            <a:r>
              <a:rPr lang="en-US" dirty="0">
                <a:latin typeface="Consolas" panose="020B0609020204030204" pitchFamily="49" charset="0"/>
              </a:rPr>
              <a:t>(</a:t>
            </a:r>
            <a:r>
              <a:rPr lang="en-US" dirty="0" err="1">
                <a:latin typeface="Consolas" panose="020B0609020204030204" pitchFamily="49" charset="0"/>
              </a:rPr>
              <a:t>shiftSize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concat</a:t>
            </a:r>
            <a:r>
              <a:rPr lang="en-US" dirty="0">
                <a:latin typeface="Consolas" panose="020B0609020204030204" pitchFamily="49" charset="0"/>
              </a:rPr>
              <a:t>(</a:t>
            </a:r>
            <a:r>
              <a:rPr lang="en-US" dirty="0" err="1">
                <a:latin typeface="Consolas" panose="020B0609020204030204" pitchFamily="49" charset="0"/>
              </a:rPr>
              <a:t>array.slice</a:t>
            </a:r>
            <a:r>
              <a:rPr lang="en-US" dirty="0">
                <a:latin typeface="Consolas" panose="020B0609020204030204" pitchFamily="49" charset="0"/>
              </a:rPr>
              <a:t>(0, </a:t>
            </a:r>
            <a:r>
              <a:rPr lang="en-US" dirty="0" err="1">
                <a:latin typeface="Consolas" panose="020B0609020204030204" pitchFamily="49" charset="0"/>
              </a:rPr>
              <a:t>shiftSize</a:t>
            </a:r>
            <a:r>
              <a:rPr lang="en-US" dirty="0">
                <a:latin typeface="Consolas" panose="020B0609020204030204" pitchFamily="49" charset="0"/>
              </a:rPr>
              <a:t>))</a:t>
            </a: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
        <p:nvSpPr>
          <p:cNvPr id="4" name="Прямоугольник 3">
            <a:extLst>
              <a:ext uri="{FF2B5EF4-FFF2-40B4-BE49-F238E27FC236}">
                <a16:creationId xmlns:a16="http://schemas.microsoft.com/office/drawing/2014/main" id="{ABCC9CFF-068B-48FF-9695-32C17AA5EAE7}"/>
              </a:ext>
            </a:extLst>
          </p:cNvPr>
          <p:cNvSpPr/>
          <p:nvPr/>
        </p:nvSpPr>
        <p:spPr>
          <a:xfrm>
            <a:off x="10176600" y="1628775"/>
            <a:ext cx="720000" cy="720000"/>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C#</a:t>
            </a:r>
          </a:p>
        </p:txBody>
      </p:sp>
      <p:sp>
        <p:nvSpPr>
          <p:cNvPr id="5" name="Прямоугольник 4">
            <a:extLst>
              <a:ext uri="{FF2B5EF4-FFF2-40B4-BE49-F238E27FC236}">
                <a16:creationId xmlns:a16="http://schemas.microsoft.com/office/drawing/2014/main" id="{2F906A8B-BFE2-4785-9D2D-30929619EBCB}"/>
              </a:ext>
            </a:extLst>
          </p:cNvPr>
          <p:cNvSpPr/>
          <p:nvPr/>
        </p:nvSpPr>
        <p:spPr>
          <a:xfrm>
            <a:off x="10176533" y="4365104"/>
            <a:ext cx="720000" cy="720000"/>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JS</a:t>
            </a:r>
          </a:p>
        </p:txBody>
      </p:sp>
    </p:spTree>
    <p:extLst>
      <p:ext uri="{BB962C8B-B14F-4D97-AF65-F5344CB8AC3E}">
        <p14:creationId xmlns:p14="http://schemas.microsoft.com/office/powerpoint/2010/main" val="4129566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20000"/>
          </a:bodyPr>
          <a:lstStyle/>
          <a:p>
            <a:pPr marL="0" indent="0">
              <a:buNone/>
            </a:pPr>
            <a:r>
              <a:rPr lang="ru-RU" dirty="0"/>
              <a:t>А если мы хотим сделать это </a:t>
            </a:r>
            <a:r>
              <a:rPr lang="en-US" dirty="0">
                <a:solidFill>
                  <a:schemeClr val="accent1"/>
                </a:solidFill>
              </a:rPr>
              <a:t>In Place</a:t>
            </a:r>
            <a:r>
              <a:rPr lang="ru-RU" dirty="0"/>
              <a:t>, без выделения дополнительной памяти?</a:t>
            </a:r>
          </a:p>
          <a:p>
            <a:pPr marL="0" indent="0">
              <a:buNone/>
            </a:pPr>
            <a:endParaRPr lang="ru-RU" dirty="0"/>
          </a:p>
          <a:p>
            <a:pPr marL="0" indent="0">
              <a:buNone/>
            </a:pPr>
            <a:r>
              <a:rPr lang="en-US" b="1" dirty="0">
                <a:solidFill>
                  <a:srgbClr val="0000FF"/>
                </a:solidFill>
                <a:latin typeface="Consolas" panose="020B0609020204030204" pitchFamily="49" charset="0"/>
              </a:rPr>
              <a:t>void</a:t>
            </a:r>
            <a:r>
              <a:rPr lang="en-US" sz="3600" dirty="0">
                <a:latin typeface="Consolas" panose="020B0609020204030204" pitchFamily="49" charset="0"/>
              </a:rPr>
              <a:t> </a:t>
            </a:r>
            <a:r>
              <a:rPr lang="en-US" dirty="0">
                <a:latin typeface="Consolas" panose="020B0609020204030204" pitchFamily="49" charset="0"/>
              </a:rPr>
              <a:t>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29" indent="0">
              <a:buNone/>
            </a:pPr>
            <a:r>
              <a:rPr lang="en-US" dirty="0">
                <a:solidFill>
                  <a:srgbClr val="008000"/>
                </a:solidFill>
                <a:latin typeface="Consolas" panose="020B0609020204030204" pitchFamily="49" charset="0"/>
              </a:rPr>
              <a:t>//</a:t>
            </a:r>
            <a:r>
              <a:rPr lang="ru-RU" dirty="0">
                <a:solidFill>
                  <a:srgbClr val="008000"/>
                </a:solidFill>
                <a:latin typeface="Consolas" panose="020B0609020204030204" pitchFamily="49" charset="0"/>
              </a:rPr>
              <a:t>пример использования</a:t>
            </a:r>
            <a:endParaRPr lang="en-US" dirty="0">
              <a:solidFill>
                <a:srgbClr val="008000"/>
              </a:solidFill>
              <a:latin typeface="Consolas" panose="020B0609020204030204" pitchFamily="49" charset="0"/>
            </a:endParaRPr>
          </a:p>
          <a:p>
            <a:pPr marL="29" indent="0">
              <a:buNone/>
            </a:pPr>
            <a:r>
              <a:rPr lang="en-US" dirty="0" err="1">
                <a:solidFill>
                  <a:srgbClr val="0000FF"/>
                </a:solidFill>
                <a:latin typeface="Consolas" panose="020B0609020204030204" pitchFamily="49" charset="0"/>
              </a:rPr>
              <a:t>var</a:t>
            </a:r>
            <a:r>
              <a:rPr lang="en-US" dirty="0">
                <a:latin typeface="Consolas" panose="020B0609020204030204" pitchFamily="49" charset="0"/>
              </a:rPr>
              <a:t> </a:t>
            </a:r>
            <a:r>
              <a:rPr lang="en-US" dirty="0" err="1">
                <a:latin typeface="Consolas" panose="020B0609020204030204" pitchFamily="49" charset="0"/>
              </a:rPr>
              <a:t>arr</a:t>
            </a:r>
            <a:r>
              <a:rPr lang="en-US" dirty="0">
                <a:latin typeface="Consolas" panose="020B0609020204030204" pitchFamily="49" charset="0"/>
              </a:rPr>
              <a:t> = </a:t>
            </a:r>
            <a:r>
              <a:rPr lang="en-US" dirty="0">
                <a:solidFill>
                  <a:srgbClr val="0000FF"/>
                </a:solidFill>
                <a:latin typeface="Consolas" panose="020B0609020204030204" pitchFamily="49" charset="0"/>
              </a:rPr>
              <a:t>new</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1,</a:t>
            </a:r>
            <a:r>
              <a:rPr lang="ru-RU" dirty="0">
                <a:latin typeface="Consolas" panose="020B0609020204030204" pitchFamily="49" charset="0"/>
              </a:rPr>
              <a:t> </a:t>
            </a:r>
            <a:r>
              <a:rPr lang="en-US" dirty="0">
                <a:latin typeface="Consolas" panose="020B0609020204030204" pitchFamily="49" charset="0"/>
              </a:rPr>
              <a:t>2,</a:t>
            </a:r>
            <a:r>
              <a:rPr lang="ru-RU" dirty="0">
                <a:latin typeface="Consolas" panose="020B0609020204030204" pitchFamily="49" charset="0"/>
              </a:rPr>
              <a:t> </a:t>
            </a:r>
            <a:r>
              <a:rPr lang="en-US" dirty="0">
                <a:latin typeface="Consolas" panose="020B0609020204030204" pitchFamily="49" charset="0"/>
              </a:rPr>
              <a:t>3,</a:t>
            </a:r>
            <a:r>
              <a:rPr lang="ru-RU" dirty="0">
                <a:latin typeface="Consolas" panose="020B0609020204030204" pitchFamily="49" charset="0"/>
              </a:rPr>
              <a:t> </a:t>
            </a:r>
            <a:r>
              <a:rPr lang="en-US" dirty="0">
                <a:latin typeface="Consolas" panose="020B0609020204030204" pitchFamily="49" charset="0"/>
              </a:rPr>
              <a:t>4,</a:t>
            </a:r>
            <a:r>
              <a:rPr lang="ru-RU" dirty="0">
                <a:latin typeface="Consolas" panose="020B0609020204030204" pitchFamily="49" charset="0"/>
              </a:rPr>
              <a:t> </a:t>
            </a:r>
            <a:r>
              <a:rPr lang="en-US" dirty="0">
                <a:latin typeface="Consolas" panose="020B0609020204030204" pitchFamily="49" charset="0"/>
              </a:rPr>
              <a:t>5</a:t>
            </a:r>
            <a:r>
              <a:rPr lang="ru-RU" dirty="0">
                <a:latin typeface="Consolas" panose="020B0609020204030204" pitchFamily="49" charset="0"/>
              </a:rPr>
              <a:t> </a:t>
            </a:r>
            <a:r>
              <a:rPr lang="en-US" dirty="0">
                <a:latin typeface="Consolas" panose="020B0609020204030204" pitchFamily="49" charset="0"/>
              </a:rPr>
              <a:t>};</a:t>
            </a:r>
          </a:p>
          <a:p>
            <a:pPr marL="29" indent="0">
              <a:buNone/>
            </a:pPr>
            <a:r>
              <a:rPr lang="en-US" dirty="0">
                <a:latin typeface="Consolas" panose="020B0609020204030204" pitchFamily="49" charset="0"/>
              </a:rPr>
              <a:t>Rotate(</a:t>
            </a:r>
            <a:r>
              <a:rPr lang="en-US" dirty="0" err="1">
                <a:latin typeface="Consolas" panose="020B0609020204030204" pitchFamily="49" charset="0"/>
              </a:rPr>
              <a:t>arr</a:t>
            </a:r>
            <a:r>
              <a:rPr lang="en-US" dirty="0">
                <a:latin typeface="Consolas" panose="020B0609020204030204" pitchFamily="49" charset="0"/>
              </a:rPr>
              <a:t>, 2);</a:t>
            </a:r>
          </a:p>
          <a:p>
            <a:pPr marL="29" indent="0">
              <a:buNone/>
            </a:pP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arr</a:t>
            </a:r>
            <a:r>
              <a:rPr lang="en-US" dirty="0">
                <a:solidFill>
                  <a:srgbClr val="008000"/>
                </a:solidFill>
                <a:latin typeface="Consolas" panose="020B0609020204030204" pitchFamily="49" charset="0"/>
              </a:rPr>
              <a:t> == {3,4,5,1,2}</a:t>
            </a:r>
          </a:p>
          <a:p>
            <a:pPr marL="0" indent="0">
              <a:buNone/>
            </a:pPr>
            <a:endParaRPr lang="en-US" dirty="0"/>
          </a:p>
          <a:p>
            <a:pPr marL="0" indent="0">
              <a:buNone/>
            </a:pPr>
            <a:r>
              <a:rPr lang="ru-RU" dirty="0">
                <a:solidFill>
                  <a:schemeClr val="accent1"/>
                </a:solidFill>
              </a:rPr>
              <a:t>Как решать?</a:t>
            </a:r>
            <a:endParaRPr lang="en-US" dirty="0">
              <a:solidFill>
                <a:schemeClr val="accent1"/>
              </a:solidFill>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3535944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296" y="1490212"/>
            <a:ext cx="69913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0172" y="2636915"/>
            <a:ext cx="703897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299" y="39245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2571299" y="52580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594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0" indent="0">
              <a:buNone/>
            </a:pPr>
            <a:r>
              <a:rPr lang="en-US" dirty="0"/>
              <a:t>Reverse(array, 0, k-1);  // O(k)</a:t>
            </a:r>
          </a:p>
          <a:p>
            <a:pPr marL="0" indent="0">
              <a:buNone/>
            </a:pPr>
            <a:r>
              <a:rPr lang="en-US" dirty="0"/>
              <a:t>Reverse(array, k, n-1);  // O(n-k)</a:t>
            </a:r>
          </a:p>
          <a:p>
            <a:pPr marL="0" indent="0">
              <a:buNone/>
            </a:pPr>
            <a:r>
              <a:rPr lang="en-US" dirty="0"/>
              <a:t>Reverse(array, 0, n-1);  // O(n)</a:t>
            </a:r>
            <a:endParaRPr lang="ru-RU" dirty="0"/>
          </a:p>
          <a:p>
            <a:pPr marL="0" indent="0">
              <a:buNone/>
            </a:pPr>
            <a:endParaRPr lang="ru-RU" dirty="0"/>
          </a:p>
          <a:p>
            <a:pPr>
              <a:buFont typeface="Wingdings" panose="05000000000000000000" pitchFamily="2" charset="2"/>
              <a:buChar char="ü"/>
            </a:pPr>
            <a:r>
              <a:rPr lang="en-US" dirty="0"/>
              <a:t>Decomposition</a:t>
            </a:r>
          </a:p>
          <a:p>
            <a:pPr>
              <a:buFont typeface="Wingdings" panose="05000000000000000000" pitchFamily="2" charset="2"/>
              <a:buChar char="ü"/>
            </a:pPr>
            <a:r>
              <a:rPr lang="en-US" dirty="0"/>
              <a:t>Composability</a:t>
            </a:r>
          </a:p>
          <a:p>
            <a:pPr>
              <a:buFont typeface="Wingdings" panose="05000000000000000000" pitchFamily="2" charset="2"/>
              <a:buChar char="ü"/>
            </a:pPr>
            <a:r>
              <a:rPr lang="en-US" dirty="0"/>
              <a:t>Readability</a:t>
            </a:r>
            <a:endParaRPr lang="ru-RU" dirty="0"/>
          </a:p>
        </p:txBody>
      </p:sp>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spTree>
    <p:extLst>
      <p:ext uri="{BB962C8B-B14F-4D97-AF65-F5344CB8AC3E}">
        <p14:creationId xmlns:p14="http://schemas.microsoft.com/office/powerpoint/2010/main" val="51386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Не самоценно</a:t>
            </a:r>
          </a:p>
        </p:txBody>
      </p:sp>
      <p:sp>
        <p:nvSpPr>
          <p:cNvPr id="2" name="Заголовок 1"/>
          <p:cNvSpPr>
            <a:spLocks noGrp="1"/>
          </p:cNvSpPr>
          <p:nvPr>
            <p:ph type="title"/>
          </p:nvPr>
        </p:nvSpPr>
        <p:spPr/>
        <p:txBody>
          <a:bodyPr>
            <a:noAutofit/>
          </a:bodyPr>
          <a:lstStyle/>
          <a:p>
            <a:r>
              <a:rPr lang="ru-RU" sz="4000" dirty="0"/>
              <a:t>Маркеры плохой </a:t>
            </a:r>
            <a:r>
              <a:rPr lang="ru-RU" sz="4000" dirty="0" err="1"/>
              <a:t>компонуемости</a:t>
            </a:r>
            <a:endParaRPr lang="ru-RU" sz="4000" dirty="0"/>
          </a:p>
        </p:txBody>
      </p:sp>
    </p:spTree>
    <p:extLst>
      <p:ext uri="{BB962C8B-B14F-4D97-AF65-F5344CB8AC3E}">
        <p14:creationId xmlns:p14="http://schemas.microsoft.com/office/powerpoint/2010/main" val="831461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Общие компоненты</a:t>
            </a:r>
          </a:p>
        </p:txBody>
      </p:sp>
      <p:pic>
        <p:nvPicPr>
          <p:cNvPr id="1026" name="Picture 2" descr="https://static.ngs.ru/news/preview/b0d5d8007cfa69f013a05fac9847253b0619aa5d_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25" y="1682750"/>
            <a:ext cx="5238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286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ru-RU" sz="2800" i="1" dirty="0" smtClean="0">
                <a:latin typeface="+mn-lt"/>
              </a:rPr>
              <a:t>Контрольное число для СНИЛС:</a:t>
            </a:r>
          </a:p>
          <a:p>
            <a:pPr marL="514350" indent="-514350">
              <a:buFont typeface="+mj-lt"/>
              <a:buAutoNum type="arabicPeriod"/>
            </a:pPr>
            <a:r>
              <a:rPr lang="ru-RU" sz="2800" dirty="0" smtClean="0">
                <a:latin typeface="+mn-lt"/>
              </a:rPr>
              <a:t>Каждая </a:t>
            </a:r>
            <a:r>
              <a:rPr lang="ru-RU" sz="2800" dirty="0">
                <a:latin typeface="+mn-lt"/>
              </a:rPr>
              <a:t>цифра СНИЛС умножается на номер своей позиции </a:t>
            </a:r>
            <a:r>
              <a:rPr lang="ru-RU" sz="2800" dirty="0" smtClean="0">
                <a:latin typeface="+mn-lt"/>
              </a:rPr>
              <a:t>(</a:t>
            </a:r>
            <a:r>
              <a:rPr lang="ru-RU" sz="2800" dirty="0" smtClean="0">
                <a:latin typeface="+mn-lt"/>
              </a:rPr>
              <a:t>начиная </a:t>
            </a:r>
            <a:r>
              <a:rPr lang="ru-RU" sz="2800" dirty="0" smtClean="0">
                <a:latin typeface="+mn-lt"/>
              </a:rPr>
              <a:t>с</a:t>
            </a:r>
            <a:r>
              <a:rPr lang="en-US" sz="2800" dirty="0" smtClean="0">
                <a:latin typeface="+mn-lt"/>
              </a:rPr>
              <a:t> </a:t>
            </a:r>
            <a:r>
              <a:rPr lang="ru-RU" sz="2800" dirty="0" smtClean="0">
                <a:latin typeface="+mn-lt"/>
              </a:rPr>
              <a:t>наименьшего разряда)</a:t>
            </a:r>
            <a:endParaRPr lang="ru-RU" sz="2800" dirty="0">
              <a:latin typeface="+mn-lt"/>
            </a:endParaRPr>
          </a:p>
          <a:p>
            <a:pPr marL="514350" indent="-514350">
              <a:buFont typeface="+mj-lt"/>
              <a:buAutoNum type="arabicPeriod"/>
            </a:pPr>
            <a:r>
              <a:rPr lang="ru-RU" sz="2800" dirty="0" smtClean="0">
                <a:latin typeface="+mn-lt"/>
              </a:rPr>
              <a:t>Полученные </a:t>
            </a:r>
            <a:r>
              <a:rPr lang="ru-RU" sz="2800" dirty="0">
                <a:latin typeface="+mn-lt"/>
              </a:rPr>
              <a:t>произведения </a:t>
            </a:r>
            <a:r>
              <a:rPr lang="ru-RU" sz="2800" dirty="0" smtClean="0">
                <a:latin typeface="+mn-lt"/>
              </a:rPr>
              <a:t>суммируются</a:t>
            </a:r>
            <a:endParaRPr lang="en-US" sz="28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меньше 100, то контрольное число равно самой </a:t>
            </a:r>
            <a:r>
              <a:rPr lang="ru-RU" sz="2400" dirty="0" smtClean="0">
                <a:latin typeface="+mn-lt"/>
              </a:rPr>
              <a:t>сумме</a:t>
            </a:r>
            <a:endParaRPr lang="en-US" sz="24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равна 100 или 101, то контрольное число равно </a:t>
            </a:r>
            <a:r>
              <a:rPr lang="ru-RU" sz="2400" dirty="0" smtClean="0">
                <a:latin typeface="+mn-lt"/>
              </a:rPr>
              <a:t>0</a:t>
            </a:r>
            <a:endParaRPr lang="en-US" sz="24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больше 101, </a:t>
            </a:r>
            <a:r>
              <a:rPr lang="ru-RU" sz="2400" dirty="0" smtClean="0">
                <a:latin typeface="+mn-lt"/>
              </a:rPr>
              <a:t>то берется остаток от деления суммы </a:t>
            </a:r>
            <a:r>
              <a:rPr lang="ru-RU" sz="2400" dirty="0">
                <a:latin typeface="+mn-lt"/>
              </a:rPr>
              <a:t>на 101 и контрольное число </a:t>
            </a:r>
            <a:r>
              <a:rPr lang="ru-RU" sz="2400" dirty="0" smtClean="0">
                <a:latin typeface="+mn-lt"/>
              </a:rPr>
              <a:t>определяется аналогично </a:t>
            </a:r>
            <a:r>
              <a:rPr lang="ru-RU" sz="2400" dirty="0">
                <a:latin typeface="+mn-lt"/>
              </a:rPr>
              <a:t>пунктам 2.1 и 2.2</a:t>
            </a:r>
          </a:p>
          <a:p>
            <a:pPr marL="0" indent="0">
              <a:buNone/>
            </a:pPr>
            <a:endParaRPr lang="en-US" sz="2800" i="1" dirty="0">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контрольное число</a:t>
            </a:r>
            <a:endParaRPr lang="en-US" dirty="0"/>
          </a:p>
        </p:txBody>
      </p:sp>
    </p:spTree>
    <p:extLst>
      <p:ext uri="{BB962C8B-B14F-4D97-AF65-F5344CB8AC3E}">
        <p14:creationId xmlns:p14="http://schemas.microsoft.com/office/powerpoint/2010/main" val="1976088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dirty="0" smtClean="0">
                <a:latin typeface="+mn-lt"/>
              </a:rPr>
              <a:t>СНИЛС </a:t>
            </a:r>
            <a:r>
              <a:rPr lang="ru-RU" sz="2800" dirty="0" smtClean="0">
                <a:latin typeface="+mn-lt"/>
              </a:rPr>
              <a:t>112-233-445. Рассчитаем контрольное число:</a:t>
            </a:r>
            <a:endParaRPr lang="en-US" sz="2800" dirty="0" smtClean="0">
              <a:latin typeface="+mn-lt"/>
            </a:endParaRPr>
          </a:p>
          <a:p>
            <a:pPr marL="0" indent="0">
              <a:buNone/>
            </a:pPr>
            <a:endParaRPr lang="ru-RU" sz="2800" dirty="0">
              <a:latin typeface="+mn-lt"/>
            </a:endParaRPr>
          </a:p>
          <a:p>
            <a:pPr marL="0" indent="0">
              <a:buNone/>
            </a:pPr>
            <a:r>
              <a:rPr lang="ru-RU" sz="2800" dirty="0">
                <a:latin typeface="Consolas" panose="020B0609020204030204" pitchFamily="49" charset="0"/>
              </a:rPr>
              <a:t>цифры </a:t>
            </a:r>
            <a:r>
              <a:rPr lang="ru-RU" sz="2800" dirty="0" smtClean="0">
                <a:latin typeface="Consolas" panose="020B0609020204030204" pitchFamily="49" charset="0"/>
              </a:rPr>
              <a:t>номера</a:t>
            </a:r>
            <a:r>
              <a:rPr lang="en-US" sz="2800" dirty="0" smtClean="0">
                <a:latin typeface="Consolas" panose="020B0609020204030204" pitchFamily="49" charset="0"/>
              </a:rPr>
              <a:t> </a:t>
            </a:r>
            <a:r>
              <a:rPr lang="ru-RU" sz="2800" dirty="0" smtClean="0">
                <a:latin typeface="Consolas" panose="020B0609020204030204" pitchFamily="49" charset="0"/>
              </a:rPr>
              <a:t> </a:t>
            </a:r>
            <a:r>
              <a:rPr lang="ru-RU" sz="2800" dirty="0">
                <a:latin typeface="Consolas" panose="020B0609020204030204" pitchFamily="49" charset="0"/>
              </a:rPr>
              <a:t>1 1 2 2 3 3 4 4 5</a:t>
            </a:r>
          </a:p>
          <a:p>
            <a:pPr marL="0" indent="0">
              <a:buNone/>
            </a:pPr>
            <a:r>
              <a:rPr lang="ru-RU" sz="2800" dirty="0">
                <a:latin typeface="Consolas" panose="020B0609020204030204" pitchFamily="49" charset="0"/>
              </a:rPr>
              <a:t>номер позиции 9 8 7 6 5 4 3 2 1</a:t>
            </a:r>
          </a:p>
          <a:p>
            <a:pPr marL="0" indent="0">
              <a:buNone/>
            </a:pPr>
            <a:endParaRPr lang="en-US" sz="2800" dirty="0" smtClean="0">
              <a:latin typeface="+mn-lt"/>
            </a:endParaRPr>
          </a:p>
          <a:p>
            <a:pPr marL="0" indent="0">
              <a:buNone/>
            </a:pPr>
            <a:r>
              <a:rPr lang="ru-RU" sz="2800" dirty="0" smtClean="0">
                <a:latin typeface="+mn-lt"/>
              </a:rPr>
              <a:t>Сумма </a:t>
            </a:r>
            <a:r>
              <a:rPr lang="ru-RU" sz="2800" dirty="0">
                <a:latin typeface="+mn-lt"/>
              </a:rPr>
              <a:t>= </a:t>
            </a:r>
            <a:r>
              <a:rPr lang="ru-RU" sz="2800" dirty="0">
                <a:latin typeface="Consolas" panose="020B0609020204030204" pitchFamily="49" charset="0"/>
              </a:rPr>
              <a:t>1×9 + 1×8 + 2×7 + 2×6 + 3×5 + 3×4 + 4×3 + 4×2 + 5×1 = 95</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контрольное число</a:t>
            </a:r>
            <a:endParaRPr lang="en-US" dirty="0"/>
          </a:p>
        </p:txBody>
      </p:sp>
    </p:spTree>
    <p:extLst>
      <p:ext uri="{BB962C8B-B14F-4D97-AF65-F5344CB8AC3E}">
        <p14:creationId xmlns:p14="http://schemas.microsoft.com/office/powerpoint/2010/main" val="24178821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smtClean="0"/>
              <a:t>Реализуйте алгоритм расчета контрольного числа для СНИЛС: </a:t>
            </a:r>
            <a:r>
              <a:rPr lang="en-US" dirty="0" err="1" smtClean="0">
                <a:solidFill>
                  <a:srgbClr val="C00000"/>
                </a:solidFill>
              </a:rPr>
              <a:t>ControlDigit</a:t>
            </a:r>
            <a:r>
              <a:rPr lang="en-US" dirty="0" smtClean="0">
                <a:solidFill>
                  <a:srgbClr val="C00000"/>
                </a:solidFill>
              </a:rPr>
              <a:t>/</a:t>
            </a:r>
            <a:r>
              <a:rPr lang="en-US" dirty="0" err="1" smtClean="0">
                <a:solidFill>
                  <a:srgbClr val="C00000"/>
                </a:solidFill>
              </a:rPr>
              <a:t>Snils</a:t>
            </a:r>
            <a:endParaRPr lang="ru-RU" dirty="0" smtClean="0">
              <a:solidFill>
                <a:srgbClr val="C00000"/>
              </a:solidFill>
            </a:endParaRPr>
          </a:p>
          <a:p>
            <a:pPr marL="0" indent="0">
              <a:buNone/>
            </a:pPr>
            <a:r>
              <a:rPr lang="ru-RU" dirty="0" smtClean="0"/>
              <a:t>Помните </a:t>
            </a:r>
            <a:r>
              <a:rPr lang="ru-RU" dirty="0"/>
              <a:t>про декомпозицию и </a:t>
            </a:r>
            <a:r>
              <a:rPr lang="ru-RU" dirty="0" err="1" smtClean="0"/>
              <a:t>компонуемость</a:t>
            </a:r>
            <a:r>
              <a:rPr lang="ru-RU" dirty="0" smtClean="0"/>
              <a:t>. </a:t>
            </a:r>
          </a:p>
          <a:p>
            <a:pPr marL="0" indent="0">
              <a:buNone/>
            </a:pPr>
            <a:r>
              <a:rPr lang="ru-RU" dirty="0" smtClean="0"/>
              <a:t>Постарайтесь максимально </a:t>
            </a:r>
            <a:r>
              <a:rPr lang="ru-RU" dirty="0" err="1" smtClean="0"/>
              <a:t>реиспользовать</a:t>
            </a:r>
            <a:r>
              <a:rPr lang="ru-RU" dirty="0" smtClean="0"/>
              <a:t> уже написанный код.</a:t>
            </a:r>
          </a:p>
          <a:p>
            <a:pPr marL="0" indent="0">
              <a:buNone/>
            </a:pPr>
            <a:endParaRPr lang="ru-RU" dirty="0"/>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294647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r>
              <a:rPr lang="ru-RU" b="1" dirty="0"/>
              <a:t>Простота и понятность.</a:t>
            </a:r>
            <a:r>
              <a:rPr lang="ru-RU" dirty="0"/>
              <a:t> Что в будущем инженер смог быстро разобраться и доработать компонент под изменившиеся требования.</a:t>
            </a:r>
          </a:p>
          <a:p>
            <a:r>
              <a:rPr lang="x-none" b="1" dirty="0"/>
              <a:t>Корректность.</a:t>
            </a:r>
            <a:r>
              <a:rPr lang="x-none" dirty="0"/>
              <a:t> Чтобы в будущем инженер своими правками случайно не сломал работоспособность системы.</a:t>
            </a:r>
          </a:p>
          <a:p>
            <a:r>
              <a:rPr lang="x-none" b="1" dirty="0"/>
              <a:t>Расширяемость.</a:t>
            </a:r>
            <a:r>
              <a:rPr lang="x-none" dirty="0"/>
              <a:t> Чтобы в будущем инженеру проще было вносить доработки под новые требования.</a:t>
            </a:r>
          </a:p>
          <a:p>
            <a:r>
              <a:rPr lang="x-none" b="1" dirty="0"/>
              <a:t>Универсальность.</a:t>
            </a:r>
            <a:r>
              <a:rPr lang="x-none" dirty="0"/>
              <a:t> Чтобы в будущем инженеру было проще использовать этот код в контексте другой задачи или проекта.</a:t>
            </a:r>
          </a:p>
          <a:p>
            <a:pPr marL="0" indent="0">
              <a:buNone/>
            </a:pPr>
            <a:endParaRPr lang="ru-RU" dirty="0"/>
          </a:p>
        </p:txBody>
      </p:sp>
      <p:sp>
        <p:nvSpPr>
          <p:cNvPr id="2" name="Заголовок 1"/>
          <p:cNvSpPr>
            <a:spLocks noGrp="1"/>
          </p:cNvSpPr>
          <p:nvPr>
            <p:ph type="title"/>
          </p:nvPr>
        </p:nvSpPr>
        <p:spPr/>
        <p:txBody>
          <a:bodyPr>
            <a:noAutofit/>
          </a:bodyPr>
          <a:lstStyle/>
          <a:p>
            <a:r>
              <a:rPr lang="ru-RU" dirty="0"/>
              <a:t>Зачем нужен чистый код?</a:t>
            </a:r>
          </a:p>
        </p:txBody>
      </p:sp>
    </p:spTree>
    <p:extLst>
      <p:ext uri="{BB962C8B-B14F-4D97-AF65-F5344CB8AC3E}">
        <p14:creationId xmlns:p14="http://schemas.microsoft.com/office/powerpoint/2010/main" val="3769395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0" indent="0">
              <a:buNone/>
            </a:pPr>
            <a:r>
              <a:rPr lang="ru-RU" sz="2800" i="1" dirty="0" smtClean="0">
                <a:latin typeface="+mn-lt"/>
              </a:rPr>
              <a:t>Контрольное число для СНИЛС:</a:t>
            </a:r>
          </a:p>
          <a:p>
            <a:pPr marL="514350" indent="-514350">
              <a:buFont typeface="+mj-lt"/>
              <a:buAutoNum type="arabicPeriod"/>
            </a:pPr>
            <a:r>
              <a:rPr lang="ru-RU" sz="2800" dirty="0" smtClean="0">
                <a:latin typeface="+mn-lt"/>
              </a:rPr>
              <a:t>Каждая </a:t>
            </a:r>
            <a:r>
              <a:rPr lang="ru-RU" sz="2800" dirty="0">
                <a:latin typeface="+mn-lt"/>
              </a:rPr>
              <a:t>цифра СНИЛС умножается на номер своей позиции </a:t>
            </a:r>
            <a:r>
              <a:rPr lang="ru-RU" sz="2800" dirty="0" smtClean="0">
                <a:latin typeface="+mn-lt"/>
              </a:rPr>
              <a:t>(</a:t>
            </a:r>
            <a:r>
              <a:rPr lang="ru-RU" sz="2800" dirty="0" smtClean="0">
                <a:latin typeface="+mn-lt"/>
              </a:rPr>
              <a:t>начиная </a:t>
            </a:r>
            <a:r>
              <a:rPr lang="ru-RU" sz="2800" dirty="0" smtClean="0">
                <a:latin typeface="+mn-lt"/>
              </a:rPr>
              <a:t>с</a:t>
            </a:r>
            <a:r>
              <a:rPr lang="en-US" sz="2800" dirty="0" smtClean="0">
                <a:latin typeface="+mn-lt"/>
              </a:rPr>
              <a:t> </a:t>
            </a:r>
            <a:r>
              <a:rPr lang="ru-RU" sz="2800" dirty="0" smtClean="0">
                <a:latin typeface="+mn-lt"/>
              </a:rPr>
              <a:t>наименьшего разряда)</a:t>
            </a:r>
            <a:endParaRPr lang="ru-RU" sz="2800" dirty="0">
              <a:latin typeface="+mn-lt"/>
            </a:endParaRPr>
          </a:p>
          <a:p>
            <a:pPr marL="514350" indent="-514350">
              <a:buFont typeface="+mj-lt"/>
              <a:buAutoNum type="arabicPeriod"/>
            </a:pPr>
            <a:r>
              <a:rPr lang="ru-RU" sz="2800" dirty="0" smtClean="0">
                <a:latin typeface="+mn-lt"/>
              </a:rPr>
              <a:t>Полученные </a:t>
            </a:r>
            <a:r>
              <a:rPr lang="ru-RU" sz="2800" dirty="0">
                <a:latin typeface="+mn-lt"/>
              </a:rPr>
              <a:t>произведения </a:t>
            </a:r>
            <a:r>
              <a:rPr lang="ru-RU" sz="2800" dirty="0" smtClean="0">
                <a:latin typeface="+mn-lt"/>
              </a:rPr>
              <a:t>суммируются</a:t>
            </a:r>
            <a:endParaRPr lang="en-US" sz="28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меньше 100, то контрольное число равно самой </a:t>
            </a:r>
            <a:r>
              <a:rPr lang="ru-RU" sz="2400" dirty="0" smtClean="0">
                <a:latin typeface="+mn-lt"/>
              </a:rPr>
              <a:t>сумме</a:t>
            </a:r>
            <a:endParaRPr lang="en-US" sz="24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равна 100 или 101, то контрольное число равно </a:t>
            </a:r>
            <a:r>
              <a:rPr lang="ru-RU" sz="2400" dirty="0" smtClean="0">
                <a:latin typeface="+mn-lt"/>
              </a:rPr>
              <a:t>0</a:t>
            </a:r>
            <a:endParaRPr lang="en-US" sz="2400" dirty="0" smtClean="0">
              <a:latin typeface="+mn-lt"/>
            </a:endParaRPr>
          </a:p>
          <a:p>
            <a:pPr marL="914371" lvl="1" indent="-514350">
              <a:buFont typeface="+mj-lt"/>
              <a:buAutoNum type="arabicPeriod"/>
            </a:pPr>
            <a:r>
              <a:rPr lang="ru-RU" sz="2400" dirty="0" smtClean="0">
                <a:latin typeface="+mn-lt"/>
              </a:rPr>
              <a:t>Если </a:t>
            </a:r>
            <a:r>
              <a:rPr lang="ru-RU" sz="2400" dirty="0">
                <a:latin typeface="+mn-lt"/>
              </a:rPr>
              <a:t>сумма больше 101, </a:t>
            </a:r>
            <a:r>
              <a:rPr lang="ru-RU" sz="2400" dirty="0" smtClean="0">
                <a:latin typeface="+mn-lt"/>
              </a:rPr>
              <a:t>то берется остаток от деления суммы </a:t>
            </a:r>
            <a:r>
              <a:rPr lang="ru-RU" sz="2400" dirty="0">
                <a:latin typeface="+mn-lt"/>
              </a:rPr>
              <a:t>на 101 и контрольное число </a:t>
            </a:r>
            <a:r>
              <a:rPr lang="ru-RU" sz="2400" dirty="0" smtClean="0">
                <a:latin typeface="+mn-lt"/>
              </a:rPr>
              <a:t>определяется аналогично </a:t>
            </a:r>
            <a:r>
              <a:rPr lang="ru-RU" sz="2400" dirty="0">
                <a:latin typeface="+mn-lt"/>
              </a:rPr>
              <a:t>пунктам 2.1 и 2.2</a:t>
            </a:r>
          </a:p>
          <a:p>
            <a:pPr marL="0" indent="0">
              <a:buNone/>
            </a:pPr>
            <a:endParaRPr lang="en-US" sz="2800" i="1" dirty="0">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контрольное число</a:t>
            </a:r>
            <a:endParaRPr lang="en-US" dirty="0"/>
          </a:p>
        </p:txBody>
      </p:sp>
    </p:spTree>
    <p:extLst>
      <p:ext uri="{BB962C8B-B14F-4D97-AF65-F5344CB8AC3E}">
        <p14:creationId xmlns:p14="http://schemas.microsoft.com/office/powerpoint/2010/main" val="20507239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Повторно-используемые примитивы:</a:t>
            </a:r>
            <a:endParaRPr lang="en-US" dirty="0"/>
          </a:p>
          <a:p>
            <a:r>
              <a:rPr lang="ru-RU" dirty="0"/>
              <a:t>Получить все цифры числа</a:t>
            </a:r>
          </a:p>
          <a:p>
            <a:pPr lvl="1"/>
            <a:r>
              <a:rPr lang="ru-RU" dirty="0"/>
              <a:t>Очевидно ли, в каком порядке возвращаются?</a:t>
            </a:r>
          </a:p>
          <a:p>
            <a:pPr lvl="1"/>
            <a:r>
              <a:rPr lang="ru-RU" dirty="0"/>
              <a:t>Куда положить метод, чтобы его нашли?</a:t>
            </a:r>
          </a:p>
          <a:p>
            <a:r>
              <a:rPr lang="ru-RU" dirty="0"/>
              <a:t>Посчитать взвешенную </a:t>
            </a:r>
            <a:r>
              <a:rPr lang="ru-RU" dirty="0" smtClean="0"/>
              <a:t>сумму</a:t>
            </a:r>
            <a:endParaRPr lang="ru-RU" dirty="0"/>
          </a:p>
        </p:txBody>
      </p:sp>
      <p:sp>
        <p:nvSpPr>
          <p:cNvPr id="3" name="Заголовок 2"/>
          <p:cNvSpPr>
            <a:spLocks noGrp="1"/>
          </p:cNvSpPr>
          <p:nvPr>
            <p:ph type="title"/>
          </p:nvPr>
        </p:nvSpPr>
        <p:spPr/>
        <p:txBody>
          <a:bodyPr/>
          <a:lstStyle/>
          <a:p>
            <a:r>
              <a:rPr lang="ru-RU" dirty="0">
                <a:solidFill>
                  <a:schemeClr val="tx1"/>
                </a:solidFill>
              </a:rPr>
              <a:t>Разбор задачи</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16822354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readability</a:t>
            </a:r>
          </a:p>
        </p:txBody>
      </p:sp>
    </p:spTree>
    <p:extLst>
      <p:ext uri="{BB962C8B-B14F-4D97-AF65-F5344CB8AC3E}">
        <p14:creationId xmlns:p14="http://schemas.microsoft.com/office/powerpoint/2010/main" val="9459606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Samples / </a:t>
            </a:r>
            <a:r>
              <a:rPr lang="en-US" dirty="0" err="1"/>
              <a:t>pathfinder.cs</a:t>
            </a:r>
            <a:endParaRPr lang="en-US" dirty="0"/>
          </a:p>
        </p:txBody>
      </p:sp>
      <p:pic>
        <p:nvPicPr>
          <p:cNvPr id="4" name="Picture 22" descr="C:\Users\sapogoff\Documents\sapogoff_work\SKB Kontur\01_presentation_templates\03_final\wmf_icons\документ.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1782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развалится ли</a:t>
            </a:r>
            <a:br>
              <a:rPr lang="ru-RU" sz="4000" dirty="0"/>
            </a:br>
            <a:r>
              <a:rPr lang="ru-RU" sz="4000" dirty="0"/>
              <a:t>в многопоточной среде?</a:t>
            </a:r>
          </a:p>
        </p:txBody>
      </p:sp>
      <p:sp>
        <p:nvSpPr>
          <p:cNvPr id="3" name="Заголовок 2"/>
          <p:cNvSpPr>
            <a:spLocks noGrp="1"/>
          </p:cNvSpPr>
          <p:nvPr>
            <p:ph type="title"/>
          </p:nvPr>
        </p:nvSpPr>
        <p:spPr/>
        <p:txBody>
          <a:bodyPr/>
          <a:lstStyle/>
          <a:p>
            <a:r>
              <a:rPr lang="ru-RU" sz="3600" dirty="0">
                <a:solidFill>
                  <a:schemeClr val="tx1"/>
                </a:solidFill>
              </a:rPr>
              <a:t>Маркер</a:t>
            </a:r>
            <a:r>
              <a:rPr lang="ru-RU" sz="3600" dirty="0"/>
              <a:t> </a:t>
            </a:r>
            <a:r>
              <a:rPr lang="ru-RU" sz="3600" dirty="0">
                <a:solidFill>
                  <a:schemeClr val="accent1"/>
                </a:solidFill>
              </a:rPr>
              <a:t>статически изменяемые данные</a:t>
            </a:r>
            <a:endParaRPr lang="en-US" dirty="0">
              <a:solidFill>
                <a:schemeClr val="accent1"/>
              </a:solidFill>
            </a:endParaRPr>
          </a:p>
        </p:txBody>
      </p:sp>
    </p:spTree>
    <p:extLst>
      <p:ext uri="{BB962C8B-B14F-4D97-AF65-F5344CB8AC3E}">
        <p14:creationId xmlns:p14="http://schemas.microsoft.com/office/powerpoint/2010/main" val="22219526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Samples / pathfinder.JS</a:t>
            </a:r>
          </a:p>
        </p:txBody>
      </p:sp>
      <p:pic>
        <p:nvPicPr>
          <p:cNvPr id="4" name="Picture 22" descr="C:\Users\sapogoff\Documents\sapogoff_work\SKB Kontur\01_presentation_templates\03_final\wmf_icons\документ.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2890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spcBef>
                <a:spcPts val="900"/>
              </a:spcBef>
              <a:buSzTx/>
              <a:buNone/>
              <a:defRPr sz="4000"/>
            </a:pPr>
            <a:r>
              <a:rPr lang="ru-RU" dirty="0"/>
              <a:t>Что произойдет, если будет</a:t>
            </a:r>
          </a:p>
          <a:p>
            <a:pPr marL="0" indent="0" algn="ctr">
              <a:spcBef>
                <a:spcPts val="900"/>
              </a:spcBef>
              <a:buSzTx/>
              <a:buNone/>
              <a:defRPr sz="4000"/>
            </a:pPr>
            <a:r>
              <a:rPr lang="ru-RU" dirty="0"/>
              <a:t> два экземпляра итераторов?</a:t>
            </a:r>
          </a:p>
        </p:txBody>
      </p:sp>
      <p:sp>
        <p:nvSpPr>
          <p:cNvPr id="3" name="Заголовок 2"/>
          <p:cNvSpPr>
            <a:spLocks noGrp="1"/>
          </p:cNvSpPr>
          <p:nvPr>
            <p:ph type="title"/>
          </p:nvPr>
        </p:nvSpPr>
        <p:spPr/>
        <p:txBody>
          <a:bodyPr/>
          <a:lstStyle/>
          <a:p>
            <a:r>
              <a:rPr lang="ru-RU" sz="3600" dirty="0">
                <a:solidFill>
                  <a:schemeClr val="tx1"/>
                </a:solidFill>
              </a:rPr>
              <a:t>Маркер</a:t>
            </a:r>
            <a:r>
              <a:rPr lang="ru-RU" sz="3600" dirty="0"/>
              <a:t> </a:t>
            </a:r>
            <a:r>
              <a:rPr lang="ru-RU" sz="3600" dirty="0">
                <a:solidFill>
                  <a:schemeClr val="accent1"/>
                </a:solidFill>
              </a:rPr>
              <a:t>статически изменяемые данные</a:t>
            </a:r>
            <a:endParaRPr lang="en-US" dirty="0">
              <a:solidFill>
                <a:schemeClr val="accent1"/>
              </a:solidFill>
            </a:endParaRPr>
          </a:p>
        </p:txBody>
      </p:sp>
    </p:spTree>
    <p:extLst>
      <p:ext uri="{BB962C8B-B14F-4D97-AF65-F5344CB8AC3E}">
        <p14:creationId xmlns:p14="http://schemas.microsoft.com/office/powerpoint/2010/main" val="3187617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	</a:t>
            </a:r>
            <a:r>
              <a:rPr lang="en-US" b="1" dirty="0" err="1">
                <a:solidFill>
                  <a:schemeClr val="accent1"/>
                </a:solidFill>
                <a:latin typeface="Consolas" panose="020B0609020204030204" pitchFamily="49" charset="0"/>
                <a:cs typeface="Consolas" panose="020B0609020204030204" pitchFamily="49" charset="0"/>
              </a:rPr>
              <a:t>InputData</a:t>
            </a:r>
            <a:r>
              <a:rPr lang="en-US" b="1" dirty="0">
                <a:solidFill>
                  <a:schemeClr val="accent1"/>
                </a:solidFill>
                <a:latin typeface="Consolas" panose="020B0609020204030204" pitchFamily="49" charset="0"/>
                <a:cs typeface="Consolas" panose="020B0609020204030204" pitchFamily="49" charset="0"/>
              </a:rPr>
              <a:t>();</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Solve();</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a:t>
            </a:r>
            <a:r>
              <a:rPr lang="en-US" b="1" dirty="0" err="1">
                <a:solidFill>
                  <a:schemeClr val="accent1"/>
                </a:solidFill>
                <a:latin typeface="Consolas" panose="020B0609020204030204" pitchFamily="49" charset="0"/>
                <a:cs typeface="Consolas" panose="020B0609020204030204" pitchFamily="49" charset="0"/>
              </a:rPr>
              <a:t>OutputData</a:t>
            </a:r>
            <a:r>
              <a:rPr lang="en-US" b="1" dirty="0">
                <a:solidFill>
                  <a:schemeClr val="accent1"/>
                </a:solidFill>
                <a:latin typeface="Consolas" panose="020B0609020204030204" pitchFamily="49" charset="0"/>
                <a:cs typeface="Consolas" panose="020B0609020204030204" pitchFamily="49" charset="0"/>
              </a:rPr>
              <a:t>();</a:t>
            </a:r>
          </a:p>
          <a:p>
            <a:pPr marL="0" indent="0">
              <a:buNone/>
            </a:pPr>
            <a:r>
              <a:rPr lang="en-US" b="1" dirty="0">
                <a:solidFill>
                  <a:srgbClr val="027E17"/>
                </a:solidFill>
                <a:latin typeface="Consolas" panose="020B0609020204030204" pitchFamily="49" charset="0"/>
                <a:cs typeface="Consolas" panose="020B0609020204030204" pitchFamily="49" charset="0"/>
              </a:rPr>
              <a:t>     </a:t>
            </a:r>
          </a:p>
          <a:p>
            <a:pPr marL="0" indent="0">
              <a:buNone/>
            </a:pPr>
            <a:r>
              <a:rPr lang="en-US" b="1" dirty="0">
                <a:solidFill>
                  <a:srgbClr val="027E17"/>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data = </a:t>
            </a:r>
            <a:r>
              <a:rPr lang="en-US" b="1" dirty="0" err="1">
                <a:solidFill>
                  <a:schemeClr val="accent2"/>
                </a:solidFill>
                <a:latin typeface="Consolas" panose="020B0609020204030204" pitchFamily="49" charset="0"/>
                <a:cs typeface="Consolas" panose="020B0609020204030204" pitchFamily="49" charset="0"/>
              </a:rPr>
              <a:t>InputData</a:t>
            </a:r>
            <a:r>
              <a:rPr lang="en-US" b="1" dirty="0">
                <a:solidFill>
                  <a:schemeClr val="accent2"/>
                </a:solidFill>
                <a:latin typeface="Consolas" panose="020B0609020204030204" pitchFamily="49" charset="0"/>
                <a:cs typeface="Consolas" panose="020B0609020204030204" pitchFamily="49" charset="0"/>
              </a:rPr>
              <a:t>(“input.txt”);</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result = Solve(data);</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OutputData</a:t>
            </a:r>
            <a:r>
              <a:rPr lang="en-US" b="1" dirty="0">
                <a:solidFill>
                  <a:schemeClr val="accent2"/>
                </a:solidFill>
                <a:latin typeface="Consolas" panose="020B0609020204030204" pitchFamily="49" charset="0"/>
                <a:cs typeface="Consolas" panose="020B0609020204030204" pitchFamily="49" charset="0"/>
              </a:rPr>
              <a:t>(“output.txt”, result);</a:t>
            </a:r>
            <a:endParaRPr lang="ru-RU" b="1" dirty="0">
              <a:solidFill>
                <a:schemeClr val="accent2"/>
              </a:solidFill>
              <a:latin typeface="Consolas" panose="020B0609020204030204" pitchFamily="49" charset="0"/>
              <a:cs typeface="Consolas" panose="020B0609020204030204" pitchFamily="49" charset="0"/>
            </a:endParaRP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285294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прячьте поток данных от читателя!</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17758681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vseigritut.ru/games/tetris/tetri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649" y="2385109"/>
            <a:ext cx="3964700" cy="3923616"/>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3489292" y="549275"/>
            <a:ext cx="7287227" cy="830997"/>
          </a:xfrm>
          <a:prstGeom prst="rect">
            <a:avLst/>
          </a:prstGeom>
        </p:spPr>
        <p:txBody>
          <a:bodyPr wrap="square">
            <a:spAutoFit/>
          </a:bodyPr>
          <a:lstStyle/>
          <a:p>
            <a:r>
              <a:rPr lang="en-US" sz="2400" dirty="0">
                <a:solidFill>
                  <a:srgbClr val="0000FF"/>
                </a:solidFill>
                <a:highlight>
                  <a:srgbClr val="FFFFFF"/>
                </a:highlight>
                <a:latin typeface="Fira Code" panose="00000509000000000000" pitchFamily="49" charset="0"/>
                <a:ea typeface="Fira Code" panose="00000509000000000000" pitchFamily="49" charset="0"/>
              </a:rPr>
              <a:t>public</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FF"/>
                </a:solidFill>
                <a:highlight>
                  <a:srgbClr val="FFFFFF"/>
                </a:highlight>
                <a:latin typeface="Fira Code" panose="00000509000000000000" pitchFamily="49" charset="0"/>
                <a:ea typeface="Fira Code" panose="00000509000000000000" pitchFamily="49" charset="0"/>
              </a:rPr>
              <a:t>void</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2B91AF"/>
                </a:solidFill>
                <a:highlight>
                  <a:srgbClr val="FFFFFF"/>
                </a:highlight>
                <a:latin typeface="Fira Code" panose="00000509000000000000" pitchFamily="49" charset="0"/>
                <a:ea typeface="Fira Code" panose="00000509000000000000" pitchFamily="49" charset="0"/>
              </a:rPr>
              <a:t>ClearFullLines</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
            </a:r>
            <a:br>
              <a:rPr lang="ru-RU" sz="2400" dirty="0">
                <a:solidFill>
                  <a:srgbClr val="000000"/>
                </a:solidFill>
                <a:highlight>
                  <a:srgbClr val="FFFFFF"/>
                </a:highlight>
                <a:latin typeface="Fira Code" panose="00000509000000000000" pitchFamily="49" charset="0"/>
                <a:ea typeface="Fira Code" panose="00000509000000000000" pitchFamily="49" charset="0"/>
              </a:rPr>
            </a:b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Удалить все заполненные строки</a:t>
            </a:r>
          </a:p>
        </p:txBody>
      </p:sp>
    </p:spTree>
    <p:extLst>
      <p:ext uri="{BB962C8B-B14F-4D97-AF65-F5344CB8AC3E}">
        <p14:creationId xmlns:p14="http://schemas.microsoft.com/office/powerpoint/2010/main" val="4006705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Аккуратное форматирование</a:t>
            </a:r>
          </a:p>
          <a:p>
            <a:r>
              <a:rPr lang="ru-RU" dirty="0"/>
              <a:t>Соответствие принятому (в команде или </a:t>
            </a:r>
            <a:br>
              <a:rPr lang="ru-RU" dirty="0"/>
            </a:br>
            <a:r>
              <a:rPr lang="ru-RU" dirty="0"/>
              <a:t>в </a:t>
            </a:r>
            <a:r>
              <a:rPr lang="ru-RU" dirty="0" err="1"/>
              <a:t>комьюнити</a:t>
            </a:r>
            <a:r>
              <a:rPr lang="ru-RU" dirty="0"/>
              <a:t>) стилю оформления кода</a:t>
            </a:r>
          </a:p>
          <a:p>
            <a:r>
              <a:rPr lang="ru-RU" dirty="0"/>
              <a:t>Понятные имена методов и переменных</a:t>
            </a:r>
          </a:p>
          <a:p>
            <a:endParaRPr lang="ru-RU" dirty="0"/>
          </a:p>
        </p:txBody>
      </p:sp>
      <p:sp>
        <p:nvSpPr>
          <p:cNvPr id="2" name="Заголовок 1"/>
          <p:cNvSpPr>
            <a:spLocks noGrp="1"/>
          </p:cNvSpPr>
          <p:nvPr>
            <p:ph type="title"/>
          </p:nvPr>
        </p:nvSpPr>
        <p:spPr/>
        <p:txBody>
          <a:bodyPr/>
          <a:lstStyle/>
          <a:p>
            <a:r>
              <a:rPr lang="ru-RU" dirty="0"/>
              <a:t>Гигиенический минимум</a:t>
            </a:r>
          </a:p>
        </p:txBody>
      </p:sp>
    </p:spTree>
    <p:extLst>
      <p:ext uri="{BB962C8B-B14F-4D97-AF65-F5344CB8AC3E}">
        <p14:creationId xmlns:p14="http://schemas.microsoft.com/office/powerpoint/2010/main" val="487705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4537326"/>
            <a:ext cx="2286000" cy="2242566"/>
          </a:xfrm>
          <a:prstGeom prst="rect">
            <a:avLst/>
          </a:prstGeom>
        </p:spPr>
      </p:pic>
      <p:sp>
        <p:nvSpPr>
          <p:cNvPr id="4" name="Прямоугольник 3"/>
          <p:cNvSpPr/>
          <p:nvPr/>
        </p:nvSpPr>
        <p:spPr>
          <a:xfrm>
            <a:off x="1295400" y="549275"/>
            <a:ext cx="9601200" cy="4708981"/>
          </a:xfrm>
          <a:prstGeom prst="rect">
            <a:avLst/>
          </a:prstGeom>
        </p:spPr>
        <p:txBody>
          <a:bodyPr wrap="square">
            <a:spAutoFit/>
          </a:bodyPr>
          <a:lstStyle/>
          <a:p>
            <a:r>
              <a:rPr lang="en-US" sz="2000" dirty="0">
                <a:solidFill>
                  <a:srgbClr val="0000FF"/>
                </a:solidFill>
                <a:highlight>
                  <a:srgbClr val="FFFFFF"/>
                </a:highlight>
                <a:latin typeface="Consolas" panose="020B0609020204030204" pitchFamily="49" charset="0"/>
                <a:ea typeface="Fira Code" panose="00000509000000000000" pitchFamily="49" charset="0"/>
              </a:rPr>
              <a:t>public</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void</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es-ES" sz="2000" dirty="0">
                <a:solidFill>
                  <a:srgbClr val="0000FF"/>
                </a:solidFill>
                <a:highlight>
                  <a:srgbClr val="FFFFFF"/>
                </a:highlight>
                <a:latin typeface="Consolas" panose="020B0609020204030204" pitchFamily="49" charset="0"/>
                <a:ea typeface="Fira Code" panose="00000509000000000000" pitchFamily="49" charset="0"/>
              </a:rPr>
              <a:t>for</a:t>
            </a:r>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es-ES" sz="2000" dirty="0">
                <a:solidFill>
                  <a:srgbClr val="0000FF"/>
                </a:solidFill>
                <a:highlight>
                  <a:srgbClr val="FFFFFF"/>
                </a:highlight>
                <a:latin typeface="Consolas" panose="020B0609020204030204" pitchFamily="49" charset="0"/>
                <a:ea typeface="Fira Code" panose="00000509000000000000" pitchFamily="49" charset="0"/>
              </a:rPr>
              <a:t>int</a:t>
            </a:r>
            <a:r>
              <a:rPr lang="es-ES" sz="2000" dirty="0">
                <a:solidFill>
                  <a:srgbClr val="000000"/>
                </a:solidFill>
                <a:highlight>
                  <a:srgbClr val="FFFFFF"/>
                </a:highlight>
                <a:latin typeface="Consolas" panose="020B0609020204030204" pitchFamily="49" charset="0"/>
                <a:ea typeface="Fira Code" panose="00000509000000000000" pitchFamily="49" charset="0"/>
              </a:rPr>
              <a:t> y = 0; y &lt; height; y++)</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ru-RU" sz="2000" dirty="0">
                <a:solidFill>
                  <a:srgbClr val="000000"/>
                </a:solidFill>
                <a:highlight>
                  <a:srgbClr val="FFFFFF"/>
                </a:highlight>
                <a:latin typeface="Consolas" panose="020B0609020204030204" pitchFamily="49" charset="0"/>
                <a:ea typeface="Fira Code" panose="00000509000000000000" pitchFamily="49" charset="0"/>
              </a:rPr>
              <a:t>   {</a:t>
            </a:r>
            <a:endParaRPr lang="en-US"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var</a:t>
            </a:r>
            <a:r>
              <a:rPr lang="en-US" sz="2000" dirty="0">
                <a:solidFill>
                  <a:srgbClr val="000000"/>
                </a:solidFill>
                <a:highlight>
                  <a:srgbClr val="FFFFFF"/>
                </a:highlight>
                <a:latin typeface="Consolas" panose="020B0609020204030204" pitchFamily="49" charset="0"/>
                <a:ea typeface="Fira Code" panose="00000509000000000000" pitchFamily="49" charset="0"/>
              </a:rPr>
              <a:t> full = </a:t>
            </a:r>
            <a:r>
              <a:rPr lang="en-US" sz="2000" dirty="0">
                <a:solidFill>
                  <a:srgbClr val="00007F"/>
                </a:solidFill>
                <a:highlight>
                  <a:srgbClr val="FFFFFF"/>
                </a:highlight>
                <a:latin typeface="Consolas" panose="020B0609020204030204" pitchFamily="49" charset="0"/>
                <a:ea typeface="Fira Code" panose="00000509000000000000" pitchFamily="49" charset="0"/>
              </a:rPr>
              <a:t>Enumerable</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2B91AF"/>
                </a:solidFill>
                <a:highlight>
                  <a:srgbClr val="FFFFFF"/>
                </a:highlight>
                <a:latin typeface="Consolas" panose="020B0609020204030204" pitchFamily="49" charset="0"/>
                <a:ea typeface="Fira Code" panose="00000509000000000000" pitchFamily="49" charset="0"/>
              </a:rPr>
              <a:t>Range</a:t>
            </a:r>
            <a:r>
              <a:rPr lang="en-US" sz="2000" dirty="0">
                <a:solidFill>
                  <a:srgbClr val="000000"/>
                </a:solidFill>
                <a:highlight>
                  <a:srgbClr val="FFFFFF"/>
                </a:highlight>
                <a:latin typeface="Consolas" panose="020B0609020204030204" pitchFamily="49" charset="0"/>
                <a:ea typeface="Fira Code" panose="00000509000000000000" pitchFamily="49" charset="0"/>
              </a:rPr>
              <a:t>(0, width).</a:t>
            </a:r>
            <a:r>
              <a:rPr lang="en-US" sz="2000" dirty="0">
                <a:solidFill>
                  <a:srgbClr val="2B91AF"/>
                </a:solidFill>
                <a:highlight>
                  <a:srgbClr val="FFFFFF"/>
                </a:highlight>
                <a:latin typeface="Consolas" panose="020B0609020204030204" pitchFamily="49" charset="0"/>
                <a:ea typeface="Fira Code" panose="00000509000000000000" pitchFamily="49" charset="0"/>
              </a:rPr>
              <a:t>All</a:t>
            </a:r>
            <a:r>
              <a:rPr lang="en-US" sz="2000" dirty="0">
                <a:solidFill>
                  <a:srgbClr val="000000"/>
                </a:solidFill>
                <a:highlight>
                  <a:srgbClr val="FFFFFF"/>
                </a:highlight>
                <a:latin typeface="Consolas" panose="020B0609020204030204" pitchFamily="49" charset="0"/>
                <a:ea typeface="Fira Code" panose="00000509000000000000" pitchFamily="49" charset="0"/>
              </a:rPr>
              <a:t>(x =&gt; filled[y][x]);</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FF"/>
                </a:solidFill>
                <a:highlight>
                  <a:srgbClr val="FFFFFF"/>
                </a:highlight>
                <a:latin typeface="Consolas" panose="020B0609020204030204" pitchFamily="49" charset="0"/>
                <a:ea typeface="Fira Code" panose="00000509000000000000" pitchFamily="49" charset="0"/>
              </a:rPr>
              <a:t>        if</a:t>
            </a:r>
            <a:r>
              <a:rPr lang="en-US" sz="2000" dirty="0">
                <a:solidFill>
                  <a:srgbClr val="000000"/>
                </a:solidFill>
                <a:highlight>
                  <a:srgbClr val="FFFFFF"/>
                </a:highlight>
                <a:latin typeface="Consolas" panose="020B0609020204030204" pitchFamily="49" charset="0"/>
                <a:ea typeface="Fira Code" panose="00000509000000000000" pitchFamily="49" charset="0"/>
              </a:rPr>
              <a:t> (!full) </a:t>
            </a:r>
            <a:r>
              <a:rPr lang="en-US" sz="2000" dirty="0">
                <a:solidFill>
                  <a:srgbClr val="0000FF"/>
                </a:solidFill>
                <a:highlight>
                  <a:srgbClr val="FFFFFF"/>
                </a:highlight>
                <a:latin typeface="Consolas" panose="020B0609020204030204" pitchFamily="49" charset="0"/>
                <a:ea typeface="Fira Code" panose="00000509000000000000" pitchFamily="49" charset="0"/>
              </a:rPr>
              <a:t>continue</a:t>
            </a:r>
            <a:r>
              <a:rPr lang="en-US" sz="2000" dirty="0">
                <a:solidFill>
                  <a:srgbClr val="000000"/>
                </a:solidFill>
                <a:highlight>
                  <a:srgbClr val="FFFFFF"/>
                </a:highlight>
                <a:latin typeface="Consolas" panose="020B0609020204030204" pitchFamily="49" charset="0"/>
                <a:ea typeface="Fira Code" panose="00000509000000000000" pitchFamily="49" charset="0"/>
              </a:rPr>
              <a:t>;</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FF"/>
                </a:solidFill>
                <a:highlight>
                  <a:srgbClr val="FFFFFF"/>
                </a:highlight>
                <a:latin typeface="Consolas" panose="020B0609020204030204" pitchFamily="49" charset="0"/>
                <a:ea typeface="Fira Code" panose="00000509000000000000" pitchFamily="49" charset="0"/>
              </a:rPr>
              <a:t>        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 y;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&lt; height-1;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filled[</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][x] = filled[yy+1][x];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filled[height-1][x] = </a:t>
            </a:r>
            <a:r>
              <a:rPr lang="en-US" sz="2000" dirty="0">
                <a:solidFill>
                  <a:srgbClr val="0000FF"/>
                </a:solidFill>
                <a:highlight>
                  <a:srgbClr val="FFFFFF"/>
                </a:highlight>
                <a:latin typeface="Consolas" panose="020B0609020204030204" pitchFamily="49" charset="0"/>
                <a:ea typeface="Fira Code" panose="00000509000000000000" pitchFamily="49" charset="0"/>
              </a:rPr>
              <a:t>false</a:t>
            </a:r>
            <a:r>
              <a:rPr lang="en-US" sz="2000" dirty="0">
                <a:solidFill>
                  <a:srgbClr val="000000"/>
                </a:solidFill>
                <a:highlight>
                  <a:srgbClr val="FFFFFF"/>
                </a:highlight>
                <a:latin typeface="Consolas" panose="020B0609020204030204" pitchFamily="49" charset="0"/>
                <a:ea typeface="Fira Code" panose="00000509000000000000" pitchFamily="49" charset="0"/>
              </a:rPr>
              <a:t>;</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endParaRPr lang="ru-RU" sz="2000" dirty="0">
              <a:solidFill>
                <a:srgbClr val="000000"/>
              </a:solidFill>
              <a:highlight>
                <a:srgbClr val="FFFFFF"/>
              </a:highlight>
              <a:latin typeface="Consolas" panose="020B0609020204030204" pitchFamily="49" charset="0"/>
              <a:ea typeface="Fira Code" panose="00000509000000000000" pitchFamily="49" charset="0"/>
            </a:endParaRPr>
          </a:p>
        </p:txBody>
      </p:sp>
      <p:sp>
        <p:nvSpPr>
          <p:cNvPr id="5" name="Прямоугольник 4">
            <a:extLst>
              <a:ext uri="{FF2B5EF4-FFF2-40B4-BE49-F238E27FC236}">
                <a16:creationId xmlns:a16="http://schemas.microsoft.com/office/drawing/2014/main" id="{E0A643F2-CE73-465C-8A30-4C064323F5A0}"/>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129698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295400" y="549275"/>
            <a:ext cx="9601200"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ru-RU" altLang="ru-RU" sz="2000" dirty="0" err="1">
                <a:solidFill>
                  <a:srgbClr val="000000"/>
                </a:solidFill>
                <a:latin typeface="Courier New" panose="02070309020205020404" pitchFamily="49" charset="0"/>
                <a:cs typeface="Courier New" panose="02070309020205020404" pitchFamily="49" charset="0"/>
              </a:rPr>
              <a:t>clearFullLines</a:t>
            </a: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for</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en-US" altLang="ru-RU" sz="2000" b="1" dirty="0">
                <a:solidFill>
                  <a:srgbClr val="000080"/>
                </a:solidFill>
                <a:latin typeface="Courier New" panose="02070309020205020404" pitchFamily="49" charset="0"/>
                <a:cs typeface="Courier New" panose="02070309020205020404" pitchFamily="49" charset="0"/>
              </a:rPr>
              <a:t>let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y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0</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y </a:t>
            </a:r>
            <a:r>
              <a:rPr lang="ru-RU" altLang="ru-RU" sz="2000" dirty="0">
                <a:solidFill>
                  <a:srgbClr val="000000"/>
                </a:solidFill>
                <a:latin typeface="Courier New" panose="02070309020205020404" pitchFamily="49" charset="0"/>
                <a:cs typeface="Courier New" panose="02070309020205020404" pitchFamily="49" charset="0"/>
              </a:rPr>
              <a:t>&lt;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dirty="0">
                <a:solidFill>
                  <a:srgbClr val="000000"/>
                </a:solidFill>
                <a:latin typeface="Courier New" panose="02070309020205020404" pitchFamily="49" charset="0"/>
                <a:cs typeface="Courier New" panose="02070309020205020404" pitchFamily="49" charset="0"/>
              </a:rPr>
              <a:t>; y++)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const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full</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000000"/>
                </a:solidFill>
                <a:latin typeface="Courier New" panose="02070309020205020404" pitchFamily="49" charset="0"/>
                <a:cs typeface="Courier New" panose="02070309020205020404" pitchFamily="49" charset="0"/>
              </a:rPr>
              <a:t>Array</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width</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err="1">
                <a:solidFill>
                  <a:srgbClr val="7A7A43"/>
                </a:solidFill>
                <a:latin typeface="Courier New" panose="02070309020205020404" pitchFamily="49" charset="0"/>
                <a:cs typeface="Courier New" panose="02070309020205020404" pitchFamily="49" charset="0"/>
              </a:rPr>
              <a:t>keys</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7A7A43"/>
                </a:solidFill>
                <a:latin typeface="Courier New" panose="02070309020205020404" pitchFamily="49" charset="0"/>
                <a:cs typeface="Courier New" panose="02070309020205020404" pitchFamily="49" charset="0"/>
              </a:rPr>
              <a:t>every</a:t>
            </a:r>
            <a:r>
              <a:rPr lang="ru-RU" altLang="ru-RU" sz="2000" dirty="0">
                <a:solidFill>
                  <a:srgbClr val="000000"/>
                </a:solidFill>
                <a:latin typeface="Courier New" panose="02070309020205020404" pitchFamily="49" charset="0"/>
                <a:cs typeface="Courier New" panose="02070309020205020404" pitchFamily="49" charset="0"/>
              </a:rPr>
              <a:t>(x =&gt;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.filled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a:solidFill>
                  <a:srgbClr val="458383"/>
                </a:solidFill>
                <a:latin typeface="Courier New" panose="02070309020205020404" pitchFamily="49" charset="0"/>
                <a:cs typeface="Courier New" panose="02070309020205020404" pitchFamily="49" charset="0"/>
              </a:rPr>
              <a:t>y</a:t>
            </a:r>
            <a:r>
              <a:rPr lang="ru-RU" altLang="ru-RU" sz="2000" dirty="0">
                <a:solidFill>
                  <a:srgbClr val="000000"/>
                </a:solidFill>
                <a:latin typeface="Courier New" panose="02070309020205020404" pitchFamily="49" charset="0"/>
                <a:cs typeface="Courier New" panose="02070309020205020404" pitchFamily="49" charset="0"/>
              </a:rPr>
              <a:t>][x])</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if</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err="1">
                <a:solidFill>
                  <a:srgbClr val="458383"/>
                </a:solidFill>
                <a:latin typeface="Courier New" panose="02070309020205020404" pitchFamily="49" charset="0"/>
                <a:cs typeface="Courier New" panose="02070309020205020404" pitchFamily="49" charset="0"/>
              </a:rPr>
              <a:t>full</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continue</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for</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en-US" altLang="ru-RU" sz="2000" b="1" dirty="0">
                <a:solidFill>
                  <a:srgbClr val="000080"/>
                </a:solidFill>
                <a:latin typeface="Courier New" panose="02070309020205020404" pitchFamily="49" charset="0"/>
                <a:cs typeface="Courier New" panose="02070309020205020404" pitchFamily="49" charset="0"/>
              </a:rPr>
              <a:t>let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yy</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y</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yy</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&lt;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b="1" dirty="0">
                <a:solidFill>
                  <a:srgbClr val="660E7A"/>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1</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000000"/>
                </a:solidFill>
                <a:latin typeface="Courier New" panose="02070309020205020404" pitchFamily="49" charset="0"/>
                <a:cs typeface="Courier New" panose="02070309020205020404" pitchFamily="49" charset="0"/>
              </a:rPr>
              <a:t>yy</a:t>
            </a: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for</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en-US" altLang="ru-RU" sz="2000" b="1" dirty="0">
                <a:solidFill>
                  <a:srgbClr val="000080"/>
                </a:solidFill>
                <a:latin typeface="Courier New" panose="02070309020205020404" pitchFamily="49" charset="0"/>
                <a:cs typeface="Courier New" panose="02070309020205020404" pitchFamily="49" charset="0"/>
              </a:rPr>
              <a:t>let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x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0</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x </a:t>
            </a:r>
            <a:r>
              <a:rPr lang="ru-RU" altLang="ru-RU" sz="2000" dirty="0">
                <a:solidFill>
                  <a:srgbClr val="000000"/>
                </a:solidFill>
                <a:latin typeface="Courier New" panose="02070309020205020404" pitchFamily="49" charset="0"/>
                <a:cs typeface="Courier New" panose="02070309020205020404" pitchFamily="49" charset="0"/>
              </a:rPr>
              <a:t>&lt;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width</a:t>
            </a:r>
            <a:r>
              <a:rPr lang="ru-RU" altLang="ru-RU" sz="2000" dirty="0">
                <a:solidFill>
                  <a:srgbClr val="000000"/>
                </a:solidFill>
                <a:latin typeface="Courier New" panose="02070309020205020404" pitchFamily="49" charset="0"/>
                <a:cs typeface="Courier New" panose="02070309020205020404" pitchFamily="49" charset="0"/>
              </a:rPr>
              <a:t>; x++)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.filled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err="1">
                <a:solidFill>
                  <a:srgbClr val="458383"/>
                </a:solidFill>
                <a:latin typeface="Courier New" panose="02070309020205020404" pitchFamily="49" charset="0"/>
                <a:cs typeface="Courier New" panose="02070309020205020404" pitchFamily="49" charset="0"/>
              </a:rPr>
              <a:t>yy</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a:solidFill>
                  <a:srgbClr val="458383"/>
                </a:solidFill>
                <a:latin typeface="Courier New" panose="02070309020205020404" pitchFamily="49" charset="0"/>
                <a:cs typeface="Courier New" panose="02070309020205020404" pitchFamily="49" charset="0"/>
              </a:rPr>
              <a:t>x</a:t>
            </a:r>
            <a:r>
              <a:rPr lang="ru-RU" altLang="ru-RU" sz="2000" dirty="0">
                <a:solidFill>
                  <a:srgbClr val="000000"/>
                </a:solidFill>
                <a:latin typeface="Courier New" panose="02070309020205020404" pitchFamily="49" charset="0"/>
                <a:cs typeface="Courier New" panose="02070309020205020404" pitchFamily="49" charset="0"/>
              </a:rPr>
              <a:t>] =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.filled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err="1">
                <a:solidFill>
                  <a:srgbClr val="458383"/>
                </a:solidFill>
                <a:latin typeface="Courier New" panose="02070309020205020404" pitchFamily="49" charset="0"/>
                <a:cs typeface="Courier New" panose="02070309020205020404" pitchFamily="49" charset="0"/>
              </a:rPr>
              <a:t>yy</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1</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a:solidFill>
                  <a:srgbClr val="458383"/>
                </a:solidFill>
                <a:latin typeface="Courier New" panose="02070309020205020404" pitchFamily="49" charset="0"/>
                <a:cs typeface="Courier New" panose="02070309020205020404" pitchFamily="49" charset="0"/>
              </a:rPr>
              <a:t>x</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for</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r>
              <a:rPr lang="en-US" altLang="ru-RU" sz="2000" b="1" dirty="0">
                <a:solidFill>
                  <a:srgbClr val="000080"/>
                </a:solidFill>
                <a:latin typeface="Courier New" panose="02070309020205020404" pitchFamily="49" charset="0"/>
                <a:cs typeface="Courier New" panose="02070309020205020404" pitchFamily="49" charset="0"/>
              </a:rPr>
              <a:t>let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x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0</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458383"/>
                </a:solidFill>
                <a:latin typeface="Courier New" panose="02070309020205020404" pitchFamily="49" charset="0"/>
                <a:cs typeface="Courier New" panose="02070309020205020404" pitchFamily="49" charset="0"/>
              </a:rPr>
              <a:t>x </a:t>
            </a:r>
            <a:r>
              <a:rPr lang="ru-RU" altLang="ru-RU" sz="2000" dirty="0">
                <a:solidFill>
                  <a:srgbClr val="000000"/>
                </a:solidFill>
                <a:latin typeface="Courier New" panose="02070309020205020404" pitchFamily="49" charset="0"/>
                <a:cs typeface="Courier New" panose="02070309020205020404" pitchFamily="49" charset="0"/>
              </a:rPr>
              <a:t>&lt; </a:t>
            </a:r>
            <a:r>
              <a:rPr lang="ru-RU" altLang="ru-RU" sz="2000" b="1" dirty="0" err="1">
                <a:solidFill>
                  <a:srgbClr val="660E7A"/>
                </a:solidFill>
                <a:latin typeface="Courier New" panose="02070309020205020404" pitchFamily="49" charset="0"/>
                <a:cs typeface="Courier New" panose="02070309020205020404" pitchFamily="49" charset="0"/>
              </a:rPr>
              <a:t>width</a:t>
            </a:r>
            <a:r>
              <a:rPr lang="ru-RU" altLang="ru-RU" sz="2000" dirty="0">
                <a:solidFill>
                  <a:srgbClr val="000000"/>
                </a:solidFill>
                <a:latin typeface="Courier New" panose="02070309020205020404" pitchFamily="49" charset="0"/>
                <a:cs typeface="Courier New" panose="02070309020205020404" pitchFamily="49" charset="0"/>
              </a:rPr>
              <a:t>; x++)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.filled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b="1" dirty="0">
                <a:solidFill>
                  <a:srgbClr val="660E7A"/>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a:solidFill>
                  <a:srgbClr val="0000FF"/>
                </a:solidFill>
                <a:latin typeface="Courier New" panose="02070309020205020404" pitchFamily="49" charset="0"/>
                <a:cs typeface="Courier New" panose="02070309020205020404" pitchFamily="49" charset="0"/>
              </a:rPr>
              <a:t>1</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dirty="0">
                <a:solidFill>
                  <a:srgbClr val="458383"/>
                </a:solidFill>
                <a:latin typeface="Courier New" panose="02070309020205020404" pitchFamily="49" charset="0"/>
                <a:cs typeface="Courier New" panose="02070309020205020404" pitchFamily="49" charset="0"/>
              </a:rPr>
              <a:t>x</a:t>
            </a:r>
            <a:r>
              <a:rPr lang="ru-RU" altLang="ru-RU" sz="2000" dirty="0">
                <a:solidFill>
                  <a:srgbClr val="000000"/>
                </a:solidFill>
                <a:latin typeface="Courier New" panose="02070309020205020404" pitchFamily="49" charset="0"/>
                <a:cs typeface="Courier New" panose="02070309020205020404" pitchFamily="49" charset="0"/>
              </a:rPr>
              <a:t>] = </a:t>
            </a:r>
            <a:r>
              <a:rPr lang="ru-RU" altLang="ru-RU" sz="2000" b="1" dirty="0" err="1">
                <a:solidFill>
                  <a:srgbClr val="000080"/>
                </a:solidFill>
                <a:latin typeface="Courier New" panose="02070309020205020404" pitchFamily="49" charset="0"/>
                <a:cs typeface="Courier New" panose="02070309020205020404" pitchFamily="49" charset="0"/>
              </a:rPr>
              <a:t>false</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endParaRPr lang="ru-RU" altLang="ru-RU" sz="4400" dirty="0">
              <a:latin typeface="Arial" panose="020B0604020202020204" pitchFamily="34" charset="0"/>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4537326"/>
            <a:ext cx="2286000" cy="2242566"/>
          </a:xfrm>
          <a:prstGeom prst="rect">
            <a:avLst/>
          </a:prstGeom>
        </p:spPr>
      </p:pic>
      <p:sp>
        <p:nvSpPr>
          <p:cNvPr id="8" name="Прямоугольник 7">
            <a:extLst>
              <a:ext uri="{FF2B5EF4-FFF2-40B4-BE49-F238E27FC236}">
                <a16:creationId xmlns:a16="http://schemas.microsoft.com/office/drawing/2014/main" id="{D4B9A7FA-1F1B-423D-81C7-B548A1FD443F}"/>
              </a:ext>
            </a:extLst>
          </p:cNvPr>
          <p:cNvSpPr/>
          <p:nvPr/>
        </p:nvSpPr>
        <p:spPr>
          <a:xfrm>
            <a:off x="9816600" y="549270"/>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2" name="Rectangle 1">
            <a:extLst>
              <a:ext uri="{FF2B5EF4-FFF2-40B4-BE49-F238E27FC236}">
                <a16:creationId xmlns:a16="http://schemas.microsoft.com/office/drawing/2014/main" id="{D0C9582D-321A-4BAD-A342-1A629347169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13351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Пишите код так, как будете его объяснять коллеге!</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я так не объясняю</a:t>
            </a:r>
            <a:endParaRPr lang="en-US" dirty="0">
              <a:solidFill>
                <a:schemeClr val="accent1"/>
              </a:solidFill>
            </a:endParaRPr>
          </a:p>
        </p:txBody>
      </p:sp>
    </p:spTree>
    <p:extLst>
      <p:ext uri="{BB962C8B-B14F-4D97-AF65-F5344CB8AC3E}">
        <p14:creationId xmlns:p14="http://schemas.microsoft.com/office/powerpoint/2010/main" val="12468555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95400" y="549275"/>
            <a:ext cx="9601200" cy="5262979"/>
          </a:xfrm>
          <a:prstGeom prst="rect">
            <a:avLst/>
          </a:prstGeom>
        </p:spPr>
        <p:txBody>
          <a:bodyPr wrap="square">
            <a:spAutoFit/>
          </a:bodyPr>
          <a:lstStyle/>
          <a:p>
            <a:r>
              <a:rPr lang="en-US" sz="2800" dirty="0">
                <a:solidFill>
                  <a:srgbClr val="0000FF"/>
                </a:solidFill>
                <a:highlight>
                  <a:srgbClr val="FFFFFF"/>
                </a:highlight>
                <a:latin typeface="Consolas" panose="020B0609020204030204" pitchFamily="49" charset="0"/>
                <a:ea typeface="Fira Code" panose="00000509000000000000" pitchFamily="49" charset="0"/>
              </a:rPr>
              <a:t>public</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void</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800" dirty="0">
                <a:solidFill>
                  <a:srgbClr val="000000"/>
                </a:solidFill>
                <a:highlight>
                  <a:srgbClr val="FFFFFF"/>
                </a:highlight>
                <a:latin typeface="Consolas" panose="020B0609020204030204" pitchFamily="49" charset="0"/>
                <a:ea typeface="Fira Code" panose="00000509000000000000" pitchFamily="49" charset="0"/>
              </a:rPr>
              <a:t>()</a:t>
            </a:r>
            <a:br>
              <a:rPr lang="en-US" sz="2800" dirty="0">
                <a:solidFill>
                  <a:srgbClr val="000000"/>
                </a:solidFill>
                <a:highlight>
                  <a:srgbClr val="FFFFFF"/>
                </a:highlight>
                <a:latin typeface="Consolas" panose="020B0609020204030204" pitchFamily="49" charset="0"/>
                <a:ea typeface="Fira Code" panose="00000509000000000000" pitchFamily="49" charset="0"/>
              </a:rPr>
            </a:br>
            <a:r>
              <a:rPr lang="en-US" sz="2800" dirty="0">
                <a:solidFill>
                  <a:srgbClr val="000000"/>
                </a:solidFill>
                <a:highlight>
                  <a:srgbClr val="FFFFFF"/>
                </a:highlight>
                <a:latin typeface="Consolas" panose="020B0609020204030204" pitchFamily="49" charset="0"/>
                <a:ea typeface="Fira Code" panose="00000509000000000000" pitchFamily="49" charset="0"/>
              </a:rPr>
              <a:t>{</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FF"/>
                </a:solidFill>
                <a:highlight>
                  <a:srgbClr val="FFFFFF"/>
                </a:highlight>
                <a:latin typeface="Consolas" panose="020B0609020204030204" pitchFamily="49" charset="0"/>
                <a:ea typeface="Fira Code" panose="00000509000000000000" pitchFamily="49" charset="0"/>
              </a:rPr>
              <a:t>    </a:t>
            </a:r>
            <a:r>
              <a:rPr lang="en-US" sz="2800" dirty="0" err="1">
                <a:solidFill>
                  <a:srgbClr val="0000FF"/>
                </a:solidFill>
                <a:highlight>
                  <a:srgbClr val="FFFFFF"/>
                </a:highlight>
                <a:latin typeface="Consolas" panose="020B0609020204030204" pitchFamily="49" charset="0"/>
                <a:ea typeface="Fira Code" panose="00000509000000000000" pitchFamily="49" charset="0"/>
              </a:rPr>
              <a:t>var</a:t>
            </a:r>
            <a:r>
              <a:rPr lang="en-US" sz="2800" dirty="0">
                <a:solidFill>
                  <a:srgbClr val="0000FF"/>
                </a:solidFill>
                <a:highlight>
                  <a:srgbClr val="FFFFFF"/>
                </a:highlight>
                <a:latin typeface="Consolas" panose="020B0609020204030204" pitchFamily="49" charset="0"/>
                <a:ea typeface="Fira Code" panose="00000509000000000000" pitchFamily="49" charset="0"/>
              </a:rPr>
              <a:t> </a:t>
            </a:r>
            <a:r>
              <a:rPr lang="en-US" sz="2800" dirty="0">
                <a:solidFill>
                  <a:srgbClr val="000000"/>
                </a:solidFill>
                <a:highlight>
                  <a:srgbClr val="FFFFFF"/>
                </a:highlight>
                <a:latin typeface="Consolas" panose="020B0609020204030204" pitchFamily="49" charset="0"/>
                <a:ea typeface="Fira Code" panose="00000509000000000000" pitchFamily="49" charset="0"/>
              </a:rPr>
              <a:t>y = 0; </a:t>
            </a:r>
            <a:r>
              <a:rPr lang="en-US" sz="2800" dirty="0">
                <a:solidFill>
                  <a:srgbClr val="008000"/>
                </a:solidFill>
                <a:highlight>
                  <a:srgbClr val="FFFFFF"/>
                </a:highlight>
                <a:latin typeface="Consolas" panose="020B0609020204030204" pitchFamily="49" charset="0"/>
              </a:rPr>
              <a:t>//bottom</a:t>
            </a:r>
            <a:endParaRPr lang="en-US" sz="2800" i="1" dirty="0">
              <a:solidFill>
                <a:srgbClr val="00B05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while</a:t>
            </a:r>
            <a:r>
              <a:rPr lang="en-US" sz="2800" dirty="0">
                <a:solidFill>
                  <a:srgbClr val="000000"/>
                </a:solidFill>
                <a:highlight>
                  <a:srgbClr val="FFFFFF"/>
                </a:highlight>
                <a:latin typeface="Consolas" panose="020B0609020204030204" pitchFamily="49" charset="0"/>
                <a:ea typeface="Fira Code" panose="00000509000000000000" pitchFamily="49" charset="0"/>
              </a:rPr>
              <a:t> (y &lt; height) {</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if</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LineIsFull</a:t>
            </a:r>
            <a:r>
              <a:rPr lang="en-US" sz="2800" dirty="0">
                <a:solidFill>
                  <a:srgbClr val="000000"/>
                </a:solidFill>
                <a:highlight>
                  <a:srgbClr val="FFFFFF"/>
                </a:highlight>
                <a:latin typeface="Consolas" panose="020B0609020204030204" pitchFamily="49" charset="0"/>
                <a:ea typeface="Fira Code" panose="00000509000000000000" pitchFamily="49" charset="0"/>
              </a:rPr>
              <a:t>(y)) {</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ShiftDownAllLinesHigherThan</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AddEmptyLineOnTop</a:t>
            </a:r>
            <a:r>
              <a:rPr lang="en-US" sz="2800" dirty="0">
                <a:solidFill>
                  <a:srgbClr val="000000"/>
                </a:solidFill>
                <a:highlight>
                  <a:srgbClr val="FFFFFF"/>
                </a:highlight>
                <a:latin typeface="Consolas" panose="020B0609020204030204" pitchFamily="49" charset="0"/>
                <a:ea typeface="Fira Code" panose="00000509000000000000" pitchFamily="49" charset="0"/>
              </a:rPr>
              <a:t>();</a:t>
            </a: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else</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ru-RU"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p>
          <a:p>
            <a:r>
              <a:rPr lang="ru-RU" sz="2800" dirty="0">
                <a:solidFill>
                  <a:srgbClr val="000000"/>
                </a:solidFill>
                <a:highlight>
                  <a:srgbClr val="FFFFFF"/>
                </a:highlight>
                <a:latin typeface="Consolas" panose="020B0609020204030204" pitchFamily="49" charset="0"/>
                <a:ea typeface="Fira Code" panose="00000509000000000000" pitchFamily="49" charset="0"/>
              </a:rPr>
              <a:t>}</a:t>
            </a: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
        <p:nvSpPr>
          <p:cNvPr id="5" name="Прямоугольник 4">
            <a:extLst>
              <a:ext uri="{FF2B5EF4-FFF2-40B4-BE49-F238E27FC236}">
                <a16:creationId xmlns:a16="http://schemas.microsoft.com/office/drawing/2014/main" id="{E0A643F2-CE73-465C-8A30-4C064323F5A0}"/>
              </a:ext>
            </a:extLst>
          </p:cNvPr>
          <p:cNvSpPr/>
          <p:nvPr/>
        </p:nvSpPr>
        <p:spPr>
          <a:xfrm>
            <a:off x="9828925"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33603651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95400" y="549270"/>
            <a:ext cx="9601200" cy="44319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ru-RU" altLang="ru-RU" sz="2400" i="1" dirty="0" err="1">
                <a:solidFill>
                  <a:srgbClr val="000000"/>
                </a:solidFill>
                <a:latin typeface="Courier New" panose="02070309020205020404" pitchFamily="49" charset="0"/>
                <a:cs typeface="Courier New" panose="02070309020205020404" pitchFamily="49" charset="0"/>
              </a:rPr>
              <a:t>clearFullLines</a:t>
            </a: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let</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a:solidFill>
                  <a:srgbClr val="458383"/>
                </a:solidFill>
                <a:latin typeface="Courier New" panose="02070309020205020404" pitchFamily="49" charset="0"/>
                <a:cs typeface="Courier New" panose="02070309020205020404" pitchFamily="49" charset="0"/>
              </a:rPr>
              <a:t>y </a:t>
            </a: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dirty="0">
                <a:solidFill>
                  <a:srgbClr val="0000FF"/>
                </a:solidFill>
                <a:latin typeface="Courier New" panose="02070309020205020404" pitchFamily="49" charset="0"/>
                <a:cs typeface="Courier New" panose="02070309020205020404" pitchFamily="49" charset="0"/>
              </a:rPr>
              <a:t>0</a:t>
            </a: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i="1" dirty="0">
                <a:solidFill>
                  <a:srgbClr val="808080"/>
                </a:solidFill>
                <a:latin typeface="Courier New" panose="02070309020205020404" pitchFamily="49" charset="0"/>
                <a:cs typeface="Courier New" panose="02070309020205020404" pitchFamily="49" charset="0"/>
              </a:rPr>
              <a:t>//</a:t>
            </a:r>
            <a:r>
              <a:rPr lang="ru-RU" altLang="ru-RU" sz="2400" i="1" dirty="0" err="1">
                <a:solidFill>
                  <a:srgbClr val="808080"/>
                </a:solidFill>
                <a:latin typeface="Courier New" panose="02070309020205020404" pitchFamily="49" charset="0"/>
                <a:cs typeface="Courier New" panose="02070309020205020404" pitchFamily="49" charset="0"/>
              </a:rPr>
              <a:t>bottom</a:t>
            </a:r>
            <a:r>
              <a:rPr lang="ru-RU" altLang="ru-RU" sz="2400" i="1" dirty="0">
                <a:solidFill>
                  <a:srgbClr val="808080"/>
                </a:solidFill>
                <a:latin typeface="Courier New" panose="02070309020205020404" pitchFamily="49" charset="0"/>
                <a:cs typeface="Courier New" panose="02070309020205020404" pitchFamily="49" charset="0"/>
              </a:rPr>
              <a:t/>
            </a:r>
            <a:br>
              <a:rPr lang="ru-RU" altLang="ru-RU" sz="2400" i="1" dirty="0">
                <a:solidFill>
                  <a:srgbClr val="808080"/>
                </a:solidFill>
                <a:latin typeface="Courier New" panose="02070309020205020404" pitchFamily="49" charset="0"/>
                <a:cs typeface="Courier New" panose="02070309020205020404" pitchFamily="49" charset="0"/>
              </a:rPr>
            </a:br>
            <a:r>
              <a:rPr lang="ru-RU" altLang="ru-RU" sz="2400" i="1" dirty="0">
                <a:solidFill>
                  <a:srgbClr val="80808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while</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458383"/>
                </a:solidFill>
                <a:latin typeface="Courier New" panose="02070309020205020404" pitchFamily="49" charset="0"/>
                <a:cs typeface="Courier New" panose="02070309020205020404" pitchFamily="49" charset="0"/>
              </a:rPr>
              <a:t>y </a:t>
            </a:r>
            <a:r>
              <a:rPr lang="ru-RU" altLang="ru-RU" sz="2400" dirty="0">
                <a:solidFill>
                  <a:srgbClr val="000000"/>
                </a:solidFill>
                <a:latin typeface="Courier New" panose="02070309020205020404" pitchFamily="49" charset="0"/>
                <a:cs typeface="Courier New" panose="02070309020205020404" pitchFamily="49" charset="0"/>
              </a:rPr>
              <a:t>&lt; </a:t>
            </a:r>
            <a:r>
              <a:rPr lang="ru-RU" altLang="ru-RU" sz="2400" b="1" dirty="0" err="1">
                <a:solidFill>
                  <a:srgbClr val="000080"/>
                </a:solidFill>
                <a:latin typeface="Courier New" panose="02070309020205020404" pitchFamily="49" charset="0"/>
                <a:cs typeface="Courier New" panose="02070309020205020404" pitchFamily="49" charset="0"/>
              </a:rPr>
              <a:t>this</a:t>
            </a:r>
            <a:r>
              <a:rPr lang="ru-RU" altLang="ru-RU" sz="2400" dirty="0" err="1">
                <a:solidFill>
                  <a:srgbClr val="000000"/>
                </a:solidFill>
                <a:latin typeface="Courier New" panose="02070309020205020404" pitchFamily="49" charset="0"/>
                <a:cs typeface="Courier New" panose="02070309020205020404" pitchFamily="49" charset="0"/>
              </a:rPr>
              <a:t>.</a:t>
            </a:r>
            <a:r>
              <a:rPr lang="ru-RU" altLang="ru-RU" sz="2400" b="1" dirty="0" err="1">
                <a:solidFill>
                  <a:srgbClr val="660E7A"/>
                </a:solidFill>
                <a:latin typeface="Courier New" panose="02070309020205020404" pitchFamily="49" charset="0"/>
                <a:cs typeface="Courier New" panose="02070309020205020404" pitchFamily="49" charset="0"/>
              </a:rPr>
              <a:t>height</a:t>
            </a: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if</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b="1" dirty="0" err="1">
                <a:solidFill>
                  <a:srgbClr val="000080"/>
                </a:solidFill>
                <a:latin typeface="Courier New" panose="02070309020205020404" pitchFamily="49" charset="0"/>
                <a:cs typeface="Courier New" panose="02070309020205020404" pitchFamily="49" charset="0"/>
              </a:rPr>
              <a:t>this</a:t>
            </a:r>
            <a:r>
              <a:rPr lang="ru-RU" altLang="ru-RU" sz="2400" dirty="0" err="1">
                <a:solidFill>
                  <a:srgbClr val="000000"/>
                </a:solidFill>
                <a:latin typeface="Courier New" panose="02070309020205020404" pitchFamily="49" charset="0"/>
                <a:cs typeface="Courier New" panose="02070309020205020404" pitchFamily="49" charset="0"/>
              </a:rPr>
              <a:t>.lineIsFull</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458383"/>
                </a:solidFill>
                <a:latin typeface="Courier New" panose="02070309020205020404" pitchFamily="49" charset="0"/>
                <a:cs typeface="Courier New" panose="02070309020205020404" pitchFamily="49" charset="0"/>
              </a:rPr>
              <a:t>y</a:t>
            </a: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this</a:t>
            </a:r>
            <a:r>
              <a:rPr lang="ru-RU" altLang="ru-RU" sz="2400" dirty="0" err="1">
                <a:solidFill>
                  <a:srgbClr val="000000"/>
                </a:solidFill>
                <a:latin typeface="Courier New" panose="02070309020205020404" pitchFamily="49" charset="0"/>
                <a:cs typeface="Courier New" panose="02070309020205020404" pitchFamily="49" charset="0"/>
              </a:rPr>
              <a:t>.shiftDownAllLinesHigherThan</a:t>
            </a:r>
            <a:r>
              <a:rPr lang="ru-RU" altLang="ru-RU" sz="2400" dirty="0">
                <a:solidFill>
                  <a:srgbClr val="000000"/>
                </a:solidFill>
                <a:latin typeface="Courier New" panose="02070309020205020404" pitchFamily="49" charset="0"/>
                <a:cs typeface="Courier New" panose="02070309020205020404" pitchFamily="49" charset="0"/>
              </a:rPr>
              <a:t>(</a:t>
            </a:r>
            <a:r>
              <a:rPr lang="ru-RU" altLang="ru-RU" sz="2400" dirty="0">
                <a:solidFill>
                  <a:srgbClr val="458383"/>
                </a:solidFill>
                <a:latin typeface="Courier New" panose="02070309020205020404" pitchFamily="49" charset="0"/>
                <a:cs typeface="Courier New" panose="02070309020205020404" pitchFamily="49" charset="0"/>
              </a:rPr>
              <a:t>y</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b="1" dirty="0" err="1">
                <a:solidFill>
                  <a:srgbClr val="000080"/>
                </a:solidFill>
                <a:latin typeface="Courier New" panose="02070309020205020404" pitchFamily="49" charset="0"/>
                <a:cs typeface="Courier New" panose="02070309020205020404" pitchFamily="49" charset="0"/>
              </a:rPr>
              <a:t>this</a:t>
            </a:r>
            <a:r>
              <a:rPr lang="ru-RU" altLang="ru-RU" sz="2400" dirty="0" err="1">
                <a:solidFill>
                  <a:srgbClr val="000000"/>
                </a:solidFill>
                <a:latin typeface="Courier New" panose="02070309020205020404" pitchFamily="49" charset="0"/>
                <a:cs typeface="Courier New" panose="02070309020205020404" pitchFamily="49" charset="0"/>
              </a:rPr>
              <a:t>.addEmptyLineOnTop</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 </a:t>
            </a:r>
            <a:r>
              <a:rPr lang="ru-RU" altLang="ru-RU" sz="2400" b="1" dirty="0" err="1">
                <a:solidFill>
                  <a:srgbClr val="000080"/>
                </a:solidFill>
                <a:latin typeface="Courier New" panose="02070309020205020404" pitchFamily="49" charset="0"/>
                <a:cs typeface="Courier New" panose="02070309020205020404" pitchFamily="49" charset="0"/>
              </a:rPr>
              <a:t>else</a:t>
            </a:r>
            <a:r>
              <a:rPr lang="ru-RU" altLang="ru-RU" sz="2400" b="1" dirty="0">
                <a:solidFill>
                  <a:srgbClr val="000080"/>
                </a:solidFill>
                <a:latin typeface="Courier New" panose="02070309020205020404" pitchFamily="49" charset="0"/>
                <a:cs typeface="Courier New" panose="02070309020205020404" pitchFamily="49" charset="0"/>
              </a:rPr>
              <a:t> </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r>
              <a:rPr lang="ru-RU" altLang="ru-RU" sz="2400" dirty="0">
                <a:solidFill>
                  <a:srgbClr val="458383"/>
                </a:solidFill>
                <a:latin typeface="Courier New" panose="02070309020205020404" pitchFamily="49" charset="0"/>
                <a:cs typeface="Courier New" panose="02070309020205020404" pitchFamily="49" charset="0"/>
              </a:rPr>
              <a:t>y</a:t>
            </a: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    }</a:t>
            </a:r>
            <a:br>
              <a:rPr lang="ru-RU" altLang="ru-RU" sz="2400" dirty="0">
                <a:solidFill>
                  <a:srgbClr val="000000"/>
                </a:solidFill>
                <a:latin typeface="Courier New" panose="02070309020205020404" pitchFamily="49" charset="0"/>
                <a:cs typeface="Courier New" panose="02070309020205020404" pitchFamily="49" charset="0"/>
              </a:rPr>
            </a:br>
            <a:r>
              <a:rPr lang="ru-RU" altLang="ru-RU" sz="2400" dirty="0">
                <a:solidFill>
                  <a:srgbClr val="000000"/>
                </a:solidFill>
                <a:latin typeface="Courier New" panose="02070309020205020404" pitchFamily="49" charset="0"/>
                <a:cs typeface="Courier New" panose="02070309020205020404" pitchFamily="49" charset="0"/>
              </a:rPr>
              <a:t>}</a:t>
            </a:r>
            <a:br>
              <a:rPr lang="ru-RU" altLang="ru-RU" sz="2400" dirty="0">
                <a:solidFill>
                  <a:srgbClr val="000000"/>
                </a:solidFill>
                <a:latin typeface="Courier New" panose="02070309020205020404" pitchFamily="49" charset="0"/>
                <a:cs typeface="Courier New" panose="02070309020205020404" pitchFamily="49" charset="0"/>
              </a:rPr>
            </a:br>
            <a:endParaRPr lang="ru-RU" altLang="ru-RU" sz="2400" dirty="0">
              <a:latin typeface="Arial" panose="020B0604020202020204" pitchFamily="34" charset="0"/>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
        <p:nvSpPr>
          <p:cNvPr id="7" name="Прямоугольник 6">
            <a:extLst>
              <a:ext uri="{FF2B5EF4-FFF2-40B4-BE49-F238E27FC236}">
                <a16:creationId xmlns:a16="http://schemas.microsoft.com/office/drawing/2014/main" id="{D4B9A7FA-1F1B-423D-81C7-B548A1FD443F}"/>
              </a:ext>
            </a:extLst>
          </p:cNvPr>
          <p:cNvSpPr/>
          <p:nvPr/>
        </p:nvSpPr>
        <p:spPr>
          <a:xfrm>
            <a:off x="9816600" y="549270"/>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3" name="Rectangle 1">
            <a:extLst>
              <a:ext uri="{FF2B5EF4-FFF2-40B4-BE49-F238E27FC236}">
                <a16:creationId xmlns:a16="http://schemas.microsoft.com/office/drawing/2014/main" id="{5E8752B1-0757-43F7-AFF6-1F516A5D8D41}"/>
              </a:ext>
            </a:extLst>
          </p:cNvPr>
          <p:cNvSpPr>
            <a:spLocks noChangeArrowheads="1"/>
          </p:cNvSpPr>
          <p:nvPr/>
        </p:nvSpPr>
        <p:spPr bwMode="auto">
          <a:xfrm>
            <a:off x="1559496" y="3926671"/>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14329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Autofit/>
          </a:bodyPr>
          <a:lstStyle/>
          <a:p>
            <a:pPr marL="0" indent="0">
              <a:buNone/>
            </a:pPr>
            <a:r>
              <a:rPr lang="en-US" sz="2400" dirty="0">
                <a:solidFill>
                  <a:srgbClr val="0000FF"/>
                </a:solidFill>
                <a:highlight>
                  <a:srgbClr val="FFFFFF"/>
                </a:highlight>
                <a:latin typeface="Consolas" panose="020B0609020204030204" pitchFamily="49" charset="0"/>
              </a:rPr>
              <a:t>public</a:t>
            </a:r>
            <a:r>
              <a:rPr lang="en-US" sz="2400" dirty="0">
                <a:solidFill>
                  <a:srgbClr val="000000"/>
                </a:solidFill>
                <a:highlight>
                  <a:srgbClr val="FFFFFF"/>
                </a:highlight>
                <a:latin typeface="Consolas" panose="020B0609020204030204" pitchFamily="49" charset="0"/>
              </a:rPr>
              <a:t> </a:t>
            </a:r>
            <a:r>
              <a:rPr lang="en-US" sz="2400" dirty="0">
                <a:solidFill>
                  <a:srgbClr val="00007F"/>
                </a:solidFill>
                <a:highlight>
                  <a:srgbClr val="FFFFFF"/>
                </a:highlight>
                <a:latin typeface="Consolas" panose="020B0609020204030204" pitchFamily="49" charset="0"/>
              </a:rPr>
              <a:t>Field</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ClearFullLines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ru-RU" sz="2400" dirty="0">
                <a:solidFill>
                  <a:srgbClr val="00000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GetAllNotFullLines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 = </a:t>
            </a:r>
            <a:r>
              <a:rPr lang="en-US" sz="2400" dirty="0">
                <a:solidFill>
                  <a:srgbClr val="800080"/>
                </a:solidFill>
                <a:highlight>
                  <a:srgbClr val="FFFFFF"/>
                </a:highlight>
                <a:latin typeface="Consolas" panose="020B0609020204030204" pitchFamily="49" charset="0"/>
              </a:rPr>
              <a:t>Height </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err="1">
                <a:solidFill>
                  <a:srgbClr val="800080"/>
                </a:solidFill>
                <a:highlight>
                  <a:srgbClr val="FFFFFF"/>
                </a:highlight>
                <a:latin typeface="Consolas" panose="020B0609020204030204" pitchFamily="49" charset="0"/>
              </a:rPr>
              <a:t>Count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newLinesArray</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CreateNewLinesArray</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new</a:t>
            </a:r>
            <a:r>
              <a:rPr lang="en-US" sz="2400" dirty="0">
                <a:solidFill>
                  <a:srgbClr val="000000"/>
                </a:solidFill>
                <a:highlight>
                  <a:srgbClr val="FFFFFF"/>
                </a:highlight>
                <a:latin typeface="Consolas" panose="020B0609020204030204" pitchFamily="49" charset="0"/>
              </a:rPr>
              <a:t> </a:t>
            </a:r>
            <a:r>
              <a:rPr lang="en-US" sz="2400" dirty="0">
                <a:solidFill>
                  <a:srgbClr val="00007F"/>
                </a:solidFill>
                <a:highlight>
                  <a:srgbClr val="FFFFFF"/>
                </a:highlight>
                <a:latin typeface="Consolas" panose="020B0609020204030204" pitchFamily="49" charset="0"/>
              </a:rPr>
              <a:t>Field</a:t>
            </a:r>
            <a:r>
              <a:rPr lang="en-US" sz="2400" dirty="0">
                <a:solidFill>
                  <a:srgbClr val="000000"/>
                </a:solidFill>
                <a:highlight>
                  <a:srgbClr val="FFFFFF"/>
                </a:highlight>
                <a:latin typeface="Consolas" panose="020B0609020204030204" pitchFamily="49" charset="0"/>
              </a:rPr>
              <a:t>(</a:t>
            </a:r>
            <a:r>
              <a:rPr lang="en-US" sz="2400" dirty="0">
                <a:solidFill>
                  <a:srgbClr val="800080"/>
                </a:solidFill>
                <a:highlight>
                  <a:srgbClr val="FFFFFF"/>
                </a:highlight>
                <a:latin typeface="Consolas" panose="020B0609020204030204" pitchFamily="49" charset="0"/>
              </a:rPr>
              <a:t>Width</a:t>
            </a:r>
            <a:r>
              <a:rPr lang="en-US" sz="2400" dirty="0">
                <a:solidFill>
                  <a:srgbClr val="000000"/>
                </a:solidFill>
                <a:highlight>
                  <a:srgbClr val="FFFFFF"/>
                </a:highlight>
                <a:latin typeface="Consolas" panose="020B0609020204030204" pitchFamily="49" charset="0"/>
              </a:rPr>
              <a:t>, </a:t>
            </a:r>
            <a:r>
              <a:rPr lang="en-US" sz="2400" dirty="0">
                <a:solidFill>
                  <a:srgbClr val="800080"/>
                </a:solidFill>
                <a:highlight>
                  <a:srgbClr val="FFFFFF"/>
                </a:highlight>
                <a:latin typeface="Consolas" panose="020B0609020204030204" pitchFamily="49" charset="0"/>
              </a:rPr>
              <a:t>Height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newLinesArray</a:t>
            </a:r>
            <a:r>
              <a:rPr lang="en-US" sz="2400" dirty="0">
                <a:solidFill>
                  <a:srgbClr val="000000"/>
                </a:solidFill>
                <a:highlight>
                  <a:srgbClr val="FFFFFF"/>
                </a:highlight>
                <a:latin typeface="Consolas" panose="020B0609020204030204" pitchFamily="49" charset="0"/>
              </a:rPr>
              <a:t>, </a:t>
            </a:r>
            <a:r>
              <a:rPr lang="en-US" sz="2400" dirty="0">
                <a:solidFill>
                  <a:srgbClr val="800080"/>
                </a:solidFill>
                <a:highlight>
                  <a:srgbClr val="FFFFFF"/>
                </a:highlight>
                <a:latin typeface="Consolas" panose="020B0609020204030204" pitchFamily="49" charset="0"/>
              </a:rPr>
              <a:t>Score</a:t>
            </a:r>
            <a:r>
              <a:rPr lang="en-US" sz="2400" dirty="0">
                <a:solidFill>
                  <a:srgbClr val="000000"/>
                </a:solidFill>
                <a:highlight>
                  <a:srgbClr val="FFFFFF"/>
                </a:highlight>
                <a:latin typeface="Consolas" panose="020B0609020204030204" pitchFamily="49" charset="0"/>
              </a:rPr>
              <a:t> +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ru-RU" sz="2400" dirty="0">
                <a:solidFill>
                  <a:srgbClr val="000000"/>
                </a:solidFill>
                <a:highlight>
                  <a:srgbClr val="FFFFFF"/>
                </a:highlight>
                <a:latin typeface="Consolas" panose="020B0609020204030204" pitchFamily="49" charset="0"/>
              </a:rPr>
              <a:t>}</a:t>
            </a:r>
          </a:p>
          <a:p>
            <a:pPr marL="0" indent="0">
              <a:buNone/>
            </a:pPr>
            <a:endParaRPr lang="ru-RU" sz="2400" dirty="0"/>
          </a:p>
        </p:txBody>
      </p:sp>
      <p:sp>
        <p:nvSpPr>
          <p:cNvPr id="2" name="Заголовок 1"/>
          <p:cNvSpPr>
            <a:spLocks noGrp="1"/>
          </p:cNvSpPr>
          <p:nvPr>
            <p:ph type="title"/>
          </p:nvPr>
        </p:nvSpPr>
        <p:spPr/>
        <p:txBody>
          <a:bodyPr/>
          <a:lstStyle/>
          <a:p>
            <a:r>
              <a:rPr lang="en-US" dirty="0"/>
              <a:t>Immutable style</a:t>
            </a:r>
            <a:endParaRPr lang="ru-RU" dirty="0"/>
          </a:p>
        </p:txBody>
      </p:sp>
      <p:sp>
        <p:nvSpPr>
          <p:cNvPr id="7" name="Прямоугольник 6">
            <a:extLst>
              <a:ext uri="{FF2B5EF4-FFF2-40B4-BE49-F238E27FC236}">
                <a16:creationId xmlns:a16="http://schemas.microsoft.com/office/drawing/2014/main" id="{E0A643F2-CE73-465C-8A30-4C064323F5A0}"/>
              </a:ext>
            </a:extLst>
          </p:cNvPr>
          <p:cNvSpPr/>
          <p:nvPr/>
        </p:nvSpPr>
        <p:spPr>
          <a:xfrm>
            <a:off x="9816600" y="5229219"/>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17392762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Immutable style</a:t>
            </a:r>
            <a:endParaRPr lang="ru-RU" dirty="0"/>
          </a:p>
        </p:txBody>
      </p:sp>
      <p:sp>
        <p:nvSpPr>
          <p:cNvPr id="5" name="Rectangle 1"/>
          <p:cNvSpPr>
            <a:spLocks noChangeArrowheads="1"/>
          </p:cNvSpPr>
          <p:nvPr/>
        </p:nvSpPr>
        <p:spPr bwMode="auto">
          <a:xfrm>
            <a:off x="1295469" y="1628775"/>
            <a:ext cx="9601200"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ru-RU" altLang="ru-RU" sz="2000" dirty="0" err="1">
                <a:solidFill>
                  <a:srgbClr val="000000"/>
                </a:solidFill>
                <a:latin typeface="Courier New" panose="02070309020205020404" pitchFamily="49" charset="0"/>
                <a:cs typeface="Courier New" panose="02070309020205020404" pitchFamily="49" charset="0"/>
              </a:rPr>
              <a:t>clearFullLines</a:t>
            </a:r>
            <a:r>
              <a:rPr lang="ru-RU" altLang="ru-RU" sz="2000" dirty="0">
                <a:solidFill>
                  <a:srgbClr val="000000"/>
                </a:solidFill>
                <a:latin typeface="Courier New" panose="02070309020205020404" pitchFamily="49" charset="0"/>
                <a:cs typeface="Courier New" panose="02070309020205020404" pitchFamily="49" charset="0"/>
              </a:rPr>
              <a:t>() {</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const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notFullLines</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.getAllNotFullLines</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const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clearedLinesCount</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b="1" dirty="0">
                <a:solidFill>
                  <a:srgbClr val="660E7A"/>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notFullLines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length</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const</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newLinesArray</a:t>
            </a:r>
            <a:r>
              <a:rPr lang="ru-RU" altLang="ru-RU" sz="2000" dirty="0">
                <a:solidFill>
                  <a:srgbClr val="458383"/>
                </a:solidFill>
                <a:latin typeface="Courier New" panose="02070309020205020404" pitchFamily="49" charset="0"/>
                <a:cs typeface="Courier New" panose="02070309020205020404" pitchFamily="49" charset="0"/>
              </a:rPr>
              <a:t> </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.createNewLinesArray</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clearedLinesCount</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notFullLines</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return</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new</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000000"/>
                </a:solidFill>
                <a:latin typeface="Courier New" panose="02070309020205020404" pitchFamily="49" charset="0"/>
                <a:cs typeface="Courier New" panose="02070309020205020404" pitchFamily="49" charset="0"/>
              </a:rPr>
              <a:t>Field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width</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a:t>
            </a:r>
            <a:r>
              <a:rPr lang="ru-RU" altLang="ru-RU" sz="2000" b="1" dirty="0" err="1">
                <a:solidFill>
                  <a:srgbClr val="660E7A"/>
                </a:solidFill>
                <a:latin typeface="Courier New" panose="02070309020205020404" pitchFamily="49" charset="0"/>
                <a:cs typeface="Courier New" panose="02070309020205020404" pitchFamily="49" charset="0"/>
              </a:rPr>
              <a:t>height</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458383"/>
                </a:solidFill>
                <a:latin typeface="Courier New" panose="02070309020205020404" pitchFamily="49" charset="0"/>
                <a:cs typeface="Courier New" panose="02070309020205020404" pitchFamily="49" charset="0"/>
              </a:rPr>
              <a:t>newLinesArray</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b="1" dirty="0" err="1">
                <a:solidFill>
                  <a:srgbClr val="000080"/>
                </a:solidFill>
                <a:latin typeface="Courier New" panose="02070309020205020404" pitchFamily="49" charset="0"/>
                <a:cs typeface="Courier New" panose="02070309020205020404" pitchFamily="49" charset="0"/>
              </a:rPr>
              <a:t>this</a:t>
            </a:r>
            <a:r>
              <a:rPr lang="ru-RU" altLang="ru-RU" sz="2000" dirty="0" err="1">
                <a:solidFill>
                  <a:srgbClr val="000000"/>
                </a:solidFill>
                <a:latin typeface="Courier New" panose="02070309020205020404" pitchFamily="49" charset="0"/>
                <a:cs typeface="Courier New" panose="02070309020205020404" pitchFamily="49" charset="0"/>
              </a:rPr>
              <a:t>.score</a:t>
            </a:r>
            <a:r>
              <a:rPr lang="ru-RU" altLang="ru-RU" sz="2000" dirty="0">
                <a:solidFill>
                  <a:srgbClr val="000000"/>
                </a:solidFill>
                <a:latin typeface="Courier New" panose="02070309020205020404" pitchFamily="49" charset="0"/>
                <a:cs typeface="Courier New" panose="02070309020205020404" pitchFamily="49" charset="0"/>
              </a:rPr>
              <a:t> + </a:t>
            </a:r>
            <a:r>
              <a:rPr lang="ru-RU" altLang="ru-RU" sz="2000" dirty="0" err="1">
                <a:solidFill>
                  <a:srgbClr val="458383"/>
                </a:solidFill>
                <a:latin typeface="Courier New" panose="02070309020205020404" pitchFamily="49" charset="0"/>
                <a:cs typeface="Courier New" panose="02070309020205020404" pitchFamily="49" charset="0"/>
              </a:rPr>
              <a:t>clearedLinesCount</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a:t>
            </a:r>
            <a:endParaRPr lang="ru-RU" altLang="ru-RU" sz="4400" dirty="0">
              <a:latin typeface="Arial" panose="020B0604020202020204" pitchFamily="34" charset="0"/>
            </a:endParaRPr>
          </a:p>
        </p:txBody>
      </p:sp>
      <p:sp>
        <p:nvSpPr>
          <p:cNvPr id="7" name="Прямоугольник 6">
            <a:extLst>
              <a:ext uri="{FF2B5EF4-FFF2-40B4-BE49-F238E27FC236}">
                <a16:creationId xmlns:a16="http://schemas.microsoft.com/office/drawing/2014/main" id="{D4B9A7FA-1F1B-423D-81C7-B548A1FD443F}"/>
              </a:ext>
            </a:extLst>
          </p:cNvPr>
          <p:cNvSpPr/>
          <p:nvPr/>
        </p:nvSpPr>
        <p:spPr>
          <a:xfrm>
            <a:off x="9816600" y="5229200"/>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3" name="Rectangle 1">
            <a:extLst>
              <a:ext uri="{FF2B5EF4-FFF2-40B4-BE49-F238E27FC236}">
                <a16:creationId xmlns:a16="http://schemas.microsoft.com/office/drawing/2014/main" id="{CC35E46E-58C8-48C2-BE30-813D828268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48004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31504" y="258901"/>
            <a:ext cx="8928992" cy="6340197"/>
          </a:xfrm>
          <a:prstGeom prst="rect">
            <a:avLst/>
          </a:prstGeom>
        </p:spPr>
        <p:txBody>
          <a:bodyPr wrap="square">
            <a:spAutoFit/>
          </a:bodyPr>
          <a:lstStyle/>
          <a:p>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2B91AF"/>
                </a:solidFill>
                <a:highlight>
                  <a:srgbClr val="FFFFFF"/>
                </a:highlight>
                <a:latin typeface="Consolas" panose="020B0609020204030204" pitchFamily="49" charset="0"/>
                <a:ea typeface="Fira Code" panose="00000509000000000000" pitchFamily="49" charset="0"/>
              </a:rPr>
              <a:t>CompareStacks</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second, </a:t>
            </a:r>
            <a:r>
              <a:rPr lang="en-US" sz="1400" dirty="0">
                <a:solidFill>
                  <a:srgbClr val="0000FF"/>
                </a:solidFill>
                <a:highlight>
                  <a:srgbClr val="FFFFFF"/>
                </a:highlight>
                <a:latin typeface="Consolas" panose="020B0609020204030204" pitchFamily="49" charset="0"/>
                <a:ea typeface="Fira Code" panose="00000509000000000000" pitchFamily="49" charset="0"/>
              </a:rPr>
              <a:t>out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merged)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0;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2B91AF"/>
                </a:solidFill>
                <a:highlight>
                  <a:srgbClr val="FFFFFF"/>
                </a:highlight>
                <a:latin typeface="Consolas" panose="020B0609020204030204" pitchFamily="49" charset="0"/>
                <a:ea typeface="Fira Code" panose="00000509000000000000" pitchFamily="49" charset="0"/>
              </a:rPr>
              <a:t>EqualESTypes</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common = </a:t>
            </a:r>
            <a:r>
              <a:rPr lang="en-US" sz="1400" dirty="0" err="1">
                <a:solidFill>
                  <a:srgbClr val="2B91AF"/>
                </a:solidFill>
                <a:highlight>
                  <a:srgbClr val="FFFFFF"/>
                </a:highlight>
                <a:latin typeface="Consolas" panose="020B0609020204030204" pitchFamily="49" charset="0"/>
                <a:ea typeface="Fira Code" panose="00000509000000000000" pitchFamily="49" charset="0"/>
              </a:rPr>
              <a:t>FindCommonType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(common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new</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j = 0; j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++j)</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result[j] = first[j];</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common;</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else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endParaRPr lang="ru-RU" sz="1400" dirty="0">
              <a:solidFill>
                <a:srgbClr val="000000"/>
              </a:solidFill>
              <a:highlight>
                <a:srgbClr val="FFFFFF"/>
              </a:highlight>
              <a:latin typeface="Consolas" panose="020B0609020204030204" pitchFamily="49" charset="0"/>
              <a:ea typeface="Fira Code" panose="00000509000000000000" pitchFamily="49" charset="0"/>
            </a:endParaRP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Equal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result;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Equivalent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a:t>
            </a: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8392" y="4058436"/>
            <a:ext cx="2286000" cy="2242566"/>
          </a:xfrm>
          <a:prstGeom prst="rect">
            <a:avLst/>
          </a:prstGeom>
        </p:spPr>
      </p:pic>
      <p:sp>
        <p:nvSpPr>
          <p:cNvPr id="5" name="Прямоугольник 4">
            <a:extLst>
              <a:ext uri="{FF2B5EF4-FFF2-40B4-BE49-F238E27FC236}">
                <a16:creationId xmlns:a16="http://schemas.microsoft.com/office/drawing/2014/main" id="{E0A643F2-CE73-465C-8A30-4C064323F5A0}"/>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94513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328497" y="566143"/>
            <a:ext cx="8928992" cy="5262979"/>
          </a:xfrm>
          <a:prstGeom prst="rect">
            <a:avLst/>
          </a:prstGeom>
        </p:spPr>
        <p:txBody>
          <a:bodyPr wrap="square">
            <a:spAutoFit/>
          </a:bodyPr>
          <a:lstStyle/>
          <a:p>
            <a:pPr lvl="0" eaLnBrk="0" fontAlgn="base" hangingPunct="0">
              <a:spcBef>
                <a:spcPct val="0"/>
              </a:spcBef>
              <a:spcAft>
                <a:spcPct val="0"/>
              </a:spcAft>
            </a:pPr>
            <a:r>
              <a:rPr lang="ru-RU" altLang="ru-RU" sz="1200" dirty="0" err="1">
                <a:solidFill>
                  <a:srgbClr val="7A7A43"/>
                </a:solidFill>
                <a:highlight>
                  <a:srgbClr val="FFFFFF"/>
                </a:highlight>
                <a:latin typeface="Courier New" panose="02070309020205020404" pitchFamily="49" charset="0"/>
                <a:cs typeface="Courier New" panose="02070309020205020404" pitchFamily="49" charset="0"/>
              </a:rPr>
              <a:t>compareStacks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let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null</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for</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let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FF"/>
                </a:solidFill>
                <a:highlight>
                  <a:srgbClr val="FFFFFF"/>
                </a:highlight>
                <a:latin typeface="Courier New" panose="02070309020205020404" pitchFamily="49" charset="0"/>
                <a:cs typeface="Courier New" panose="02070309020205020404" pitchFamily="49" charset="0"/>
              </a:rPr>
              <a:t>0</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&lt; </a:t>
            </a:r>
            <a:r>
              <a:rPr lang="ru-RU" altLang="ru-RU" sz="1200" dirty="0" err="1">
                <a:solidFill>
                  <a:srgbClr val="7A7A43"/>
                </a:solidFill>
                <a:highlight>
                  <a:srgbClr val="FFFFFF"/>
                </a:highlight>
                <a:latin typeface="Courier New" panose="02070309020205020404" pitchFamily="49" charset="0"/>
                <a:cs typeface="Courier New" panose="02070309020205020404" pitchFamily="49" charset="0"/>
              </a:rPr>
              <a:t>first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length</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firstCLIType</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.toCLIType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secondCLIType</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.toCLIType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firstCLIType</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secondCLIType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ComparisonResult.inconsistent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.equalESTypes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common</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.findCommonType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firstCLIType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common</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ComparisonResult.inconsistent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new</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ESType</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7A7A43"/>
                </a:solidFill>
                <a:highlight>
                  <a:srgbClr val="FFFFFF"/>
                </a:highlight>
                <a:latin typeface="Courier New" panose="02070309020205020404" pitchFamily="49" charset="0"/>
                <a:cs typeface="Courier New" panose="02070309020205020404" pitchFamily="49" charset="0"/>
              </a:rPr>
              <a:t>first</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length</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for</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let</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FF"/>
                </a:solidFill>
                <a:highlight>
                  <a:srgbClr val="FFFFFF"/>
                </a:highlight>
                <a:latin typeface="Courier New" panose="02070309020205020404" pitchFamily="49" charset="0"/>
                <a:cs typeface="Courier New" panose="02070309020205020404" pitchFamily="49" charset="0"/>
              </a:rPr>
              <a:t>0</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&lt;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j</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common</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else</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a:solidFill>
                  <a:srgbClr val="458383"/>
                </a:solidFill>
                <a:highlight>
                  <a:srgbClr val="FFFFFF"/>
                </a:highlight>
                <a:latin typeface="Courier New" panose="02070309020205020404" pitchFamily="49" charset="0"/>
                <a:cs typeface="Courier New" panose="02070309020205020404" pitchFamily="49" charset="0"/>
              </a:rPr>
              <a:t>i</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ComparisonResult.</a:t>
            </a:r>
            <a:r>
              <a:rPr lang="ru-RU" altLang="ru-RU" sz="1200" dirty="0" err="1">
                <a:solidFill>
                  <a:srgbClr val="7A7A43"/>
                </a:solidFill>
                <a:highlight>
                  <a:srgbClr val="FFFFFF"/>
                </a:highlight>
                <a:latin typeface="Courier New" panose="02070309020205020404" pitchFamily="49" charset="0"/>
                <a:cs typeface="Courier New" panose="02070309020205020404" pitchFamily="49" charset="0"/>
              </a:rPr>
              <a:t>equal</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sz="1200"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458383"/>
                </a:solidFill>
                <a:highlight>
                  <a:srgbClr val="FFFFFF"/>
                </a:highlight>
                <a:latin typeface="Courier New" panose="02070309020205020404" pitchFamily="49" charset="0"/>
                <a:cs typeface="Courier New" panose="02070309020205020404" pitchFamily="49" charset="0"/>
              </a:rPr>
              <a:t>merged</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sz="1200" dirty="0" err="1">
                <a:solidFill>
                  <a:srgbClr val="000000"/>
                </a:solidFill>
                <a:highlight>
                  <a:srgbClr val="FFFFFF"/>
                </a:highlight>
                <a:latin typeface="Courier New" panose="02070309020205020404" pitchFamily="49" charset="0"/>
                <a:cs typeface="Courier New" panose="02070309020205020404" pitchFamily="49" charset="0"/>
              </a:rPr>
              <a:t>ComparisonResult.equivalent</a:t>
            </a: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br>
            <a:r>
              <a:rPr lang="ru-RU" altLang="ru-RU" sz="1200" dirty="0">
                <a:solidFill>
                  <a:srgbClr val="000000"/>
                </a:solidFill>
                <a:highlight>
                  <a:srgbClr val="FFFFFF"/>
                </a:highlight>
                <a:latin typeface="Courier New" panose="02070309020205020404" pitchFamily="49" charset="0"/>
                <a:cs typeface="Courier New" panose="02070309020205020404" pitchFamily="49" charset="0"/>
              </a:rPr>
              <a:t>}</a:t>
            </a:r>
            <a:endParaRPr lang="ru-RU" altLang="ru-RU" sz="2800" dirty="0">
              <a:highlight>
                <a:srgbClr val="FFFFFF"/>
              </a:highlight>
              <a:latin typeface="Arial" panose="020B0604020202020204" pitchFamily="34" charset="0"/>
            </a:endParaRP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8392" y="4058436"/>
            <a:ext cx="2286000" cy="2242566"/>
          </a:xfrm>
          <a:prstGeom prst="rect">
            <a:avLst/>
          </a:prstGeom>
        </p:spPr>
      </p:pic>
      <p:sp>
        <p:nvSpPr>
          <p:cNvPr id="6" name="Прямоугольник 5">
            <a:extLst>
              <a:ext uri="{FF2B5EF4-FFF2-40B4-BE49-F238E27FC236}">
                <a16:creationId xmlns:a16="http://schemas.microsoft.com/office/drawing/2014/main" id="{D4B9A7FA-1F1B-423D-81C7-B548A1FD443F}"/>
              </a:ext>
            </a:extLst>
          </p:cNvPr>
          <p:cNvSpPr/>
          <p:nvPr/>
        </p:nvSpPr>
        <p:spPr>
          <a:xfrm>
            <a:off x="9816600" y="539411"/>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2" name="Rectangle 1">
            <a:extLst>
              <a:ext uri="{FF2B5EF4-FFF2-40B4-BE49-F238E27FC236}">
                <a16:creationId xmlns:a16="http://schemas.microsoft.com/office/drawing/2014/main" id="{D175350D-9960-4642-B685-BA90762AD2B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E6A9C97-2E31-4F35-B289-89DB7D7A8C9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8EB0C56A-1966-4F3F-B522-D50B91982B3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37859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solidFill>
                  <a:schemeClr val="tx1"/>
                </a:solidFill>
              </a:rPr>
              <a:t>Маркер </a:t>
            </a:r>
            <a:r>
              <a:rPr lang="ru-RU" dirty="0"/>
              <a:t>ох, хочу кофе</a:t>
            </a:r>
            <a:endParaRPr lang="en-US" dirty="0"/>
          </a:p>
        </p:txBody>
      </p:sp>
      <p:pic>
        <p:nvPicPr>
          <p:cNvPr id="1026" name="Picture 2" descr="https://s-media-cache-ak0.pinimg.com/236x/ee/84/3b/ee843ba0149017ccf6618d8c4fc822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50" y="2124075"/>
            <a:ext cx="224790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601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5C57D83-92E5-416E-A37C-8E6508A15768}"/>
              </a:ext>
            </a:extLst>
          </p:cNvPr>
          <p:cNvSpPr>
            <a:spLocks noGrp="1"/>
          </p:cNvSpPr>
          <p:nvPr>
            <p:ph sz="quarter" idx="13"/>
          </p:nvPr>
        </p:nvSpPr>
        <p:spPr/>
        <p:txBody>
          <a:bodyPr/>
          <a:lstStyle/>
          <a:p>
            <a:pPr marL="0" indent="0">
              <a:buNone/>
            </a:pPr>
            <a:r>
              <a:rPr lang="ru-RU" dirty="0"/>
              <a:t>У каждого модуля должна быть лишь одна реалистичная причина для изменения</a:t>
            </a:r>
            <a:endParaRPr lang="en-US" dirty="0"/>
          </a:p>
          <a:p>
            <a:pPr marL="0" indent="0">
              <a:buNone/>
            </a:pPr>
            <a:endParaRPr lang="en-US" dirty="0"/>
          </a:p>
          <a:p>
            <a:r>
              <a:rPr lang="ru-RU" dirty="0"/>
              <a:t>Что может быть модулем?</a:t>
            </a:r>
          </a:p>
          <a:p>
            <a:r>
              <a:rPr lang="ru-RU" dirty="0"/>
              <a:t>Влияет ли на конфликты при </a:t>
            </a:r>
            <a:r>
              <a:rPr lang="en-US" dirty="0"/>
              <a:t>merge </a:t>
            </a:r>
            <a:r>
              <a:rPr lang="ru-RU" dirty="0"/>
              <a:t>в </a:t>
            </a:r>
            <a:r>
              <a:rPr lang="en-US" dirty="0"/>
              <a:t>VCS</a:t>
            </a:r>
            <a:r>
              <a:rPr lang="ru-RU" dirty="0"/>
              <a:t>?</a:t>
            </a:r>
          </a:p>
          <a:p>
            <a:r>
              <a:rPr lang="ru-RU" dirty="0"/>
              <a:t>Достаточно ли</a:t>
            </a:r>
            <a:r>
              <a:rPr lang="en-US" dirty="0"/>
              <a:t> SRP</a:t>
            </a:r>
            <a:r>
              <a:rPr lang="ru-RU" dirty="0"/>
              <a:t>, чтобы получился хороший модуль?</a:t>
            </a:r>
            <a:endParaRPr lang="en-US" dirty="0"/>
          </a:p>
          <a:p>
            <a:pPr marL="0" indent="0">
              <a:buNone/>
            </a:pPr>
            <a:endParaRPr lang="en-US" dirty="0"/>
          </a:p>
        </p:txBody>
      </p:sp>
      <p:sp>
        <p:nvSpPr>
          <p:cNvPr id="3" name="Заголовок 2">
            <a:extLst>
              <a:ext uri="{FF2B5EF4-FFF2-40B4-BE49-F238E27FC236}">
                <a16:creationId xmlns:a16="http://schemas.microsoft.com/office/drawing/2014/main" id="{10BA32A1-A65C-4148-B45D-023D062AA6FE}"/>
              </a:ext>
            </a:extLst>
          </p:cNvPr>
          <p:cNvSpPr>
            <a:spLocks noGrp="1"/>
          </p:cNvSpPr>
          <p:nvPr>
            <p:ph type="title"/>
          </p:nvPr>
        </p:nvSpPr>
        <p:spPr/>
        <p:txBody>
          <a:bodyPr/>
          <a:lstStyle/>
          <a:p>
            <a:r>
              <a:rPr lang="ru-RU" dirty="0"/>
              <a:t>Что такое </a:t>
            </a:r>
            <a:r>
              <a:rPr lang="en-US" dirty="0"/>
              <a:t>SRP?</a:t>
            </a:r>
          </a:p>
        </p:txBody>
      </p:sp>
    </p:spTree>
    <p:extLst>
      <p:ext uri="{BB962C8B-B14F-4D97-AF65-F5344CB8AC3E}">
        <p14:creationId xmlns:p14="http://schemas.microsoft.com/office/powerpoint/2010/main" val="415832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3031" y="4653136"/>
            <a:ext cx="3028232" cy="1956238"/>
          </a:xfrm>
          <a:prstGeom prst="rect">
            <a:avLst/>
          </a:prstGeom>
        </p:spPr>
      </p:pic>
      <p:sp>
        <p:nvSpPr>
          <p:cNvPr id="4" name="Прямоугольник 3"/>
          <p:cNvSpPr/>
          <p:nvPr/>
        </p:nvSpPr>
        <p:spPr>
          <a:xfrm>
            <a:off x="1803400" y="1085128"/>
            <a:ext cx="7789334" cy="276999"/>
          </a:xfrm>
          <a:prstGeom prst="rect">
            <a:avLst/>
          </a:prstGeom>
        </p:spPr>
        <p:txBody>
          <a:bodyPr wrap="square">
            <a:spAutoFit/>
          </a:bodyPr>
          <a:lstStyle/>
          <a:p>
            <a:endParaRPr lang="ru-RU" sz="1200" dirty="0">
              <a:solidFill>
                <a:srgbClr val="000000"/>
              </a:solidFill>
              <a:highlight>
                <a:srgbClr val="FFFFFF"/>
              </a:highlight>
              <a:latin typeface="Consolas" panose="020B0609020204030204" pitchFamily="49" charset="0"/>
            </a:endParaRPr>
          </a:p>
        </p:txBody>
      </p:sp>
      <p:sp>
        <p:nvSpPr>
          <p:cNvPr id="2" name="Прямоугольник 1"/>
          <p:cNvSpPr/>
          <p:nvPr/>
        </p:nvSpPr>
        <p:spPr>
          <a:xfrm>
            <a:off x="1803401" y="260651"/>
            <a:ext cx="8796866" cy="5632311"/>
          </a:xfrm>
          <a:prstGeom prst="rect">
            <a:avLst/>
          </a:prstGeom>
        </p:spPr>
        <p:txBody>
          <a:bodyPr wrap="square">
            <a:spAutoFit/>
          </a:bodyPr>
          <a:lstStyle/>
          <a:p>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CompareStacks</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ru-RU" dirty="0">
                <a:solidFill>
                  <a:srgbClr val="000000"/>
                </a:solidFill>
                <a:highlight>
                  <a:srgbClr val="FFFFFF"/>
                </a:highlight>
                <a:latin typeface="Fira Code" panose="00000509000000000000" pitchFamily="49" charset="0"/>
                <a:ea typeface="Fira Code" panose="00000509000000000000" pitchFamily="49" charset="0"/>
              </a:rPr>
              <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first,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second,</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out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merged)</a:t>
            </a:r>
            <a:r>
              <a:rPr lang="ru-RU" dirty="0">
                <a:solidFill>
                  <a:srgbClr val="000000"/>
                </a:solidFill>
                <a:highlight>
                  <a:srgbClr val="FFFFFF"/>
                </a:highlight>
                <a:latin typeface="Fira Code" panose="00000509000000000000" pitchFamily="49" charset="0"/>
                <a:ea typeface="Fira Code" panose="00000509000000000000" pitchFamily="49" charset="0"/>
              </a:rPr>
              <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ru-RU"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a:solidFill>
                  <a:srgbClr val="000000"/>
                </a:solidFill>
                <a:highlight>
                  <a:srgbClr val="FFFFFF"/>
                </a:highlight>
                <a:latin typeface="Fira Code" panose="00000509000000000000" pitchFamily="49" charset="0"/>
                <a:ea typeface="Fira Code" panose="00000509000000000000" pitchFamily="49" charset="0"/>
              </a:rPr>
              <a:t> = first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2B91AF"/>
                </a:solidFill>
                <a:highlight>
                  <a:srgbClr val="FFFFFF"/>
                </a:highlight>
                <a:latin typeface="Fira Code" panose="00000509000000000000" pitchFamily="49" charset="0"/>
                <a:ea typeface="Fira Code" panose="00000509000000000000" pitchFamily="49" charset="0"/>
              </a:rPr>
              <a:t>Zip</a:t>
            </a:r>
            <a:r>
              <a:rPr lang="en-US" dirty="0">
                <a:solidFill>
                  <a:srgbClr val="000000"/>
                </a:solidFill>
                <a:highlight>
                  <a:srgbClr val="FFFFFF"/>
                </a:highlight>
                <a:latin typeface="Fira Code" panose="00000509000000000000" pitchFamily="49" charset="0"/>
                <a:ea typeface="Fira Code" panose="00000509000000000000" pitchFamily="49" charset="0"/>
              </a:rPr>
              <a:t>(second, </a:t>
            </a:r>
            <a:r>
              <a:rPr lang="en-US" dirty="0" err="1">
                <a:solidFill>
                  <a:srgbClr val="00007F"/>
                </a:solidFill>
                <a:highlight>
                  <a:srgbClr val="FFFFFF"/>
                </a:highlight>
                <a:latin typeface="Fira Code" panose="00000509000000000000" pitchFamily="49" charset="0"/>
                <a:ea typeface="Fira Code" panose="00000509000000000000" pitchFamily="49" charset="0"/>
              </a:rPr>
              <a:t>Tuple</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Create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ToList</a:t>
            </a:r>
            <a:r>
              <a:rPr lang="en-US" dirty="0">
                <a:solidFill>
                  <a:srgbClr val="000000"/>
                </a:solidFill>
                <a:highlight>
                  <a:srgbClr val="FFFFFF"/>
                </a:highlight>
                <a:latin typeface="Fira Code" panose="00000509000000000000" pitchFamily="49" charset="0"/>
                <a:ea typeface="Fira Code" panose="00000509000000000000" pitchFamily="49" charset="0"/>
              </a:rPr>
              <a:t>();</a:t>
            </a:r>
            <a:endParaRPr lang="en-US" dirty="0">
              <a:solidFill>
                <a:srgbClr val="00B050"/>
              </a:solidFill>
              <a:highlight>
                <a:srgbClr val="FFFFFF"/>
              </a:highlight>
              <a:latin typeface="Fira Code" panose="00000509000000000000" pitchFamily="49" charset="0"/>
              <a:ea typeface="Fira Code" panose="00000509000000000000" pitchFamily="49" charset="0"/>
            </a:endParaRPr>
          </a:p>
          <a:p>
            <a:r>
              <a:rPr lang="ru-RU" dirty="0">
                <a:solidFill>
                  <a:srgbClr val="0000FF"/>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err="1">
                <a:solidFill>
                  <a:srgbClr val="2B91AF"/>
                </a:solidFill>
                <a:highlight>
                  <a:srgbClr val="FFFFFF"/>
                </a:highlight>
                <a:latin typeface="Fira Code" panose="00000509000000000000" pitchFamily="49" charset="0"/>
                <a:ea typeface="Fira Code" panose="00000509000000000000" pitchFamily="49" charset="0"/>
              </a:rPr>
              <a:t>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EqualESTypes</a:t>
            </a:r>
            <a:r>
              <a:rPr lang="en-US" dirty="0">
                <a:solidFill>
                  <a:srgbClr val="000000"/>
                </a:solidFill>
                <a:highlight>
                  <a:srgbClr val="FFFFFF"/>
                </a:highlight>
                <a:latin typeface="Fira Code" panose="00000509000000000000" pitchFamily="49" charset="0"/>
                <a:ea typeface="Fira Code" panose="00000509000000000000" pitchFamily="49" charset="0"/>
              </a:rPr>
              <a:t>))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Equal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err="1">
                <a:solidFill>
                  <a:srgbClr val="2B91AF"/>
                </a:solidFill>
                <a:highlight>
                  <a:srgbClr val="FFFFFF"/>
                </a:highlight>
                <a:latin typeface="Fira Code" panose="00000509000000000000" pitchFamily="49" charset="0"/>
                <a:ea typeface="Fira Code" panose="00000509000000000000" pitchFamily="49" charset="0"/>
              </a:rPr>
              <a:t>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CompatibleCLIType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    </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 =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a:solidFill>
                  <a:srgbClr val="000000"/>
                </a:solidFill>
                <a:highlight>
                  <a:srgbClr val="FFFFFF"/>
                </a:highlight>
                <a:latin typeface="Fira Code" panose="00000509000000000000" pitchFamily="49" charset="0"/>
                <a:ea typeface="Fira Code" panose="00000509000000000000" pitchFamily="49" charset="0"/>
              </a:rPr>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2B91AF"/>
                </a:solidFill>
                <a:highlight>
                  <a:srgbClr val="FFFFFF"/>
                </a:highlight>
                <a:latin typeface="Fira Code" panose="00000509000000000000" pitchFamily="49" charset="0"/>
                <a:ea typeface="Fira Code" panose="00000509000000000000" pitchFamily="49" charset="0"/>
              </a:rPr>
              <a:t>Select</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GetCommonType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ToArray</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err="1">
                <a:solidFill>
                  <a:srgbClr val="2B91AF"/>
                </a:solidFill>
                <a:highlight>
                  <a:srgbClr val="FFFFFF"/>
                </a:highlight>
                <a:latin typeface="Fira Code" panose="00000509000000000000" pitchFamily="49" charset="0"/>
                <a:ea typeface="Fira Code" panose="00000509000000000000" pitchFamily="49" charset="0"/>
              </a:rPr>
              <a:t>Any</a:t>
            </a:r>
            <a:r>
              <a:rPr lang="en-US" dirty="0">
                <a:solidFill>
                  <a:srgbClr val="000000"/>
                </a:solidFill>
                <a:highlight>
                  <a:srgbClr val="FFFFFF"/>
                </a:highlight>
                <a:latin typeface="Fira Code" panose="00000509000000000000" pitchFamily="49" charset="0"/>
                <a:ea typeface="Fira Code" panose="00000509000000000000" pitchFamily="49" charset="0"/>
              </a:rPr>
              <a:t>(t =&gt; t == </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Equivalent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a:t>
            </a:r>
          </a:p>
        </p:txBody>
      </p:sp>
      <p:sp>
        <p:nvSpPr>
          <p:cNvPr id="5" name="Прямоугольник 4">
            <a:extLst>
              <a:ext uri="{FF2B5EF4-FFF2-40B4-BE49-F238E27FC236}">
                <a16:creationId xmlns:a16="http://schemas.microsoft.com/office/drawing/2014/main" id="{8DBAD9E2-8946-4BE2-95C8-3F4BF9E384F3}"/>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29597303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3031" y="4653136"/>
            <a:ext cx="3028232" cy="1956238"/>
          </a:xfrm>
          <a:prstGeom prst="rect">
            <a:avLst/>
          </a:prstGeom>
        </p:spPr>
      </p:pic>
      <p:sp>
        <p:nvSpPr>
          <p:cNvPr id="4" name="Прямоугольник 3"/>
          <p:cNvSpPr/>
          <p:nvPr/>
        </p:nvSpPr>
        <p:spPr>
          <a:xfrm>
            <a:off x="1803400" y="1085128"/>
            <a:ext cx="7789334" cy="276999"/>
          </a:xfrm>
          <a:prstGeom prst="rect">
            <a:avLst/>
          </a:prstGeom>
        </p:spPr>
        <p:txBody>
          <a:bodyPr wrap="square">
            <a:spAutoFit/>
          </a:bodyPr>
          <a:lstStyle/>
          <a:p>
            <a:endParaRPr lang="ru-RU" sz="1200" dirty="0">
              <a:solidFill>
                <a:srgbClr val="000000"/>
              </a:solidFill>
              <a:highlight>
                <a:srgbClr val="FFFFFF"/>
              </a:highlight>
              <a:latin typeface="Consolas" panose="020B0609020204030204" pitchFamily="49" charset="0"/>
            </a:endParaRPr>
          </a:p>
        </p:txBody>
      </p:sp>
      <p:sp>
        <p:nvSpPr>
          <p:cNvPr id="2" name="Прямоугольник 1"/>
          <p:cNvSpPr/>
          <p:nvPr/>
        </p:nvSpPr>
        <p:spPr>
          <a:xfrm>
            <a:off x="1697567" y="549275"/>
            <a:ext cx="8796866" cy="3970318"/>
          </a:xfrm>
          <a:prstGeom prst="rect">
            <a:avLst/>
          </a:prstGeom>
        </p:spPr>
        <p:txBody>
          <a:bodyPr wrap="square">
            <a:spAutoFit/>
          </a:bodyPr>
          <a:lstStyle/>
          <a:p>
            <a:pPr lvl="0" eaLnBrk="0" fontAlgn="base" hangingPunct="0">
              <a:spcBef>
                <a:spcPct val="0"/>
              </a:spcBef>
              <a:spcAft>
                <a:spcPct val="0"/>
              </a:spcAft>
            </a:pP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compareStacks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typePairs</a:t>
            </a:r>
            <a:r>
              <a:rPr lang="ru-RU" altLang="ru-RU"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a:solidFill>
                  <a:srgbClr val="7A7A43"/>
                </a:solidFill>
                <a:highlight>
                  <a:srgbClr val="FFFFFF"/>
                </a:highlight>
                <a:latin typeface="Courier New" panose="02070309020205020404" pitchFamily="49" charset="0"/>
                <a:cs typeface="Courier New" panose="02070309020205020404" pitchFamily="49" charset="0"/>
              </a:rPr>
              <a:t>_</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zip</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firstTypes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secondTypes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typePairs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every</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.equalESTypes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ComparisonResult.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equal</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typePairs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every</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.compatibleCLIType</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ComparisonResult.inconsistent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const</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commonTypes</a:t>
            </a:r>
            <a:r>
              <a:rPr lang="ru-RU" altLang="ru-RU" dirty="0">
                <a:solidFill>
                  <a:srgbClr val="458383"/>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typePairs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map</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this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.getCommonType</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if</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commonTypes</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a:t>
            </a:r>
            <a:r>
              <a:rPr lang="ru-RU" altLang="ru-RU" dirty="0" err="1">
                <a:solidFill>
                  <a:srgbClr val="7A7A43"/>
                </a:solidFill>
                <a:highlight>
                  <a:srgbClr val="FFFFFF"/>
                </a:highlight>
                <a:latin typeface="Courier New" panose="02070309020205020404" pitchFamily="49" charset="0"/>
                <a:cs typeface="Courier New" panose="02070309020205020404" pitchFamily="49" charset="0"/>
              </a:rPr>
              <a:t>some</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(t =&gt; t ===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null</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ComparisonResult.inconsistent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000080"/>
                </a:solidFill>
                <a:highlight>
                  <a:srgbClr val="FFFFFF"/>
                </a:highlight>
                <a:latin typeface="Courier New" panose="02070309020205020404" pitchFamily="49" charset="0"/>
                <a:cs typeface="Courier New" panose="02070309020205020404" pitchFamily="49" charset="0"/>
              </a:rPr>
              <a:t>return</a:t>
            </a:r>
            <a:r>
              <a:rPr lang="ru-RU" altLang="ru-RU" b="1" dirty="0">
                <a:solidFill>
                  <a:srgbClr val="000080"/>
                </a:solidFill>
                <a:highlight>
                  <a:srgbClr val="FFFFFF"/>
                </a:highlight>
                <a:latin typeface="Courier New" panose="02070309020205020404" pitchFamily="49" charset="0"/>
                <a:cs typeface="Courier New" panose="02070309020205020404" pitchFamily="49" charset="0"/>
              </a:rPr>
              <a:t> </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merged</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458383"/>
                </a:solidFill>
                <a:highlight>
                  <a:srgbClr val="FFFFFF"/>
                </a:highlight>
                <a:latin typeface="Courier New" panose="02070309020205020404" pitchFamily="49" charset="0"/>
                <a:cs typeface="Courier New" panose="02070309020205020404" pitchFamily="49" charset="0"/>
              </a:rPr>
              <a:t>commonTypes</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b="1" dirty="0" err="1">
                <a:solidFill>
                  <a:srgbClr val="660E7A"/>
                </a:solidFill>
                <a:highlight>
                  <a:srgbClr val="FFFFFF"/>
                </a:highlight>
                <a:latin typeface="Courier New" panose="02070309020205020404" pitchFamily="49" charset="0"/>
                <a:cs typeface="Courier New" panose="02070309020205020404" pitchFamily="49" charset="0"/>
              </a:rPr>
              <a:t>result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r>
              <a:rPr lang="ru-RU" altLang="ru-RU" dirty="0" err="1">
                <a:solidFill>
                  <a:srgbClr val="000000"/>
                </a:solidFill>
                <a:highlight>
                  <a:srgbClr val="FFFFFF"/>
                </a:highlight>
                <a:latin typeface="Courier New" panose="02070309020205020404" pitchFamily="49" charset="0"/>
                <a:cs typeface="Courier New" panose="02070309020205020404" pitchFamily="49" charset="0"/>
              </a:rPr>
              <a:t>ComparisonResult.equivalent</a:t>
            </a: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    };</a:t>
            </a:r>
            <a:br>
              <a:rPr lang="ru-RU" altLang="ru-RU" dirty="0">
                <a:solidFill>
                  <a:srgbClr val="000000"/>
                </a:solidFill>
                <a:highlight>
                  <a:srgbClr val="FFFFFF"/>
                </a:highlight>
                <a:latin typeface="Courier New" panose="02070309020205020404" pitchFamily="49" charset="0"/>
                <a:cs typeface="Courier New" panose="02070309020205020404" pitchFamily="49" charset="0"/>
              </a:rPr>
            </a:br>
            <a:r>
              <a:rPr lang="ru-RU" altLang="ru-RU" dirty="0">
                <a:solidFill>
                  <a:srgbClr val="000000"/>
                </a:solidFill>
                <a:highlight>
                  <a:srgbClr val="FFFFFF"/>
                </a:highlight>
                <a:latin typeface="Courier New" panose="02070309020205020404" pitchFamily="49" charset="0"/>
                <a:cs typeface="Courier New" panose="02070309020205020404" pitchFamily="49" charset="0"/>
              </a:rPr>
              <a:t>}</a:t>
            </a:r>
            <a:endParaRPr lang="ru-RU" altLang="ru-RU" sz="4000" dirty="0">
              <a:highlight>
                <a:srgbClr val="FFFFFF"/>
              </a:highlight>
              <a:latin typeface="Arial" panose="020B0604020202020204" pitchFamily="34" charset="0"/>
            </a:endParaRPr>
          </a:p>
        </p:txBody>
      </p:sp>
      <p:sp>
        <p:nvSpPr>
          <p:cNvPr id="7" name="Прямоугольник 6">
            <a:extLst>
              <a:ext uri="{FF2B5EF4-FFF2-40B4-BE49-F238E27FC236}">
                <a16:creationId xmlns:a16="http://schemas.microsoft.com/office/drawing/2014/main" id="{49FA5E4B-278A-4D34-82E8-6F35ABECDC8F}"/>
              </a:ext>
            </a:extLst>
          </p:cNvPr>
          <p:cNvSpPr/>
          <p:nvPr/>
        </p:nvSpPr>
        <p:spPr>
          <a:xfrm>
            <a:off x="9816600" y="539411"/>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
        <p:nvSpPr>
          <p:cNvPr id="3" name="Rectangle 1">
            <a:extLst>
              <a:ext uri="{FF2B5EF4-FFF2-40B4-BE49-F238E27FC236}">
                <a16:creationId xmlns:a16="http://schemas.microsoft.com/office/drawing/2014/main" id="{5A28E60A-84A7-4D63-9BB6-8738B93233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63776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Скрытый поток данных</a:t>
            </a:r>
          </a:p>
          <a:p>
            <a:pPr marL="514350" indent="-514350">
              <a:buFont typeface="+mj-lt"/>
              <a:buAutoNum type="arabicPeriod"/>
            </a:pPr>
            <a:r>
              <a:rPr lang="ru-RU" dirty="0"/>
              <a:t>Я так не объясняю</a:t>
            </a:r>
          </a:p>
          <a:p>
            <a:pPr marL="514350" indent="-514350">
              <a:buFont typeface="+mj-lt"/>
              <a:buAutoNum type="arabicPeriod"/>
            </a:pPr>
            <a:r>
              <a:rPr lang="ru-RU" dirty="0"/>
              <a:t>Ох, хочу кофе</a:t>
            </a:r>
            <a:endParaRPr lang="en-US" dirty="0"/>
          </a:p>
          <a:p>
            <a:pPr marL="514350" indent="-514350">
              <a:buFont typeface="+mj-lt"/>
              <a:buAutoNum type="arabicPeriod"/>
            </a:pPr>
            <a:r>
              <a:rPr lang="ru-RU" dirty="0"/>
              <a:t>Чрезмерная навигация по коду</a:t>
            </a:r>
          </a:p>
        </p:txBody>
      </p:sp>
      <p:sp>
        <p:nvSpPr>
          <p:cNvPr id="2" name="Заголовок 1"/>
          <p:cNvSpPr>
            <a:spLocks noGrp="1"/>
          </p:cNvSpPr>
          <p:nvPr>
            <p:ph type="title"/>
          </p:nvPr>
        </p:nvSpPr>
        <p:spPr/>
        <p:txBody>
          <a:bodyPr>
            <a:normAutofit fontScale="90000"/>
          </a:bodyPr>
          <a:lstStyle/>
          <a:p>
            <a:r>
              <a:rPr lang="ru-RU" sz="4800" dirty="0"/>
              <a:t>Маркеры плохой читаемости</a:t>
            </a:r>
          </a:p>
        </p:txBody>
      </p:sp>
    </p:spTree>
    <p:extLst>
      <p:ext uri="{BB962C8B-B14F-4D97-AF65-F5344CB8AC3E}">
        <p14:creationId xmlns:p14="http://schemas.microsoft.com/office/powerpoint/2010/main" val="20825552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2495599" y="1628779"/>
            <a:ext cx="7200852" cy="2550857"/>
          </a:xfrm>
        </p:spPr>
        <p:txBody>
          <a:bodyPr>
            <a:normAutofit/>
          </a:bodyPr>
          <a:lstStyle/>
          <a:p>
            <a:pPr marL="0" indent="0">
              <a:buNone/>
            </a:pPr>
            <a:r>
              <a:rPr lang="ru-RU" sz="2400" dirty="0"/>
              <a:t>Приведите в порядок класс </a:t>
            </a:r>
            <a:r>
              <a:rPr lang="ru-RU" sz="2400" dirty="0" err="1">
                <a:solidFill>
                  <a:schemeClr val="accent1"/>
                </a:solidFill>
              </a:rPr>
              <a:t>ChessProblem.cs</a:t>
            </a:r>
            <a:endParaRPr lang="ru-RU" sz="2400" dirty="0"/>
          </a:p>
          <a:p>
            <a:pPr marL="0" indent="0">
              <a:buNone/>
            </a:pPr>
            <a:r>
              <a:rPr lang="ru-RU" sz="2400" dirty="0"/>
              <a:t>Если для этого потребуется изменить другие классы проекта — </a:t>
            </a:r>
            <a:r>
              <a:rPr lang="ru-RU" sz="2400" dirty="0">
                <a:solidFill>
                  <a:schemeClr val="accent1"/>
                </a:solidFill>
              </a:rPr>
              <a:t>делайте это</a:t>
            </a:r>
          </a:p>
          <a:p>
            <a:pPr marL="0" indent="0">
              <a:buNone/>
            </a:pPr>
            <a:r>
              <a:rPr lang="ru-RU" sz="2400" dirty="0"/>
              <a:t>Проверяйте, что вы ничего не сломали с помощью теста </a:t>
            </a:r>
            <a:r>
              <a:rPr lang="ru-RU" sz="2400" dirty="0" err="1">
                <a:solidFill>
                  <a:schemeClr val="accent1"/>
                </a:solidFill>
              </a:rPr>
              <a:t>ChessProblem_Test</a:t>
            </a:r>
            <a:endParaRPr lang="en-US" sz="2400" dirty="0">
              <a:solidFill>
                <a:schemeClr val="accent1"/>
              </a:solidFill>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a:t>chess</a:t>
            </a:r>
          </a:p>
        </p:txBody>
      </p:sp>
      <p:grpSp>
        <p:nvGrpSpPr>
          <p:cNvPr id="4" name="Группа 3"/>
          <p:cNvGrpSpPr/>
          <p:nvPr/>
        </p:nvGrpSpPr>
        <p:grpSpPr>
          <a:xfrm>
            <a:off x="2495598" y="5421889"/>
            <a:ext cx="7200852" cy="830997"/>
            <a:chOff x="2495598" y="5424000"/>
            <a:chExt cx="7200852" cy="830997"/>
          </a:xfrm>
        </p:grpSpPr>
        <p:sp>
          <p:nvSpPr>
            <p:cNvPr id="5" name="TextBox 4"/>
            <p:cNvSpPr txBox="1"/>
            <p:nvPr/>
          </p:nvSpPr>
          <p:spPr>
            <a:xfrm>
              <a:off x="3503762" y="5424000"/>
              <a:ext cx="6192688" cy="830997"/>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Investigation 5 min</a:t>
              </a:r>
              <a:r>
                <a:rPr lang="ru-RU" sz="2400" dirty="0">
                  <a:solidFill>
                    <a:srgbClr val="000000"/>
                  </a:solidFill>
                  <a:latin typeface="Segoe UI" panose="020B0502040204020203" pitchFamily="34" charset="0"/>
                  <a:cs typeface="Segoe UI" panose="020B0502040204020203" pitchFamily="34" charset="0"/>
                </a:rPr>
                <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первые 5 минут можно только исследовать код</a:t>
              </a:r>
              <a:endParaRPr lang="en-US" sz="2400" dirty="0">
                <a:solidFill>
                  <a:srgbClr val="000000"/>
                </a:solidFill>
                <a:latin typeface="Segoe UI" panose="020B0502040204020203" pitchFamily="34" charset="0"/>
                <a:cs typeface="Segoe UI" panose="020B0502040204020203" pitchFamily="34" charset="0"/>
              </a:endParaRPr>
            </a:p>
          </p:txBody>
        </p:sp>
        <p:pic>
          <p:nvPicPr>
            <p:cNvPr id="6" name="Picture 36" descr="C:\Users\sapogoff\Documents\sapogoff_work\SKB Kontur\01_presentation_templates\03_final\wmf_icons\лупа.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5598" y="5468164"/>
              <a:ext cx="756000" cy="7426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Группа 12"/>
          <p:cNvGrpSpPr/>
          <p:nvPr/>
        </p:nvGrpSpPr>
        <p:grpSpPr>
          <a:xfrm>
            <a:off x="2423592" y="4179636"/>
            <a:ext cx="7208657" cy="1138773"/>
            <a:chOff x="2495598" y="3372500"/>
            <a:chExt cx="7208657" cy="1138773"/>
          </a:xfrm>
        </p:grpSpPr>
        <p:sp>
          <p:nvSpPr>
            <p:cNvPr id="14" name="TextBox 13"/>
            <p:cNvSpPr txBox="1"/>
            <p:nvPr/>
          </p:nvSpPr>
          <p:spPr>
            <a:xfrm>
              <a:off x="3511567" y="3372500"/>
              <a:ext cx="6192688" cy="1138773"/>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Pair Ping Pong</a:t>
              </a:r>
              <a:r>
                <a:rPr lang="ru-RU" sz="2400" dirty="0">
                  <a:solidFill>
                    <a:srgbClr val="000000"/>
                  </a:solidFill>
                  <a:latin typeface="Segoe UI" panose="020B0502040204020203" pitchFamily="34" charset="0"/>
                  <a:cs typeface="Segoe UI" panose="020B0502040204020203" pitchFamily="34" charset="0"/>
                </a:rPr>
                <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после каждого законченного изменения меняется </a:t>
              </a:r>
              <a:r>
                <a:rPr lang="en-US" sz="2000" dirty="0">
                  <a:solidFill>
                    <a:srgbClr val="000000"/>
                  </a:solidFill>
                  <a:latin typeface="Segoe UI" panose="020B0502040204020203" pitchFamily="34" charset="0"/>
                  <a:cs typeface="Segoe UI" panose="020B0502040204020203" pitchFamily="34" charset="0"/>
                </a:rPr>
                <a:t>driver</a:t>
              </a:r>
              <a:endParaRPr lang="en-US" sz="2400" dirty="0">
                <a:solidFill>
                  <a:srgbClr val="000000"/>
                </a:solidFill>
                <a:latin typeface="Segoe UI" panose="020B0502040204020203" pitchFamily="34" charset="0"/>
                <a:cs typeface="Segoe UI" panose="020B0502040204020203" pitchFamily="34" charset="0"/>
              </a:endParaRPr>
            </a:p>
          </p:txBody>
        </p:sp>
        <p:pic>
          <p:nvPicPr>
            <p:cNvPr id="15" name="Picture 66" descr="C:\Users\sapogoff\Documents\sapogoff_work\SKB Kontur\01_presentation_templates\03_final\wmf_icons\сортировка.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2474265" y="3431331"/>
              <a:ext cx="756000" cy="7133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719275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77ACDAE3-1CFC-4F99-9E45-58F13F63E79C}"/>
              </a:ext>
            </a:extLst>
          </p:cNvPr>
          <p:cNvSpPr>
            <a:spLocks noGrp="1"/>
          </p:cNvSpPr>
          <p:nvPr>
            <p:ph sz="quarter" idx="13"/>
          </p:nvPr>
        </p:nvSpPr>
        <p:spPr/>
        <p:txBody>
          <a:bodyPr>
            <a:normAutofit fontScale="70000" lnSpcReduction="20000"/>
          </a:bodyPr>
          <a:lstStyle/>
          <a:p>
            <a:pPr marL="0" indent="0">
              <a:buNone/>
            </a:pPr>
            <a:r>
              <a:rPr lang="en-US" sz="3400" dirty="0">
                <a:solidFill>
                  <a:schemeClr val="accent1"/>
                </a:solidFill>
              </a:rPr>
              <a:t>Decomposition</a:t>
            </a:r>
            <a:endParaRPr lang="ru-RU" sz="3400" dirty="0">
              <a:solidFill>
                <a:schemeClr val="accent1"/>
              </a:solidFill>
            </a:endParaRPr>
          </a:p>
          <a:p>
            <a:r>
              <a:rPr lang="ru-RU" sz="3400" dirty="0"/>
              <a:t>Нарушение </a:t>
            </a:r>
            <a:r>
              <a:rPr lang="en-US" sz="3400" dirty="0"/>
              <a:t>SRP</a:t>
            </a:r>
            <a:endParaRPr lang="ru-RU" sz="3400" dirty="0"/>
          </a:p>
          <a:p>
            <a:r>
              <a:rPr lang="ru-RU" sz="3400" dirty="0"/>
              <a:t>Слишком длинный метод / класс</a:t>
            </a:r>
          </a:p>
          <a:p>
            <a:r>
              <a:rPr lang="ru-RU" sz="3400" dirty="0"/>
              <a:t>Слишком общее / сложное название метода</a:t>
            </a:r>
          </a:p>
          <a:p>
            <a:pPr marL="0" indent="0">
              <a:buNone/>
            </a:pPr>
            <a:endParaRPr lang="ru-RU" sz="2600" dirty="0"/>
          </a:p>
          <a:p>
            <a:pPr marL="0" indent="0">
              <a:buNone/>
            </a:pPr>
            <a:r>
              <a:rPr lang="en-US" sz="3400" dirty="0">
                <a:solidFill>
                  <a:schemeClr val="accent1"/>
                </a:solidFill>
              </a:rPr>
              <a:t>Composability</a:t>
            </a:r>
            <a:endParaRPr lang="ru-RU" sz="3400" dirty="0">
              <a:solidFill>
                <a:schemeClr val="accent1"/>
              </a:solidFill>
            </a:endParaRPr>
          </a:p>
          <a:p>
            <a:r>
              <a:rPr lang="ru-RU" sz="3400" dirty="0" err="1"/>
              <a:t>Переиспользуемость</a:t>
            </a:r>
            <a:endParaRPr lang="en-US" sz="3400" dirty="0"/>
          </a:p>
          <a:p>
            <a:r>
              <a:rPr lang="ru-RU" sz="3400" dirty="0"/>
              <a:t>Не самоценно</a:t>
            </a:r>
          </a:p>
          <a:p>
            <a:pPr marL="0" indent="0">
              <a:buNone/>
            </a:pPr>
            <a:endParaRPr lang="ru-RU" sz="2600" dirty="0"/>
          </a:p>
          <a:p>
            <a:pPr marL="0" indent="0">
              <a:buNone/>
            </a:pPr>
            <a:r>
              <a:rPr lang="en-US" sz="3400" dirty="0">
                <a:solidFill>
                  <a:schemeClr val="accent1"/>
                </a:solidFill>
              </a:rPr>
              <a:t>Readability</a:t>
            </a:r>
            <a:endParaRPr lang="ru-RU" sz="3400" dirty="0">
              <a:solidFill>
                <a:schemeClr val="accent1"/>
              </a:solidFill>
            </a:endParaRPr>
          </a:p>
          <a:p>
            <a:r>
              <a:rPr lang="ru-RU" sz="3400" dirty="0"/>
              <a:t>Скрытый поток данных</a:t>
            </a:r>
          </a:p>
          <a:p>
            <a:r>
              <a:rPr lang="ru-RU" sz="3400" dirty="0"/>
              <a:t>Я так не объясняю / Ох, хочу кофе</a:t>
            </a:r>
            <a:endParaRPr lang="en-US" sz="3400" dirty="0"/>
          </a:p>
          <a:p>
            <a:r>
              <a:rPr lang="ru-RU" sz="3400" dirty="0"/>
              <a:t>Чрезмерная навигация по коду</a:t>
            </a:r>
          </a:p>
        </p:txBody>
      </p:sp>
      <p:sp>
        <p:nvSpPr>
          <p:cNvPr id="3" name="Заголовок 2">
            <a:extLst>
              <a:ext uri="{FF2B5EF4-FFF2-40B4-BE49-F238E27FC236}">
                <a16:creationId xmlns:a16="http://schemas.microsoft.com/office/drawing/2014/main" id="{D1923B6C-4BA7-4B51-BE13-C776BE3D6485}"/>
              </a:ext>
            </a:extLst>
          </p:cNvPr>
          <p:cNvSpPr>
            <a:spLocks noGrp="1"/>
          </p:cNvSpPr>
          <p:nvPr>
            <p:ph type="title"/>
          </p:nvPr>
        </p:nvSpPr>
        <p:spPr/>
        <p:txBody>
          <a:bodyPr/>
          <a:lstStyle/>
          <a:p>
            <a:r>
              <a:rPr lang="ru-RU" dirty="0"/>
              <a:t>Какие маркеры заметили?</a:t>
            </a:r>
            <a:endParaRPr lang="en-US" dirty="0"/>
          </a:p>
        </p:txBody>
      </p:sp>
    </p:spTree>
    <p:extLst>
      <p:ext uri="{BB962C8B-B14F-4D97-AF65-F5344CB8AC3E}">
        <p14:creationId xmlns:p14="http://schemas.microsoft.com/office/powerpoint/2010/main" val="36992178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Сделать более явным поток данных:</a:t>
            </a:r>
          </a:p>
          <a:p>
            <a:pPr lvl="1"/>
            <a:r>
              <a:rPr lang="ru-RU" dirty="0"/>
              <a:t>Убрать все поля, передавать аргументы в метод</a:t>
            </a:r>
          </a:p>
          <a:p>
            <a:pPr lvl="1"/>
            <a:r>
              <a:rPr lang="ru-RU" dirty="0"/>
              <a:t>Удалить </a:t>
            </a:r>
            <a:r>
              <a:rPr lang="en-US" dirty="0" err="1"/>
              <a:t>LoadFrom</a:t>
            </a:r>
            <a:r>
              <a:rPr lang="ru-RU" dirty="0"/>
              <a:t> (и доработать тесты)</a:t>
            </a:r>
          </a:p>
          <a:p>
            <a:r>
              <a:rPr lang="ru-RU" dirty="0"/>
              <a:t>Найти и использовать </a:t>
            </a:r>
            <a:r>
              <a:rPr lang="en-US" dirty="0" err="1"/>
              <a:t>PerformMove</a:t>
            </a:r>
            <a:endParaRPr lang="ru-RU" dirty="0"/>
          </a:p>
          <a:p>
            <a:r>
              <a:rPr lang="ru-RU" dirty="0"/>
              <a:t>Выделить </a:t>
            </a:r>
            <a:r>
              <a:rPr lang="en-US" dirty="0" err="1"/>
              <a:t>HasSafeMoves</a:t>
            </a:r>
            <a:endParaRPr lang="ru-RU" dirty="0"/>
          </a:p>
          <a:p>
            <a:r>
              <a:rPr lang="ru-RU" dirty="0"/>
              <a:t>Обобщить пару </a:t>
            </a:r>
            <a:r>
              <a:rPr lang="en-US" dirty="0" err="1"/>
              <a:t>foreach</a:t>
            </a:r>
            <a:r>
              <a:rPr lang="ru-RU" dirty="0"/>
              <a:t> в </a:t>
            </a:r>
            <a:r>
              <a:rPr lang="en-US" dirty="0" err="1"/>
              <a:t>HasMoves</a:t>
            </a:r>
            <a:endParaRPr lang="en-US" dirty="0"/>
          </a:p>
          <a:p>
            <a:r>
              <a:rPr lang="ru-RU" dirty="0"/>
              <a:t>Обобщить для любого цвета, не только белого</a:t>
            </a:r>
          </a:p>
        </p:txBody>
      </p:sp>
      <p:sp>
        <p:nvSpPr>
          <p:cNvPr id="2" name="Заголовок 1"/>
          <p:cNvSpPr>
            <a:spLocks noGrp="1"/>
          </p:cNvSpPr>
          <p:nvPr>
            <p:ph type="title"/>
          </p:nvPr>
        </p:nvSpPr>
        <p:spPr/>
        <p:txBody>
          <a:bodyPr/>
          <a:lstStyle/>
          <a:p>
            <a:r>
              <a:rPr lang="ru-RU" dirty="0">
                <a:solidFill>
                  <a:schemeClr val="tx1"/>
                </a:solidFill>
              </a:rPr>
              <a:t>Разбор задачи</a:t>
            </a:r>
            <a:r>
              <a:rPr lang="ru-RU" dirty="0"/>
              <a:t> </a:t>
            </a:r>
            <a:r>
              <a:rPr lang="en-US" dirty="0"/>
              <a:t>Chess</a:t>
            </a:r>
            <a:endParaRPr lang="ru-RU" dirty="0"/>
          </a:p>
        </p:txBody>
      </p:sp>
    </p:spTree>
    <p:extLst>
      <p:ext uri="{BB962C8B-B14F-4D97-AF65-F5344CB8AC3E}">
        <p14:creationId xmlns:p14="http://schemas.microsoft.com/office/powerpoint/2010/main" val="14473432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718" b="9718"/>
          <a:stretch>
            <a:fillRect/>
          </a:stretch>
        </p:blipFill>
        <p:spPr/>
      </p:pic>
      <p:sp>
        <p:nvSpPr>
          <p:cNvPr id="3" name="Заголовок 2"/>
          <p:cNvSpPr>
            <a:spLocks noGrp="1"/>
          </p:cNvSpPr>
          <p:nvPr>
            <p:ph type="title"/>
          </p:nvPr>
        </p:nvSpPr>
        <p:spPr/>
        <p:txBody>
          <a:bodyPr/>
          <a:lstStyle/>
          <a:p>
            <a:r>
              <a:rPr lang="ru-RU" dirty="0"/>
              <a:t>Чистый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102379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786" b="7786"/>
          <a:stretch>
            <a:fillRect/>
          </a:stretch>
        </p:blipFill>
        <p:spPr/>
      </p:pic>
      <p:sp>
        <p:nvSpPr>
          <p:cNvPr id="3" name="Заголовок 2"/>
          <p:cNvSpPr>
            <a:spLocks noGrp="1"/>
          </p:cNvSpPr>
          <p:nvPr>
            <p:ph type="title"/>
          </p:nvPr>
        </p:nvSpPr>
        <p:spPr/>
        <p:txBody>
          <a:bodyPr/>
          <a:lstStyle/>
          <a:p>
            <a:r>
              <a:rPr lang="ru-RU" dirty="0"/>
              <a:t>Реальный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430786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lgn="ctr">
              <a:buNone/>
            </a:pPr>
            <a:r>
              <a:rPr lang="ru-RU" sz="3600" dirty="0"/>
              <a:t>Оставь место стоянки чище,</a:t>
            </a:r>
            <a:br>
              <a:rPr lang="ru-RU" sz="3600" dirty="0"/>
            </a:br>
            <a:r>
              <a:rPr lang="ru-RU" sz="3600" dirty="0"/>
              <a:t>чем оно было до твоего прихода</a:t>
            </a:r>
            <a:endParaRPr lang="ru-RU" dirty="0"/>
          </a:p>
        </p:txBody>
      </p:sp>
      <p:sp>
        <p:nvSpPr>
          <p:cNvPr id="3" name="Заголовок 2"/>
          <p:cNvSpPr>
            <a:spLocks noGrp="1"/>
          </p:cNvSpPr>
          <p:nvPr>
            <p:ph type="title"/>
          </p:nvPr>
        </p:nvSpPr>
        <p:spPr/>
        <p:txBody>
          <a:bodyPr/>
          <a:lstStyle/>
          <a:p>
            <a:r>
              <a:rPr lang="ru-RU" dirty="0"/>
              <a:t>Правило бойскаута</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3778123"/>
            <a:ext cx="4114800" cy="2530602"/>
          </a:xfrm>
          <a:prstGeom prst="rect">
            <a:avLst/>
          </a:prstGeom>
        </p:spPr>
      </p:pic>
    </p:spTree>
    <p:extLst>
      <p:ext uri="{BB962C8B-B14F-4D97-AF65-F5344CB8AC3E}">
        <p14:creationId xmlns:p14="http://schemas.microsoft.com/office/powerpoint/2010/main" val="26366023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Следуйте</a:t>
            </a:r>
            <a:br>
              <a:rPr lang="ru-RU" dirty="0"/>
            </a:br>
            <a:r>
              <a:rPr lang="ru-RU" dirty="0"/>
              <a:t>Правилу бойскаута</a:t>
            </a:r>
            <a:br>
              <a:rPr lang="ru-RU" dirty="0"/>
            </a:br>
            <a:r>
              <a:rPr lang="ru-RU" dirty="0"/>
              <a:t>в </a:t>
            </a:r>
            <a:r>
              <a:rPr lang="ru-RU"/>
              <a:t>течение МЕСЯЦА</a:t>
            </a:r>
            <a:endParaRPr lang="en-US" dirty="0"/>
          </a:p>
        </p:txBody>
      </p:sp>
    </p:spTree>
    <p:extLst>
      <p:ext uri="{BB962C8B-B14F-4D97-AF65-F5344CB8AC3E}">
        <p14:creationId xmlns:p14="http://schemas.microsoft.com/office/powerpoint/2010/main" val="2631469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rot="20891253">
            <a:off x="1072084" y="2153873"/>
            <a:ext cx="2505075" cy="1828800"/>
          </a:xfrm>
        </p:spPr>
      </p:pic>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контрольное число</a:t>
            </a:r>
            <a:endParaRPr lang="en-US" dirty="0"/>
          </a:p>
        </p:txBody>
      </p:sp>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400" y="4219715"/>
            <a:ext cx="3429000" cy="2333625"/>
          </a:xfrm>
          <a:prstGeom prst="rect">
            <a:avLst/>
          </a:prstGeom>
        </p:spPr>
      </p:pic>
      <p:pic>
        <p:nvPicPr>
          <p:cNvPr id="7" name="Рисунок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0423" y="1628800"/>
            <a:ext cx="3130895" cy="4399384"/>
          </a:xfrm>
          <a:prstGeom prst="rect">
            <a:avLst/>
          </a:prstGeom>
        </p:spPr>
      </p:pic>
      <p:pic>
        <p:nvPicPr>
          <p:cNvPr id="5" name="Рисунок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631679">
            <a:off x="7489698" y="1848654"/>
            <a:ext cx="4262715" cy="3036956"/>
          </a:xfrm>
          <a:prstGeom prst="rect">
            <a:avLst/>
          </a:prstGeom>
        </p:spPr>
      </p:pic>
      <p:pic>
        <p:nvPicPr>
          <p:cNvPr id="8" name="Рисунок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23627" y="4219715"/>
            <a:ext cx="3488625" cy="2369495"/>
          </a:xfrm>
          <a:prstGeom prst="rect">
            <a:avLst/>
          </a:prstGeom>
          <a:ln>
            <a:solidFill>
              <a:schemeClr val="tx1">
                <a:lumMod val="65000"/>
                <a:lumOff val="35000"/>
              </a:schemeClr>
            </a:solidFill>
          </a:ln>
        </p:spPr>
      </p:pic>
    </p:spTree>
    <p:extLst>
      <p:ext uri="{BB962C8B-B14F-4D97-AF65-F5344CB8AC3E}">
        <p14:creationId xmlns:p14="http://schemas.microsoft.com/office/powerpoint/2010/main" val="23590356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r>
              <a:rPr lang="ru-RU" sz="2800" dirty="0"/>
              <a:t>Найди в коде своего проекта</a:t>
            </a:r>
            <a:r>
              <a:rPr lang="en-US" sz="2800" dirty="0"/>
              <a:t> </a:t>
            </a:r>
            <a:r>
              <a:rPr lang="ru-RU" sz="2800" dirty="0"/>
              <a:t>пример</a:t>
            </a:r>
            <a:r>
              <a:rPr lang="en-US" sz="2800" dirty="0"/>
              <a:t> </a:t>
            </a:r>
            <a:r>
              <a:rPr lang="ru-RU" sz="2800" dirty="0"/>
              <a:t>неудачной декомпозиции с точки зрения «</a:t>
            </a:r>
            <a:r>
              <a:rPr lang="ru-RU" sz="2800" dirty="0" err="1"/>
              <a:t>переиспользуемости</a:t>
            </a:r>
            <a:r>
              <a:rPr lang="ru-RU" sz="2800" dirty="0"/>
              <a:t>»</a:t>
            </a:r>
          </a:p>
          <a:p>
            <a:r>
              <a:rPr lang="ru-RU" sz="2800" dirty="0"/>
              <a:t>Проведи </a:t>
            </a:r>
            <a:r>
              <a:rPr lang="ru-RU" sz="2800" dirty="0" err="1"/>
              <a:t>рефакторинг</a:t>
            </a:r>
            <a:endParaRPr lang="ru-RU" sz="2800" dirty="0"/>
          </a:p>
          <a:p>
            <a:r>
              <a:rPr lang="ru-RU" sz="2800" dirty="0"/>
              <a:t>Расскажи на следующем занятии (доклад 5-15 минут)</a:t>
            </a:r>
            <a:r>
              <a:rPr lang="ru-RU" sz="2800" dirty="0">
                <a:solidFill>
                  <a:schemeClr val="accent1"/>
                </a:solidFill>
              </a:rPr>
              <a:t>*</a:t>
            </a:r>
            <a:endParaRPr lang="en-US" sz="2800" dirty="0">
              <a:solidFill>
                <a:schemeClr val="accent1"/>
              </a:solidFill>
            </a:endParaRPr>
          </a:p>
          <a:p>
            <a:endParaRPr lang="en-US" sz="2800" dirty="0">
              <a:solidFill>
                <a:schemeClr val="accent1"/>
              </a:solidFill>
            </a:endParaRPr>
          </a:p>
          <a:p>
            <a:endParaRPr lang="en-US" sz="2800" dirty="0">
              <a:solidFill>
                <a:schemeClr val="accent1"/>
              </a:solidFill>
            </a:endParaRPr>
          </a:p>
          <a:p>
            <a:endParaRPr lang="en-US" sz="2800" dirty="0">
              <a:solidFill>
                <a:schemeClr val="accent1"/>
              </a:solidFill>
            </a:endParaRPr>
          </a:p>
          <a:p>
            <a:pPr marL="0" indent="0">
              <a:buNone/>
            </a:pPr>
            <a:r>
              <a:rPr lang="ru-RU" sz="2400" dirty="0">
                <a:solidFill>
                  <a:schemeClr val="accent1"/>
                </a:solidFill>
              </a:rPr>
              <a:t>*</a:t>
            </a:r>
            <a:r>
              <a:rPr lang="ru-RU" sz="2400" dirty="0"/>
              <a:t> Если вы из одного проекта, делайте в паре</a:t>
            </a:r>
          </a:p>
        </p:txBody>
      </p:sp>
      <p:sp>
        <p:nvSpPr>
          <p:cNvPr id="2" name="Заголовок 1"/>
          <p:cNvSpPr>
            <a:spLocks noGrp="1"/>
          </p:cNvSpPr>
          <p:nvPr>
            <p:ph type="title"/>
          </p:nvPr>
        </p:nvSpPr>
        <p:spPr/>
        <p:txBody>
          <a:bodyPr/>
          <a:lstStyle/>
          <a:p>
            <a:r>
              <a:rPr lang="ru-RU" dirty="0">
                <a:solidFill>
                  <a:schemeClr val="tx1"/>
                </a:solidFill>
              </a:rPr>
              <a:t>Спецзадание</a:t>
            </a:r>
            <a:r>
              <a:rPr lang="ru-RU" dirty="0"/>
              <a:t> </a:t>
            </a:r>
            <a:r>
              <a:rPr lang="en-US" dirty="0"/>
              <a:t>bad composability</a:t>
            </a:r>
            <a:endParaRPr lang="ru-RU" dirty="0"/>
          </a:p>
        </p:txBody>
      </p:sp>
    </p:spTree>
    <p:extLst>
      <p:ext uri="{BB962C8B-B14F-4D97-AF65-F5344CB8AC3E}">
        <p14:creationId xmlns:p14="http://schemas.microsoft.com/office/powerpoint/2010/main" val="421621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4E05C4A9-0667-45B8-AC59-85FD9C81BD21}"/>
              </a:ext>
            </a:extLst>
          </p:cNvPr>
          <p:cNvSpPr>
            <a:spLocks noGrp="1"/>
          </p:cNvSpPr>
          <p:nvPr>
            <p:ph sz="quarter" idx="13"/>
          </p:nvPr>
        </p:nvSpPr>
        <p:spPr/>
        <p:txBody>
          <a:bodyPr anchor="t">
            <a:normAutofit/>
          </a:bodyPr>
          <a:lstStyle/>
          <a:p>
            <a:pPr marL="0" indent="0">
              <a:buNone/>
            </a:pPr>
            <a:endParaRPr lang="en-US" dirty="0"/>
          </a:p>
          <a:p>
            <a:pPr marL="0" indent="0">
              <a:buNone/>
            </a:pPr>
            <a:endParaRPr lang="en-US" dirty="0"/>
          </a:p>
          <a:p>
            <a:pPr marL="0" indent="0">
              <a:buNone/>
            </a:pPr>
            <a:endParaRPr lang="en-US" dirty="0"/>
          </a:p>
          <a:p>
            <a:pPr marL="0" indent="0" algn="ctr">
              <a:buNone/>
            </a:pPr>
            <a:r>
              <a:rPr lang="ru-RU" sz="2800" dirty="0"/>
              <a:t>Заполни форму обратной связи по ссылке</a:t>
            </a:r>
          </a:p>
          <a:p>
            <a:pPr marL="0" indent="0" algn="ctr">
              <a:buNone/>
            </a:pPr>
            <a:r>
              <a:rPr lang="en-US" sz="2800" dirty="0">
                <a:hlinkClick r:id="rId2"/>
              </a:rPr>
              <a:t>http://bit.ly/kontur-courses-feedback</a:t>
            </a:r>
            <a:endParaRPr lang="ru-RU" sz="2800" dirty="0"/>
          </a:p>
          <a:p>
            <a:pPr marL="0" indent="0" algn="ctr">
              <a:buNone/>
            </a:pPr>
            <a:r>
              <a:rPr lang="ru-RU" sz="2800" dirty="0"/>
              <a:t>или</a:t>
            </a:r>
            <a:endParaRPr lang="en-US" sz="2800" dirty="0"/>
          </a:p>
          <a:p>
            <a:pPr marL="0" indent="0" algn="ctr">
              <a:buNone/>
            </a:pPr>
            <a:r>
              <a:rPr lang="ru-RU" sz="2800" dirty="0"/>
              <a:t>по ярлыку </a:t>
            </a:r>
            <a:r>
              <a:rPr lang="en-US" sz="2800" i="1" dirty="0">
                <a:solidFill>
                  <a:schemeClr val="accent1"/>
                </a:solidFill>
              </a:rPr>
              <a:t>feedback</a:t>
            </a:r>
            <a:r>
              <a:rPr lang="en-US" sz="2800" dirty="0"/>
              <a:t> </a:t>
            </a:r>
            <a:r>
              <a:rPr lang="ru-RU" sz="2800" dirty="0"/>
              <a:t>в корне репозитория</a:t>
            </a:r>
          </a:p>
        </p:txBody>
      </p:sp>
      <p:sp>
        <p:nvSpPr>
          <p:cNvPr id="3" name="Заголовок 2">
            <a:extLst>
              <a:ext uri="{FF2B5EF4-FFF2-40B4-BE49-F238E27FC236}">
                <a16:creationId xmlns:a16="http://schemas.microsoft.com/office/drawing/2014/main" id="{1B72F5E6-5086-4A59-ADDF-28C342BF771A}"/>
              </a:ext>
            </a:extLst>
          </p:cNvPr>
          <p:cNvSpPr>
            <a:spLocks noGrp="1"/>
          </p:cNvSpPr>
          <p:nvPr>
            <p:ph type="title"/>
          </p:nvPr>
        </p:nvSpPr>
        <p:spPr/>
        <p:txBody>
          <a:bodyPr/>
          <a:lstStyle/>
          <a:p>
            <a:r>
              <a:rPr lang="ru-RU" dirty="0"/>
              <a:t>Обратная связь</a:t>
            </a:r>
          </a:p>
        </p:txBody>
      </p:sp>
      <p:pic>
        <p:nvPicPr>
          <p:cNvPr id="5" name="Рисунок 4" descr="Речь">
            <a:extLst>
              <a:ext uri="{FF2B5EF4-FFF2-40B4-BE49-F238E27FC236}">
                <a16:creationId xmlns:a16="http://schemas.microsoft.com/office/drawing/2014/main" id="{4CD964C9-55F6-450A-94E0-4A3D7D08BC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5183290" y="1622285"/>
            <a:ext cx="1825352" cy="1825352"/>
          </a:xfrm>
          <a:prstGeom prst="rect">
            <a:avLst/>
          </a:prstGeom>
        </p:spPr>
      </p:pic>
    </p:spTree>
    <p:extLst>
      <p:ext uri="{BB962C8B-B14F-4D97-AF65-F5344CB8AC3E}">
        <p14:creationId xmlns:p14="http://schemas.microsoft.com/office/powerpoint/2010/main" val="1635517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ru-RU" sz="2800" i="1" dirty="0" smtClean="0">
                <a:latin typeface="+mn-lt"/>
              </a:rPr>
              <a:t>Контрольное число для </a:t>
            </a:r>
            <a:r>
              <a:rPr lang="en-US" sz="2800" i="1" dirty="0" smtClean="0">
                <a:latin typeface="+mn-lt"/>
              </a:rPr>
              <a:t>UPC</a:t>
            </a:r>
            <a:r>
              <a:rPr lang="ru-RU" sz="2800" i="1" dirty="0" smtClean="0">
                <a:latin typeface="+mn-lt"/>
              </a:rPr>
              <a:t>:</a:t>
            </a:r>
            <a:endParaRPr lang="ru-RU" sz="2800" i="1" dirty="0" smtClean="0">
              <a:latin typeface="+mn-lt"/>
            </a:endParaRPr>
          </a:p>
          <a:p>
            <a:pPr marL="514350" indent="-514350">
              <a:buFont typeface="+mj-lt"/>
              <a:buAutoNum type="arabicPeriod"/>
            </a:pPr>
            <a:r>
              <a:rPr lang="ru-RU" sz="2800" dirty="0" smtClean="0">
                <a:latin typeface="+mn-lt"/>
              </a:rPr>
              <a:t>Цифры на нечетных позициях (начиная с наименьшего разряда) умножаются на 3 и суммируются</a:t>
            </a:r>
            <a:endParaRPr lang="en-US" sz="2800" dirty="0" smtClean="0">
              <a:latin typeface="+mn-lt"/>
            </a:endParaRPr>
          </a:p>
          <a:p>
            <a:pPr marL="514350" indent="-514350">
              <a:buFont typeface="+mj-lt"/>
              <a:buAutoNum type="arabicPeriod"/>
            </a:pPr>
            <a:r>
              <a:rPr lang="ru-RU" sz="2800" dirty="0" smtClean="0">
                <a:latin typeface="+mn-lt"/>
              </a:rPr>
              <a:t>К результату первого шага прибавляются цифры четных позиций</a:t>
            </a:r>
            <a:endParaRPr lang="en-US" sz="2800" dirty="0" smtClean="0">
              <a:latin typeface="+mn-lt"/>
            </a:endParaRPr>
          </a:p>
          <a:p>
            <a:pPr marL="914371" lvl="1" indent="-514350">
              <a:buFont typeface="+mj-lt"/>
              <a:buAutoNum type="arabicPeriod"/>
            </a:pPr>
            <a:r>
              <a:rPr lang="ru-RU" sz="2400" dirty="0" smtClean="0">
                <a:latin typeface="+mn-lt"/>
              </a:rPr>
              <a:t>Считается остаток от деления на 10, результат назовем </a:t>
            </a:r>
            <a:r>
              <a:rPr lang="en-US" sz="2400" dirty="0" smtClean="0">
                <a:latin typeface="+mn-lt"/>
              </a:rPr>
              <a:t>M</a:t>
            </a:r>
          </a:p>
          <a:p>
            <a:pPr marL="914371" lvl="1" indent="-514350">
              <a:buFont typeface="+mj-lt"/>
              <a:buAutoNum type="arabicPeriod"/>
            </a:pPr>
            <a:r>
              <a:rPr lang="ru-RU" sz="2400" dirty="0" smtClean="0">
                <a:latin typeface="+mn-lt"/>
              </a:rPr>
              <a:t>Если </a:t>
            </a:r>
            <a:r>
              <a:rPr lang="en-US" sz="2400" dirty="0" smtClean="0">
                <a:latin typeface="+mn-lt"/>
              </a:rPr>
              <a:t>M </a:t>
            </a:r>
            <a:r>
              <a:rPr lang="ru-RU" sz="2400" dirty="0" smtClean="0">
                <a:latin typeface="+mn-lt"/>
              </a:rPr>
              <a:t>— ноль, то контрольное число 0, иначе контрольное число = 10 - М</a:t>
            </a:r>
            <a:endParaRPr lang="en-US" sz="2400" dirty="0" smtClean="0">
              <a:latin typeface="+mn-lt"/>
            </a:endParaRPr>
          </a:p>
          <a:p>
            <a:pPr marL="0" indent="0">
              <a:buNone/>
            </a:pPr>
            <a:endParaRPr lang="en-US" sz="2800" i="1" dirty="0">
              <a:latin typeface="+mn-lt"/>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контрольное число</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8328" y="1484784"/>
            <a:ext cx="2870101" cy="1179582"/>
          </a:xfrm>
          <a:prstGeom prst="rect">
            <a:avLst/>
          </a:prstGeom>
        </p:spPr>
      </p:pic>
    </p:spTree>
    <p:extLst>
      <p:ext uri="{BB962C8B-B14F-4D97-AF65-F5344CB8AC3E}">
        <p14:creationId xmlns:p14="http://schemas.microsoft.com/office/powerpoint/2010/main" val="374253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sz="2800" dirty="0" smtClean="0">
                <a:latin typeface="+mn-lt"/>
              </a:rPr>
              <a:t>UPC: </a:t>
            </a:r>
            <a:r>
              <a:rPr lang="ru-RU" dirty="0"/>
              <a:t>03600029145</a:t>
            </a:r>
            <a:r>
              <a:rPr lang="ru-RU" sz="2800" dirty="0" smtClean="0">
                <a:latin typeface="+mn-lt"/>
              </a:rPr>
              <a:t>. Находим значение контрольного числа:</a:t>
            </a:r>
            <a:endParaRPr lang="en-US" sz="2800" dirty="0" smtClean="0">
              <a:latin typeface="+mn-lt"/>
            </a:endParaRPr>
          </a:p>
          <a:p>
            <a:pPr marL="0" indent="0">
              <a:buNone/>
            </a:pPr>
            <a:endParaRPr lang="ru-RU" sz="1400" dirty="0">
              <a:latin typeface="+mn-lt"/>
            </a:endParaRPr>
          </a:p>
          <a:p>
            <a:pPr marL="0" indent="0">
              <a:buNone/>
            </a:pPr>
            <a:r>
              <a:rPr lang="ru-RU" sz="2800" dirty="0">
                <a:latin typeface="Consolas" panose="020B0609020204030204" pitchFamily="49" charset="0"/>
              </a:rPr>
              <a:t>Ц</a:t>
            </a:r>
            <a:r>
              <a:rPr lang="ru-RU" sz="2800" dirty="0" smtClean="0">
                <a:latin typeface="Consolas" panose="020B0609020204030204" pitchFamily="49" charset="0"/>
              </a:rPr>
              <a:t>ифры </a:t>
            </a:r>
            <a:r>
              <a:rPr lang="ru-RU" sz="2800" dirty="0" smtClean="0">
                <a:latin typeface="Consolas" panose="020B0609020204030204" pitchFamily="49" charset="0"/>
              </a:rPr>
              <a:t>номера</a:t>
            </a:r>
            <a:r>
              <a:rPr lang="en-US" sz="2800" dirty="0" smtClean="0">
                <a:latin typeface="Consolas" panose="020B0609020204030204" pitchFamily="49" charset="0"/>
              </a:rPr>
              <a:t> </a:t>
            </a:r>
            <a:r>
              <a:rPr lang="ru-RU" sz="2800" dirty="0">
                <a:latin typeface="Consolas" panose="020B0609020204030204" pitchFamily="49" charset="0"/>
              </a:rPr>
              <a:t>0</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6</a:t>
            </a:r>
            <a:r>
              <a:rPr lang="ru-RU" sz="2800" dirty="0" smtClean="0">
                <a:latin typeface="Consolas" panose="020B0609020204030204" pitchFamily="49" charset="0"/>
              </a:rPr>
              <a:t> </a:t>
            </a:r>
            <a:r>
              <a:rPr lang="ru-RU" sz="2800" dirty="0">
                <a:latin typeface="Consolas" panose="020B0609020204030204" pitchFamily="49" charset="0"/>
              </a:rPr>
              <a:t>0</a:t>
            </a:r>
            <a:r>
              <a:rPr lang="ru-RU" sz="2800" dirty="0" smtClean="0">
                <a:latin typeface="Consolas" panose="020B0609020204030204" pitchFamily="49" charset="0"/>
              </a:rPr>
              <a:t> </a:t>
            </a:r>
            <a:r>
              <a:rPr lang="ru-RU" sz="2800" dirty="0">
                <a:latin typeface="Consolas" panose="020B0609020204030204" pitchFamily="49" charset="0"/>
              </a:rPr>
              <a:t>0</a:t>
            </a:r>
            <a:r>
              <a:rPr lang="ru-RU" sz="2800" dirty="0" smtClean="0">
                <a:latin typeface="Consolas" panose="020B0609020204030204" pitchFamily="49" charset="0"/>
              </a:rPr>
              <a:t> </a:t>
            </a:r>
            <a:r>
              <a:rPr lang="ru-RU" sz="2800" dirty="0">
                <a:latin typeface="Consolas" panose="020B0609020204030204" pitchFamily="49" charset="0"/>
              </a:rPr>
              <a:t>0</a:t>
            </a:r>
            <a:r>
              <a:rPr lang="ru-RU" sz="2800" dirty="0" smtClean="0">
                <a:latin typeface="Consolas" panose="020B0609020204030204" pitchFamily="49" charset="0"/>
              </a:rPr>
              <a:t> </a:t>
            </a:r>
            <a:r>
              <a:rPr lang="ru-RU" sz="2800" dirty="0">
                <a:latin typeface="Consolas" panose="020B0609020204030204" pitchFamily="49" charset="0"/>
              </a:rPr>
              <a:t>2</a:t>
            </a:r>
            <a:r>
              <a:rPr lang="ru-RU" sz="2800" dirty="0" smtClean="0">
                <a:latin typeface="Consolas" panose="020B0609020204030204" pitchFamily="49" charset="0"/>
              </a:rPr>
              <a:t> </a:t>
            </a:r>
            <a:r>
              <a:rPr lang="ru-RU" sz="2800" dirty="0" smtClean="0">
                <a:latin typeface="Consolas" panose="020B0609020204030204" pitchFamily="49" charset="0"/>
              </a:rPr>
              <a:t>9 1</a:t>
            </a:r>
            <a:r>
              <a:rPr lang="ru-RU" sz="2800" dirty="0" smtClean="0">
                <a:latin typeface="Consolas" panose="020B0609020204030204" pitchFamily="49" charset="0"/>
              </a:rPr>
              <a:t> </a:t>
            </a:r>
            <a:r>
              <a:rPr lang="ru-RU" sz="2800" dirty="0" smtClean="0">
                <a:latin typeface="Consolas" panose="020B0609020204030204" pitchFamily="49" charset="0"/>
              </a:rPr>
              <a:t>4 5</a:t>
            </a:r>
            <a:endParaRPr lang="ru-RU" sz="2800" dirty="0">
              <a:latin typeface="Consolas" panose="020B0609020204030204" pitchFamily="49" charset="0"/>
            </a:endParaRPr>
          </a:p>
          <a:p>
            <a:pPr marL="0" indent="0">
              <a:buNone/>
            </a:pPr>
            <a:r>
              <a:rPr lang="ru-RU" sz="2800" dirty="0" smtClean="0">
                <a:latin typeface="Consolas" panose="020B0609020204030204" pitchFamily="49" charset="0"/>
              </a:rPr>
              <a:t>Множитель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1</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1</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1</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a:t>
            </a:r>
            <a:r>
              <a:rPr lang="ru-RU" sz="2800" dirty="0">
                <a:latin typeface="Consolas" panose="020B0609020204030204" pitchFamily="49" charset="0"/>
              </a:rPr>
              <a:t>1</a:t>
            </a:r>
            <a:r>
              <a:rPr lang="ru-RU" sz="2800" dirty="0" smtClean="0">
                <a:latin typeface="Consolas" panose="020B0609020204030204" pitchFamily="49" charset="0"/>
              </a:rPr>
              <a:t> </a:t>
            </a:r>
            <a:r>
              <a:rPr lang="ru-RU" sz="2800" dirty="0">
                <a:latin typeface="Consolas" panose="020B0609020204030204" pitchFamily="49" charset="0"/>
              </a:rPr>
              <a:t>3</a:t>
            </a:r>
            <a:r>
              <a:rPr lang="ru-RU" sz="2800" dirty="0" smtClean="0">
                <a:latin typeface="Consolas" panose="020B0609020204030204" pitchFamily="49" charset="0"/>
              </a:rPr>
              <a:t> 1 3</a:t>
            </a:r>
            <a:endParaRPr lang="ru-RU" sz="2800" dirty="0">
              <a:latin typeface="Consolas" panose="020B0609020204030204" pitchFamily="49" charset="0"/>
            </a:endParaRPr>
          </a:p>
          <a:p>
            <a:pPr marL="0" indent="0">
              <a:buNone/>
            </a:pPr>
            <a:endParaRPr lang="en-US" sz="1400" dirty="0" smtClean="0">
              <a:latin typeface="+mn-lt"/>
            </a:endParaRPr>
          </a:p>
          <a:p>
            <a:pPr marL="0" indent="0">
              <a:buNone/>
            </a:pPr>
            <a:r>
              <a:rPr lang="en-US" sz="2800" dirty="0">
                <a:latin typeface="+mn-lt"/>
              </a:rPr>
              <a:t>s</a:t>
            </a:r>
            <a:r>
              <a:rPr lang="en-US" sz="2800" dirty="0" smtClean="0">
                <a:latin typeface="+mn-lt"/>
              </a:rPr>
              <a:t>um</a:t>
            </a:r>
            <a:r>
              <a:rPr lang="ru-RU" sz="2800" dirty="0" smtClean="0">
                <a:latin typeface="+mn-lt"/>
              </a:rPr>
              <a:t> </a:t>
            </a:r>
            <a:r>
              <a:rPr lang="ru-RU" sz="2800" dirty="0">
                <a:latin typeface="+mn-lt"/>
              </a:rPr>
              <a:t>= </a:t>
            </a:r>
            <a:r>
              <a:rPr lang="ru-RU" sz="2800" dirty="0" smtClean="0">
                <a:latin typeface="Consolas" panose="020B0609020204030204" pitchFamily="49" charset="0"/>
              </a:rPr>
              <a:t>0</a:t>
            </a:r>
            <a:r>
              <a:rPr lang="ru-RU" sz="2800" dirty="0" smtClean="0">
                <a:latin typeface="Consolas" panose="020B0609020204030204" pitchFamily="49" charset="0"/>
              </a:rPr>
              <a:t>×3 + </a:t>
            </a:r>
            <a:r>
              <a:rPr lang="ru-RU" sz="2800" dirty="0" smtClean="0">
                <a:latin typeface="Consolas" panose="020B0609020204030204" pitchFamily="49" charset="0"/>
              </a:rPr>
              <a:t>3</a:t>
            </a:r>
            <a:r>
              <a:rPr lang="ru-RU" sz="2800" dirty="0" smtClean="0">
                <a:latin typeface="Consolas" panose="020B0609020204030204" pitchFamily="49" charset="0"/>
              </a:rPr>
              <a:t>×1 </a:t>
            </a:r>
            <a:r>
              <a:rPr lang="ru-RU" sz="2800" dirty="0">
                <a:latin typeface="Consolas" panose="020B0609020204030204" pitchFamily="49" charset="0"/>
              </a:rPr>
              <a:t>+ </a:t>
            </a:r>
            <a:r>
              <a:rPr lang="ru-RU" sz="2800" dirty="0" smtClean="0">
                <a:latin typeface="Consolas" panose="020B0609020204030204" pitchFamily="49" charset="0"/>
              </a:rPr>
              <a:t>6×3 </a:t>
            </a:r>
            <a:r>
              <a:rPr lang="ru-RU" sz="2800" dirty="0">
                <a:latin typeface="Consolas" panose="020B0609020204030204" pitchFamily="49" charset="0"/>
              </a:rPr>
              <a:t>+ </a:t>
            </a:r>
            <a:r>
              <a:rPr lang="ru-RU" sz="2800" dirty="0" smtClean="0">
                <a:latin typeface="Consolas" panose="020B0609020204030204" pitchFamily="49" charset="0"/>
              </a:rPr>
              <a:t>0×1 </a:t>
            </a:r>
            <a:r>
              <a:rPr lang="ru-RU" sz="2800" dirty="0">
                <a:latin typeface="Consolas" panose="020B0609020204030204" pitchFamily="49" charset="0"/>
              </a:rPr>
              <a:t>+ </a:t>
            </a:r>
            <a:r>
              <a:rPr lang="ru-RU" sz="2800" dirty="0" smtClean="0">
                <a:latin typeface="Consolas" panose="020B0609020204030204" pitchFamily="49" charset="0"/>
              </a:rPr>
              <a:t>0</a:t>
            </a:r>
            <a:r>
              <a:rPr lang="ru-RU" sz="2800" dirty="0" smtClean="0">
                <a:latin typeface="Consolas" panose="020B0609020204030204" pitchFamily="49" charset="0"/>
              </a:rPr>
              <a:t>×3 </a:t>
            </a:r>
            <a:r>
              <a:rPr lang="ru-RU" sz="2800" dirty="0">
                <a:latin typeface="Consolas" panose="020B0609020204030204" pitchFamily="49" charset="0"/>
              </a:rPr>
              <a:t>+ </a:t>
            </a:r>
            <a:r>
              <a:rPr lang="ru-RU" sz="2800" dirty="0" smtClean="0">
                <a:latin typeface="Consolas" panose="020B0609020204030204" pitchFamily="49" charset="0"/>
              </a:rPr>
              <a:t>0×1 </a:t>
            </a:r>
            <a:r>
              <a:rPr lang="ru-RU" sz="2800" dirty="0">
                <a:latin typeface="Consolas" panose="020B0609020204030204" pitchFamily="49" charset="0"/>
              </a:rPr>
              <a:t>+ </a:t>
            </a:r>
            <a:r>
              <a:rPr lang="ru-RU" sz="2800" dirty="0" smtClean="0">
                <a:latin typeface="Consolas" panose="020B0609020204030204" pitchFamily="49" charset="0"/>
              </a:rPr>
              <a:t>2×3 </a:t>
            </a:r>
            <a:r>
              <a:rPr lang="ru-RU" sz="2800" dirty="0">
                <a:latin typeface="Consolas" panose="020B0609020204030204" pitchFamily="49" charset="0"/>
              </a:rPr>
              <a:t>+ </a:t>
            </a:r>
            <a:r>
              <a:rPr lang="ru-RU" sz="2800" dirty="0" smtClean="0">
                <a:latin typeface="Consolas" panose="020B0609020204030204" pitchFamily="49" charset="0"/>
              </a:rPr>
              <a:t>9×1 </a:t>
            </a:r>
            <a:r>
              <a:rPr lang="ru-RU" sz="2800" dirty="0">
                <a:latin typeface="Consolas" panose="020B0609020204030204" pitchFamily="49" charset="0"/>
              </a:rPr>
              <a:t>+ </a:t>
            </a:r>
            <a:r>
              <a:rPr lang="ru-RU" sz="2800" dirty="0" smtClean="0">
                <a:latin typeface="Consolas" panose="020B0609020204030204" pitchFamily="49" charset="0"/>
              </a:rPr>
              <a:t>1×3 </a:t>
            </a:r>
            <a:r>
              <a:rPr lang="ru-RU" sz="2800" dirty="0">
                <a:latin typeface="Consolas" panose="020B0609020204030204" pitchFamily="49" charset="0"/>
              </a:rPr>
              <a:t>+ </a:t>
            </a:r>
            <a:r>
              <a:rPr lang="ru-RU" sz="2800" dirty="0" smtClean="0">
                <a:latin typeface="Consolas" panose="020B0609020204030204" pitchFamily="49" charset="0"/>
              </a:rPr>
              <a:t>4×1 + 5×3 </a:t>
            </a:r>
            <a:r>
              <a:rPr lang="ru-RU" sz="2800" dirty="0">
                <a:latin typeface="Consolas" panose="020B0609020204030204" pitchFamily="49" charset="0"/>
              </a:rPr>
              <a:t>= </a:t>
            </a:r>
            <a:r>
              <a:rPr lang="en-US" sz="2800" dirty="0" smtClean="0">
                <a:latin typeface="Consolas" panose="020B0609020204030204" pitchFamily="49" charset="0"/>
              </a:rPr>
              <a:t>58</a:t>
            </a:r>
          </a:p>
          <a:p>
            <a:pPr marL="0" indent="0">
              <a:buNone/>
            </a:pPr>
            <a:r>
              <a:rPr lang="en-US" sz="2800" dirty="0" smtClean="0">
                <a:latin typeface="Consolas" panose="020B0609020204030204" pitchFamily="49" charset="0"/>
              </a:rPr>
              <a:t>M = 58 % 10 = 8</a:t>
            </a:r>
          </a:p>
          <a:p>
            <a:pPr marL="0" indent="0">
              <a:buNone/>
            </a:pPr>
            <a:r>
              <a:rPr lang="en-US" sz="2800" dirty="0" smtClean="0">
                <a:latin typeface="Consolas" panose="020B0609020204030204" pitchFamily="49" charset="0"/>
              </a:rPr>
              <a:t>M ≠</a:t>
            </a:r>
            <a:r>
              <a:rPr lang="ru-RU" sz="2800" dirty="0" smtClean="0">
                <a:latin typeface="Consolas" panose="020B0609020204030204" pitchFamily="49" charset="0"/>
              </a:rPr>
              <a:t> 0 </a:t>
            </a:r>
            <a:r>
              <a:rPr lang="en-US" sz="2800" dirty="0" smtClean="0">
                <a:latin typeface="Consolas" panose="020B0609020204030204" pitchFamily="49" charset="0"/>
              </a:rPr>
              <a:t>=&gt; res</a:t>
            </a:r>
            <a:r>
              <a:rPr lang="ru-RU" sz="2800" dirty="0" smtClean="0">
                <a:latin typeface="Consolas" panose="020B0609020204030204" pitchFamily="49" charset="0"/>
              </a:rPr>
              <a:t> = </a:t>
            </a:r>
            <a:r>
              <a:rPr lang="en-US" sz="2800" dirty="0" smtClean="0">
                <a:latin typeface="Consolas" panose="020B0609020204030204" pitchFamily="49" charset="0"/>
              </a:rPr>
              <a:t>10 – 8 = 2</a:t>
            </a:r>
            <a:endParaRPr lang="en-US" sz="2800" dirty="0">
              <a:latin typeface="Consolas" panose="020B0609020204030204" pitchFamily="49" charset="0"/>
            </a:endParaRPr>
          </a:p>
        </p:txBody>
      </p:sp>
      <p:sp>
        <p:nvSpPr>
          <p:cNvPr id="3" name="Заголовок 2"/>
          <p:cNvSpPr>
            <a:spLocks noGrp="1"/>
          </p:cNvSpPr>
          <p:nvPr>
            <p:ph type="title"/>
          </p:nvPr>
        </p:nvSpPr>
        <p:spPr/>
        <p:txBody>
          <a:bodyPr/>
          <a:lstStyle/>
          <a:p>
            <a:r>
              <a:rPr lang="ru-RU" dirty="0" smtClean="0">
                <a:solidFill>
                  <a:schemeClr val="tx1"/>
                </a:solidFill>
              </a:rPr>
              <a:t>Задача</a:t>
            </a:r>
            <a:r>
              <a:rPr lang="ru-RU" dirty="0" smtClean="0"/>
              <a:t> контрольное число</a:t>
            </a:r>
            <a:endParaRPr lang="en-US" dirty="0"/>
          </a:p>
        </p:txBody>
      </p:sp>
    </p:spTree>
    <p:extLst>
      <p:ext uri="{BB962C8B-B14F-4D97-AF65-F5344CB8AC3E}">
        <p14:creationId xmlns:p14="http://schemas.microsoft.com/office/powerpoint/2010/main" val="244603224"/>
      </p:ext>
    </p:extLst>
  </p:cSld>
  <p:clrMapOvr>
    <a:masterClrMapping/>
  </p:clrMapOvr>
</p:sld>
</file>

<file path=ppt/theme/theme1.xml><?xml version="1.0" encoding="utf-8"?>
<a:theme xmlns:a="http://schemas.openxmlformats.org/drawingml/2006/main" name="Макеты слайдов с основной цветовой темой">
  <a:themeElements>
    <a:clrScheme name="Контур.Продукты">
      <a:dk1>
        <a:srgbClr val="000000"/>
      </a:dk1>
      <a:lt1>
        <a:sysClr val="window" lastClr="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Презентация.Контур">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2.xml><?xml version="1.0" encoding="utf-8"?>
<a:theme xmlns:a="http://schemas.openxmlformats.org/drawingml/2006/main" name="Макеты слайдов для демонстрации кода">
  <a:themeElements>
    <a:clrScheme name="Контур.Код">
      <a:dk1>
        <a:srgbClr val="000000"/>
      </a:dk1>
      <a:lt1>
        <a:sysClr val="window" lastClr="FFFFFF"/>
      </a:lt1>
      <a:dk2>
        <a:srgbClr val="000000"/>
      </a:dk2>
      <a:lt2>
        <a:srgbClr val="FFFFFF"/>
      </a:lt2>
      <a:accent1>
        <a:srgbClr val="D94440"/>
      </a:accent1>
      <a:accent2>
        <a:srgbClr val="008000"/>
      </a:accent2>
      <a:accent3>
        <a:srgbClr val="0000FF"/>
      </a:accent3>
      <a:accent4>
        <a:srgbClr val="800080"/>
      </a:accent4>
      <a:accent5>
        <a:srgbClr val="2B91AF"/>
      </a:accent5>
      <a:accent6>
        <a:srgbClr val="A31515"/>
      </a:accent6>
      <a:hlink>
        <a:srgbClr val="0070C0"/>
      </a:hlink>
      <a:folHlink>
        <a:srgbClr val="800080"/>
      </a:folHlink>
    </a:clrScheme>
    <a:fontScheme name="Segoe and Consolas">
      <a:majorFont>
        <a:latin typeface="Segoe UI Light"/>
        <a:ea typeface=""/>
        <a:cs typeface=""/>
      </a:majorFont>
      <a:minorFont>
        <a:latin typeface="Consola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0c9149cd-f996-4d9e-91c9-ce8e5945528f">KQK76PRV35WE-1143-163</_dlc_DocId>
    <_dlc_DocIdUrl xmlns="0c9149cd-f996-4d9e-91c9-ce8e5945528f">
      <Url>https://sps.skbkontur.ru/Services/officespace/_layouts/DocIdRedir.aspx?ID=KQK76PRV35WE-1143-163</Url>
      <Description>KQK76PRV35WE-1143-163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E346D4429ECB76409F7994AE89987FCA" ma:contentTypeVersion="0" ma:contentTypeDescription="Создание документа." ma:contentTypeScope="" ma:versionID="3cbcf180bdc4db4d624f0fe699415cfd">
  <xsd:schema xmlns:xsd="http://www.w3.org/2001/XMLSchema" xmlns:xs="http://www.w3.org/2001/XMLSchema" xmlns:p="http://schemas.microsoft.com/office/2006/metadata/properties" xmlns:ns2="0c9149cd-f996-4d9e-91c9-ce8e5945528f" targetNamespace="http://schemas.microsoft.com/office/2006/metadata/properties" ma:root="true" ma:fieldsID="8c6f0fecba2eaac0d733b3b653b3f5ff" ns2:_="">
    <xsd:import namespace="0c9149cd-f996-4d9e-91c9-ce8e5945528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9149cd-f996-4d9e-91c9-ce8e5945528f" elementFormDefault="qualified">
    <xsd:import namespace="http://schemas.microsoft.com/office/2006/documentManagement/types"/>
    <xsd:import namespace="http://schemas.microsoft.com/office/infopath/2007/PartnerControls"/>
    <xsd:element name="_dlc_DocId" ma:index="8" nillable="true" ma:displayName="Значение идентификатора документа" ma:description="Значение идентификатора документа, присвоенного данному элементу." ma:internalName="_dlc_DocId" ma:readOnly="true">
      <xsd:simpleType>
        <xsd:restriction base="dms:Text"/>
      </xsd:simpleType>
    </xsd:element>
    <xsd:element name="_dlc_DocIdUrl" ma:index="9" nillable="true" ma:displayName="Идентификатор документа" ma:description="Постоянная ссылка на этот документ."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Сохранить идентификатор" ma:description="Сохранять идентификатор при добавлении."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7F3B4-626C-48E6-A3BF-29668BFEB3E8}">
  <ds:schemaRefs>
    <ds:schemaRef ds:uri="http://schemas.microsoft.com/sharepoint/events"/>
  </ds:schemaRefs>
</ds:datastoreItem>
</file>

<file path=customXml/itemProps2.xml><?xml version="1.0" encoding="utf-8"?>
<ds:datastoreItem xmlns:ds="http://schemas.openxmlformats.org/officeDocument/2006/customXml" ds:itemID="{45CE6859-96AE-4F55-91FD-B1143C1F920F}">
  <ds:schemaRefs>
    <ds:schemaRef ds:uri="http://schemas.microsoft.com/office/2006/documentManagement/types"/>
    <ds:schemaRef ds:uri="http://schemas.microsoft.com/office/infopath/2007/PartnerControls"/>
    <ds:schemaRef ds:uri="0c9149cd-f996-4d9e-91c9-ce8e5945528f"/>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392A0E88-C45E-4035-ACB1-85AF74E6A8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9149cd-f996-4d9e-91c9-ce8e59455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3C9FC0A9-D1C6-450E-992B-D3422A85EAB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Kontur Edu</Template>
  <TotalTime>3667</TotalTime>
  <Words>2527</Words>
  <Application>Microsoft Office PowerPoint</Application>
  <PresentationFormat>Широкоэкранный</PresentationFormat>
  <Paragraphs>486</Paragraphs>
  <Slides>71</Slides>
  <Notes>42</Notes>
  <HiddenSlides>4</HiddenSlides>
  <MMClips>0</MMClips>
  <ScaleCrop>false</ScaleCrop>
  <HeadingPairs>
    <vt:vector size="6" baseType="variant">
      <vt:variant>
        <vt:lpstr>Использованные шрифты</vt:lpstr>
      </vt:variant>
      <vt:variant>
        <vt:i4>8</vt:i4>
      </vt:variant>
      <vt:variant>
        <vt:lpstr>Тема</vt:lpstr>
      </vt:variant>
      <vt:variant>
        <vt:i4>2</vt:i4>
      </vt:variant>
      <vt:variant>
        <vt:lpstr>Заголовки слайдов</vt:lpstr>
      </vt:variant>
      <vt:variant>
        <vt:i4>71</vt:i4>
      </vt:variant>
    </vt:vector>
  </HeadingPairs>
  <TitlesOfParts>
    <vt:vector size="81" baseType="lpstr">
      <vt:lpstr>Arial</vt:lpstr>
      <vt:lpstr>Calibri</vt:lpstr>
      <vt:lpstr>Consolas</vt:lpstr>
      <vt:lpstr>Courier New</vt:lpstr>
      <vt:lpstr>Fira Code</vt:lpstr>
      <vt:lpstr>Segoe UI</vt:lpstr>
      <vt:lpstr>Segoe UI Light</vt:lpstr>
      <vt:lpstr>Wingdings</vt:lpstr>
      <vt:lpstr>Макеты слайдов с основной цветовой темой</vt:lpstr>
      <vt:lpstr>Макеты слайдов для демонстрации кода</vt:lpstr>
      <vt:lpstr>CLEAN CODE</vt:lpstr>
      <vt:lpstr>Зачем заботиться о качестве кода?</vt:lpstr>
      <vt:lpstr>Как заботиться о качестве кода?</vt:lpstr>
      <vt:lpstr>Зачем нужен чистый код?</vt:lpstr>
      <vt:lpstr>Гигиенический минимум</vt:lpstr>
      <vt:lpstr>Что такое SRP?</vt:lpstr>
      <vt:lpstr>Задача контрольное число</vt:lpstr>
      <vt:lpstr>Задача контрольное число</vt:lpstr>
      <vt:lpstr>Задача контрольное число</vt:lpstr>
      <vt:lpstr>Задача контрольное число</vt:lpstr>
      <vt:lpstr>Задача контрольное число</vt:lpstr>
      <vt:lpstr>ControlDigit / Isbn13</vt:lpstr>
      <vt:lpstr>Разбор задачи controldigit</vt:lpstr>
      <vt:lpstr>Modular Design Principles?</vt:lpstr>
      <vt:lpstr>Помогает ли модульность?</vt:lpstr>
      <vt:lpstr>Маркер dry</vt:lpstr>
      <vt:lpstr>decomposition</vt:lpstr>
      <vt:lpstr>Задача разбить на поля csv</vt:lpstr>
      <vt:lpstr>No Decomposition</vt:lpstr>
      <vt:lpstr>Маркеры плохой декомпозиции</vt:lpstr>
      <vt:lpstr>Вернемся к задаче</vt:lpstr>
      <vt:lpstr>Введем понятие токена</vt:lpstr>
      <vt:lpstr>Как использовать токены</vt:lpstr>
      <vt:lpstr>decomposition</vt:lpstr>
      <vt:lpstr>composability</vt:lpstr>
      <vt:lpstr>composability</vt:lpstr>
      <vt:lpstr>composability</vt:lpstr>
      <vt:lpstr>Методы расширения в C#</vt:lpstr>
      <vt:lpstr>Monkey Patching в JS</vt:lpstr>
      <vt:lpstr>задача циклический сдвиг</vt:lpstr>
      <vt:lpstr>задача циклический сдвиг</vt:lpstr>
      <vt:lpstr>задача циклический сдвиг</vt:lpstr>
      <vt:lpstr>Циклический сдвиг массива</vt:lpstr>
      <vt:lpstr>Циклический сдвиг массива</vt:lpstr>
      <vt:lpstr>Маркеры плохой компонуемости</vt:lpstr>
      <vt:lpstr>Общие компоненты</vt:lpstr>
      <vt:lpstr>Задача контрольное число</vt:lpstr>
      <vt:lpstr>Задача контрольное число</vt:lpstr>
      <vt:lpstr>Задача controldigit</vt:lpstr>
      <vt:lpstr>Задача контрольное число</vt:lpstr>
      <vt:lpstr>Разбор задачи controldigit</vt:lpstr>
      <vt:lpstr>readability</vt:lpstr>
      <vt:lpstr>Samples / pathfinder.cs</vt:lpstr>
      <vt:lpstr>Маркер статически изменяемые данные</vt:lpstr>
      <vt:lpstr>Samples / pathfinder.JS</vt:lpstr>
      <vt:lpstr>Маркер статически изменяемые данные</vt:lpstr>
      <vt:lpstr>Маркер скрыт поток данных</vt:lpstr>
      <vt:lpstr>Маркер скрыт поток данных</vt:lpstr>
      <vt:lpstr>Презентация PowerPoint</vt:lpstr>
      <vt:lpstr>Презентация PowerPoint</vt:lpstr>
      <vt:lpstr>Презентация PowerPoint</vt:lpstr>
      <vt:lpstr>Маркер я так не объясняю</vt:lpstr>
      <vt:lpstr>Презентация PowerPoint</vt:lpstr>
      <vt:lpstr>Презентация PowerPoint</vt:lpstr>
      <vt:lpstr>Immutable style</vt:lpstr>
      <vt:lpstr>Immutable style</vt:lpstr>
      <vt:lpstr>Презентация PowerPoint</vt:lpstr>
      <vt:lpstr>Презентация PowerPoint</vt:lpstr>
      <vt:lpstr>Маркер ох, хочу кофе</vt:lpstr>
      <vt:lpstr>Презентация PowerPoint</vt:lpstr>
      <vt:lpstr>Презентация PowerPoint</vt:lpstr>
      <vt:lpstr>Маркеры плохой читаемости</vt:lpstr>
      <vt:lpstr>Задача chess</vt:lpstr>
      <vt:lpstr>Какие маркеры заметили?</vt:lpstr>
      <vt:lpstr>Разбор задачи Chess</vt:lpstr>
      <vt:lpstr>Чистый код</vt:lpstr>
      <vt:lpstr>Реальный код</vt:lpstr>
      <vt:lpstr>Правило бойскаута</vt:lpstr>
      <vt:lpstr>Следуйте Правилу бойскаута в течение МЕСЯЦА</vt:lpstr>
      <vt:lpstr>Спецзадание bad composability</vt:lpstr>
      <vt:lpstr>Обратная связь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Самохина Вероника Дмитриевна</cp:lastModifiedBy>
  <cp:revision>411</cp:revision>
  <dcterms:created xsi:type="dcterms:W3CDTF">2014-03-14T10:29:29Z</dcterms:created>
  <dcterms:modified xsi:type="dcterms:W3CDTF">2018-05-31T07:52:44Z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0x010100E346D4429ECB76409F7994AE89987FCA</vt:lpwstr>
  </property>
  <property fmtid="{D5CDD505-2E9C-101B-9397-08002B2CF9AE}" pid="3" name="_dlc_DocIdItemGuid">
    <vt:lpwstr>fdaee2e1-41f4-4505-bceb-4523d90ad3f1</vt:lpwstr>
  </property>
</Properties>
</file>