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59"/>
  </p:notesMasterIdLst>
  <p:handoutMasterIdLst>
    <p:handoutMasterId r:id="rId60"/>
  </p:handoutMasterIdLst>
  <p:sldIdLst>
    <p:sldId id="256" r:id="rId7"/>
    <p:sldId id="258" r:id="rId8"/>
    <p:sldId id="308" r:id="rId9"/>
    <p:sldId id="309" r:id="rId10"/>
    <p:sldId id="264" r:id="rId11"/>
    <p:sldId id="310" r:id="rId12"/>
    <p:sldId id="259" r:id="rId13"/>
    <p:sldId id="260" r:id="rId14"/>
    <p:sldId id="261" r:id="rId15"/>
    <p:sldId id="262" r:id="rId16"/>
    <p:sldId id="263" r:id="rId17"/>
    <p:sldId id="265" r:id="rId18"/>
    <p:sldId id="312" r:id="rId19"/>
    <p:sldId id="267" r:id="rId20"/>
    <p:sldId id="270" r:id="rId21"/>
    <p:sldId id="268" r:id="rId22"/>
    <p:sldId id="314" r:id="rId23"/>
    <p:sldId id="313" r:id="rId24"/>
    <p:sldId id="271" r:id="rId25"/>
    <p:sldId id="272" r:id="rId26"/>
    <p:sldId id="307" r:id="rId27"/>
    <p:sldId id="315" r:id="rId28"/>
    <p:sldId id="273" r:id="rId29"/>
    <p:sldId id="274" r:id="rId30"/>
    <p:sldId id="275" r:id="rId31"/>
    <p:sldId id="276" r:id="rId32"/>
    <p:sldId id="305" r:id="rId33"/>
    <p:sldId id="278" r:id="rId34"/>
    <p:sldId id="279" r:id="rId35"/>
    <p:sldId id="280" r:id="rId36"/>
    <p:sldId id="281" r:id="rId37"/>
    <p:sldId id="282" r:id="rId38"/>
    <p:sldId id="283" r:id="rId39"/>
    <p:sldId id="284" r:id="rId40"/>
    <p:sldId id="303" r:id="rId41"/>
    <p:sldId id="285" r:id="rId42"/>
    <p:sldId id="286" r:id="rId43"/>
    <p:sldId id="304" r:id="rId44"/>
    <p:sldId id="289" r:id="rId45"/>
    <p:sldId id="290" r:id="rId46"/>
    <p:sldId id="291" r:id="rId47"/>
    <p:sldId id="292" r:id="rId48"/>
    <p:sldId id="293" r:id="rId49"/>
    <p:sldId id="294" r:id="rId50"/>
    <p:sldId id="302" r:id="rId51"/>
    <p:sldId id="311" r:id="rId52"/>
    <p:sldId id="296" r:id="rId53"/>
    <p:sldId id="297" r:id="rId54"/>
    <p:sldId id="298" r:id="rId55"/>
    <p:sldId id="299" r:id="rId56"/>
    <p:sldId id="300" r:id="rId57"/>
    <p:sldId id="301" r:id="rId5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309"/>
            <p14:sldId id="264"/>
            <p14:sldId id="310"/>
            <p14:sldId id="259"/>
            <p14:sldId id="260"/>
            <p14:sldId id="261"/>
            <p14:sldId id="262"/>
            <p14:sldId id="263"/>
          </p14:sldIdLst>
        </p14:section>
        <p14:section name="Decomposition" id="{C0CDF7E5-439C-4561-8F61-6C0123FDA5AA}">
          <p14:sldIdLst>
            <p14:sldId id="265"/>
            <p14:sldId id="312"/>
            <p14:sldId id="267"/>
            <p14:sldId id="270"/>
            <p14:sldId id="268"/>
            <p14:sldId id="314"/>
            <p14:sldId id="313"/>
          </p14:sldIdLst>
        </p14:section>
        <p14:section name="Composability" id="{50177EF8-0E39-433E-91A0-8FF2D2153F1D}">
          <p14:sldIdLst>
            <p14:sldId id="271"/>
            <p14:sldId id="272"/>
            <p14:sldId id="307"/>
            <p14:sldId id="315"/>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04"/>
            <p14:sldId id="289"/>
            <p14:sldId id="290"/>
            <p14:sldId id="291"/>
            <p14:sldId id="292"/>
            <p14:sldId id="293"/>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19" autoAdjust="0"/>
    <p:restoredTop sz="81149" autoAdjust="0"/>
  </p:normalViewPr>
  <p:slideViewPr>
    <p:cSldViewPr>
      <p:cViewPr varScale="1">
        <p:scale>
          <a:sx n="94" d="100"/>
          <a:sy n="94" d="100"/>
        </p:scale>
        <p:origin x="45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608"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22.01.2018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22.01.2018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r>
              <a:rPr lang="ru-RU" baseline="0" dirty="0" smtClean="0"/>
              <a:t>.</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smtClean="0"/>
              <a:t>Решение </a:t>
            </a:r>
            <a:r>
              <a:rPr lang="ru-RU" baseline="0" dirty="0"/>
              <a:t>с </a:t>
            </a:r>
            <a:r>
              <a:rPr lang="en-US" baseline="0" dirty="0"/>
              <a:t>LINQ</a:t>
            </a:r>
            <a:r>
              <a:rPr lang="ru-RU" baseline="0" dirty="0"/>
              <a:t> короче, очевиднее, но менее эффективно, хотя асимптотика та же</a:t>
            </a:r>
            <a:r>
              <a:rPr lang="ru-RU" baseline="0" dirty="0" smtClean="0"/>
              <a:t>.</a:t>
            </a:r>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a:t>
            </a:r>
            <a:r>
              <a:rPr lang="en-US" baseline="0" dirty="0" smtClean="0"/>
              <a:t>JS </a:t>
            </a:r>
            <a:r>
              <a:rPr lang="ru-RU" baseline="0" dirty="0" smtClean="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33</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48</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49</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50</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51</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smtClean="0"/>
          </a:p>
          <a:p>
            <a:r>
              <a:rPr lang="ru-RU" dirty="0" smtClean="0"/>
              <a:t>Перегрузка</a:t>
            </a:r>
            <a:r>
              <a:rPr lang="ru-RU" baseline="0" dirty="0" smtClean="0"/>
              <a:t> </a:t>
            </a:r>
            <a:r>
              <a:rPr lang="ru-RU" baseline="0" dirty="0" err="1" smtClean="0"/>
              <a:t>фронтендерам</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20</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Объяснить концепцию </a:t>
            </a:r>
            <a:r>
              <a:rPr lang="ru-RU" sz="1200" b="0" i="0" u="none" strike="noStrike" kern="1200" dirty="0" err="1" smtClean="0">
                <a:solidFill>
                  <a:schemeClr val="tx1"/>
                </a:solidFill>
                <a:effectLst/>
                <a:latin typeface="+mn-lt"/>
                <a:ea typeface="+mn-ea"/>
                <a:cs typeface="+mn-cs"/>
              </a:rPr>
              <a:t>this</a:t>
            </a:r>
            <a:endParaRPr lang="ru-RU" b="0" dirty="0" smtClean="0">
              <a:effectLst/>
            </a:endParaRPr>
          </a:p>
          <a:p>
            <a:pPr rtl="0"/>
            <a:r>
              <a:rPr lang="ru-RU" sz="1200" b="0" i="0" u="none" strike="noStrike" kern="1200" dirty="0" smtClean="0">
                <a:solidFill>
                  <a:schemeClr val="tx1"/>
                </a:solidFill>
                <a:effectLst/>
                <a:latin typeface="+mn-lt"/>
                <a:ea typeface="+mn-ea"/>
                <a:cs typeface="+mn-cs"/>
              </a:rPr>
              <a:t>Примитивные типы лучше не расширять нигде. Свои типы расширять можно и нужно.</a:t>
            </a:r>
            <a:endParaRPr lang="ru-RU" b="0" dirty="0" smtClean="0">
              <a:effectLst/>
            </a:endParaRPr>
          </a:p>
          <a:p>
            <a:pPr rtl="0"/>
            <a:r>
              <a:rPr lang="ru-RU" sz="1200" b="0" i="0" u="none" strike="noStrike" kern="1200" dirty="0" smtClean="0">
                <a:solidFill>
                  <a:schemeClr val="tx1"/>
                </a:solidFill>
                <a:effectLst/>
                <a:latin typeface="+mn-lt"/>
                <a:ea typeface="+mn-ea"/>
                <a:cs typeface="+mn-cs"/>
              </a:rPr>
              <a:t>В JS можно сделать подобное, но лучше не надо)) Это не считается хорошими практиками (найти подтверждения этой мысли)</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21</a:t>
            </a:fld>
            <a:endParaRPr lang="ru-RU"/>
          </a:p>
        </p:txBody>
      </p:sp>
    </p:spTree>
    <p:extLst>
      <p:ext uri="{BB962C8B-B14F-4D97-AF65-F5344CB8AC3E}">
        <p14:creationId xmlns:p14="http://schemas.microsoft.com/office/powerpoint/2010/main" val="2812668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Дизайн плох если…</a:t>
            </a:r>
            <a:endParaRPr lang="en-US" sz="3600" dirty="0"/>
          </a:p>
        </p:txBody>
      </p:sp>
      <p:sp>
        <p:nvSpPr>
          <p:cNvPr id="4" name="TextBox 3"/>
          <p:cNvSpPr txBox="1"/>
          <p:nvPr/>
        </p:nvSpPr>
        <p:spPr>
          <a:xfrm>
            <a:off x="2495549" y="3429075"/>
            <a:ext cx="7200901" cy="461665"/>
          </a:xfrm>
          <a:prstGeom prst="rect">
            <a:avLst/>
          </a:prstGeom>
          <a:noFill/>
        </p:spPr>
        <p:txBody>
          <a:bodyPr wrap="square" rtlCol="0">
            <a:spAutoFit/>
          </a:bodyPr>
          <a:lstStyle/>
          <a:p>
            <a:pPr algn="ctr"/>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smtClean="0"/>
              <a:t>Field1 </a:t>
            </a:r>
            <a:r>
              <a:rPr lang="ru-RU" dirty="0" smtClean="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3402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r>
              <a:rPr lang="en-US" dirty="0" smtClean="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smtClean="0">
                <a:latin typeface="Consolas" panose="020B0609020204030204" pitchFamily="49" charset="0"/>
              </a:rPr>
              <a:t>Token: {</a:t>
            </a:r>
          </a:p>
          <a:p>
            <a:pPr marL="0" indent="0">
              <a:buNone/>
            </a:pPr>
            <a:r>
              <a:rPr lang="en-US" dirty="0" smtClean="0">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FF"/>
                </a:solidFill>
                <a:latin typeface="Consolas" panose="020B0609020204030204" pitchFamily="49" charset="0"/>
              </a:rPr>
              <a:t> </a:t>
            </a:r>
            <a:r>
              <a:rPr lang="en-US" dirty="0" smtClean="0">
                <a:latin typeface="Consolas" panose="020B0609020204030204" pitchFamily="49" charset="0"/>
              </a:rPr>
              <a:t>position,</a:t>
            </a:r>
          </a:p>
          <a:p>
            <a:pPr marL="0" indent="0">
              <a:buNone/>
            </a:pPr>
            <a:r>
              <a:rPr lang="en-US" dirty="0">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FF"/>
                </a:solidFill>
                <a:latin typeface="Consolas" panose="020B0609020204030204" pitchFamily="49" charset="0"/>
              </a:rPr>
              <a:t> </a:t>
            </a:r>
            <a:r>
              <a:rPr lang="en-US" dirty="0" smtClean="0">
                <a:latin typeface="Consolas" panose="020B0609020204030204" pitchFamily="49" charset="0"/>
              </a:rPr>
              <a:t>length,</a:t>
            </a:r>
          </a:p>
          <a:p>
            <a:pPr marL="0" indent="0">
              <a:buNone/>
            </a:pPr>
            <a:r>
              <a:rPr lang="en-US" dirty="0">
                <a:latin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string </a:t>
            </a:r>
            <a:r>
              <a:rPr lang="en-US" dirty="0" smtClean="0">
                <a:latin typeface="Consolas" panose="020B0609020204030204" pitchFamily="49" charset="0"/>
              </a:rPr>
              <a:t>value,</a:t>
            </a:r>
          </a:p>
          <a:p>
            <a:pPr marL="0" indent="0">
              <a:buNone/>
            </a:pPr>
            <a:r>
              <a:rPr lang="en-US" dirty="0" smtClean="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smtClean="0">
                <a:latin typeface="Consolas" panose="020B0609020204030204" pitchFamily="49" charset="0"/>
              </a:rPr>
              <a:t>![explanation pic]()</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285426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smtClean="0">
                <a:latin typeface="Consolas" panose="020B0609020204030204" pitchFamily="49" charset="0"/>
                <a:cs typeface="Consolas" panose="020B0609020204030204" pitchFamily="49" charset="0"/>
              </a:rPr>
              <a:t>SplitToFields</a:t>
            </a:r>
            <a:r>
              <a:rPr lang="en-US" dirty="0" smtClean="0">
                <a:latin typeface="Consolas" panose="020B0609020204030204" pitchFamily="49" charset="0"/>
              </a:rPr>
              <a:t>(</a:t>
            </a:r>
            <a:r>
              <a:rPr lang="en-US" dirty="0" smtClean="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smtClean="0">
                <a:solidFill>
                  <a:srgbClr val="0000FF"/>
                </a:solidFill>
                <a:latin typeface="Consolas" panose="020B0609020204030204" pitchFamily="49" charset="0"/>
              </a:rPr>
              <a:t> </a:t>
            </a:r>
            <a:r>
              <a:rPr lang="en-US" sz="2800" dirty="0" err="1" smtClean="0">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smtClean="0">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smtClean="0">
                <a:latin typeface="Consolas" panose="020B0609020204030204" pitchFamily="49" charset="0"/>
              </a:rPr>
              <a:t>startPos</a:t>
            </a:r>
            <a:r>
              <a:rPr lang="en-US" sz="2800" dirty="0" smtClean="0">
                <a:latin typeface="Consolas" panose="020B0609020204030204" pitchFamily="49" charset="0"/>
              </a:rPr>
              <a:t>) </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smtClean="0">
                <a:solidFill>
                  <a:srgbClr val="0000FF"/>
                </a:solidFill>
                <a:latin typeface="Consolas" panose="020B0609020204030204" pitchFamily="49" charset="0"/>
              </a:rPr>
              <a:t> </a:t>
            </a:r>
            <a:r>
              <a:rPr lang="en-US" sz="2800" dirty="0" smtClean="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smtClean="0">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smtClean="0">
                <a:latin typeface="Consolas" panose="020B0609020204030204" pitchFamily="49" charset="0"/>
              </a:rPr>
              <a:t>startPos</a:t>
            </a:r>
            <a:r>
              <a:rPr lang="en-US" sz="2800" dirty="0" smtClean="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smtClean="0">
                <a:latin typeface="Consolas" panose="020B0609020204030204" pitchFamily="49" charset="0"/>
              </a:rPr>
              <a:t>startPos</a:t>
            </a:r>
            <a:r>
              <a:rPr lang="en-US" sz="2400" dirty="0" smtClean="0">
                <a:latin typeface="Consolas" panose="020B0609020204030204" pitchFamily="49" charset="0"/>
              </a:rPr>
              <a:t>) </a:t>
            </a:r>
            <a:endParaRPr lang="en-US" sz="2400" dirty="0">
              <a:latin typeface="Consolas" panose="020B0609020204030204" pitchFamily="49" charset="0"/>
            </a:endParaRPr>
          </a:p>
          <a:p>
            <a:pPr marL="400050" lvl="1" indent="0">
              <a:buNone/>
            </a:pPr>
            <a:r>
              <a:rPr lang="en-US" sz="2400" dirty="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smtClean="0">
                <a:latin typeface="Consolas" panose="020B0609020204030204" pitchFamily="49" charset="0"/>
              </a:rPr>
              <a:t>startPos</a:t>
            </a:r>
            <a:r>
              <a:rPr lang="en-US" sz="2400" dirty="0" smtClean="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xmlns=""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xmlns=""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latin typeface="Consolas" panose="020B0609020204030204" pitchFamily="49" charset="0"/>
              </a:rPr>
              <a:t>TokenReader</a:t>
            </a:r>
            <a:r>
              <a:rPr lang="en-US" sz="2400" dirty="0">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ReadUntil</a:t>
            </a:r>
            <a:r>
              <a:rPr lang="en-US" sz="2400" dirty="0" smtClean="0">
                <a:latin typeface="Consolas" panose="020B0609020204030204" pitchFamily="49" charset="0"/>
              </a:rPr>
              <a:t>(</a:t>
            </a:r>
            <a:r>
              <a:rPr lang="en-US" sz="2400" dirty="0" smtClean="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err="1">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ReadWhile</a:t>
            </a:r>
            <a:r>
              <a:rPr lang="en-US" sz="2400" dirty="0" smtClean="0">
                <a:latin typeface="Consolas" panose="020B0609020204030204" pitchFamily="49" charset="0"/>
              </a:rPr>
              <a:t>(</a:t>
            </a:r>
            <a:r>
              <a:rPr lang="en-US" sz="2400" dirty="0" smtClean="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err="1">
                <a:latin typeface="Consolas" panose="020B0609020204030204" pitchFamily="49" charset="0"/>
              </a:rPr>
              <a:t>acceptableChars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ReadWhile</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smtClean="0">
                <a:latin typeface="Consolas" panose="020B0609020204030204" pitchFamily="49" charset="0"/>
                <a:cs typeface="Consolas" panose="020B0609020204030204" pitchFamily="49" charset="0"/>
              </a:rPr>
              <a:t>SplitToFields</a:t>
            </a:r>
            <a:r>
              <a:rPr lang="en-US" dirty="0" smtClean="0">
                <a:latin typeface="Consolas" panose="020B0609020204030204" pitchFamily="49" charset="0"/>
              </a:rPr>
              <a:t>(</a:t>
            </a:r>
            <a:r>
              <a:rPr lang="en-US" dirty="0" smtClean="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a:solidFill>
                  <a:schemeClr val="accent5">
                    <a:lumMod val="75000"/>
                  </a:schemeClr>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a:solidFill>
                  <a:schemeClr val="accent5">
                    <a:lumMod val="75000"/>
                  </a:schemeClr>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400050" lvl="1"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a:solidFill>
                  <a:schemeClr val="accent5">
                    <a:lumMod val="75000"/>
                  </a:schemeClr>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 </a:t>
            </a:r>
          </a:p>
          <a:p>
            <a:pPr marL="400050" lvl="1"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a:solidFill>
                  <a:schemeClr val="accent5">
                    <a:lumMod val="75000"/>
                  </a:schemeClr>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smtClean="0">
              <a:solidFill>
                <a:schemeClr val="accent1"/>
              </a:solidFill>
            </a:endParaRPr>
          </a:p>
          <a:p>
            <a:pPr marL="0" indent="0">
              <a:buNone/>
            </a:pPr>
            <a:r>
              <a:rPr lang="ru-RU" dirty="0" smtClean="0">
                <a:solidFill>
                  <a:schemeClr val="accent1"/>
                </a:solidFill>
              </a:rPr>
              <a:t>Как </a:t>
            </a:r>
            <a:r>
              <a:rPr lang="ru-RU" dirty="0">
                <a:solidFill>
                  <a:schemeClr val="accent1"/>
                </a:solidFill>
              </a:rPr>
              <a:t>решать</a:t>
            </a:r>
            <a:r>
              <a:rPr lang="ru-RU" dirty="0" smtClean="0">
                <a:solidFill>
                  <a:schemeClr val="accent1"/>
                </a:solidFill>
              </a:rPr>
              <a:t>?</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smtClean="0">
                <a:solidFill>
                  <a:schemeClr val="accent1"/>
                </a:solidFill>
              </a:rPr>
              <a:t>Решение С</a:t>
            </a:r>
            <a:r>
              <a:rPr lang="en-US" dirty="0" smtClean="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smtClean="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i="1" dirty="0">
                <a:solidFill>
                  <a:srgbClr val="00B050"/>
                </a:solidFill>
                <a:highlight>
                  <a:srgbClr val="FFFFFF"/>
                </a:highlight>
                <a:latin typeface="Consolas" panose="020B0609020204030204" pitchFamily="49" charset="0"/>
                <a:ea typeface="Fira Code" panose="00000509000000000000" pitchFamily="49" charset="0"/>
              </a:rPr>
              <a:t>// bottom</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xmlns=""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 для хорошего модуля?</a:t>
            </a:r>
            <a:endParaRPr lang="en-US" dirty="0"/>
          </a:p>
          <a:p>
            <a:pPr marL="0" indent="0">
              <a:buNone/>
            </a:pPr>
            <a:endParaRPr lang="en-US" dirty="0"/>
          </a:p>
        </p:txBody>
      </p:sp>
      <p:sp>
        <p:nvSpPr>
          <p:cNvPr id="3" name="Заголовок 2">
            <a:extLst>
              <a:ext uri="{FF2B5EF4-FFF2-40B4-BE49-F238E27FC236}">
                <a16:creationId xmlns:a16="http://schemas.microsoft.com/office/drawing/2014/main" xmlns=""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3784800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xmlns=""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xmlns=""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datasaver.cs</a:t>
            </a:r>
            <a:endParaRPr lang="en-US" dirty="0"/>
          </a:p>
        </p:txBody>
      </p:sp>
      <p:pic>
        <p:nvPicPr>
          <p:cNvPr id="5"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2737</TotalTime>
  <Words>1662</Words>
  <Application>Microsoft Office PowerPoint</Application>
  <PresentationFormat>Широкоэкранный</PresentationFormat>
  <Paragraphs>364</Paragraphs>
  <Slides>52</Slides>
  <Notes>28</Notes>
  <HiddenSlides>6</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52</vt:i4>
      </vt:variant>
    </vt:vector>
  </HeadingPairs>
  <TitlesOfParts>
    <vt:vector size="61"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Что такое SRP?</vt:lpstr>
      <vt:lpstr>Modular Design Principles?</vt:lpstr>
      <vt:lpstr>Помогает ли модульность?</vt:lpstr>
      <vt:lpstr>Зачем нужен чистый код?</vt:lpstr>
      <vt:lpstr>Гигиенический минимум</vt:lpstr>
      <vt:lpstr>Samples / datasaver.cs</vt:lpstr>
      <vt:lpstr>Маркер dry</vt:lpstr>
      <vt:lpstr>Дизайн плох если…</vt:lpstr>
      <vt:lpstr>decomposition</vt:lpstr>
      <vt:lpstr>Задача разбить на поля csv</vt:lpstr>
      <vt:lpstr>No Decomposition</vt:lpstr>
      <vt:lpstr>Маркеры плохой декомпозиции</vt:lpstr>
      <vt:lpstr>decomposition</vt:lpstr>
      <vt:lpstr>decomposition</vt:lpstr>
      <vt:lpstr>decomposition</vt:lpstr>
      <vt:lpstr>composability</vt:lpstr>
      <vt:lpstr>composability</vt:lpstr>
      <vt:lpstr>composability</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Самохина Вероника Дмитриевна</cp:lastModifiedBy>
  <cp:revision>355</cp:revision>
  <dcterms:created xsi:type="dcterms:W3CDTF">2014-03-14T10:29:29Z</dcterms:created>
  <dcterms:modified xsi:type="dcterms:W3CDTF">2018-01-22T14:28:23Z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