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9"/>
  </p:notesMasterIdLst>
  <p:sldIdLst>
    <p:sldId id="457" r:id="rId2"/>
    <p:sldId id="476" r:id="rId3"/>
    <p:sldId id="475" r:id="rId4"/>
    <p:sldId id="369" r:id="rId5"/>
    <p:sldId id="419" r:id="rId6"/>
    <p:sldId id="464" r:id="rId7"/>
    <p:sldId id="425" r:id="rId8"/>
    <p:sldId id="426" r:id="rId9"/>
    <p:sldId id="427" r:id="rId10"/>
    <p:sldId id="458" r:id="rId11"/>
    <p:sldId id="465" r:id="rId12"/>
    <p:sldId id="434" r:id="rId13"/>
    <p:sldId id="423" r:id="rId14"/>
    <p:sldId id="424" r:id="rId15"/>
    <p:sldId id="459" r:id="rId16"/>
    <p:sldId id="474" r:id="rId17"/>
    <p:sldId id="473" r:id="rId18"/>
    <p:sldId id="444" r:id="rId19"/>
    <p:sldId id="446" r:id="rId20"/>
    <p:sldId id="466" r:id="rId21"/>
    <p:sldId id="438" r:id="rId22"/>
    <p:sldId id="417" r:id="rId23"/>
    <p:sldId id="441" r:id="rId24"/>
    <p:sldId id="442" r:id="rId25"/>
    <p:sldId id="448" r:id="rId26"/>
    <p:sldId id="453" r:id="rId27"/>
    <p:sldId id="443" r:id="rId28"/>
    <p:sldId id="450" r:id="rId29"/>
    <p:sldId id="452" r:id="rId30"/>
    <p:sldId id="451" r:id="rId31"/>
    <p:sldId id="461" r:id="rId32"/>
    <p:sldId id="363" r:id="rId33"/>
    <p:sldId id="456" r:id="rId34"/>
    <p:sldId id="469" r:id="rId35"/>
    <p:sldId id="471" r:id="rId36"/>
    <p:sldId id="467" r:id="rId37"/>
    <p:sldId id="472" r:id="rId3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Титул" id="{4BF5B2ED-4B4C-45CE-A3DE-F0310A21FCAE}">
          <p14:sldIdLst>
            <p14:sldId id="457"/>
          </p14:sldIdLst>
        </p14:section>
        <p14:section name="Начало 10 мин" id="{06C021D3-1290-4F1C-9A4E-D2C355EE25B6}">
          <p14:sldIdLst>
            <p14:sldId id="476"/>
            <p14:sldId id="475"/>
            <p14:sldId id="369"/>
            <p14:sldId id="419"/>
          </p14:sldIdLst>
        </p14:section>
        <p14:section name="Decomposition 10 мин" id="{2290C837-7801-43B8-AF83-C3F64E18749F}">
          <p14:sldIdLst>
            <p14:sldId id="464"/>
            <p14:sldId id="425"/>
            <p14:sldId id="426"/>
            <p14:sldId id="427"/>
            <p14:sldId id="458"/>
          </p14:sldIdLst>
        </p14:section>
        <p14:section name="Composability 10 мин" id="{63D3F5EB-D089-417E-BB7D-79047A883D37}">
          <p14:sldIdLst>
            <p14:sldId id="465"/>
            <p14:sldId id="434"/>
            <p14:sldId id="423"/>
            <p14:sldId id="424"/>
            <p14:sldId id="459"/>
            <p14:sldId id="474"/>
            <p14:sldId id="473"/>
          </p14:sldIdLst>
        </p14:section>
        <p14:section name="Задача на декомпозицию (ControlDigit) 30 мин" id="{CAE1CCAF-40F9-43EC-9DA7-DEBD5DA8E46D}">
          <p14:sldIdLst>
            <p14:sldId id="444"/>
            <p14:sldId id="446"/>
          </p14:sldIdLst>
        </p14:section>
        <p14:section name="Readability" id="{BFB1F50B-D973-4BEE-92F2-D158B64C660E}">
          <p14:sldIdLst>
            <p14:sldId id="466"/>
          </p14:sldIdLst>
        </p14:section>
        <p14:section name="Скрыт поток данных 10 мин" id="{D5EB0170-DC35-48ED-89B0-55674797AA5B}">
          <p14:sldIdLst>
            <p14:sldId id="438"/>
            <p14:sldId id="417"/>
          </p14:sldIdLst>
        </p14:section>
        <p14:section name="Я так не объясняю 10 мин" id="{36E44201-B9B0-4A3A-97AE-68C56DCBEE1D}">
          <p14:sldIdLst>
            <p14:sldId id="441"/>
            <p14:sldId id="442"/>
            <p14:sldId id="448"/>
            <p14:sldId id="453"/>
            <p14:sldId id="443"/>
          </p14:sldIdLst>
        </p14:section>
        <p14:section name="Ох, хочу кофе 10 мин" id="{4B0F6DD9-59A8-4A67-A99B-6F8DC784E377}">
          <p14:sldIdLst>
            <p14:sldId id="450"/>
            <p14:sldId id="452"/>
            <p14:sldId id="451"/>
            <p14:sldId id="461"/>
          </p14:sldIdLst>
        </p14:section>
        <p14:section name="Задача на рефакторинг (Chess) 1.5 часа" id="{7AFF8732-F88B-4F64-9A52-AFBD720596C1}">
          <p14:sldIdLst>
            <p14:sldId id="363"/>
            <p14:sldId id="456"/>
          </p14:sldIdLst>
        </p14:section>
        <p14:section name="Правило бойскаута 10 мин" id="{B89E18EA-C96F-42C4-A1B0-DB1C996204FD}">
          <p14:sldIdLst>
            <p14:sldId id="469"/>
            <p14:sldId id="471"/>
            <p14:sldId id="467"/>
            <p14:sldId id="472"/>
          </p14:sldIdLst>
        </p14:section>
      </p14:sectionLst>
    </p:ext>
    <p:ext uri="{EFAFB233-063F-42B5-8137-9DF3F51BA10A}">
      <p15:sldGuideLst xmlns:p15="http://schemas.microsoft.com/office/powerpoint/2012/main">
        <p15:guide id="2" pos="2880" userDrawn="1">
          <p15:clr>
            <a:srgbClr val="A4A3A4"/>
          </p15:clr>
        </p15:guide>
        <p15:guide id="3" orient="horz" pos="22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7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2" autoAdjust="0"/>
    <p:restoredTop sz="61849" autoAdjust="0"/>
  </p:normalViewPr>
  <p:slideViewPr>
    <p:cSldViewPr>
      <p:cViewPr varScale="1">
        <p:scale>
          <a:sx n="62" d="100"/>
          <a:sy n="62" d="100"/>
        </p:scale>
        <p:origin x="1528" y="44"/>
      </p:cViewPr>
      <p:guideLst>
        <p:guide pos="2880"/>
        <p:guide orient="horz" pos="22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3416"/>
    </p:cViewPr>
  </p:sorterViewPr>
  <p:notesViewPr>
    <p:cSldViewPr>
      <p:cViewPr varScale="1">
        <p:scale>
          <a:sx n="71" d="100"/>
          <a:sy n="71" d="100"/>
        </p:scale>
        <p:origin x="284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9F578-0D4F-4CCB-A1EB-B4255F24531F}" type="doc">
      <dgm:prSet loTypeId="urn:microsoft.com/office/officeart/2005/8/layout/default" loCatId="list" qsTypeId="urn:microsoft.com/office/officeart/2005/8/quickstyle/simple1" qsCatId="simple" csTypeId="urn:microsoft.com/office/officeart/2005/8/colors/accent3_1" csCatId="accent3" phldr="1"/>
      <dgm:spPr/>
      <dgm:t>
        <a:bodyPr/>
        <a:lstStyle/>
        <a:p>
          <a:endParaRPr lang="ru-RU"/>
        </a:p>
      </dgm:t>
    </dgm:pt>
    <dgm:pt modelId="{4975C9CB-47D1-40A4-AA2C-91437C2D6DCB}">
      <dgm:prSet phldrT="[Текст]"/>
      <dgm:spPr/>
      <dgm:t>
        <a:bodyPr/>
        <a:lstStyle/>
        <a:p>
          <a:r>
            <a:rPr lang="en-US" dirty="0"/>
            <a:t>Pair Work</a:t>
          </a:r>
          <a:endParaRPr lang="ru-RU" dirty="0"/>
        </a:p>
      </dgm:t>
    </dgm:pt>
    <dgm:pt modelId="{8CFF7E9B-B9C6-4264-AADA-401DCC3697D6}" type="parTrans" cxnId="{76BE8CA1-88C6-4829-9005-AE72768C3852}">
      <dgm:prSet/>
      <dgm:spPr/>
      <dgm:t>
        <a:bodyPr/>
        <a:lstStyle/>
        <a:p>
          <a:endParaRPr lang="ru-RU"/>
        </a:p>
      </dgm:t>
    </dgm:pt>
    <dgm:pt modelId="{B2F0D48E-AB64-45D4-B6ED-291C293D3494}" type="sibTrans" cxnId="{76BE8CA1-88C6-4829-9005-AE72768C3852}">
      <dgm:prSet/>
      <dgm:spPr/>
      <dgm:t>
        <a:bodyPr/>
        <a:lstStyle/>
        <a:p>
          <a:endParaRPr lang="ru-RU"/>
        </a:p>
      </dgm:t>
    </dgm:pt>
    <dgm:pt modelId="{3C0DCA5F-E404-4775-A156-82C5CDE24BAE}">
      <dgm:prSet phldrT="[Текст]"/>
      <dgm:spPr/>
      <dgm:t>
        <a:bodyPr/>
        <a:lstStyle/>
        <a:p>
          <a:r>
            <a:rPr lang="en-US" dirty="0"/>
            <a:t>Pair</a:t>
          </a:r>
          <a:r>
            <a:rPr lang="ru-RU" dirty="0"/>
            <a:t> </a:t>
          </a:r>
          <a:r>
            <a:rPr lang="en-US" dirty="0" err="1"/>
            <a:t>Divorse</a:t>
          </a:r>
          <a:endParaRPr lang="ru-RU" dirty="0"/>
        </a:p>
      </dgm:t>
    </dgm:pt>
    <dgm:pt modelId="{ED0CDB17-298F-4357-A514-EB6BDC536B92}" type="parTrans" cxnId="{999A646D-41C2-453A-B91B-AF54D124A6AB}">
      <dgm:prSet/>
      <dgm:spPr/>
      <dgm:t>
        <a:bodyPr/>
        <a:lstStyle/>
        <a:p>
          <a:endParaRPr lang="ru-RU"/>
        </a:p>
      </dgm:t>
    </dgm:pt>
    <dgm:pt modelId="{235942F8-33C2-4DB7-BBD0-0C05FA054AC1}" type="sibTrans" cxnId="{999A646D-41C2-453A-B91B-AF54D124A6AB}">
      <dgm:prSet/>
      <dgm:spPr/>
      <dgm:t>
        <a:bodyPr/>
        <a:lstStyle/>
        <a:p>
          <a:endParaRPr lang="ru-RU"/>
        </a:p>
      </dgm:t>
    </dgm:pt>
    <dgm:pt modelId="{F9D5C380-62C3-48A3-A33A-744A7F68397D}">
      <dgm:prSet phldrT="[Текст]"/>
      <dgm:spPr/>
      <dgm:t>
        <a:bodyPr/>
        <a:lstStyle/>
        <a:p>
          <a:r>
            <a:rPr lang="ru-RU" dirty="0"/>
            <a:t>Первые 5 минут можно только исследовать код</a:t>
          </a:r>
        </a:p>
      </dgm:t>
    </dgm:pt>
    <dgm:pt modelId="{BC2FFE06-599D-4637-8DB2-761E7853A822}" type="sibTrans" cxnId="{64439448-2703-4A21-B5B2-E8E90505881E}">
      <dgm:prSet/>
      <dgm:spPr/>
      <dgm:t>
        <a:bodyPr/>
        <a:lstStyle/>
        <a:p>
          <a:endParaRPr lang="ru-RU"/>
        </a:p>
      </dgm:t>
    </dgm:pt>
    <dgm:pt modelId="{DF308B09-61A6-4F5A-AE0F-C31519B2F6A2}" type="parTrans" cxnId="{64439448-2703-4A21-B5B2-E8E90505881E}">
      <dgm:prSet/>
      <dgm:spPr/>
      <dgm:t>
        <a:bodyPr/>
        <a:lstStyle/>
        <a:p>
          <a:endParaRPr lang="ru-RU"/>
        </a:p>
      </dgm:t>
    </dgm:pt>
    <dgm:pt modelId="{37E78DDA-A5D0-4098-9CBE-7612328D1D79}">
      <dgm:prSet phldrT="[Текст]"/>
      <dgm:spPr/>
      <dgm:t>
        <a:bodyPr/>
        <a:lstStyle/>
        <a:p>
          <a:r>
            <a:rPr lang="en-US" dirty="0"/>
            <a:t>Investigation 5 min</a:t>
          </a:r>
          <a:endParaRPr lang="ru-RU" dirty="0"/>
        </a:p>
      </dgm:t>
    </dgm:pt>
    <dgm:pt modelId="{5BCE516B-DBAC-481D-807A-6CDB111188F5}" type="parTrans" cxnId="{D7A11630-8B42-4019-BDCF-21BF0B03CA99}">
      <dgm:prSet/>
      <dgm:spPr/>
      <dgm:t>
        <a:bodyPr/>
        <a:lstStyle/>
        <a:p>
          <a:endParaRPr lang="ru-RU"/>
        </a:p>
      </dgm:t>
    </dgm:pt>
    <dgm:pt modelId="{A51BFA52-D7F7-42DF-B844-2CB0BB358F49}" type="sibTrans" cxnId="{D7A11630-8B42-4019-BDCF-21BF0B03CA99}">
      <dgm:prSet/>
      <dgm:spPr/>
      <dgm:t>
        <a:bodyPr/>
        <a:lstStyle/>
        <a:p>
          <a:endParaRPr lang="ru-RU"/>
        </a:p>
      </dgm:t>
    </dgm:pt>
    <dgm:pt modelId="{D4AF1871-EF89-4646-A781-AD842A640D91}">
      <dgm:prSet phldrT="[Текст]"/>
      <dgm:spPr/>
      <dgm:t>
        <a:bodyPr/>
        <a:lstStyle/>
        <a:p>
          <a:r>
            <a:rPr lang="x-none" dirty="0"/>
            <a:t>в парных заданиях выберите тот один ноутбук, на котором будет рождаться решение. Второй можно использовать только для чтения и добывания информации</a:t>
          </a:r>
          <a:endParaRPr lang="ru-RU" dirty="0"/>
        </a:p>
      </dgm:t>
    </dgm:pt>
    <dgm:pt modelId="{0AC11A2D-7326-42C1-A7F9-4B3E3898F54D}" type="parTrans" cxnId="{36A7A9F3-DB93-48A8-8B23-E7D01CDF79F2}">
      <dgm:prSet/>
      <dgm:spPr/>
    </dgm:pt>
    <dgm:pt modelId="{121C2E23-34C8-40F7-AB94-D7C87DAD2C3C}" type="sibTrans" cxnId="{36A7A9F3-DB93-48A8-8B23-E7D01CDF79F2}">
      <dgm:prSet/>
      <dgm:spPr/>
    </dgm:pt>
    <dgm:pt modelId="{59FBE3DB-467F-4795-9C5A-30D0E062C97B}">
      <dgm:prSet phldrT="[Текст]"/>
      <dgm:spPr/>
      <dgm:t>
        <a:bodyPr/>
        <a:lstStyle/>
        <a:p>
          <a:r>
            <a:rPr lang="ru-RU" dirty="0"/>
            <a:t>е</a:t>
          </a:r>
          <a:r>
            <a:rPr lang="x-none" dirty="0"/>
            <a:t>сли в паре вам сильно некомфортно, то по обоюдному согласию с напарником можно перейти в индивидуальный режим. Важно сделать это явно</a:t>
          </a:r>
          <a:endParaRPr lang="ru-RU" dirty="0"/>
        </a:p>
      </dgm:t>
    </dgm:pt>
    <dgm:pt modelId="{CA0A9F91-BCE4-426F-81F6-6C722DF01823}" type="parTrans" cxnId="{9E925C94-E103-41B5-8705-64A8FAD53EA1}">
      <dgm:prSet/>
      <dgm:spPr/>
    </dgm:pt>
    <dgm:pt modelId="{DE0179F1-1121-4365-BF1F-6919CF6B796F}" type="sibTrans" cxnId="{9E925C94-E103-41B5-8705-64A8FAD53EA1}">
      <dgm:prSet/>
      <dgm:spPr/>
    </dgm:pt>
    <dgm:pt modelId="{17D081C2-E088-4FDD-927F-DE009755237B}">
      <dgm:prSet phldrT="[Текст]"/>
      <dgm:spPr/>
      <dgm:t>
        <a:bodyPr/>
        <a:lstStyle/>
        <a:p>
          <a:r>
            <a:rPr lang="en-US"/>
            <a:t>Pair Ping Pong</a:t>
          </a:r>
          <a:endParaRPr lang="ru-RU" dirty="0"/>
        </a:p>
      </dgm:t>
    </dgm:pt>
    <dgm:pt modelId="{9808CA75-7777-406A-8BFF-3DBC0B641A28}" type="parTrans" cxnId="{29D9B51C-7E02-4148-9869-5CDC77C48A7C}">
      <dgm:prSet/>
      <dgm:spPr/>
    </dgm:pt>
    <dgm:pt modelId="{9C448658-C0FE-48FC-9502-06CE3AED8426}" type="sibTrans" cxnId="{29D9B51C-7E02-4148-9869-5CDC77C48A7C}">
      <dgm:prSet/>
      <dgm:spPr/>
    </dgm:pt>
    <dgm:pt modelId="{228D2D4C-4EED-4EF2-88D8-0C412AAF37FC}">
      <dgm:prSet phldrT="[Текст]"/>
      <dgm:spPr/>
      <dgm:t>
        <a:bodyPr/>
        <a:lstStyle/>
        <a:p>
          <a:r>
            <a:rPr lang="ru-RU" dirty="0"/>
            <a:t>После каждого законченного изменения кода меняется </a:t>
          </a:r>
          <a:r>
            <a:rPr lang="en-US" dirty="0"/>
            <a:t>driver</a:t>
          </a:r>
          <a:endParaRPr lang="ru-RU" dirty="0"/>
        </a:p>
      </dgm:t>
    </dgm:pt>
    <dgm:pt modelId="{964D75B5-FC27-4289-BEFE-AC9966DA926F}" type="parTrans" cxnId="{21D9A591-0A48-4091-B773-743B8FCD3ACD}">
      <dgm:prSet/>
      <dgm:spPr/>
      <dgm:t>
        <a:bodyPr/>
        <a:lstStyle/>
        <a:p>
          <a:endParaRPr lang="ru-RU"/>
        </a:p>
      </dgm:t>
    </dgm:pt>
    <dgm:pt modelId="{FF39CDE4-837D-466E-BA80-1CCDCF785253}" type="sibTrans" cxnId="{21D9A591-0A48-4091-B773-743B8FCD3ACD}">
      <dgm:prSet/>
      <dgm:spPr/>
      <dgm:t>
        <a:bodyPr/>
        <a:lstStyle/>
        <a:p>
          <a:endParaRPr lang="ru-RU"/>
        </a:p>
      </dgm:t>
    </dgm:pt>
    <dgm:pt modelId="{F76DC8A2-F6D6-4B0B-A7D5-3E789140F6B1}" type="pres">
      <dgm:prSet presAssocID="{ECB9F578-0D4F-4CCB-A1EB-B4255F24531F}" presName="diagram" presStyleCnt="0">
        <dgm:presLayoutVars>
          <dgm:dir/>
          <dgm:resizeHandles val="exact"/>
        </dgm:presLayoutVars>
      </dgm:prSet>
      <dgm:spPr/>
    </dgm:pt>
    <dgm:pt modelId="{6998C62D-1852-4858-97A4-823B84A9B36A}" type="pres">
      <dgm:prSet presAssocID="{4975C9CB-47D1-40A4-AA2C-91437C2D6DCB}" presName="node" presStyleLbl="node1" presStyleIdx="0" presStyleCnt="4">
        <dgm:presLayoutVars>
          <dgm:bulletEnabled val="1"/>
        </dgm:presLayoutVars>
      </dgm:prSet>
      <dgm:spPr/>
    </dgm:pt>
    <dgm:pt modelId="{3B2415F5-355F-4281-A0C8-16ACEEC1DD29}" type="pres">
      <dgm:prSet presAssocID="{B2F0D48E-AB64-45D4-B6ED-291C293D3494}" presName="sibTrans" presStyleCnt="0"/>
      <dgm:spPr/>
    </dgm:pt>
    <dgm:pt modelId="{8A75B25A-85B6-4F6F-9BE7-029692A2CA64}" type="pres">
      <dgm:prSet presAssocID="{3C0DCA5F-E404-4775-A156-82C5CDE24BAE}" presName="node" presStyleLbl="node1" presStyleIdx="1" presStyleCnt="4">
        <dgm:presLayoutVars>
          <dgm:bulletEnabled val="1"/>
        </dgm:presLayoutVars>
      </dgm:prSet>
      <dgm:spPr/>
    </dgm:pt>
    <dgm:pt modelId="{62FAF332-7A37-4AB9-9667-6A63F854188A}" type="pres">
      <dgm:prSet presAssocID="{235942F8-33C2-4DB7-BBD0-0C05FA054AC1}" presName="sibTrans" presStyleCnt="0"/>
      <dgm:spPr/>
    </dgm:pt>
    <dgm:pt modelId="{B2D87657-E6DA-43C2-8D3E-373C72EDA23D}" type="pres">
      <dgm:prSet presAssocID="{37E78DDA-A5D0-4098-9CBE-7612328D1D79}" presName="node" presStyleLbl="node1" presStyleIdx="2" presStyleCnt="4">
        <dgm:presLayoutVars>
          <dgm:bulletEnabled val="1"/>
        </dgm:presLayoutVars>
      </dgm:prSet>
      <dgm:spPr/>
    </dgm:pt>
    <dgm:pt modelId="{A19F6442-16E7-43F9-9CE5-8B7AE4275D49}" type="pres">
      <dgm:prSet presAssocID="{A51BFA52-D7F7-42DF-B844-2CB0BB358F49}" presName="sibTrans" presStyleCnt="0"/>
      <dgm:spPr/>
    </dgm:pt>
    <dgm:pt modelId="{D2A489EC-4CCD-4360-85AF-2DC35485AA70}" type="pres">
      <dgm:prSet presAssocID="{17D081C2-E088-4FDD-927F-DE009755237B}" presName="node" presStyleLbl="node1" presStyleIdx="3" presStyleCnt="4">
        <dgm:presLayoutVars>
          <dgm:bulletEnabled val="1"/>
        </dgm:presLayoutVars>
      </dgm:prSet>
      <dgm:spPr/>
    </dgm:pt>
  </dgm:ptLst>
  <dgm:cxnLst>
    <dgm:cxn modelId="{9EBAD6CB-225F-4B94-9851-BED248FF8AA4}" type="presOf" srcId="{3C0DCA5F-E404-4775-A156-82C5CDE24BAE}" destId="{8A75B25A-85B6-4F6F-9BE7-029692A2CA64}" srcOrd="0" destOrd="0" presId="urn:microsoft.com/office/officeart/2005/8/layout/default"/>
    <dgm:cxn modelId="{0C9C9B54-9277-4AAF-AFB3-44C7442EF7C0}" type="presOf" srcId="{59FBE3DB-467F-4795-9C5A-30D0E062C97B}" destId="{8A75B25A-85B6-4F6F-9BE7-029692A2CA64}" srcOrd="0" destOrd="1" presId="urn:microsoft.com/office/officeart/2005/8/layout/default"/>
    <dgm:cxn modelId="{9E925C94-E103-41B5-8705-64A8FAD53EA1}" srcId="{3C0DCA5F-E404-4775-A156-82C5CDE24BAE}" destId="{59FBE3DB-467F-4795-9C5A-30D0E062C97B}" srcOrd="0" destOrd="0" parTransId="{CA0A9F91-BCE4-426F-81F6-6C722DF01823}" sibTransId="{DE0179F1-1121-4365-BF1F-6919CF6B796F}"/>
    <dgm:cxn modelId="{64439448-2703-4A21-B5B2-E8E90505881E}" srcId="{37E78DDA-A5D0-4098-9CBE-7612328D1D79}" destId="{F9D5C380-62C3-48A3-A33A-744A7F68397D}" srcOrd="0" destOrd="0" parTransId="{DF308B09-61A6-4F5A-AE0F-C31519B2F6A2}" sibTransId="{BC2FFE06-599D-4637-8DB2-761E7853A822}"/>
    <dgm:cxn modelId="{565DD236-F183-4A16-9DE4-4AD69A103D9B}" type="presOf" srcId="{228D2D4C-4EED-4EF2-88D8-0C412AAF37FC}" destId="{D2A489EC-4CCD-4360-85AF-2DC35485AA70}" srcOrd="0" destOrd="1" presId="urn:microsoft.com/office/officeart/2005/8/layout/default"/>
    <dgm:cxn modelId="{76BE8CA1-88C6-4829-9005-AE72768C3852}" srcId="{ECB9F578-0D4F-4CCB-A1EB-B4255F24531F}" destId="{4975C9CB-47D1-40A4-AA2C-91437C2D6DCB}" srcOrd="0" destOrd="0" parTransId="{8CFF7E9B-B9C6-4264-AADA-401DCC3697D6}" sibTransId="{B2F0D48E-AB64-45D4-B6ED-291C293D3494}"/>
    <dgm:cxn modelId="{36A7A9F3-DB93-48A8-8B23-E7D01CDF79F2}" srcId="{4975C9CB-47D1-40A4-AA2C-91437C2D6DCB}" destId="{D4AF1871-EF89-4646-A781-AD842A640D91}" srcOrd="0" destOrd="0" parTransId="{0AC11A2D-7326-42C1-A7F9-4B3E3898F54D}" sibTransId="{121C2E23-34C8-40F7-AB94-D7C87DAD2C3C}"/>
    <dgm:cxn modelId="{88D92139-244F-4EBB-9F49-DD65822F9B29}" type="presOf" srcId="{17D081C2-E088-4FDD-927F-DE009755237B}" destId="{D2A489EC-4CCD-4360-85AF-2DC35485AA70}" srcOrd="0" destOrd="0" presId="urn:microsoft.com/office/officeart/2005/8/layout/default"/>
    <dgm:cxn modelId="{D7A11630-8B42-4019-BDCF-21BF0B03CA99}" srcId="{ECB9F578-0D4F-4CCB-A1EB-B4255F24531F}" destId="{37E78DDA-A5D0-4098-9CBE-7612328D1D79}" srcOrd="2" destOrd="0" parTransId="{5BCE516B-DBAC-481D-807A-6CDB111188F5}" sibTransId="{A51BFA52-D7F7-42DF-B844-2CB0BB358F49}"/>
    <dgm:cxn modelId="{A5208B00-1902-4C9C-8BA3-D108186A7EEB}" type="presOf" srcId="{4975C9CB-47D1-40A4-AA2C-91437C2D6DCB}" destId="{6998C62D-1852-4858-97A4-823B84A9B36A}" srcOrd="0" destOrd="0" presId="urn:microsoft.com/office/officeart/2005/8/layout/default"/>
    <dgm:cxn modelId="{21D9A591-0A48-4091-B773-743B8FCD3ACD}" srcId="{17D081C2-E088-4FDD-927F-DE009755237B}" destId="{228D2D4C-4EED-4EF2-88D8-0C412AAF37FC}" srcOrd="0" destOrd="0" parTransId="{964D75B5-FC27-4289-BEFE-AC9966DA926F}" sibTransId="{FF39CDE4-837D-466E-BA80-1CCDCF785253}"/>
    <dgm:cxn modelId="{ECFD8840-3CFF-4CB7-BF89-5D947C651218}" type="presOf" srcId="{ECB9F578-0D4F-4CCB-A1EB-B4255F24531F}" destId="{F76DC8A2-F6D6-4B0B-A7D5-3E789140F6B1}" srcOrd="0" destOrd="0" presId="urn:microsoft.com/office/officeart/2005/8/layout/default"/>
    <dgm:cxn modelId="{8082E2B8-5DEC-465F-979D-598D61F72339}" type="presOf" srcId="{D4AF1871-EF89-4646-A781-AD842A640D91}" destId="{6998C62D-1852-4858-97A4-823B84A9B36A}" srcOrd="0" destOrd="1" presId="urn:microsoft.com/office/officeart/2005/8/layout/default"/>
    <dgm:cxn modelId="{999A646D-41C2-453A-B91B-AF54D124A6AB}" srcId="{ECB9F578-0D4F-4CCB-A1EB-B4255F24531F}" destId="{3C0DCA5F-E404-4775-A156-82C5CDE24BAE}" srcOrd="1" destOrd="0" parTransId="{ED0CDB17-298F-4357-A514-EB6BDC536B92}" sibTransId="{235942F8-33C2-4DB7-BBD0-0C05FA054AC1}"/>
    <dgm:cxn modelId="{3E286BED-150A-4992-99DE-000AC01597E0}" type="presOf" srcId="{F9D5C380-62C3-48A3-A33A-744A7F68397D}" destId="{B2D87657-E6DA-43C2-8D3E-373C72EDA23D}" srcOrd="0" destOrd="1" presId="urn:microsoft.com/office/officeart/2005/8/layout/default"/>
    <dgm:cxn modelId="{9645BE00-BD32-4AEA-8081-F66572141259}" type="presOf" srcId="{37E78DDA-A5D0-4098-9CBE-7612328D1D79}" destId="{B2D87657-E6DA-43C2-8D3E-373C72EDA23D}" srcOrd="0" destOrd="0" presId="urn:microsoft.com/office/officeart/2005/8/layout/default"/>
    <dgm:cxn modelId="{29D9B51C-7E02-4148-9869-5CDC77C48A7C}" srcId="{ECB9F578-0D4F-4CCB-A1EB-B4255F24531F}" destId="{17D081C2-E088-4FDD-927F-DE009755237B}" srcOrd="3" destOrd="0" parTransId="{9808CA75-7777-406A-8BFF-3DBC0B641A28}" sibTransId="{9C448658-C0FE-48FC-9502-06CE3AED8426}"/>
    <dgm:cxn modelId="{60F7CFFB-8125-433E-8D4C-56CAB4D9FA8A}" type="presParOf" srcId="{F76DC8A2-F6D6-4B0B-A7D5-3E789140F6B1}" destId="{6998C62D-1852-4858-97A4-823B84A9B36A}" srcOrd="0" destOrd="0" presId="urn:microsoft.com/office/officeart/2005/8/layout/default"/>
    <dgm:cxn modelId="{274D820A-14C5-4C60-8727-D9110C22EA1B}" type="presParOf" srcId="{F76DC8A2-F6D6-4B0B-A7D5-3E789140F6B1}" destId="{3B2415F5-355F-4281-A0C8-16ACEEC1DD29}" srcOrd="1" destOrd="0" presId="urn:microsoft.com/office/officeart/2005/8/layout/default"/>
    <dgm:cxn modelId="{BF93C40A-67C9-4FD7-B516-01D420A8C71C}" type="presParOf" srcId="{F76DC8A2-F6D6-4B0B-A7D5-3E789140F6B1}" destId="{8A75B25A-85B6-4F6F-9BE7-029692A2CA64}" srcOrd="2" destOrd="0" presId="urn:microsoft.com/office/officeart/2005/8/layout/default"/>
    <dgm:cxn modelId="{02ED2864-4A29-46F0-BB77-7E940E3F521D}" type="presParOf" srcId="{F76DC8A2-F6D6-4B0B-A7D5-3E789140F6B1}" destId="{62FAF332-7A37-4AB9-9667-6A63F854188A}" srcOrd="3" destOrd="0" presId="urn:microsoft.com/office/officeart/2005/8/layout/default"/>
    <dgm:cxn modelId="{276C35FC-6BB9-4FB1-92AE-ACC49AD7077E}" type="presParOf" srcId="{F76DC8A2-F6D6-4B0B-A7D5-3E789140F6B1}" destId="{B2D87657-E6DA-43C2-8D3E-373C72EDA23D}" srcOrd="4" destOrd="0" presId="urn:microsoft.com/office/officeart/2005/8/layout/default"/>
    <dgm:cxn modelId="{72181D1F-9DDE-4E06-A90D-F806D0BD71FB}" type="presParOf" srcId="{F76DC8A2-F6D6-4B0B-A7D5-3E789140F6B1}" destId="{A19F6442-16E7-43F9-9CE5-8B7AE4275D49}" srcOrd="5" destOrd="0" presId="urn:microsoft.com/office/officeart/2005/8/layout/default"/>
    <dgm:cxn modelId="{7EA1F6CA-CEE2-499E-AAF4-63C5C4B7F8EE}" type="presParOf" srcId="{F76DC8A2-F6D6-4B0B-A7D5-3E789140F6B1}" destId="{D2A489EC-4CCD-4360-85AF-2DC35485AA7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8C62D-1852-4858-97A4-823B84A9B36A}">
      <dsp:nvSpPr>
        <dsp:cNvPr id="0" name=""/>
        <dsp:cNvSpPr/>
      </dsp:nvSpPr>
      <dsp:spPr>
        <a:xfrm>
          <a:off x="460905" y="1047"/>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Pair Work</a:t>
          </a:r>
          <a:endParaRPr lang="ru-RU" sz="2200" kern="1200" dirty="0"/>
        </a:p>
        <a:p>
          <a:pPr marL="171450" lvl="1" indent="-171450" algn="l" defTabSz="755650">
            <a:lnSpc>
              <a:spcPct val="90000"/>
            </a:lnSpc>
            <a:spcBef>
              <a:spcPct val="0"/>
            </a:spcBef>
            <a:spcAft>
              <a:spcPct val="15000"/>
            </a:spcAft>
            <a:buChar char="•"/>
          </a:pPr>
          <a:r>
            <a:rPr lang="x-none" sz="1700" kern="1200" dirty="0"/>
            <a:t>в парных заданиях выберите тот один ноутбук, на котором будет рождаться решение. Второй можно использовать только для чтения и добывания информации</a:t>
          </a:r>
          <a:endParaRPr lang="ru-RU" sz="1700" kern="1200" dirty="0"/>
        </a:p>
      </dsp:txBody>
      <dsp:txXfrm>
        <a:off x="460905" y="1047"/>
        <a:ext cx="3479899" cy="2087939"/>
      </dsp:txXfrm>
    </dsp:sp>
    <dsp:sp modelId="{8A75B25A-85B6-4F6F-9BE7-029692A2CA64}">
      <dsp:nvSpPr>
        <dsp:cNvPr id="0" name=""/>
        <dsp:cNvSpPr/>
      </dsp:nvSpPr>
      <dsp:spPr>
        <a:xfrm>
          <a:off x="4288794" y="1047"/>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Pair</a:t>
          </a:r>
          <a:r>
            <a:rPr lang="ru-RU" sz="2200" kern="1200" dirty="0"/>
            <a:t> </a:t>
          </a:r>
          <a:r>
            <a:rPr lang="en-US" sz="2200" kern="1200" dirty="0" err="1"/>
            <a:t>Divorse</a:t>
          </a:r>
          <a:endParaRPr lang="ru-RU" sz="2200" kern="1200" dirty="0"/>
        </a:p>
        <a:p>
          <a:pPr marL="171450" lvl="1" indent="-171450" algn="l" defTabSz="755650">
            <a:lnSpc>
              <a:spcPct val="90000"/>
            </a:lnSpc>
            <a:spcBef>
              <a:spcPct val="0"/>
            </a:spcBef>
            <a:spcAft>
              <a:spcPct val="15000"/>
            </a:spcAft>
            <a:buChar char="•"/>
          </a:pPr>
          <a:r>
            <a:rPr lang="ru-RU" sz="1700" kern="1200" dirty="0"/>
            <a:t>е</a:t>
          </a:r>
          <a:r>
            <a:rPr lang="x-none" sz="1700" kern="1200" dirty="0"/>
            <a:t>сли в паре вам сильно некомфортно, то по обоюдному согласию с напарником можно перейти в индивидуальный режим. Важно сделать это явно</a:t>
          </a:r>
          <a:endParaRPr lang="ru-RU" sz="1700" kern="1200" dirty="0"/>
        </a:p>
      </dsp:txBody>
      <dsp:txXfrm>
        <a:off x="4288794" y="1047"/>
        <a:ext cx="3479899" cy="2087939"/>
      </dsp:txXfrm>
    </dsp:sp>
    <dsp:sp modelId="{B2D87657-E6DA-43C2-8D3E-373C72EDA23D}">
      <dsp:nvSpPr>
        <dsp:cNvPr id="0" name=""/>
        <dsp:cNvSpPr/>
      </dsp:nvSpPr>
      <dsp:spPr>
        <a:xfrm>
          <a:off x="460905" y="2436976"/>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Investigation 5 min</a:t>
          </a:r>
          <a:endParaRPr lang="ru-RU" sz="2200" kern="1200" dirty="0"/>
        </a:p>
        <a:p>
          <a:pPr marL="171450" lvl="1" indent="-171450" algn="l" defTabSz="755650">
            <a:lnSpc>
              <a:spcPct val="90000"/>
            </a:lnSpc>
            <a:spcBef>
              <a:spcPct val="0"/>
            </a:spcBef>
            <a:spcAft>
              <a:spcPct val="15000"/>
            </a:spcAft>
            <a:buChar char="•"/>
          </a:pPr>
          <a:r>
            <a:rPr lang="ru-RU" sz="1700" kern="1200" dirty="0"/>
            <a:t>Первые 5 минут можно только исследовать код</a:t>
          </a:r>
        </a:p>
      </dsp:txBody>
      <dsp:txXfrm>
        <a:off x="460905" y="2436976"/>
        <a:ext cx="3479899" cy="2087939"/>
      </dsp:txXfrm>
    </dsp:sp>
    <dsp:sp modelId="{D2A489EC-4CCD-4360-85AF-2DC35485AA70}">
      <dsp:nvSpPr>
        <dsp:cNvPr id="0" name=""/>
        <dsp:cNvSpPr/>
      </dsp:nvSpPr>
      <dsp:spPr>
        <a:xfrm>
          <a:off x="4288794" y="2436976"/>
          <a:ext cx="3479899" cy="208793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Pair Ping Pong</a:t>
          </a:r>
          <a:endParaRPr lang="ru-RU" sz="2200" kern="1200" dirty="0"/>
        </a:p>
        <a:p>
          <a:pPr marL="171450" lvl="1" indent="-171450" algn="l" defTabSz="755650">
            <a:lnSpc>
              <a:spcPct val="90000"/>
            </a:lnSpc>
            <a:spcBef>
              <a:spcPct val="0"/>
            </a:spcBef>
            <a:spcAft>
              <a:spcPct val="15000"/>
            </a:spcAft>
            <a:buChar char="•"/>
          </a:pPr>
          <a:r>
            <a:rPr lang="ru-RU" sz="1700" kern="1200" dirty="0"/>
            <a:t>После каждого законченного изменения кода меняется </a:t>
          </a:r>
          <a:r>
            <a:rPr lang="en-US" sz="1700" kern="1200" dirty="0"/>
            <a:t>driver</a:t>
          </a:r>
          <a:endParaRPr lang="ru-RU" sz="1700" kern="1200" dirty="0"/>
        </a:p>
      </dsp:txBody>
      <dsp:txXfrm>
        <a:off x="4288794" y="2436976"/>
        <a:ext cx="3479899" cy="20879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07.07.2016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270540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22335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3537941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2847087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354183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317803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dirty="0"/>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48476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33280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342165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16412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dirty="0"/>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a:t>Образец текста</a:t>
            </a:r>
          </a:p>
        </p:txBody>
      </p:sp>
      <p:sp>
        <p:nvSpPr>
          <p:cNvPr id="4" name="Дата 3"/>
          <p:cNvSpPr>
            <a:spLocks noGrp="1"/>
          </p:cNvSpPr>
          <p:nvPr>
            <p:ph type="dt" sz="half" idx="10"/>
          </p:nvPr>
        </p:nvSpPr>
        <p:spPr/>
        <p:txBody>
          <a:body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20938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D7A5A9E-355E-4F5A-82F5-195339D13266}" type="datetimeFigureOut">
              <a:rPr lang="ru-RU" smtClean="0"/>
              <a:t>07.07.2016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55199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D7A5A9E-355E-4F5A-82F5-195339D13266}" type="datetimeFigureOut">
              <a:rPr lang="ru-RU" smtClean="0"/>
              <a:t>07.07.2016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77452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D7A5A9E-355E-4F5A-82F5-195339D13266}" type="datetimeFigureOut">
              <a:rPr lang="ru-RU" smtClean="0"/>
              <a:t>07.07.2016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375912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D7A5A9E-355E-4F5A-82F5-195339D13266}" type="datetimeFigureOut">
              <a:rPr lang="ru-RU" smtClean="0"/>
              <a:t>07.07.2016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73761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D7A5A9E-355E-4F5A-82F5-195339D13266}" type="datetimeFigureOut">
              <a:rPr lang="ru-RU" smtClean="0"/>
              <a:t>07.07.2016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123236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D7A5A9E-355E-4F5A-82F5-195339D13266}" type="datetimeFigureOut">
              <a:rPr lang="ru-RU" smtClean="0"/>
              <a:t>07.07.2016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EA25B0A-9D01-4A49-8487-37D2E0082047}" type="slidenum">
              <a:rPr lang="ru-RU" smtClean="0"/>
              <a:t>‹#›</a:t>
            </a:fld>
            <a:endParaRPr lang="ru-RU"/>
          </a:p>
        </p:txBody>
      </p:sp>
    </p:spTree>
    <p:extLst>
      <p:ext uri="{BB962C8B-B14F-4D97-AF65-F5344CB8AC3E}">
        <p14:creationId xmlns:p14="http://schemas.microsoft.com/office/powerpoint/2010/main" val="273779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A5A9E-355E-4F5A-82F5-195339D13266}" type="datetimeFigureOut">
              <a:rPr lang="ru-RU" smtClean="0"/>
              <a:t>07.07.2016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25B0A-9D01-4A49-8487-37D2E0082047}" type="slidenum">
              <a:rPr lang="ru-RU" smtClean="0"/>
              <a:t>‹#›</a:t>
            </a:fld>
            <a:endParaRPr lang="ru-RU"/>
          </a:p>
        </p:txBody>
      </p:sp>
    </p:spTree>
    <p:extLst>
      <p:ext uri="{BB962C8B-B14F-4D97-AF65-F5344CB8AC3E}">
        <p14:creationId xmlns:p14="http://schemas.microsoft.com/office/powerpoint/2010/main" val="227492079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5400" b="1" kern="1200">
          <a:solidFill>
            <a:srgbClr val="027E17"/>
          </a:solidFill>
          <a:latin typeface="Candara"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eb.uettaxila.edu.pk/CMS/AUT2011/seSCbs/tutorial/Object%20Oriented%20Software%20Construction.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sz="8000" dirty="0"/>
              <a:t>Clean Code</a:t>
            </a:r>
            <a:endParaRPr lang="ru-RU" sz="8000" dirty="0"/>
          </a:p>
        </p:txBody>
      </p:sp>
      <p:sp>
        <p:nvSpPr>
          <p:cNvPr id="3" name="Подзаголовок 2"/>
          <p:cNvSpPr>
            <a:spLocks noGrp="1"/>
          </p:cNvSpPr>
          <p:nvPr>
            <p:ph type="subTitle" idx="1"/>
          </p:nvPr>
        </p:nvSpPr>
        <p:spPr>
          <a:xfrm>
            <a:off x="685800" y="3886200"/>
            <a:ext cx="7772400" cy="1752600"/>
          </a:xfrm>
        </p:spPr>
        <p:txBody>
          <a:bodyPr>
            <a:normAutofit/>
          </a:bodyPr>
          <a:lstStyle/>
          <a:p>
            <a:r>
              <a:rPr lang="en-US" sz="2800" dirty="0">
                <a:hlinkClick r:id="rId2"/>
              </a:rPr>
              <a:t>https://github.com/kontur-csharper/clean-code</a:t>
            </a:r>
            <a:endParaRPr lang="ru-RU" sz="2800" dirty="0"/>
          </a:p>
        </p:txBody>
      </p:sp>
    </p:spTree>
    <p:extLst>
      <p:ext uri="{BB962C8B-B14F-4D97-AF65-F5344CB8AC3E}">
        <p14:creationId xmlns:p14="http://schemas.microsoft.com/office/powerpoint/2010/main" val="712317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400" dirty="0"/>
              <a:t>Маркеры плохой декомпозиции</a:t>
            </a:r>
          </a:p>
        </p:txBody>
      </p:sp>
      <p:sp>
        <p:nvSpPr>
          <p:cNvPr id="3" name="Объект 2"/>
          <p:cNvSpPr>
            <a:spLocks noGrp="1"/>
          </p:cNvSpPr>
          <p:nvPr>
            <p:ph idx="1"/>
          </p:nvPr>
        </p:nvSpPr>
        <p:spPr/>
        <p:txBody>
          <a:bodyPr/>
          <a:lstStyle/>
          <a:p>
            <a:r>
              <a:rPr lang="ru-RU" dirty="0"/>
              <a:t>Слишком длинный метод / класс</a:t>
            </a:r>
          </a:p>
          <a:p>
            <a:r>
              <a:rPr lang="ru-RU" dirty="0"/>
              <a:t>Слишком общее название метода</a:t>
            </a:r>
            <a:endParaRPr lang="en-US" dirty="0"/>
          </a:p>
          <a:p>
            <a:r>
              <a:rPr lang="ru-RU" dirty="0"/>
              <a:t>Слишком сложное название метода</a:t>
            </a:r>
          </a:p>
        </p:txBody>
      </p:sp>
    </p:spTree>
    <p:extLst>
      <p:ext uri="{BB962C8B-B14F-4D97-AF65-F5344CB8AC3E}">
        <p14:creationId xmlns:p14="http://schemas.microsoft.com/office/powerpoint/2010/main" val="250583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69009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endParaRPr lang="ru-RU" dirty="0"/>
          </a:p>
        </p:txBody>
      </p:sp>
      <p:sp>
        <p:nvSpPr>
          <p:cNvPr id="3" name="Объект 2"/>
          <p:cNvSpPr>
            <a:spLocks noGrp="1"/>
          </p:cNvSpPr>
          <p:nvPr>
            <p:ph idx="1"/>
          </p:nvPr>
        </p:nvSpPr>
        <p:spPr/>
        <p:txBody>
          <a:bodyPr>
            <a:normAutofit/>
          </a:bodyPr>
          <a:lstStyle/>
          <a:p>
            <a:pPr marL="0" indent="0">
              <a:buNone/>
            </a:pPr>
            <a:r>
              <a:rPr lang="en-US" sz="2800" dirty="0">
                <a:solidFill>
                  <a:srgbClr val="0000FF"/>
                </a:solidFill>
              </a:rPr>
              <a:t>class </a:t>
            </a:r>
            <a:r>
              <a:rPr lang="en-US" sz="2800" dirty="0"/>
              <a:t>Tokenizer {</a:t>
            </a:r>
          </a:p>
          <a:p>
            <a:pPr marL="0" indent="0">
              <a:buNone/>
            </a:pPr>
            <a:r>
              <a:rPr lang="en-US" sz="2800" dirty="0">
                <a:solidFill>
                  <a:srgbClr val="0000FF"/>
                </a:solidFill>
              </a:rPr>
              <a:t>    string</a:t>
            </a:r>
            <a:r>
              <a:rPr lang="en-US" sz="2800" dirty="0"/>
              <a:t> </a:t>
            </a:r>
            <a:r>
              <a:rPr lang="en-US" sz="2800" dirty="0" err="1"/>
              <a:t>ReadUntil</a:t>
            </a:r>
            <a:r>
              <a:rPr lang="en-US" sz="2800" dirty="0"/>
              <a:t>(</a:t>
            </a:r>
            <a:r>
              <a:rPr lang="en-US" sz="2800" dirty="0" err="1">
                <a:solidFill>
                  <a:srgbClr val="0000FF"/>
                </a:solidFill>
              </a:rPr>
              <a:t>params</a:t>
            </a:r>
            <a:r>
              <a:rPr lang="en-US" sz="2800" dirty="0">
                <a:solidFill>
                  <a:srgbClr val="0000FF"/>
                </a:solidFill>
              </a:rPr>
              <a:t> char</a:t>
            </a:r>
            <a:r>
              <a:rPr lang="en-US" sz="2800" dirty="0"/>
              <a:t> []  </a:t>
            </a:r>
            <a:r>
              <a:rPr lang="en-US" sz="2800" dirty="0" err="1"/>
              <a:t>stopChars</a:t>
            </a:r>
            <a:r>
              <a:rPr lang="en-US" sz="2800" dirty="0"/>
              <a:t>);</a:t>
            </a:r>
            <a:br>
              <a:rPr lang="en-US" sz="2800" dirty="0"/>
            </a:br>
            <a:r>
              <a:rPr lang="en-US" sz="2800" dirty="0">
                <a:solidFill>
                  <a:srgbClr val="0000FF"/>
                </a:solidFill>
              </a:rPr>
              <a:t>    string</a:t>
            </a:r>
            <a:r>
              <a:rPr lang="en-US" sz="2800" dirty="0"/>
              <a:t> </a:t>
            </a:r>
            <a:r>
              <a:rPr lang="en-US" sz="2800" dirty="0" err="1"/>
              <a:t>ReadUntil</a:t>
            </a:r>
            <a:r>
              <a:rPr lang="en-US" sz="2800" dirty="0"/>
              <a:t>(</a:t>
            </a:r>
            <a:r>
              <a:rPr lang="en-US" sz="2800" dirty="0" err="1"/>
              <a:t>Func</a:t>
            </a:r>
            <a:r>
              <a:rPr lang="en-US" sz="2800" dirty="0"/>
              <a:t>&lt;</a:t>
            </a:r>
            <a:r>
              <a:rPr lang="en-US" sz="2800" dirty="0">
                <a:solidFill>
                  <a:srgbClr val="0000FF"/>
                </a:solidFill>
              </a:rPr>
              <a:t>char</a:t>
            </a:r>
            <a:r>
              <a:rPr lang="en-US" sz="2800" dirty="0"/>
              <a:t>, </a:t>
            </a:r>
            <a:r>
              <a:rPr lang="en-US" sz="2800" dirty="0">
                <a:solidFill>
                  <a:srgbClr val="0000FF"/>
                </a:solidFill>
              </a:rPr>
              <a:t>bool</a:t>
            </a:r>
            <a:r>
              <a:rPr lang="en-US" sz="2800" dirty="0"/>
              <a:t>&gt; </a:t>
            </a:r>
            <a:r>
              <a:rPr lang="en-US" sz="2800" dirty="0" err="1"/>
              <a:t>isStopChar</a:t>
            </a:r>
            <a:r>
              <a:rPr lang="en-US" sz="2800" dirty="0"/>
              <a:t>);</a:t>
            </a:r>
            <a:br>
              <a:rPr lang="en-US" sz="2800" dirty="0"/>
            </a:br>
            <a:r>
              <a:rPr lang="en-US" sz="2800" dirty="0"/>
              <a:t>    </a:t>
            </a:r>
            <a:r>
              <a:rPr lang="en-US" sz="2800" dirty="0">
                <a:solidFill>
                  <a:srgbClr val="0000FF"/>
                </a:solidFill>
              </a:rPr>
              <a:t>void </a:t>
            </a:r>
            <a:r>
              <a:rPr lang="en-US" sz="2800" dirty="0" err="1"/>
              <a:t>SkipSpaces</a:t>
            </a:r>
            <a:r>
              <a:rPr lang="en-US" sz="2800" dirty="0"/>
              <a:t>();</a:t>
            </a:r>
            <a:br>
              <a:rPr lang="en-US" sz="2800" dirty="0"/>
            </a:br>
            <a:r>
              <a:rPr lang="en-US" sz="2800" dirty="0">
                <a:solidFill>
                  <a:srgbClr val="0000FF"/>
                </a:solidFill>
              </a:rPr>
              <a:t>    char</a:t>
            </a:r>
            <a:r>
              <a:rPr lang="en-US" sz="2800" dirty="0"/>
              <a:t> </a:t>
            </a:r>
            <a:r>
              <a:rPr lang="en-US" sz="2800" dirty="0" err="1"/>
              <a:t>CurrenChar</a:t>
            </a:r>
            <a:r>
              <a:rPr lang="en-US" sz="2800" dirty="0"/>
              <a:t> { </a:t>
            </a:r>
            <a:r>
              <a:rPr lang="en-US" sz="2800" dirty="0">
                <a:solidFill>
                  <a:srgbClr val="0000FF"/>
                </a:solidFill>
              </a:rPr>
              <a:t>get</a:t>
            </a:r>
            <a:r>
              <a:rPr lang="en-US" sz="2800" dirty="0"/>
              <a:t>; }</a:t>
            </a:r>
            <a:br>
              <a:rPr lang="en-US" sz="2800" dirty="0"/>
            </a:br>
            <a:r>
              <a:rPr lang="en-US" sz="2800" dirty="0"/>
              <a:t>    ....</a:t>
            </a:r>
            <a:endParaRPr lang="ru-RU" sz="2800" dirty="0"/>
          </a:p>
          <a:p>
            <a:pPr marL="0" indent="0">
              <a:buNone/>
            </a:pPr>
            <a:r>
              <a:rPr lang="en-US" sz="2800" dirty="0"/>
              <a:t>}</a:t>
            </a:r>
          </a:p>
          <a:p>
            <a:pPr marL="0" indent="0">
              <a:buNone/>
            </a:pPr>
            <a:r>
              <a:rPr lang="en-US" sz="2800" dirty="0">
                <a:solidFill>
                  <a:srgbClr val="0000FF"/>
                </a:solidFill>
              </a:rPr>
              <a:t>string </a:t>
            </a:r>
            <a:r>
              <a:rPr lang="en-US" sz="2800" dirty="0" err="1"/>
              <a:t>Unescape</a:t>
            </a:r>
            <a:r>
              <a:rPr lang="en-US" sz="2800" dirty="0"/>
              <a:t>(</a:t>
            </a:r>
            <a:r>
              <a:rPr lang="en-US" sz="2800" dirty="0">
                <a:solidFill>
                  <a:srgbClr val="0000FF"/>
                </a:solidFill>
              </a:rPr>
              <a:t>string </a:t>
            </a:r>
            <a:r>
              <a:rPr lang="en-US" sz="2800" dirty="0"/>
              <a:t>input);</a:t>
            </a:r>
            <a:endParaRPr lang="ru-RU" sz="2800" dirty="0"/>
          </a:p>
        </p:txBody>
      </p:sp>
    </p:spTree>
    <p:extLst>
      <p:ext uri="{BB962C8B-B14F-4D97-AF65-F5344CB8AC3E}">
        <p14:creationId xmlns:p14="http://schemas.microsoft.com/office/powerpoint/2010/main" val="315168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296" y="1490209"/>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9" y="2636912"/>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296"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47296"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157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
        <p:nvSpPr>
          <p:cNvPr id="3" name="Объект 2"/>
          <p:cNvSpPr>
            <a:spLocks noGrp="1"/>
          </p:cNvSpPr>
          <p:nvPr>
            <p:ph idx="1"/>
          </p:nvPr>
        </p:nvSpPr>
        <p:spPr/>
        <p:txBody>
          <a:bodyPr/>
          <a:lstStyle/>
          <a:p>
            <a:pPr marL="0" indent="0">
              <a:buNone/>
            </a:pPr>
            <a:r>
              <a:rPr lang="en-US" dirty="0"/>
              <a:t>Reverse(array, 0, k-1);  //O(k)</a:t>
            </a:r>
          </a:p>
          <a:p>
            <a:pPr marL="0" indent="0">
              <a:buNone/>
            </a:pPr>
            <a:r>
              <a:rPr lang="en-US" dirty="0"/>
              <a:t>Reverse(array, k, n-1);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Tree>
    <p:extLst>
      <p:ext uri="{BB962C8B-B14F-4D97-AF65-F5344CB8AC3E}">
        <p14:creationId xmlns:p14="http://schemas.microsoft.com/office/powerpoint/2010/main" val="94153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400" dirty="0"/>
              <a:t>Маркеры плохой </a:t>
            </a:r>
            <a:r>
              <a:rPr lang="ru-RU" sz="4400" dirty="0" err="1"/>
              <a:t>компановки</a:t>
            </a:r>
            <a:endParaRPr lang="ru-RU" sz="4400" dirty="0"/>
          </a:p>
        </p:txBody>
      </p:sp>
      <p:sp>
        <p:nvSpPr>
          <p:cNvPr id="3" name="Объект 2"/>
          <p:cNvSpPr>
            <a:spLocks noGrp="1"/>
          </p:cNvSpPr>
          <p:nvPr>
            <p:ph idx="1"/>
          </p:nvPr>
        </p:nvSpPr>
        <p:spPr/>
        <p:txBody>
          <a:bodyPr/>
          <a:lstStyle/>
          <a:p>
            <a:r>
              <a:rPr lang="ru-RU" dirty="0"/>
              <a:t>Не самоценно</a:t>
            </a:r>
          </a:p>
        </p:txBody>
      </p:sp>
    </p:spTree>
    <p:extLst>
      <p:ext uri="{BB962C8B-B14F-4D97-AF65-F5344CB8AC3E}">
        <p14:creationId xmlns:p14="http://schemas.microsoft.com/office/powerpoint/2010/main" val="3813053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27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ДЗ «Плохая </a:t>
            </a:r>
            <a:r>
              <a:rPr lang="ru-RU" dirty="0" err="1"/>
              <a:t>компановка</a:t>
            </a:r>
            <a:r>
              <a:rPr lang="ru-RU" dirty="0"/>
              <a:t>»</a:t>
            </a:r>
          </a:p>
        </p:txBody>
      </p:sp>
      <p:sp>
        <p:nvSpPr>
          <p:cNvPr id="3" name="Объект 2"/>
          <p:cNvSpPr>
            <a:spLocks noGrp="1"/>
          </p:cNvSpPr>
          <p:nvPr>
            <p:ph idx="1"/>
          </p:nvPr>
        </p:nvSpPr>
        <p:spPr/>
        <p:txBody>
          <a:bodyPr/>
          <a:lstStyle/>
          <a:p>
            <a:pPr marL="514350" indent="-514350">
              <a:buFont typeface="+mj-lt"/>
              <a:buAutoNum type="arabicPeriod"/>
            </a:pPr>
            <a:r>
              <a:rPr lang="ru-RU" dirty="0"/>
              <a:t>Найти в коде своего проекта</a:t>
            </a:r>
            <a:r>
              <a:rPr lang="en-US" dirty="0"/>
              <a:t> </a:t>
            </a:r>
            <a:r>
              <a:rPr lang="ru-RU" dirty="0"/>
              <a:t>пример</a:t>
            </a:r>
            <a:r>
              <a:rPr lang="en-US" dirty="0"/>
              <a:t> </a:t>
            </a:r>
            <a:r>
              <a:rPr lang="ru-RU" dirty="0"/>
              <a:t>неудачной декомпозиции с точки зрения «</a:t>
            </a:r>
            <a:r>
              <a:rPr lang="ru-RU" dirty="0" err="1"/>
              <a:t>переиспользуемости</a:t>
            </a:r>
            <a:r>
              <a:rPr lang="ru-RU" dirty="0"/>
              <a:t>»</a:t>
            </a:r>
          </a:p>
          <a:p>
            <a:pPr marL="514350" indent="-514350">
              <a:buFont typeface="+mj-lt"/>
              <a:buAutoNum type="arabicPeriod"/>
            </a:pPr>
            <a:r>
              <a:rPr lang="ru-RU" dirty="0"/>
              <a:t>Провести </a:t>
            </a:r>
            <a:r>
              <a:rPr lang="ru-RU" dirty="0" err="1"/>
              <a:t>рефакторинг</a:t>
            </a:r>
            <a:endParaRPr lang="ru-RU" dirty="0"/>
          </a:p>
          <a:p>
            <a:pPr marL="514350" indent="-514350">
              <a:buFont typeface="+mj-lt"/>
              <a:buAutoNum type="arabicPeriod"/>
            </a:pPr>
            <a:r>
              <a:rPr lang="ru-RU" dirty="0"/>
              <a:t>Рассказать на следующем занятии</a:t>
            </a:r>
          </a:p>
        </p:txBody>
      </p:sp>
    </p:spTree>
    <p:extLst>
      <p:ext uri="{BB962C8B-B14F-4D97-AF65-F5344CB8AC3E}">
        <p14:creationId xmlns:p14="http://schemas.microsoft.com/office/powerpoint/2010/main" val="207540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a:t>
            </a:r>
            <a:r>
              <a:rPr lang="en-US" dirty="0" err="1"/>
              <a:t>ControlDigit</a:t>
            </a:r>
            <a:endParaRPr lang="ru-RU" dirty="0"/>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346864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Разбор задачи </a:t>
            </a:r>
            <a:r>
              <a:rPr lang="en-US" dirty="0" err="1"/>
              <a:t>ControlDigit</a:t>
            </a:r>
            <a:endParaRPr lang="ru-RU"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152478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dirty="0"/>
              <a:t>Зачем нужен чистый код?</a:t>
            </a:r>
          </a:p>
        </p:txBody>
      </p:sp>
      <p:sp>
        <p:nvSpPr>
          <p:cNvPr id="3" name="Объект 2"/>
          <p:cNvSpPr>
            <a:spLocks noGrp="1"/>
          </p:cNvSpPr>
          <p:nvPr>
            <p:ph idx="1"/>
          </p:nvPr>
        </p:nvSpPr>
        <p:spPr/>
        <p:txBody>
          <a:bodyPr>
            <a:normAutofit/>
          </a:bodyPr>
          <a:lstStyle/>
          <a:p>
            <a:r>
              <a:rPr lang="ru-RU" dirty="0"/>
              <a:t>Большие проекты</a:t>
            </a:r>
          </a:p>
          <a:p>
            <a:r>
              <a:rPr lang="ru-RU" dirty="0"/>
              <a:t>Большие команды</a:t>
            </a:r>
          </a:p>
          <a:p>
            <a:r>
              <a:rPr lang="ru-RU" dirty="0"/>
              <a:t>Длительное сопровождение</a:t>
            </a:r>
          </a:p>
        </p:txBody>
      </p:sp>
    </p:spTree>
    <p:extLst>
      <p:ext uri="{BB962C8B-B14F-4D97-AF65-F5344CB8AC3E}">
        <p14:creationId xmlns:p14="http://schemas.microsoft.com/office/powerpoint/2010/main" val="1598012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722730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a:t>
            </a:r>
            <a:r>
              <a:rPr lang="en-US" dirty="0" err="1"/>
              <a:t>PathFinder.cs</a:t>
            </a:r>
            <a:endParaRPr lang="ru-RU" dirty="0"/>
          </a:p>
        </p:txBody>
      </p:sp>
    </p:spTree>
    <p:extLst>
      <p:ext uri="{BB962C8B-B14F-4D97-AF65-F5344CB8AC3E}">
        <p14:creationId xmlns:p14="http://schemas.microsoft.com/office/powerpoint/2010/main" val="379498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400" dirty="0"/>
              <a:t>Маркер «Скрыт поток данных»</a:t>
            </a:r>
          </a:p>
        </p:txBody>
      </p:sp>
      <p:sp>
        <p:nvSpPr>
          <p:cNvPr id="3" name="Объект 2"/>
          <p:cNvSpPr>
            <a:spLocks noGrp="1"/>
          </p:cNvSpPr>
          <p:nvPr>
            <p:ph idx="1"/>
          </p:nvPr>
        </p:nvSpPr>
        <p:spPr/>
        <p:txBody>
          <a:bodyPr/>
          <a:lstStyle/>
          <a:p>
            <a:r>
              <a:rPr lang="ru-RU" dirty="0"/>
              <a:t>Не прячьте поток данных от читателя!</a:t>
            </a:r>
          </a:p>
          <a:p>
            <a:pPr marL="0" indent="0">
              <a:buNone/>
            </a:pPr>
            <a:r>
              <a:rPr lang="ru-RU" dirty="0"/>
              <a:t>	</a:t>
            </a:r>
            <a:r>
              <a:rPr lang="en-US" sz="2400" b="1" dirty="0" err="1">
                <a:solidFill>
                  <a:srgbClr val="C00000"/>
                </a:solidFill>
                <a:latin typeface="Consolas" panose="020B0609020204030204" pitchFamily="49" charset="0"/>
                <a:cs typeface="Consolas" panose="020B0609020204030204" pitchFamily="49" charset="0"/>
              </a:rPr>
              <a:t>InputData</a:t>
            </a:r>
            <a:r>
              <a:rPr lang="en-US" sz="2400" b="1" dirty="0">
                <a:solidFill>
                  <a:srgbClr val="C00000"/>
                </a:solidFill>
                <a:latin typeface="Consolas" panose="020B0609020204030204" pitchFamily="49" charset="0"/>
                <a:cs typeface="Consolas" panose="020B0609020204030204" pitchFamily="49" charset="0"/>
              </a:rPr>
              <a:t>();</a:t>
            </a:r>
            <a:br>
              <a:rPr lang="en-US" sz="2400" b="1" dirty="0">
                <a:solidFill>
                  <a:srgbClr val="C00000"/>
                </a:solidFill>
                <a:latin typeface="Consolas" panose="020B0609020204030204" pitchFamily="49" charset="0"/>
                <a:cs typeface="Consolas" panose="020B0609020204030204" pitchFamily="49" charset="0"/>
              </a:rPr>
            </a:br>
            <a:r>
              <a:rPr lang="en-US" sz="2400" b="1" dirty="0">
                <a:solidFill>
                  <a:srgbClr val="C00000"/>
                </a:solidFill>
                <a:latin typeface="Consolas" panose="020B0609020204030204" pitchFamily="49" charset="0"/>
                <a:cs typeface="Consolas" panose="020B0609020204030204" pitchFamily="49" charset="0"/>
              </a:rPr>
              <a:t>	Solve();</a:t>
            </a:r>
            <a:br>
              <a:rPr lang="en-US" sz="2400" b="1" dirty="0">
                <a:solidFill>
                  <a:srgbClr val="C00000"/>
                </a:solidFill>
                <a:latin typeface="Consolas" panose="020B0609020204030204" pitchFamily="49" charset="0"/>
                <a:cs typeface="Consolas" panose="020B0609020204030204" pitchFamily="49" charset="0"/>
              </a:rPr>
            </a:br>
            <a:r>
              <a:rPr lang="en-US" sz="2400" b="1" dirty="0">
                <a:solidFill>
                  <a:srgbClr val="C00000"/>
                </a:solidFill>
                <a:latin typeface="Consolas" panose="020B0609020204030204" pitchFamily="49" charset="0"/>
                <a:cs typeface="Consolas" panose="020B0609020204030204" pitchFamily="49" charset="0"/>
              </a:rPr>
              <a:t>	</a:t>
            </a:r>
            <a:r>
              <a:rPr lang="en-US" sz="2400" b="1" dirty="0" err="1">
                <a:solidFill>
                  <a:srgbClr val="C00000"/>
                </a:solidFill>
                <a:latin typeface="Consolas" panose="020B0609020204030204" pitchFamily="49" charset="0"/>
                <a:cs typeface="Consolas" panose="020B0609020204030204" pitchFamily="49" charset="0"/>
              </a:rPr>
              <a:t>OutputData</a:t>
            </a:r>
            <a:r>
              <a:rPr lang="en-US" sz="2400" b="1" dirty="0">
                <a:solidFill>
                  <a:srgbClr val="C00000"/>
                </a:solidFill>
                <a:latin typeface="Consolas" panose="020B0609020204030204" pitchFamily="49" charset="0"/>
                <a:cs typeface="Consolas" panose="020B0609020204030204" pitchFamily="49" charset="0"/>
              </a:rPr>
              <a:t>();</a:t>
            </a:r>
          </a:p>
          <a:p>
            <a:pPr marL="0" indent="0">
              <a:buNone/>
            </a:pPr>
            <a:r>
              <a:rPr lang="en-US" sz="2400" b="1" dirty="0">
                <a:solidFill>
                  <a:srgbClr val="027E17"/>
                </a:solidFill>
                <a:latin typeface="Consolas" panose="020B0609020204030204" pitchFamily="49" charset="0"/>
                <a:cs typeface="Consolas" panose="020B0609020204030204" pitchFamily="49" charset="0"/>
              </a:rPr>
              <a:t>     </a:t>
            </a:r>
          </a:p>
          <a:p>
            <a:pPr marL="0" indent="0">
              <a:buNone/>
            </a:pPr>
            <a:r>
              <a:rPr lang="en-US" sz="2400" b="1" dirty="0">
                <a:solidFill>
                  <a:srgbClr val="027E17"/>
                </a:solidFill>
                <a:latin typeface="Consolas" panose="020B0609020204030204" pitchFamily="49" charset="0"/>
                <a:cs typeface="Consolas" panose="020B0609020204030204" pitchFamily="49" charset="0"/>
              </a:rPr>
              <a:t>	</a:t>
            </a:r>
            <a:r>
              <a:rPr lang="en-US" sz="2400" b="1" dirty="0" err="1">
                <a:solidFill>
                  <a:srgbClr val="027E17"/>
                </a:solidFill>
                <a:latin typeface="Consolas" panose="020B0609020204030204" pitchFamily="49" charset="0"/>
                <a:cs typeface="Consolas" panose="020B0609020204030204" pitchFamily="49" charset="0"/>
              </a:rPr>
              <a:t>var</a:t>
            </a:r>
            <a:r>
              <a:rPr lang="en-US" sz="2400" b="1" dirty="0">
                <a:solidFill>
                  <a:srgbClr val="027E17"/>
                </a:solidFill>
                <a:latin typeface="Consolas" panose="020B0609020204030204" pitchFamily="49" charset="0"/>
                <a:cs typeface="Consolas" panose="020B0609020204030204" pitchFamily="49" charset="0"/>
              </a:rPr>
              <a:t> data = </a:t>
            </a:r>
            <a:r>
              <a:rPr lang="en-US" sz="2400" b="1" dirty="0" err="1">
                <a:solidFill>
                  <a:srgbClr val="027E17"/>
                </a:solidFill>
                <a:latin typeface="Consolas" panose="020B0609020204030204" pitchFamily="49" charset="0"/>
                <a:cs typeface="Consolas" panose="020B0609020204030204" pitchFamily="49" charset="0"/>
              </a:rPr>
              <a:t>InputData</a:t>
            </a:r>
            <a:r>
              <a:rPr lang="en-US" sz="2400" b="1" dirty="0">
                <a:solidFill>
                  <a:srgbClr val="027E17"/>
                </a:solidFill>
                <a:latin typeface="Consolas" panose="020B0609020204030204" pitchFamily="49" charset="0"/>
                <a:cs typeface="Consolas" panose="020B0609020204030204" pitchFamily="49" charset="0"/>
              </a:rPr>
              <a:t>(“input.txt”);</a:t>
            </a:r>
            <a:br>
              <a:rPr lang="en-US" sz="2400" b="1" dirty="0">
                <a:solidFill>
                  <a:srgbClr val="027E17"/>
                </a:solidFill>
                <a:latin typeface="Consolas" panose="020B0609020204030204" pitchFamily="49" charset="0"/>
                <a:cs typeface="Consolas" panose="020B0609020204030204" pitchFamily="49" charset="0"/>
              </a:rPr>
            </a:br>
            <a:r>
              <a:rPr lang="en-US" sz="2400" b="1" dirty="0">
                <a:solidFill>
                  <a:srgbClr val="027E17"/>
                </a:solidFill>
                <a:latin typeface="Consolas" panose="020B0609020204030204" pitchFamily="49" charset="0"/>
                <a:cs typeface="Consolas" panose="020B0609020204030204" pitchFamily="49" charset="0"/>
              </a:rPr>
              <a:t>	</a:t>
            </a:r>
            <a:r>
              <a:rPr lang="en-US" sz="2400" b="1" dirty="0" err="1">
                <a:solidFill>
                  <a:srgbClr val="027E17"/>
                </a:solidFill>
                <a:latin typeface="Consolas" panose="020B0609020204030204" pitchFamily="49" charset="0"/>
                <a:cs typeface="Consolas" panose="020B0609020204030204" pitchFamily="49" charset="0"/>
              </a:rPr>
              <a:t>var</a:t>
            </a:r>
            <a:r>
              <a:rPr lang="en-US" sz="2400" b="1" dirty="0">
                <a:solidFill>
                  <a:srgbClr val="027E17"/>
                </a:solidFill>
                <a:latin typeface="Consolas" panose="020B0609020204030204" pitchFamily="49" charset="0"/>
                <a:cs typeface="Consolas" panose="020B0609020204030204" pitchFamily="49" charset="0"/>
              </a:rPr>
              <a:t> result = Solve(data);</a:t>
            </a:r>
            <a:br>
              <a:rPr lang="en-US" sz="2400" b="1" dirty="0">
                <a:solidFill>
                  <a:srgbClr val="027E17"/>
                </a:solidFill>
                <a:latin typeface="Consolas" panose="020B0609020204030204" pitchFamily="49" charset="0"/>
                <a:cs typeface="Consolas" panose="020B0609020204030204" pitchFamily="49" charset="0"/>
              </a:rPr>
            </a:br>
            <a:r>
              <a:rPr lang="en-US" sz="2400" b="1" dirty="0">
                <a:solidFill>
                  <a:srgbClr val="027E17"/>
                </a:solidFill>
                <a:latin typeface="Consolas" panose="020B0609020204030204" pitchFamily="49" charset="0"/>
                <a:cs typeface="Consolas" panose="020B0609020204030204" pitchFamily="49" charset="0"/>
              </a:rPr>
              <a:t>	</a:t>
            </a:r>
            <a:r>
              <a:rPr lang="en-US" sz="2400" b="1" dirty="0" err="1">
                <a:solidFill>
                  <a:srgbClr val="027E17"/>
                </a:solidFill>
                <a:latin typeface="Consolas" panose="020B0609020204030204" pitchFamily="49" charset="0"/>
                <a:cs typeface="Consolas" panose="020B0609020204030204" pitchFamily="49" charset="0"/>
              </a:rPr>
              <a:t>OutputData</a:t>
            </a:r>
            <a:r>
              <a:rPr lang="en-US" sz="2400" b="1" dirty="0">
                <a:solidFill>
                  <a:srgbClr val="027E17"/>
                </a:solidFill>
                <a:latin typeface="Consolas" panose="020B0609020204030204" pitchFamily="49" charset="0"/>
                <a:cs typeface="Consolas" panose="020B0609020204030204" pitchFamily="49" charset="0"/>
              </a:rPr>
              <a:t>(“output.txt”, result);</a:t>
            </a:r>
            <a:endParaRPr lang="ru-RU" sz="2400" b="1" dirty="0">
              <a:solidFill>
                <a:srgbClr val="027E17"/>
              </a:solidFill>
              <a:latin typeface="Consolas" panose="020B0609020204030204" pitchFamily="49" charset="0"/>
              <a:cs typeface="Consolas" panose="020B0609020204030204" pitchFamily="49" charset="0"/>
            </a:endParaRPr>
          </a:p>
          <a:p>
            <a:pPr marL="0" indent="0">
              <a:buNone/>
            </a:pPr>
            <a:endParaRPr lang="ru-RU" sz="2400" b="1"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827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650" y="1628800"/>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23528" y="260648"/>
            <a:ext cx="826658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270774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4537326"/>
            <a:ext cx="2286000" cy="2242566"/>
          </a:xfrm>
          <a:prstGeom prst="rect">
            <a:avLst/>
          </a:prstGeom>
        </p:spPr>
      </p:pic>
      <p:sp>
        <p:nvSpPr>
          <p:cNvPr id="4" name="Прямоугольник 3"/>
          <p:cNvSpPr/>
          <p:nvPr/>
        </p:nvSpPr>
        <p:spPr>
          <a:xfrm>
            <a:off x="323528" y="260648"/>
            <a:ext cx="8266587" cy="4708981"/>
          </a:xfrm>
          <a:prstGeom prst="rect">
            <a:avLst/>
          </a:prstGeom>
        </p:spPr>
        <p:txBody>
          <a:bodyPr wrap="square">
            <a:spAutoFit/>
          </a:bodyPr>
          <a:lstStyle/>
          <a:p>
            <a:r>
              <a:rPr lang="en-US" sz="2000" dirty="0">
                <a:solidFill>
                  <a:srgbClr val="0000FF"/>
                </a:solidFill>
                <a:highlight>
                  <a:srgbClr val="FFFFFF"/>
                </a:highlight>
                <a:latin typeface="Fira Code" panose="00000509000000000000" pitchFamily="49" charset="0"/>
                <a:ea typeface="Fira Code" panose="00000509000000000000" pitchFamily="49" charset="0"/>
              </a:rPr>
              <a:t>public</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a:solidFill>
                  <a:srgbClr val="0000FF"/>
                </a:solidFill>
                <a:highlight>
                  <a:srgbClr val="FFFFFF"/>
                </a:highlight>
                <a:latin typeface="Fira Code" panose="00000509000000000000" pitchFamily="49" charset="0"/>
                <a:ea typeface="Fira Code" panose="00000509000000000000" pitchFamily="49" charset="0"/>
              </a:rPr>
              <a:t>void</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00"/>
                </a:solidFill>
                <a:highlight>
                  <a:srgbClr val="FFFFFF"/>
                </a:highlight>
                <a:latin typeface="Fira Code" panose="00000509000000000000" pitchFamily="49" charset="0"/>
                <a:ea typeface="Fira Code" panose="00000509000000000000" pitchFamily="49" charset="0"/>
              </a:rPr>
              <a:t>ClearFullLines</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ru-RU" sz="2000" dirty="0">
                <a:solidFill>
                  <a:srgbClr val="000000"/>
                </a:solidFill>
                <a:highlight>
                  <a:srgbClr val="FFFFFF"/>
                </a:highlight>
                <a:latin typeface="Fira Code" panose="00000509000000000000" pitchFamily="49" charset="0"/>
                <a:ea typeface="Fira Code" panose="00000509000000000000" pitchFamily="49" charset="0"/>
              </a:rPr>
              <a:t>{</a:t>
            </a:r>
          </a:p>
          <a:p>
            <a:r>
              <a:rPr lang="es-ES" sz="2000" dirty="0">
                <a:solidFill>
                  <a:srgbClr val="000000"/>
                </a:solidFill>
                <a:highlight>
                  <a:srgbClr val="FFFFFF"/>
                </a:highlight>
                <a:latin typeface="Fira Code" panose="00000509000000000000" pitchFamily="49" charset="0"/>
                <a:ea typeface="Fira Code" panose="00000509000000000000" pitchFamily="49" charset="0"/>
              </a:rPr>
              <a:t>    </a:t>
            </a:r>
            <a:r>
              <a:rPr lang="es-ES" sz="2000" dirty="0">
                <a:solidFill>
                  <a:srgbClr val="0000FF"/>
                </a:solidFill>
                <a:highlight>
                  <a:srgbClr val="FFFFFF"/>
                </a:highlight>
                <a:latin typeface="Fira Code" panose="00000509000000000000" pitchFamily="49" charset="0"/>
                <a:ea typeface="Fira Code" panose="00000509000000000000" pitchFamily="49" charset="0"/>
              </a:rPr>
              <a:t>for</a:t>
            </a:r>
            <a:r>
              <a:rPr lang="es-ES" sz="2000" dirty="0">
                <a:solidFill>
                  <a:srgbClr val="000000"/>
                </a:solidFill>
                <a:highlight>
                  <a:srgbClr val="FFFFFF"/>
                </a:highlight>
                <a:latin typeface="Fira Code" panose="00000509000000000000" pitchFamily="49" charset="0"/>
                <a:ea typeface="Fira Code" panose="00000509000000000000" pitchFamily="49" charset="0"/>
              </a:rPr>
              <a:t> (</a:t>
            </a:r>
            <a:r>
              <a:rPr lang="es-ES" sz="2000" dirty="0">
                <a:solidFill>
                  <a:srgbClr val="0000FF"/>
                </a:solidFill>
                <a:highlight>
                  <a:srgbClr val="FFFFFF"/>
                </a:highlight>
                <a:latin typeface="Fira Code" panose="00000509000000000000" pitchFamily="49" charset="0"/>
                <a:ea typeface="Fira Code" panose="00000509000000000000" pitchFamily="49" charset="0"/>
              </a:rPr>
              <a:t>int</a:t>
            </a:r>
            <a:r>
              <a:rPr lang="es-ES" sz="2000" dirty="0">
                <a:solidFill>
                  <a:srgbClr val="000000"/>
                </a:solidFill>
                <a:highlight>
                  <a:srgbClr val="FFFFFF"/>
                </a:highlight>
                <a:latin typeface="Fira Code" panose="00000509000000000000" pitchFamily="49" charset="0"/>
                <a:ea typeface="Fira Code" panose="00000509000000000000" pitchFamily="49" charset="0"/>
              </a:rPr>
              <a:t> y = 0; y &lt; height; y++)</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es-ES" sz="2000" dirty="0">
                <a:solidFill>
                  <a:srgbClr val="000000"/>
                </a:solidFill>
                <a:highlight>
                  <a:srgbClr val="FFFFFF"/>
                </a:highlight>
                <a:latin typeface="Fira Code" panose="00000509000000000000" pitchFamily="49" charset="0"/>
                <a:ea typeface="Fira Code" panose="00000509000000000000" pitchFamily="49" charset="0"/>
              </a:rPr>
              <a:t> </a:t>
            </a:r>
            <a:r>
              <a:rPr lang="ru-RU" sz="2000" dirty="0">
                <a:solidFill>
                  <a:srgbClr val="000000"/>
                </a:solidFill>
                <a:highlight>
                  <a:srgbClr val="FFFFFF"/>
                </a:highlight>
                <a:latin typeface="Fira Code" panose="00000509000000000000" pitchFamily="49" charset="0"/>
                <a:ea typeface="Fira Code" panose="00000509000000000000" pitchFamily="49" charset="0"/>
              </a:rPr>
              <a:t>   {</a:t>
            </a:r>
            <a:endParaRPr lang="en-US" sz="2000" dirty="0">
              <a:solidFill>
                <a:srgbClr val="000000"/>
              </a:solidFill>
              <a:highlight>
                <a:srgbClr val="FFFFFF"/>
              </a:highlight>
              <a:latin typeface="Fira Code" panose="00000509000000000000" pitchFamily="49" charset="0"/>
              <a:ea typeface="Fira Code" panose="00000509000000000000" pitchFamily="49" charset="0"/>
            </a:endParaRP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var</a:t>
            </a:r>
            <a:r>
              <a:rPr lang="en-US" sz="2000" dirty="0">
                <a:solidFill>
                  <a:srgbClr val="000000"/>
                </a:solidFill>
                <a:highlight>
                  <a:srgbClr val="FFFFFF"/>
                </a:highlight>
                <a:latin typeface="Fira Code" panose="00000509000000000000" pitchFamily="49" charset="0"/>
                <a:ea typeface="Fira Code" panose="00000509000000000000" pitchFamily="49" charset="0"/>
              </a:rPr>
              <a:t> full = Enumerable</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.Range(0, width).All(x =&gt; filled[x, y]);</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en-US" sz="2000" dirty="0">
                <a:solidFill>
                  <a:srgbClr val="0000FF"/>
                </a:solidFill>
                <a:highlight>
                  <a:srgbClr val="FFFFFF"/>
                </a:highlight>
                <a:latin typeface="Fira Code" panose="00000509000000000000" pitchFamily="49" charset="0"/>
                <a:ea typeface="Fira Code" panose="00000509000000000000" pitchFamily="49" charset="0"/>
              </a:rPr>
              <a:t>        if</a:t>
            </a:r>
            <a:r>
              <a:rPr lang="en-US" sz="2000" dirty="0">
                <a:solidFill>
                  <a:srgbClr val="000000"/>
                </a:solidFill>
                <a:highlight>
                  <a:srgbClr val="FFFFFF"/>
                </a:highlight>
                <a:latin typeface="Fira Code" panose="00000509000000000000" pitchFamily="49" charset="0"/>
                <a:ea typeface="Fira Code" panose="00000509000000000000" pitchFamily="49" charset="0"/>
              </a:rPr>
              <a:t> (!full) </a:t>
            </a:r>
            <a:r>
              <a:rPr lang="en-US" sz="2000" dirty="0">
                <a:solidFill>
                  <a:srgbClr val="0000FF"/>
                </a:solidFill>
                <a:highlight>
                  <a:srgbClr val="FFFFFF"/>
                </a:highlight>
                <a:latin typeface="Fira Code" panose="00000509000000000000" pitchFamily="49" charset="0"/>
                <a:ea typeface="Fira Code" panose="00000509000000000000" pitchFamily="49" charset="0"/>
              </a:rPr>
              <a:t>continue</a:t>
            </a:r>
            <a:r>
              <a:rPr lang="en-US" sz="2000" dirty="0">
                <a:solidFill>
                  <a:srgbClr val="000000"/>
                </a:solidFill>
                <a:highlight>
                  <a:srgbClr val="FFFFFF"/>
                </a:highlight>
                <a:latin typeface="Fira Code" panose="00000509000000000000" pitchFamily="49" charset="0"/>
                <a:ea typeface="Fira Code" panose="00000509000000000000" pitchFamily="49" charset="0"/>
              </a:rPr>
              <a:t>;</a:t>
            </a:r>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a:p>
            <a:r>
              <a:rPr lang="en-US" sz="2000" dirty="0">
                <a:solidFill>
                  <a:srgbClr val="0000FF"/>
                </a:solidFill>
                <a:highlight>
                  <a:srgbClr val="FFFFFF"/>
                </a:highlight>
                <a:latin typeface="Fira Code" panose="00000509000000000000" pitchFamily="49" charset="0"/>
                <a:ea typeface="Fira Code" panose="00000509000000000000" pitchFamily="49" charset="0"/>
              </a:rPr>
              <a:t>        for</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 = y;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 &lt; height-1;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a:solidFill>
                  <a:srgbClr val="0000FF"/>
                </a:solidFill>
                <a:highlight>
                  <a:srgbClr val="FFFFFF"/>
                </a:highlight>
                <a:latin typeface="Fira Code" panose="00000509000000000000" pitchFamily="49" charset="0"/>
                <a:ea typeface="Fira Code" panose="00000509000000000000" pitchFamily="49" charset="0"/>
              </a:rPr>
              <a:t>for</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000" dirty="0">
                <a:solidFill>
                  <a:srgbClr val="000000"/>
                </a:solidFill>
                <a:highlight>
                  <a:srgbClr val="FFFFFF"/>
                </a:highlight>
                <a:latin typeface="Fira Code" panose="00000509000000000000" pitchFamily="49" charset="0"/>
                <a:ea typeface="Fira Code" panose="00000509000000000000" pitchFamily="49" charset="0"/>
              </a:rPr>
              <a:t> x = 0; x &lt; width; x++)</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filled[x, </a:t>
            </a:r>
            <a:r>
              <a:rPr lang="en-US" sz="2000" dirty="0" err="1">
                <a:solidFill>
                  <a:srgbClr val="000000"/>
                </a:solidFill>
                <a:highlight>
                  <a:srgbClr val="FFFFFF"/>
                </a:highlight>
                <a:latin typeface="Fira Code" panose="00000509000000000000" pitchFamily="49" charset="0"/>
                <a:ea typeface="Fira Code" panose="00000509000000000000" pitchFamily="49" charset="0"/>
              </a:rPr>
              <a:t>yy</a:t>
            </a:r>
            <a:r>
              <a:rPr lang="en-US" sz="2000" dirty="0">
                <a:solidFill>
                  <a:srgbClr val="000000"/>
                </a:solidFill>
                <a:highlight>
                  <a:srgbClr val="FFFFFF"/>
                </a:highlight>
                <a:latin typeface="Fira Code" panose="00000509000000000000" pitchFamily="49" charset="0"/>
                <a:ea typeface="Fira Code" panose="00000509000000000000" pitchFamily="49" charset="0"/>
              </a:rPr>
              <a:t>] = filled[x, yy+1];</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a:solidFill>
                  <a:srgbClr val="0000FF"/>
                </a:solidFill>
                <a:highlight>
                  <a:srgbClr val="FFFFFF"/>
                </a:highlight>
                <a:latin typeface="Fira Code" panose="00000509000000000000" pitchFamily="49" charset="0"/>
                <a:ea typeface="Fira Code" panose="00000509000000000000" pitchFamily="49" charset="0"/>
              </a:rPr>
              <a:t>for</a:t>
            </a:r>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en-US" sz="20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000" dirty="0">
                <a:solidFill>
                  <a:srgbClr val="000000"/>
                </a:solidFill>
                <a:highlight>
                  <a:srgbClr val="FFFFFF"/>
                </a:highlight>
                <a:latin typeface="Fira Code" panose="00000509000000000000" pitchFamily="49" charset="0"/>
                <a:ea typeface="Fira Code" panose="00000509000000000000" pitchFamily="49" charset="0"/>
              </a:rPr>
              <a:t> x = 0; x &lt; width; x++)</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filled[x, height-1] = </a:t>
            </a:r>
            <a:r>
              <a:rPr lang="en-US" sz="2000" dirty="0">
                <a:solidFill>
                  <a:srgbClr val="0000FF"/>
                </a:solidFill>
                <a:highlight>
                  <a:srgbClr val="FFFFFF"/>
                </a:highlight>
                <a:latin typeface="Fira Code" panose="00000509000000000000" pitchFamily="49" charset="0"/>
                <a:ea typeface="Fira Code" panose="00000509000000000000" pitchFamily="49" charset="0"/>
              </a:rPr>
              <a:t>false</a:t>
            </a:r>
            <a:r>
              <a:rPr lang="en-US" sz="2000" dirty="0">
                <a:solidFill>
                  <a:srgbClr val="000000"/>
                </a:solidFill>
                <a:highlight>
                  <a:srgbClr val="FFFFFF"/>
                </a:highlight>
                <a:latin typeface="Fira Code" panose="00000509000000000000" pitchFamily="49" charset="0"/>
                <a:ea typeface="Fira Code" panose="00000509000000000000" pitchFamily="49" charset="0"/>
              </a:rPr>
              <a:t>;</a:t>
            </a:r>
          </a:p>
          <a:p>
            <a:r>
              <a:rPr lang="en-US" sz="2000" dirty="0">
                <a:solidFill>
                  <a:srgbClr val="000000"/>
                </a:solidFill>
                <a:highlight>
                  <a:srgbClr val="FFFFFF"/>
                </a:highlight>
                <a:latin typeface="Fira Code" panose="00000509000000000000" pitchFamily="49" charset="0"/>
                <a:ea typeface="Fira Code" panose="00000509000000000000" pitchFamily="49" charset="0"/>
              </a:rPr>
              <a:t>    </a:t>
            </a:r>
            <a:r>
              <a:rPr lang="ru-RU" sz="2000" dirty="0">
                <a:solidFill>
                  <a:srgbClr val="000000"/>
                </a:solidFill>
                <a:highlight>
                  <a:srgbClr val="FFFFFF"/>
                </a:highlight>
                <a:latin typeface="Fira Code" panose="00000509000000000000" pitchFamily="49" charset="0"/>
                <a:ea typeface="Fira Code" panose="00000509000000000000" pitchFamily="49" charset="0"/>
              </a:rPr>
              <a:t>}</a:t>
            </a:r>
          </a:p>
          <a:p>
            <a:r>
              <a:rPr lang="ru-RU" sz="2000" dirty="0">
                <a:solidFill>
                  <a:srgbClr val="000000"/>
                </a:solidFill>
                <a:highlight>
                  <a:srgbClr val="FFFFFF"/>
                </a:highlight>
                <a:latin typeface="Fira Code" panose="00000509000000000000" pitchFamily="49" charset="0"/>
                <a:ea typeface="Fira Code" panose="00000509000000000000" pitchFamily="49" charset="0"/>
              </a:rPr>
              <a:t>}</a:t>
            </a:r>
          </a:p>
          <a:p>
            <a:endParaRPr lang="ru-RU" sz="2000" dirty="0">
              <a:solidFill>
                <a:srgbClr val="000000"/>
              </a:solidFill>
              <a:highlight>
                <a:srgbClr val="FFFFFF"/>
              </a:highlight>
              <a:latin typeface="Fira Code" panose="00000509000000000000" pitchFamily="49" charset="0"/>
              <a:ea typeface="Fira Code" panose="00000509000000000000" pitchFamily="49" charset="0"/>
            </a:endParaRPr>
          </a:p>
        </p:txBody>
      </p:sp>
    </p:spTree>
    <p:extLst>
      <p:ext uri="{BB962C8B-B14F-4D97-AF65-F5344CB8AC3E}">
        <p14:creationId xmlns:p14="http://schemas.microsoft.com/office/powerpoint/2010/main" val="3327083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5818658"/>
          </a:xfrm>
        </p:spPr>
        <p:txBody>
          <a:bodyPr>
            <a:normAutofit/>
          </a:bodyPr>
          <a:lstStyle/>
          <a:p>
            <a:r>
              <a:rPr lang="ru-RU" dirty="0"/>
              <a:t>Пишите код так, </a:t>
            </a:r>
            <a:br>
              <a:rPr lang="en-US" dirty="0"/>
            </a:br>
            <a:r>
              <a:rPr lang="ru-RU" dirty="0"/>
              <a:t>как вы будете его объяснять коллеге!</a:t>
            </a:r>
          </a:p>
        </p:txBody>
      </p:sp>
    </p:spTree>
    <p:extLst>
      <p:ext uri="{BB962C8B-B14F-4D97-AF65-F5344CB8AC3E}">
        <p14:creationId xmlns:p14="http://schemas.microsoft.com/office/powerpoint/2010/main" val="3963559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800" dirty="0"/>
              <a:t>Маркер «Я так не объясняю»</a:t>
            </a:r>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774225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260648"/>
            <a:ext cx="8390466" cy="489364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p>
          <a:p>
            <a:r>
              <a:rPr lang="en-US" sz="2400" dirty="0">
                <a:solidFill>
                  <a:srgbClr val="000000"/>
                </a:solidFill>
                <a:highlight>
                  <a:srgbClr val="FFFFFF"/>
                </a:highlight>
                <a:latin typeface="Fira Code" panose="00000509000000000000" pitchFamily="49" charset="0"/>
                <a:ea typeface="Fira Code" panose="00000509000000000000" pitchFamily="49" charset="0"/>
              </a:rPr>
              <a:t>{</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for</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FF"/>
                </a:solidFill>
                <a:highlight>
                  <a:srgbClr val="FFFFFF"/>
                </a:highlight>
                <a:latin typeface="Fira Code" panose="00000509000000000000" pitchFamily="49" charset="0"/>
                <a:ea typeface="Fira Code" panose="00000509000000000000" pitchFamily="49" charset="0"/>
              </a:rPr>
              <a:t>int</a:t>
            </a:r>
            <a:r>
              <a:rPr lang="en-US" sz="2400" dirty="0">
                <a:solidFill>
                  <a:srgbClr val="000000"/>
                </a:solidFill>
                <a:highlight>
                  <a:srgbClr val="FFFFFF"/>
                </a:highlight>
                <a:latin typeface="Fira Code" panose="00000509000000000000" pitchFamily="49" charset="0"/>
                <a:ea typeface="Fira Code" panose="00000509000000000000" pitchFamily="49" charset="0"/>
              </a:rPr>
              <a:t> y = 0; y &lt; height;) </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if</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LineIsFull</a:t>
            </a:r>
            <a:r>
              <a:rPr lang="en-US" sz="2400" dirty="0">
                <a:solidFill>
                  <a:srgbClr val="000000"/>
                </a:solidFill>
                <a:highlight>
                  <a:srgbClr val="FFFFFF"/>
                </a:highlight>
                <a:latin typeface="Fira Code" panose="00000509000000000000" pitchFamily="49" charset="0"/>
                <a:ea typeface="Fira Code" panose="00000509000000000000" pitchFamily="49" charset="0"/>
              </a:rPr>
              <a:t>(y))</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ShiftDownAllLinesHigherThan</a:t>
            </a:r>
            <a:r>
              <a:rPr lang="en-US" sz="2400" dirty="0">
                <a:solidFill>
                  <a:srgbClr val="000000"/>
                </a:solidFill>
                <a:highlight>
                  <a:srgbClr val="FFFFFF"/>
                </a:highlight>
                <a:latin typeface="Fira Code" panose="00000509000000000000" pitchFamily="49" charset="0"/>
                <a:ea typeface="Fira Code" panose="00000509000000000000" pitchFamily="49" charset="0"/>
              </a:rPr>
              <a:t>(y);</a:t>
            </a: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000000"/>
                </a:solidFill>
                <a:highlight>
                  <a:srgbClr val="FFFFFF"/>
                </a:highlight>
                <a:latin typeface="Fira Code" panose="00000509000000000000" pitchFamily="49" charset="0"/>
                <a:ea typeface="Fira Code" panose="00000509000000000000" pitchFamily="49" charset="0"/>
              </a:rPr>
              <a:t>AddEmptyLineOnTop</a:t>
            </a:r>
            <a:r>
              <a:rPr lang="en-US" sz="2400" dirty="0">
                <a:solidFill>
                  <a:srgbClr val="000000"/>
                </a:solidFill>
                <a:highlight>
                  <a:srgbClr val="FFFFFF"/>
                </a:highlight>
                <a:latin typeface="Fira Code" panose="00000509000000000000" pitchFamily="49" charset="0"/>
                <a:ea typeface="Fira Code" panose="00000509000000000000" pitchFamily="49" charset="0"/>
              </a:rPr>
              <a:t>();</a:t>
            </a:r>
          </a:p>
          <a:p>
            <a:r>
              <a:rPr lang="ru-RU" sz="2400" dirty="0">
                <a:solidFill>
                  <a:srgbClr val="000000"/>
                </a:solidFill>
                <a:highlight>
                  <a:srgbClr val="FFFFFF"/>
                </a:highlight>
                <a:latin typeface="Fira Code" panose="00000509000000000000" pitchFamily="49" charset="0"/>
                <a:ea typeface="Fira Code" panose="00000509000000000000" pitchFamily="49" charset="0"/>
              </a:rPr>
              <a:t>        }</a:t>
            </a:r>
            <a:endParaRPr lang="en-US" sz="2400" dirty="0">
              <a:solidFill>
                <a:srgbClr val="000000"/>
              </a:solidFill>
              <a:highlight>
                <a:srgbClr val="FFFFFF"/>
              </a:highlight>
              <a:latin typeface="Fira Code" panose="00000509000000000000" pitchFamily="49" charset="0"/>
              <a:ea typeface="Fira Code" panose="00000509000000000000" pitchFamily="49" charset="0"/>
            </a:endParaRP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else</a:t>
            </a:r>
            <a:endParaRPr lang="en-US" sz="2400" dirty="0">
              <a:solidFill>
                <a:srgbClr val="000000"/>
              </a:solidFill>
              <a:highlight>
                <a:srgbClr val="FFFFFF"/>
              </a:highlight>
              <a:latin typeface="Fira Code" panose="00000509000000000000" pitchFamily="49" charset="0"/>
              <a:ea typeface="Fira Code" panose="00000509000000000000" pitchFamily="49" charset="0"/>
            </a:endParaRPr>
          </a:p>
          <a:p>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00"/>
                </a:solidFill>
                <a:highlight>
                  <a:srgbClr val="FFFFFF"/>
                </a:highlight>
                <a:latin typeface="Fira Code" panose="00000509000000000000" pitchFamily="49" charset="0"/>
                <a:ea typeface="Fira Code" panose="00000509000000000000" pitchFamily="49" charset="0"/>
              </a:rPr>
              <a:t>y++;</a:t>
            </a:r>
            <a:endParaRPr lang="ru-RU" sz="2400" dirty="0">
              <a:solidFill>
                <a:srgbClr val="000000"/>
              </a:solidFill>
              <a:highlight>
                <a:srgbClr val="FFFFFF"/>
              </a:highlight>
              <a:latin typeface="Fira Code" panose="00000509000000000000" pitchFamily="49" charset="0"/>
              <a:ea typeface="Fira Code" panose="00000509000000000000" pitchFamily="49" charset="0"/>
            </a:endParaRPr>
          </a:p>
          <a:p>
            <a:r>
              <a:rPr lang="ru-RU" sz="2400" dirty="0">
                <a:solidFill>
                  <a:srgbClr val="000000"/>
                </a:solidFill>
                <a:highlight>
                  <a:srgbClr val="FFFFFF"/>
                </a:highlight>
                <a:latin typeface="Fira Code" panose="00000509000000000000" pitchFamily="49" charset="0"/>
                <a:ea typeface="Fira Code" panose="00000509000000000000" pitchFamily="49" charset="0"/>
              </a:rPr>
              <a:t>    }</a:t>
            </a:r>
          </a:p>
          <a:p>
            <a:r>
              <a:rPr lang="ru-RU" sz="2400" dirty="0">
                <a:solidFill>
                  <a:srgbClr val="000000"/>
                </a:solidFill>
                <a:highlight>
                  <a:srgbClr val="FFFFFF"/>
                </a:highlight>
                <a:latin typeface="Fira Code" panose="00000509000000000000" pitchFamily="49" charset="0"/>
                <a:ea typeface="Fira Code" panose="00000509000000000000" pitchFamily="49" charset="0"/>
              </a:rPr>
              <a:t>}</a:t>
            </a: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9031" y="4653136"/>
            <a:ext cx="3028232" cy="1956238"/>
          </a:xfrm>
          <a:prstGeom prst="rect">
            <a:avLst/>
          </a:prstGeom>
        </p:spPr>
      </p:pic>
    </p:spTree>
    <p:extLst>
      <p:ext uri="{BB962C8B-B14F-4D97-AF65-F5344CB8AC3E}">
        <p14:creationId xmlns:p14="http://schemas.microsoft.com/office/powerpoint/2010/main" val="1027104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188640"/>
            <a:ext cx="8928992" cy="6340197"/>
          </a:xfrm>
          <a:prstGeom prst="rect">
            <a:avLst/>
          </a:prstGeom>
        </p:spPr>
        <p:txBody>
          <a:bodyPr wrap="square">
            <a:spAutoFit/>
          </a:bodyPr>
          <a:lstStyle/>
          <a:p>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CompareStacks</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br>
              <a:rPr lang="ru-RU" sz="1400" dirty="0">
                <a:solidFill>
                  <a:srgbClr val="000000"/>
                </a:solidFill>
                <a:highlight>
                  <a:srgbClr val="FFFFFF"/>
                </a:highlight>
                <a:latin typeface="Fira Code" panose="00000509000000000000" pitchFamily="49" charset="0"/>
                <a:ea typeface="Fira Code" panose="00000509000000000000" pitchFamily="49" charset="0"/>
              </a:rPr>
            </a:br>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first,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second, </a:t>
            </a:r>
            <a:r>
              <a:rPr lang="en-US" sz="1400" dirty="0">
                <a:solidFill>
                  <a:srgbClr val="0000FF"/>
                </a:solidFill>
                <a:highlight>
                  <a:srgbClr val="FFFFFF"/>
                </a:highlight>
                <a:latin typeface="Fira Code" panose="00000509000000000000" pitchFamily="49" charset="0"/>
                <a:ea typeface="Fira Code" panose="00000509000000000000" pitchFamily="49" charset="0"/>
              </a:rPr>
              <a:t>out</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merged)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merged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 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for</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 0;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&lt;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first.Length</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ToCLIType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secondCLIType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ToCLIType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(second[</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secondCLIType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br>
              <a:rPr lang="ru-RU" sz="1400" dirty="0">
                <a:solidFill>
                  <a:srgbClr val="000000"/>
                </a:solidFill>
                <a:highlight>
                  <a:srgbClr val="FFFFFF"/>
                </a:highlight>
                <a:latin typeface="Fira Code" panose="00000509000000000000" pitchFamily="49" charset="0"/>
                <a:ea typeface="Fira Code" panose="00000509000000000000" pitchFamily="49" charset="0"/>
              </a:rPr>
            </a:br>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EqualESTypes</a:t>
            </a:r>
            <a:r>
              <a:rPr lang="en-US" sz="1400" dirty="0">
                <a:solidFill>
                  <a:srgbClr val="000000"/>
                </a:solidFill>
                <a:highlight>
                  <a:srgbClr val="FFFFFF"/>
                </a:highlight>
                <a:latin typeface="Fira Code" panose="00000509000000000000" pitchFamily="49" charset="0"/>
                <a:ea typeface="Fira Code" panose="00000509000000000000" pitchFamily="49" charset="0"/>
              </a:rPr>
              <a:t>(first[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second[</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common = </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FindCommonType</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firstCLIType</a:t>
            </a:r>
            <a:r>
              <a:rPr lang="en-US" sz="1400" dirty="0">
                <a:solidFill>
                  <a:srgbClr val="000000"/>
                </a:solidFill>
                <a:highlight>
                  <a:srgbClr val="FFFFFF"/>
                </a:highlight>
                <a:latin typeface="Fira Code" panose="00000509000000000000" pitchFamily="49" charset="0"/>
                <a:ea typeface="Fira Code" panose="00000509000000000000" pitchFamily="49" charset="0"/>
              </a:rPr>
              <a:t>, 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second[</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(common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br>
              <a:rPr lang="ru-RU" sz="1400" dirty="0">
                <a:solidFill>
                  <a:srgbClr val="000000"/>
                </a:solidFill>
                <a:highlight>
                  <a:srgbClr val="FFFFFF"/>
                </a:highlight>
                <a:latin typeface="Fira Code" panose="00000509000000000000" pitchFamily="49" charset="0"/>
                <a:ea typeface="Fira Code" panose="00000509000000000000" pitchFamily="49" charset="0"/>
              </a:rPr>
            </a:b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ru-RU"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new</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ESType</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00"/>
                </a:solidFill>
                <a:highlight>
                  <a:srgbClr val="FFFFFF"/>
                </a:highlight>
                <a:latin typeface="Fira Code" panose="00000509000000000000" pitchFamily="49" charset="0"/>
                <a:ea typeface="Fira Code" panose="00000509000000000000" pitchFamily="49" charset="0"/>
              </a:rPr>
              <a:t>first.Length</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for</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r>
              <a:rPr lang="en-US" sz="1400" dirty="0" err="1">
                <a:solidFill>
                  <a:srgbClr val="0000FF"/>
                </a:solidFill>
                <a:highlight>
                  <a:srgbClr val="FFFFFF"/>
                </a:highlight>
                <a:latin typeface="Fira Code" panose="00000509000000000000" pitchFamily="49" charset="0"/>
                <a:ea typeface="Fira Code" panose="00000509000000000000" pitchFamily="49" charset="0"/>
              </a:rPr>
              <a:t>var</a:t>
            </a:r>
            <a:r>
              <a:rPr lang="en-US" sz="1400" dirty="0">
                <a:solidFill>
                  <a:srgbClr val="000000"/>
                </a:solidFill>
                <a:highlight>
                  <a:srgbClr val="FFFFFF"/>
                </a:highlight>
                <a:latin typeface="Fira Code" panose="00000509000000000000" pitchFamily="49" charset="0"/>
                <a:ea typeface="Fira Code" panose="00000509000000000000" pitchFamily="49" charset="0"/>
              </a:rPr>
              <a:t> j = 0; j &lt; </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++j)</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result[j] = first[j];</a:t>
            </a: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 common;</a:t>
            </a: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else</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 = first[</a:t>
            </a:r>
            <a:r>
              <a:rPr lang="en-US" sz="1400" dirty="0" err="1">
                <a:solidFill>
                  <a:srgbClr val="000000"/>
                </a:solidFill>
                <a:highlight>
                  <a:srgbClr val="FFFFFF"/>
                </a:highlight>
                <a:latin typeface="Fira Code" panose="00000509000000000000" pitchFamily="49" charset="0"/>
                <a:ea typeface="Fira Code" panose="00000509000000000000" pitchFamily="49" charset="0"/>
              </a:rPr>
              <a:t>i</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if</a:t>
            </a:r>
            <a:r>
              <a:rPr lang="en-US" sz="1400" dirty="0">
                <a:solidFill>
                  <a:srgbClr val="000000"/>
                </a:solidFill>
                <a:highlight>
                  <a:srgbClr val="FFFFFF"/>
                </a:highlight>
                <a:latin typeface="Fira Code" panose="00000509000000000000" pitchFamily="49" charset="0"/>
                <a:ea typeface="Fira Code" panose="00000509000000000000" pitchFamily="49" charset="0"/>
              </a:rPr>
              <a:t>(result == </a:t>
            </a:r>
            <a:r>
              <a:rPr lang="en-US" sz="1400" dirty="0">
                <a:solidFill>
                  <a:srgbClr val="0000FF"/>
                </a:solidFill>
                <a:highlight>
                  <a:srgbClr val="FFFFFF"/>
                </a:highlight>
                <a:latin typeface="Fira Code" panose="00000509000000000000" pitchFamily="49" charset="0"/>
                <a:ea typeface="Fira Code" panose="00000509000000000000" pitchFamily="49" charset="0"/>
              </a:rPr>
              <a:t>null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endParaRPr lang="ru-RU" sz="1400" dirty="0">
              <a:solidFill>
                <a:srgbClr val="000000"/>
              </a:solidFill>
              <a:highlight>
                <a:srgbClr val="FFFFFF"/>
              </a:highlight>
              <a:latin typeface="Fira Code" panose="00000509000000000000" pitchFamily="49" charset="0"/>
              <a:ea typeface="Fira Code" panose="00000509000000000000" pitchFamily="49" charset="0"/>
            </a:endParaRPr>
          </a:p>
          <a:p>
            <a:r>
              <a:rPr lang="ru-RU"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.Equal</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merged = result;</a:t>
            </a:r>
          </a:p>
          <a:p>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a:solidFill>
                  <a:srgbClr val="0000FF"/>
                </a:solidFill>
                <a:highlight>
                  <a:srgbClr val="FFFFFF"/>
                </a:highlight>
                <a:latin typeface="Fira Code" panose="00000509000000000000" pitchFamily="49" charset="0"/>
                <a:ea typeface="Fira Code" panose="00000509000000000000" pitchFamily="49" charset="0"/>
              </a:rPr>
              <a:t>return</a:t>
            </a:r>
            <a:r>
              <a:rPr lang="en-US" sz="1400" dirty="0">
                <a:solidFill>
                  <a:srgbClr val="000000"/>
                </a:solidFill>
                <a:highlight>
                  <a:srgbClr val="FFFFFF"/>
                </a:highlight>
                <a:latin typeface="Fira Code" panose="00000509000000000000" pitchFamily="49" charset="0"/>
                <a:ea typeface="Fira Code" panose="00000509000000000000" pitchFamily="49" charset="0"/>
              </a:rPr>
              <a:t> </a:t>
            </a:r>
            <a:r>
              <a:rPr lang="en-US" sz="1400"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sz="1400" dirty="0" err="1">
                <a:solidFill>
                  <a:srgbClr val="000000"/>
                </a:solidFill>
                <a:highlight>
                  <a:srgbClr val="FFFFFF"/>
                </a:highlight>
                <a:latin typeface="Fira Code" panose="00000509000000000000" pitchFamily="49" charset="0"/>
                <a:ea typeface="Fira Code" panose="00000509000000000000" pitchFamily="49" charset="0"/>
              </a:rPr>
              <a:t>.Equivalent</a:t>
            </a:r>
            <a:r>
              <a:rPr lang="en-US" sz="1400" dirty="0">
                <a:solidFill>
                  <a:srgbClr val="000000"/>
                </a:solidFill>
                <a:highlight>
                  <a:srgbClr val="FFFFFF"/>
                </a:highlight>
                <a:latin typeface="Fira Code" panose="00000509000000000000" pitchFamily="49" charset="0"/>
                <a:ea typeface="Fira Code" panose="00000509000000000000" pitchFamily="49" charset="0"/>
              </a:rPr>
              <a:t>;</a:t>
            </a:r>
          </a:p>
          <a:p>
            <a:r>
              <a:rPr lang="ru-RU" sz="1400" dirty="0">
                <a:solidFill>
                  <a:srgbClr val="000000"/>
                </a:solidFill>
                <a:highlight>
                  <a:srgbClr val="FFFFFF"/>
                </a:highlight>
                <a:latin typeface="Fira Code" panose="00000509000000000000" pitchFamily="49" charset="0"/>
                <a:ea typeface="Fira Code" panose="00000509000000000000" pitchFamily="49" charset="0"/>
              </a:rPr>
              <a:t>}</a:t>
            </a: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4615434"/>
            <a:ext cx="2286000" cy="2242566"/>
          </a:xfrm>
          <a:prstGeom prst="rect">
            <a:avLst/>
          </a:prstGeom>
        </p:spPr>
      </p:pic>
    </p:spTree>
    <p:extLst>
      <p:ext uri="{BB962C8B-B14F-4D97-AF65-F5344CB8AC3E}">
        <p14:creationId xmlns:p14="http://schemas.microsoft.com/office/powerpoint/2010/main" val="2877393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Маркер «Ох, хочу кофе»</a:t>
            </a:r>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190803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dirty="0"/>
              <a:t>Зачем нужен чистый код?</a:t>
            </a:r>
          </a:p>
        </p:txBody>
      </p:sp>
      <p:sp>
        <p:nvSpPr>
          <p:cNvPr id="3" name="Объект 2"/>
          <p:cNvSpPr>
            <a:spLocks noGrp="1"/>
          </p:cNvSpPr>
          <p:nvPr>
            <p:ph idx="1"/>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endParaRPr lang="ru-RU" dirty="0"/>
          </a:p>
        </p:txBody>
      </p:sp>
    </p:spTree>
    <p:extLst>
      <p:ext uri="{BB962C8B-B14F-4D97-AF65-F5344CB8AC3E}">
        <p14:creationId xmlns:p14="http://schemas.microsoft.com/office/powerpoint/2010/main" val="3784933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9031" y="4653136"/>
            <a:ext cx="3028232" cy="1956238"/>
          </a:xfrm>
          <a:prstGeom prst="rect">
            <a:avLst/>
          </a:prstGeom>
        </p:spPr>
      </p:pic>
      <p:sp>
        <p:nvSpPr>
          <p:cNvPr id="4" name="Прямоугольник 3"/>
          <p:cNvSpPr/>
          <p:nvPr/>
        </p:nvSpPr>
        <p:spPr>
          <a:xfrm>
            <a:off x="279400" y="1085125"/>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279401" y="260648"/>
            <a:ext cx="8796866" cy="5632311"/>
          </a:xfrm>
          <a:prstGeom prst="rect">
            <a:avLst/>
          </a:prstGeom>
        </p:spPr>
        <p:txBody>
          <a:bodyPr wrap="square">
            <a:spAutoFit/>
          </a:bodyPr>
          <a:lstStyle/>
          <a:p>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2B91A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.Zip(second, </a:t>
            </a:r>
            <a:r>
              <a:rPr lang="en-US" dirty="0" err="1">
                <a:solidFill>
                  <a:srgbClr val="2B91A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.Select(</a:t>
            </a:r>
            <a:r>
              <a:rPr lang="en-US" dirty="0" err="1">
                <a:solidFill>
                  <a:srgbClr val="000000"/>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000000"/>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commonTypes.Any</a:t>
            </a:r>
            <a:r>
              <a:rPr lang="en-US" dirty="0">
                <a:solidFill>
                  <a:srgbClr val="000000"/>
                </a:solidFill>
                <a:highlight>
                  <a:srgbClr val="FFFFFF"/>
                </a:highlight>
                <a:latin typeface="Fira Code" panose="00000509000000000000" pitchFamily="49" charset="0"/>
                <a:ea typeface="Fira Code" panose="00000509000000000000" pitchFamily="49" charset="0"/>
              </a:rPr>
              <a:t>(t =&gt; t==</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Tree>
    <p:extLst>
      <p:ext uri="{BB962C8B-B14F-4D97-AF65-F5344CB8AC3E}">
        <p14:creationId xmlns:p14="http://schemas.microsoft.com/office/powerpoint/2010/main" val="2351034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a:t>Маркеры плохой читаемости</a:t>
            </a:r>
          </a:p>
        </p:txBody>
      </p:sp>
      <p:sp>
        <p:nvSpPr>
          <p:cNvPr id="3" name="Объект 2"/>
          <p:cNvSpPr>
            <a:spLocks noGrp="1"/>
          </p:cNvSpPr>
          <p:nvPr>
            <p:ph idx="1"/>
          </p:nvPr>
        </p:nvSpPr>
        <p:spPr/>
        <p:txBody>
          <a:bodyPr/>
          <a:lstStyle/>
          <a:p>
            <a:r>
              <a:rPr lang="ru-RU" dirty="0"/>
              <a:t>Скрытый поток данных</a:t>
            </a:r>
          </a:p>
          <a:p>
            <a:r>
              <a:rPr lang="ru-RU" dirty="0"/>
              <a:t>«Я так не объясняю»</a:t>
            </a:r>
          </a:p>
          <a:p>
            <a:r>
              <a:rPr lang="ru-RU" dirty="0"/>
              <a:t>«Ох, хочу кофе»</a:t>
            </a:r>
            <a:endParaRPr lang="en-US" dirty="0"/>
          </a:p>
          <a:p>
            <a:r>
              <a:rPr lang="ru-RU" dirty="0"/>
              <a:t>Навигация по коду</a:t>
            </a:r>
          </a:p>
        </p:txBody>
      </p:sp>
    </p:spTree>
    <p:extLst>
      <p:ext uri="{BB962C8B-B14F-4D97-AF65-F5344CB8AC3E}">
        <p14:creationId xmlns:p14="http://schemas.microsoft.com/office/powerpoint/2010/main" val="1522359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a:t>
            </a:r>
            <a:r>
              <a:rPr lang="en-US" dirty="0"/>
              <a:t>Chess</a:t>
            </a:r>
            <a:endParaRPr lang="ru-RU" dirty="0"/>
          </a:p>
        </p:txBody>
      </p:sp>
      <p:graphicFrame>
        <p:nvGraphicFramePr>
          <p:cNvPr id="5" name="Объект 3"/>
          <p:cNvGraphicFramePr>
            <a:graphicFrameLocks noGrp="1"/>
          </p:cNvGraphicFramePr>
          <p:nvPr>
            <p:ph idx="1"/>
            <p:extLst>
              <p:ext uri="{D42A27DB-BD31-4B8C-83A1-F6EECF244321}">
                <p14:modId xmlns:p14="http://schemas.microsoft.com/office/powerpoint/2010/main" val="118777096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8486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Разбор задачи </a:t>
            </a:r>
            <a:r>
              <a:rPr lang="en-US" dirty="0"/>
              <a:t>Chess</a:t>
            </a:r>
            <a:endParaRPr lang="ru-RU" dirty="0"/>
          </a:p>
        </p:txBody>
      </p:sp>
    </p:spTree>
    <p:extLst>
      <p:ext uri="{BB962C8B-B14F-4D97-AF65-F5344CB8AC3E}">
        <p14:creationId xmlns:p14="http://schemas.microsoft.com/office/powerpoint/2010/main" val="2256094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5212"/>
            <a:ext cx="8229600" cy="1143000"/>
          </a:xfrm>
        </p:spPr>
        <p:txBody>
          <a:bodyPr/>
          <a:lstStyle/>
          <a:p>
            <a:r>
              <a:rPr lang="ru-RU" dirty="0"/>
              <a:t>Чистый код</a:t>
            </a:r>
          </a:p>
        </p:txBody>
      </p:sp>
      <p:pic>
        <p:nvPicPr>
          <p:cNvPr id="7" name="Объект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563" y="1408212"/>
            <a:ext cx="6884873" cy="4807057"/>
          </a:xfrm>
        </p:spPr>
      </p:pic>
    </p:spTree>
    <p:extLst>
      <p:ext uri="{BB962C8B-B14F-4D97-AF65-F5344CB8AC3E}">
        <p14:creationId xmlns:p14="http://schemas.microsoft.com/office/powerpoint/2010/main" val="793564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5212"/>
            <a:ext cx="8229600" cy="1143000"/>
          </a:xfrm>
        </p:spPr>
        <p:txBody>
          <a:bodyPr/>
          <a:lstStyle/>
          <a:p>
            <a:r>
              <a:rPr lang="ru-RU" dirty="0"/>
              <a:t>Реальный код</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40" y="1408212"/>
            <a:ext cx="6995120" cy="4660500"/>
          </a:xfrm>
          <a:prstGeom prst="rect">
            <a:avLst/>
          </a:prstGeom>
        </p:spPr>
      </p:pic>
    </p:spTree>
    <p:extLst>
      <p:ext uri="{BB962C8B-B14F-4D97-AF65-F5344CB8AC3E}">
        <p14:creationId xmlns:p14="http://schemas.microsoft.com/office/powerpoint/2010/main" val="1834197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Правило бойскаута</a:t>
            </a:r>
          </a:p>
        </p:txBody>
      </p:sp>
      <p:sp>
        <p:nvSpPr>
          <p:cNvPr id="3" name="Объект 2"/>
          <p:cNvSpPr>
            <a:spLocks noGrp="1"/>
          </p:cNvSpPr>
          <p:nvPr>
            <p:ph idx="1"/>
          </p:nvPr>
        </p:nvSpPr>
        <p:spPr>
          <a:xfrm>
            <a:off x="457200" y="1600201"/>
            <a:ext cx="8229600" cy="1396751"/>
          </a:xfrm>
        </p:spPr>
        <p:txBody>
          <a:bodyPr>
            <a:normAutofit/>
          </a:bodyPr>
          <a:lstStyle/>
          <a:p>
            <a:pPr marL="0" indent="0" algn="ctr">
              <a:buNone/>
            </a:pPr>
            <a:r>
              <a:rPr lang="ru-RU" sz="4000" dirty="0"/>
              <a:t>Оставь место стоянки чище,</a:t>
            </a:r>
            <a:br>
              <a:rPr lang="ru-RU" sz="4000" dirty="0"/>
            </a:br>
            <a:r>
              <a:rPr lang="ru-RU" sz="4000" dirty="0"/>
              <a:t>чем оно было до твоего прихода</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005064"/>
            <a:ext cx="4114800" cy="2530602"/>
          </a:xfrm>
          <a:prstGeom prst="rect">
            <a:avLst/>
          </a:prstGeom>
        </p:spPr>
      </p:pic>
    </p:spTree>
    <p:extLst>
      <p:ext uri="{BB962C8B-B14F-4D97-AF65-F5344CB8AC3E}">
        <p14:creationId xmlns:p14="http://schemas.microsoft.com/office/powerpoint/2010/main" val="2515900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5818658"/>
          </a:xfrm>
        </p:spPr>
        <p:txBody>
          <a:bodyPr>
            <a:normAutofit/>
          </a:bodyPr>
          <a:lstStyle/>
          <a:p>
            <a:r>
              <a:rPr lang="ru-RU" dirty="0"/>
              <a:t>Следуйте</a:t>
            </a:r>
            <a:br>
              <a:rPr lang="ru-RU" dirty="0"/>
            </a:br>
            <a:r>
              <a:rPr lang="ru-RU" dirty="0"/>
              <a:t>Правилу бойскаута</a:t>
            </a:r>
            <a:br>
              <a:rPr lang="ru-RU" dirty="0"/>
            </a:br>
            <a:r>
              <a:rPr lang="ru-RU" dirty="0"/>
              <a:t>в течение курса</a:t>
            </a:r>
          </a:p>
        </p:txBody>
      </p:sp>
    </p:spTree>
    <p:extLst>
      <p:ext uri="{BB962C8B-B14F-4D97-AF65-F5344CB8AC3E}">
        <p14:creationId xmlns:p14="http://schemas.microsoft.com/office/powerpoint/2010/main" val="70878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Гигиенический минимум</a:t>
            </a:r>
          </a:p>
        </p:txBody>
      </p:sp>
      <p:sp>
        <p:nvSpPr>
          <p:cNvPr id="3" name="Объект 2"/>
          <p:cNvSpPr>
            <a:spLocks noGrp="1"/>
          </p:cNvSpPr>
          <p:nvPr>
            <p:ph idx="1"/>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Tree>
    <p:extLst>
      <p:ext uri="{BB962C8B-B14F-4D97-AF65-F5344CB8AC3E}">
        <p14:creationId xmlns:p14="http://schemas.microsoft.com/office/powerpoint/2010/main" val="21846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Modular Design</a:t>
            </a:r>
            <a:r>
              <a:rPr lang="ru-RU" dirty="0"/>
              <a:t> </a:t>
            </a:r>
            <a:r>
              <a:rPr lang="en-US" dirty="0"/>
              <a:t>Principles</a:t>
            </a:r>
            <a:endParaRPr lang="ru-RU" dirty="0"/>
          </a:p>
        </p:txBody>
      </p:sp>
      <p:sp>
        <p:nvSpPr>
          <p:cNvPr id="3" name="Объект 2"/>
          <p:cNvSpPr>
            <a:spLocks noGrp="1"/>
          </p:cNvSpPr>
          <p:nvPr>
            <p:ph idx="1"/>
          </p:nvPr>
        </p:nvSpPr>
        <p:spPr/>
        <p:txBody>
          <a:bodyPr>
            <a:normAutofit fontScale="92500" lnSpcReduction="20000"/>
          </a:bodyPr>
          <a:lstStyle/>
          <a:p>
            <a:pPr marL="514350" indent="-514350">
              <a:buAutoNum type="arabicPeriod"/>
            </a:pPr>
            <a:r>
              <a:rPr lang="en-US" dirty="0"/>
              <a:t>Decomposition — </a:t>
            </a:r>
            <a:r>
              <a:rPr lang="ru-RU" dirty="0"/>
              <a:t>задача должна разбиваться на более простые подзадачи</a:t>
            </a:r>
          </a:p>
          <a:p>
            <a:pPr marL="514350" indent="-514350">
              <a:buAutoNum type="arabicPeriod"/>
            </a:pPr>
            <a:r>
              <a:rPr lang="en-US" dirty="0"/>
              <a:t>Composability</a:t>
            </a:r>
            <a:r>
              <a:rPr lang="ru-RU" dirty="0"/>
              <a:t> — подзадачи должны быть самоценны и вне контекста задачи</a:t>
            </a:r>
          </a:p>
          <a:p>
            <a:pPr marL="514350" indent="-514350">
              <a:buAutoNum type="arabicPeriod"/>
            </a:pPr>
            <a:r>
              <a:rPr lang="en-US" dirty="0"/>
              <a:t>Readability</a:t>
            </a:r>
            <a:r>
              <a:rPr lang="ru-RU" dirty="0"/>
              <a:t> — корректность кода модуля должна быть очевидна без изучения кода смежных модулей</a:t>
            </a:r>
          </a:p>
          <a:p>
            <a:pPr marL="0" indent="0">
              <a:buNone/>
            </a:pPr>
            <a:endParaRPr lang="ru-RU" dirty="0"/>
          </a:p>
          <a:p>
            <a:pPr marL="0" indent="0">
              <a:buNone/>
            </a:pPr>
            <a:endParaRPr lang="ru-RU" dirty="0"/>
          </a:p>
          <a:p>
            <a:pPr marL="0" indent="0">
              <a:buNone/>
            </a:pPr>
            <a:r>
              <a:rPr lang="en-US" dirty="0">
                <a:hlinkClick r:id="rId2"/>
              </a:rPr>
              <a:t>Object oriented software construction</a:t>
            </a:r>
            <a:r>
              <a:rPr lang="en-US" dirty="0"/>
              <a:t> by Meyer</a:t>
            </a:r>
            <a:endParaRPr lang="ru-RU" dirty="0"/>
          </a:p>
        </p:txBody>
      </p:sp>
    </p:spTree>
    <p:extLst>
      <p:ext uri="{BB962C8B-B14F-4D97-AF65-F5344CB8AC3E}">
        <p14:creationId xmlns:p14="http://schemas.microsoft.com/office/powerpoint/2010/main" val="135483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68355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Разбить на поля </a:t>
            </a:r>
            <a:r>
              <a:rPr lang="en-US" dirty="0"/>
              <a:t>CSV</a:t>
            </a:r>
            <a:endParaRPr lang="ru-RU" dirty="0"/>
          </a:p>
        </p:txBody>
      </p:sp>
      <p:sp>
        <p:nvSpPr>
          <p:cNvPr id="3" name="Объект 2"/>
          <p:cNvSpPr>
            <a:spLocks noGrp="1"/>
          </p:cNvSpPr>
          <p:nvPr>
            <p:ph idx="1"/>
          </p:nvPr>
        </p:nvSpPr>
        <p:spPr>
          <a:xfrm>
            <a:off x="457200" y="1340768"/>
            <a:ext cx="8229600" cy="5040560"/>
          </a:xfrm>
        </p:spPr>
        <p:txBody>
          <a:bodyPr>
            <a:normAutofit/>
          </a:bodyPr>
          <a:lstStyle/>
          <a:p>
            <a:pPr marL="0" indent="0" algn="ctr">
              <a:buNone/>
            </a:pPr>
            <a:r>
              <a:rPr lang="en-US" dirty="0"/>
              <a:t>Field1 </a:t>
            </a:r>
            <a:r>
              <a:rPr lang="ru-RU" dirty="0"/>
              <a:t> </a:t>
            </a:r>
            <a:r>
              <a:rPr lang="en-US" dirty="0"/>
              <a:t>Field2 </a:t>
            </a:r>
            <a:r>
              <a:rPr lang="ru-RU" dirty="0"/>
              <a:t> </a:t>
            </a:r>
            <a:r>
              <a:rPr lang="en-US" dirty="0"/>
              <a:t>“Field 3 with spaces” “\”quote\””</a:t>
            </a:r>
          </a:p>
          <a:p>
            <a:pPr marL="0" indent="0" algn="ctr">
              <a:buNone/>
            </a:pPr>
            <a:r>
              <a:rPr lang="en-US" dirty="0"/>
              <a:t>↓</a:t>
            </a:r>
          </a:p>
          <a:p>
            <a:pPr marL="0" indent="0" algn="ctr">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p>
          <a:p>
            <a:pPr marL="0" indent="0" algn="ctr">
              <a:buNone/>
            </a:pPr>
            <a:r>
              <a:rPr lang="ru-RU" dirty="0"/>
              <a:t>↓</a:t>
            </a:r>
          </a:p>
          <a:p>
            <a:pPr marL="0" indent="0" algn="ctr">
              <a:buNone/>
            </a:pPr>
            <a:r>
              <a:rPr lang="en-US" dirty="0"/>
              <a:t>Field1</a:t>
            </a:r>
          </a:p>
          <a:p>
            <a:pPr marL="0" indent="0" algn="ctr">
              <a:buNone/>
            </a:pPr>
            <a:r>
              <a:rPr lang="en-US" dirty="0"/>
              <a:t>Field2</a:t>
            </a:r>
          </a:p>
          <a:p>
            <a:pPr marL="0" indent="0" algn="ctr">
              <a:buNone/>
            </a:pPr>
            <a:r>
              <a:rPr lang="en-US" dirty="0"/>
              <a:t>Field 3 with spaces</a:t>
            </a:r>
          </a:p>
          <a:p>
            <a:pPr marL="0" indent="0" algn="ctr">
              <a:buNone/>
            </a:pPr>
            <a:r>
              <a:rPr lang="en-US" dirty="0"/>
              <a:t>“quote”</a:t>
            </a:r>
          </a:p>
        </p:txBody>
      </p:sp>
    </p:spTree>
    <p:extLst>
      <p:ext uri="{BB962C8B-B14F-4D97-AF65-F5344CB8AC3E}">
        <p14:creationId xmlns:p14="http://schemas.microsoft.com/office/powerpoint/2010/main" val="147511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a:xfrm>
            <a:off x="2483768" y="274638"/>
            <a:ext cx="6203032" cy="1143000"/>
          </a:xfrm>
        </p:spPr>
        <p:txBody>
          <a:bodyPr/>
          <a:lstStyle/>
          <a:p>
            <a:r>
              <a:rPr lang="en-US" dirty="0"/>
              <a:t>No Decomposition</a:t>
            </a:r>
            <a:endParaRPr lang="ru-RU" dirty="0"/>
          </a:p>
        </p:txBody>
      </p:sp>
    </p:spTree>
    <p:extLst>
      <p:ext uri="{BB962C8B-B14F-4D97-AF65-F5344CB8AC3E}">
        <p14:creationId xmlns:p14="http://schemas.microsoft.com/office/powerpoint/2010/main" val="338918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Decomposition</a:t>
            </a:r>
            <a:endParaRPr lang="ru-RU" dirty="0"/>
          </a:p>
        </p:txBody>
      </p:sp>
      <p:sp>
        <p:nvSpPr>
          <p:cNvPr id="3" name="Объект 2"/>
          <p:cNvSpPr>
            <a:spLocks noGrp="1"/>
          </p:cNvSpPr>
          <p:nvPr>
            <p:ph idx="1"/>
          </p:nvPr>
        </p:nvSpPr>
        <p:spPr/>
        <p:txBody>
          <a:bodyPr/>
          <a:lstStyle/>
          <a:p>
            <a:pPr marL="0" indent="0">
              <a:buNone/>
            </a:pPr>
            <a:r>
              <a:rPr lang="en-US" dirty="0">
                <a:solidFill>
                  <a:srgbClr val="0000FF"/>
                </a:solidFill>
              </a:rPr>
              <a:t>string</a:t>
            </a:r>
            <a:r>
              <a:rPr lang="en-US" dirty="0"/>
              <a:t>[] </a:t>
            </a:r>
            <a:r>
              <a:rPr lang="en-US" dirty="0" err="1"/>
              <a:t>ReadFields</a:t>
            </a:r>
            <a:r>
              <a:rPr lang="en-US" dirty="0"/>
              <a:t>(</a:t>
            </a:r>
            <a:r>
              <a:rPr lang="en-US" dirty="0">
                <a:solidFill>
                  <a:srgbClr val="0000FF"/>
                </a:solidFill>
              </a:rPr>
              <a:t>string</a:t>
            </a:r>
            <a:r>
              <a:rPr lang="en-US" dirty="0"/>
              <a:t> line) </a:t>
            </a:r>
          </a:p>
          <a:p>
            <a:pPr marL="0" indent="0">
              <a:buNone/>
            </a:pPr>
            <a:r>
              <a:rPr lang="en-US" dirty="0">
                <a:solidFill>
                  <a:srgbClr val="0000FF"/>
                </a:solidFill>
              </a:rPr>
              <a:t>	void</a:t>
            </a:r>
            <a:r>
              <a:rPr lang="en-US" dirty="0"/>
              <a:t> </a:t>
            </a:r>
            <a:r>
              <a:rPr lang="en-US" dirty="0" err="1"/>
              <a:t>SkipSpaces</a:t>
            </a:r>
            <a:r>
              <a:rPr lang="en-US" dirty="0"/>
              <a:t>(</a:t>
            </a:r>
            <a:r>
              <a:rPr lang="en-US" dirty="0">
                <a:solidFill>
                  <a:srgbClr val="0000FF"/>
                </a:solidFill>
              </a:rPr>
              <a:t>string</a:t>
            </a:r>
            <a:r>
              <a:rPr lang="en-US" dirty="0"/>
              <a:t> line, </a:t>
            </a:r>
            <a:r>
              <a:rPr lang="en-US" dirty="0">
                <a:solidFill>
                  <a:srgbClr val="0000FF"/>
                </a:solidFill>
              </a:rPr>
              <a:t>ref</a:t>
            </a:r>
            <a:r>
              <a:rPr lang="en-US" dirty="0"/>
              <a:t> </a:t>
            </a:r>
            <a:r>
              <a:rPr lang="en-US" dirty="0" err="1">
                <a:solidFill>
                  <a:srgbClr val="0000FF"/>
                </a:solidFill>
              </a:rPr>
              <a:t>int</a:t>
            </a:r>
            <a:r>
              <a:rPr lang="en-US" dirty="0"/>
              <a:t> </a:t>
            </a:r>
            <a:r>
              <a:rPr lang="en-US" dirty="0" err="1"/>
              <a:t>pos</a:t>
            </a:r>
            <a:r>
              <a:rPr lang="en-US" dirty="0"/>
              <a:t>) </a:t>
            </a:r>
          </a:p>
          <a:p>
            <a:pPr marL="0" indent="0">
              <a:buNone/>
            </a:pPr>
            <a:r>
              <a:rPr lang="en-US" dirty="0">
                <a:solidFill>
                  <a:srgbClr val="0000FF"/>
                </a:solidFill>
              </a:rPr>
              <a:t>	string</a:t>
            </a:r>
            <a:r>
              <a:rPr lang="en-US" dirty="0"/>
              <a:t> </a:t>
            </a:r>
            <a:r>
              <a:rPr lang="en-US" dirty="0" err="1"/>
              <a:t>ReadField</a:t>
            </a:r>
            <a:r>
              <a:rPr lang="en-US" dirty="0"/>
              <a:t>(</a:t>
            </a:r>
            <a:r>
              <a:rPr lang="en-US" dirty="0">
                <a:solidFill>
                  <a:srgbClr val="0000FF"/>
                </a:solidFill>
              </a:rPr>
              <a:t>string</a:t>
            </a:r>
            <a:r>
              <a:rPr lang="en-US" dirty="0"/>
              <a:t> line, </a:t>
            </a:r>
            <a:r>
              <a:rPr lang="en-US" dirty="0">
                <a:solidFill>
                  <a:srgbClr val="0000FF"/>
                </a:solidFill>
              </a:rPr>
              <a:t>ref</a:t>
            </a:r>
            <a:r>
              <a:rPr lang="en-US" dirty="0"/>
              <a:t> </a:t>
            </a:r>
            <a:r>
              <a:rPr lang="en-US" dirty="0" err="1">
                <a:solidFill>
                  <a:srgbClr val="0000FF"/>
                </a:solidFill>
              </a:rPr>
              <a:t>int</a:t>
            </a:r>
            <a:r>
              <a:rPr lang="en-US" dirty="0"/>
              <a:t> </a:t>
            </a:r>
            <a:r>
              <a:rPr lang="en-US" dirty="0" err="1"/>
              <a:t>pos</a:t>
            </a:r>
            <a:r>
              <a:rPr lang="en-US" dirty="0"/>
              <a:t>) </a:t>
            </a:r>
          </a:p>
          <a:p>
            <a:pPr marL="400050" lvl="1" indent="0">
              <a:buNone/>
            </a:pPr>
            <a:r>
              <a:rPr lang="en-US" dirty="0">
                <a:solidFill>
                  <a:srgbClr val="0000FF"/>
                </a:solidFill>
              </a:rPr>
              <a:t>		string</a:t>
            </a:r>
            <a:r>
              <a:rPr lang="en-US" dirty="0"/>
              <a:t> </a:t>
            </a:r>
            <a:r>
              <a:rPr lang="en-US" dirty="0" err="1"/>
              <a:t>ReadSimpleField</a:t>
            </a:r>
            <a:r>
              <a:rPr lang="en-US" dirty="0"/>
              <a:t>(</a:t>
            </a:r>
            <a:r>
              <a:rPr lang="en-US" dirty="0">
                <a:solidFill>
                  <a:srgbClr val="0000FF"/>
                </a:solidFill>
              </a:rPr>
              <a:t>string</a:t>
            </a:r>
            <a:r>
              <a:rPr lang="en-US" dirty="0"/>
              <a:t> line, </a:t>
            </a:r>
            <a:r>
              <a:rPr lang="en-US" dirty="0" err="1">
                <a:solidFill>
                  <a:srgbClr val="0000FF"/>
                </a:solidFill>
              </a:rPr>
              <a:t>int</a:t>
            </a:r>
            <a:r>
              <a:rPr lang="en-US" dirty="0"/>
              <a:t> </a:t>
            </a:r>
            <a:r>
              <a:rPr lang="en-US" dirty="0" err="1"/>
              <a:t>pos</a:t>
            </a:r>
            <a:r>
              <a:rPr lang="en-US" dirty="0"/>
              <a:t>) </a:t>
            </a:r>
          </a:p>
          <a:p>
            <a:pPr marL="400050" lvl="1" indent="0">
              <a:buNone/>
            </a:pPr>
            <a:r>
              <a:rPr lang="en-US" dirty="0">
                <a:solidFill>
                  <a:srgbClr val="0000FF"/>
                </a:solidFill>
              </a:rPr>
              <a:t>		string</a:t>
            </a:r>
            <a:r>
              <a:rPr lang="en-US" dirty="0"/>
              <a:t> </a:t>
            </a:r>
            <a:r>
              <a:rPr lang="en-US" dirty="0" err="1"/>
              <a:t>ReadQuotedField</a:t>
            </a:r>
            <a:r>
              <a:rPr lang="en-US" dirty="0"/>
              <a:t>(</a:t>
            </a:r>
            <a:r>
              <a:rPr lang="en-US" dirty="0">
                <a:solidFill>
                  <a:srgbClr val="0000FF"/>
                </a:solidFill>
              </a:rPr>
              <a:t>string</a:t>
            </a:r>
            <a:r>
              <a:rPr lang="en-US" dirty="0"/>
              <a:t> line, </a:t>
            </a:r>
            <a:r>
              <a:rPr lang="en-US" dirty="0" err="1">
                <a:solidFill>
                  <a:srgbClr val="0000FF"/>
                </a:solidFill>
              </a:rPr>
              <a:t>int</a:t>
            </a:r>
            <a:r>
              <a:rPr lang="en-US" dirty="0"/>
              <a:t> </a:t>
            </a:r>
            <a:r>
              <a:rPr lang="en-US" dirty="0" err="1"/>
              <a:t>pos</a:t>
            </a:r>
            <a:r>
              <a:rPr lang="en-US" dirty="0"/>
              <a:t>) </a:t>
            </a:r>
            <a:endParaRPr lang="ru-RU" dirty="0"/>
          </a:p>
        </p:txBody>
      </p:sp>
    </p:spTree>
    <p:extLst>
      <p:ext uri="{BB962C8B-B14F-4D97-AF65-F5344CB8AC3E}">
        <p14:creationId xmlns:p14="http://schemas.microsoft.com/office/powerpoint/2010/main" val="111763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17912</TotalTime>
  <Words>760</Words>
  <Application>Microsoft Office PowerPoint</Application>
  <PresentationFormat>Экран (4:3)</PresentationFormat>
  <Paragraphs>182</Paragraphs>
  <Slides>37</Slides>
  <Notes>6</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37</vt:i4>
      </vt:variant>
    </vt:vector>
  </HeadingPairs>
  <TitlesOfParts>
    <vt:vector size="45" baseType="lpstr">
      <vt:lpstr>Arial</vt:lpstr>
      <vt:lpstr>Calibri</vt:lpstr>
      <vt:lpstr>Candara</vt:lpstr>
      <vt:lpstr>Consolas</vt:lpstr>
      <vt:lpstr>Fira Code</vt:lpstr>
      <vt:lpstr>Segoe UI</vt:lpstr>
      <vt:lpstr>Wingdings</vt:lpstr>
      <vt:lpstr>Тема Office</vt:lpstr>
      <vt:lpstr>Clean Code</vt:lpstr>
      <vt:lpstr>Зачем нужен чистый код?</vt:lpstr>
      <vt:lpstr>Зачем нужен чистый код?</vt:lpstr>
      <vt:lpstr>Гигиенический минимум</vt:lpstr>
      <vt:lpstr>Modular Design Principles</vt:lpstr>
      <vt:lpstr>Decomposition</vt:lpstr>
      <vt:lpstr>Разбить на поля CSV</vt:lpstr>
      <vt:lpstr>No Decomposition</vt:lpstr>
      <vt:lpstr>Decomposition</vt:lpstr>
      <vt:lpstr>Маркеры плохой декомпозиции</vt:lpstr>
      <vt:lpstr>Composability</vt:lpstr>
      <vt:lpstr>Composability</vt:lpstr>
      <vt:lpstr>Циклический сдвиг массива</vt:lpstr>
      <vt:lpstr>Циклический сдвиг массива</vt:lpstr>
      <vt:lpstr>Маркеры плохой компановки</vt:lpstr>
      <vt:lpstr>Общие компоненты</vt:lpstr>
      <vt:lpstr>ДЗ «Плохая компановка»</vt:lpstr>
      <vt:lpstr>Задача ControlDigit</vt:lpstr>
      <vt:lpstr>Разбор задачи ControlDigit</vt:lpstr>
      <vt:lpstr>Readability</vt:lpstr>
      <vt:lpstr>Samples/PathFinder.cs</vt:lpstr>
      <vt:lpstr>Маркер «Скрыт поток данных»</vt:lpstr>
      <vt:lpstr>Презентация PowerPoint</vt:lpstr>
      <vt:lpstr>Презентация PowerPoint</vt:lpstr>
      <vt:lpstr>Пишите код так,  как вы будете его объяснять коллеге!</vt:lpstr>
      <vt:lpstr>Маркер «Я так не объясняю»</vt:lpstr>
      <vt:lpstr>Презентация PowerPoint</vt:lpstr>
      <vt:lpstr>Презентация PowerPoint</vt:lpstr>
      <vt:lpstr>Маркер «Ох, хочу кофе»</vt:lpstr>
      <vt:lpstr>Презентация PowerPoint</vt:lpstr>
      <vt:lpstr>Маркеры плохой читаемости</vt:lpstr>
      <vt:lpstr>Задача Chess</vt:lpstr>
      <vt:lpstr>Разбор задачи Chess</vt:lpstr>
      <vt:lpstr>Чистый код</vt:lpstr>
      <vt:lpstr>Реальный код</vt:lpstr>
      <vt:lpstr>Правило бойскаута</vt:lpstr>
      <vt:lpstr>Следуйте Правилу бойскаута в течение курса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Иван Домашних</cp:lastModifiedBy>
  <cp:revision>314</cp:revision>
  <dcterms:created xsi:type="dcterms:W3CDTF">2013-06-28T10:07:11Z</dcterms:created>
  <dcterms:modified xsi:type="dcterms:W3CDTF">2016-07-06T22:47:03Z</dcterms:modified>
</cp:coreProperties>
</file>