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5"/>
    <p:sldMasterId id="2147483690" r:id="rId6"/>
  </p:sldMasterIdLst>
  <p:notesMasterIdLst>
    <p:notesMasterId r:id="rId53"/>
  </p:notesMasterIdLst>
  <p:handoutMasterIdLst>
    <p:handoutMasterId r:id="rId54"/>
  </p:handout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70" r:id="rId19"/>
    <p:sldId id="268" r:id="rId20"/>
    <p:sldId id="271" r:id="rId21"/>
    <p:sldId id="272" r:id="rId22"/>
    <p:sldId id="307" r:id="rId23"/>
    <p:sldId id="273" r:id="rId24"/>
    <p:sldId id="274" r:id="rId25"/>
    <p:sldId id="275" r:id="rId26"/>
    <p:sldId id="276" r:id="rId27"/>
    <p:sldId id="305" r:id="rId28"/>
    <p:sldId id="278" r:id="rId29"/>
    <p:sldId id="279" r:id="rId30"/>
    <p:sldId id="280" r:id="rId31"/>
    <p:sldId id="281" r:id="rId32"/>
    <p:sldId id="282" r:id="rId33"/>
    <p:sldId id="283" r:id="rId34"/>
    <p:sldId id="284" r:id="rId35"/>
    <p:sldId id="303" r:id="rId36"/>
    <p:sldId id="285" r:id="rId37"/>
    <p:sldId id="286" r:id="rId38"/>
    <p:sldId id="304" r:id="rId39"/>
    <p:sldId id="289" r:id="rId40"/>
    <p:sldId id="290" r:id="rId41"/>
    <p:sldId id="291" r:id="rId42"/>
    <p:sldId id="292" r:id="rId43"/>
    <p:sldId id="293" r:id="rId44"/>
    <p:sldId id="294" r:id="rId45"/>
    <p:sldId id="302" r:id="rId46"/>
    <p:sldId id="296" r:id="rId47"/>
    <p:sldId id="297" r:id="rId48"/>
    <p:sldId id="298" r:id="rId49"/>
    <p:sldId id="299" r:id="rId50"/>
    <p:sldId id="300" r:id="rId51"/>
    <p:sldId id="301" r:id="rId5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ступление" id="{9FFB3BA1-60BF-47A5-B553-21BF404BFBE8}">
          <p14:sldIdLst>
            <p14:sldId id="256"/>
          </p14:sldIdLst>
        </p14:section>
        <p14:section name="Основы" id="{43066BAC-F9CE-41F4-90C5-99E031C39168}">
          <p14:sldIdLst>
            <p14:sldId id="257"/>
            <p14:sldId id="258"/>
            <p14:sldId id="259"/>
            <p14:sldId id="260"/>
            <p14:sldId id="261"/>
            <p14:sldId id="262"/>
            <p14:sldId id="263"/>
            <p14:sldId id="264"/>
          </p14:sldIdLst>
        </p14:section>
        <p14:section name="Decomposition" id="{C0CDF7E5-439C-4561-8F61-6C0123FDA5AA}">
          <p14:sldIdLst>
            <p14:sldId id="265"/>
            <p14:sldId id="266"/>
            <p14:sldId id="267"/>
            <p14:sldId id="270"/>
            <p14:sldId id="268"/>
          </p14:sldIdLst>
        </p14:section>
        <p14:section name="Composability" id="{50177EF8-0E39-433E-91A0-8FF2D2153F1D}">
          <p14:sldIdLst>
            <p14:sldId id="271"/>
            <p14:sldId id="272"/>
            <p14:sldId id="307"/>
            <p14:sldId id="273"/>
            <p14:sldId id="274"/>
            <p14:sldId id="275"/>
            <p14:sldId id="276"/>
            <p14:sldId id="305"/>
            <p14:sldId id="278"/>
          </p14:sldIdLst>
        </p14:section>
        <p14:section name="Задача ControlDigit" id="{A1DEB306-903C-40F2-9914-F21A4B7E8BC7}">
          <p14:sldIdLst>
            <p14:sldId id="279"/>
            <p14:sldId id="280"/>
          </p14:sldIdLst>
        </p14:section>
        <p14:section name="Readability" id="{0C4F3F5C-4570-449A-B213-BE662A1E5AF4}">
          <p14:sldIdLst>
            <p14:sldId id="281"/>
            <p14:sldId id="282"/>
            <p14:sldId id="283"/>
            <p14:sldId id="284"/>
            <p14:sldId id="303"/>
            <p14:sldId id="285"/>
            <p14:sldId id="286"/>
            <p14:sldId id="304"/>
            <p14:sldId id="289"/>
            <p14:sldId id="290"/>
            <p14:sldId id="291"/>
            <p14:sldId id="292"/>
            <p14:sldId id="293"/>
            <p14:sldId id="294"/>
          </p14:sldIdLst>
        </p14:section>
        <p14:section name="Задача Chess" id="{33F6E6C4-C527-46FA-9259-88B9F3554688}">
          <p14:sldIdLst>
            <p14:sldId id="302"/>
            <p14:sldId id="296"/>
          </p14:sldIdLst>
        </p14:section>
        <p14:section name="Правило бойскаута" id="{C2138896-462A-46D8-8036-E11C8F4CBE23}">
          <p14:sldIdLst>
            <p14:sldId id="297"/>
            <p14:sldId id="298"/>
            <p14:sldId id="299"/>
            <p14:sldId id="300"/>
          </p14:sldIdLst>
        </p14:section>
        <p14:section name="Заключение" id="{80D730FA-FED6-43DB-B3D4-A62E0F70FE8A}">
          <p14:sldIdLst>
            <p14:sldId id="30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FFFFFF"/>
    <a:srgbClr val="D94440"/>
    <a:srgbClr val="000000"/>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619" autoAdjust="0"/>
    <p:restoredTop sz="81149" autoAdjust="0"/>
  </p:normalViewPr>
  <p:slideViewPr>
    <p:cSldViewPr>
      <p:cViewPr varScale="1">
        <p:scale>
          <a:sx n="99" d="100"/>
          <a:sy n="99" d="100"/>
        </p:scale>
        <p:origin x="258"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4" d="100"/>
          <a:sy n="74" d="100"/>
        </p:scale>
        <p:origin x="2608" y="4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1" Type="http://schemas.openxmlformats.org/officeDocument/2006/relationships/image" Target="../media/image1.png"/></Relationships>
</file>

<file path=ppt/diagrams/_rels/data2.xml.rels><?xml version="1.0" encoding="UTF-8" standalone="yes"?>
<Relationships xmlns="http://schemas.openxmlformats.org/package/2006/relationships"><Relationship Id="rId1" Type="http://schemas.openxmlformats.org/officeDocument/2006/relationships/image" Target="../media/image1.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dirty="0"/>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t>
        <a:bodyPr/>
        <a:lstStyle/>
        <a:p>
          <a:endParaRPr lang="ru-RU"/>
        </a:p>
      </dgm:t>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t>
        <a:bodyPr/>
        <a:lstStyle/>
        <a:p>
          <a:endParaRPr lang="ru-RU"/>
        </a:p>
      </dgm:t>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017518C9-1619-4B19-AA03-86BA999BA287}" srcId="{EAB81984-5B84-4970-8447-2B456B8C58DF}" destId="{B75F6A3A-9A51-4DF3-8A57-9AEB0739425C}" srcOrd="0" destOrd="0" parTransId="{203596AF-4F49-40BA-B1E1-11BDD34B512E}" sibTransId="{A056157B-3867-49A4-9195-F3A4F3FBBA8E}"/>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dirty="0"/>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t>
        <a:bodyPr/>
        <a:lstStyle/>
        <a:p>
          <a:endParaRPr lang="ru-RU"/>
        </a:p>
      </dgm:t>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t>
        <a:bodyPr/>
        <a:lstStyle/>
        <a:p>
          <a:endParaRPr lang="ru-RU"/>
        </a:p>
      </dgm:t>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017518C9-1619-4B19-AA03-86BA999BA287}" srcId="{EAB81984-5B84-4970-8447-2B456B8C58DF}" destId="{B75F6A3A-9A51-4DF3-8A57-9AEB0739425C}" srcOrd="0" destOrd="0" parTransId="{203596AF-4F49-40BA-B1E1-11BDD34B512E}" sibTransId="{A056157B-3867-49A4-9195-F3A4F3FBBA8E}"/>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66C165-B39F-46D3-B19F-623799541DD3}"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9C9C0585-42CE-4F34-A2BB-F1377DA03788}">
      <dgm:prSet phldrT="[Текст]" custT="1"/>
      <dgm:spPr/>
      <dgm:t>
        <a:bodyPr/>
        <a:lstStyle/>
        <a:p>
          <a:pPr algn="ctr"/>
          <a:r>
            <a:rPr lang="ru-RU" sz="4000" dirty="0">
              <a:solidFill>
                <a:schemeClr val="accent1"/>
              </a:solidFill>
            </a:rPr>
            <a:t>ВОПРОСЫ</a:t>
          </a:r>
          <a:r>
            <a:rPr lang="en-US" sz="4000" dirty="0">
              <a:solidFill>
                <a:schemeClr val="accent1"/>
              </a:solidFill>
            </a:rPr>
            <a:t>?</a:t>
          </a:r>
          <a:endParaRPr lang="ru-RU" sz="4000" dirty="0">
            <a:solidFill>
              <a:schemeClr val="accent1"/>
            </a:solidFill>
          </a:endParaRPr>
        </a:p>
      </dgm:t>
    </dgm:pt>
    <dgm:pt modelId="{4E5DCF2B-AAE7-41E2-837F-518128C03597}" type="parTrans" cxnId="{A177C822-7566-4410-A889-706A6CE15148}">
      <dgm:prSet/>
      <dgm:spPr/>
      <dgm:t>
        <a:bodyPr/>
        <a:lstStyle/>
        <a:p>
          <a:endParaRPr lang="ru-RU"/>
        </a:p>
      </dgm:t>
    </dgm:pt>
    <dgm:pt modelId="{56F70C7F-1925-4DBA-9BD6-AF5E91799A59}" type="sibTrans" cxnId="{A177C822-7566-4410-A889-706A6CE15148}">
      <dgm:prSet/>
      <dgm:spPr/>
      <dgm:t>
        <a:bodyPr/>
        <a:lstStyle/>
        <a:p>
          <a:endParaRPr lang="ru-RU"/>
        </a:p>
      </dgm:t>
    </dgm:pt>
    <dgm:pt modelId="{B6F028CB-F170-4FEF-BC3A-25F0E90D434A}" type="pres">
      <dgm:prSet presAssocID="{8F66C165-B39F-46D3-B19F-623799541DD3}" presName="Name0" presStyleCnt="0">
        <dgm:presLayoutVars>
          <dgm:dir/>
        </dgm:presLayoutVars>
      </dgm:prSet>
      <dgm:spPr/>
      <dgm:t>
        <a:bodyPr/>
        <a:lstStyle/>
        <a:p>
          <a:endParaRPr lang="ru-RU"/>
        </a:p>
      </dgm:t>
    </dgm:pt>
    <dgm:pt modelId="{65D73C51-61AB-436D-8191-975603FC9C68}" type="pres">
      <dgm:prSet presAssocID="{9C9C0585-42CE-4F34-A2BB-F1377DA03788}" presName="composite" presStyleCnt="0"/>
      <dgm:spPr/>
    </dgm:pt>
    <dgm:pt modelId="{A30F2283-C0A4-4A69-BCBE-833D967155A2}" type="pres">
      <dgm:prSet presAssocID="{9C9C0585-42CE-4F34-A2BB-F1377DA03788}" presName="rect2" presStyleLbl="revTx" presStyleIdx="0" presStyleCnt="1" custScaleX="215057" custScaleY="249385" custLinFactY="200000" custLinFactNeighborX="105" custLinFactNeighborY="288506">
        <dgm:presLayoutVars>
          <dgm:bulletEnabled val="1"/>
        </dgm:presLayoutVars>
      </dgm:prSet>
      <dgm:spPr/>
      <dgm:t>
        <a:bodyPr/>
        <a:lstStyle/>
        <a:p>
          <a:endParaRPr lang="ru-RU"/>
        </a:p>
      </dgm:t>
    </dgm:pt>
    <dgm:pt modelId="{DFDA3CA3-5C68-4A2F-A4A8-285063A35D87}" type="pres">
      <dgm:prSet presAssocID="{9C9C0585-42CE-4F34-A2BB-F1377DA03788}" presName="rect1" presStyleLbl="alignImgPlace1" presStyleIdx="0" presStyleCnt="1" custScaleX="62421" custScaleY="62421" custLinFactNeighborX="1076" custLinFactNeighborY="-52209"/>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a:noFill/>
        </a:ln>
      </dgm:spPr>
    </dgm:pt>
  </dgm:ptLst>
  <dgm:cxnLst>
    <dgm:cxn modelId="{A177C822-7566-4410-A889-706A6CE15148}" srcId="{8F66C165-B39F-46D3-B19F-623799541DD3}" destId="{9C9C0585-42CE-4F34-A2BB-F1377DA03788}" srcOrd="0" destOrd="0" parTransId="{4E5DCF2B-AAE7-41E2-837F-518128C03597}" sibTransId="{56F70C7F-1925-4DBA-9BD6-AF5E91799A59}"/>
    <dgm:cxn modelId="{A9E27516-E8E4-42A7-A155-024D48E79559}" type="presOf" srcId="{8F66C165-B39F-46D3-B19F-623799541DD3}" destId="{B6F028CB-F170-4FEF-BC3A-25F0E90D434A}" srcOrd="0" destOrd="0" presId="urn:microsoft.com/office/officeart/2008/layout/PictureGrid"/>
    <dgm:cxn modelId="{ACD53F50-5BA1-48C9-B5DF-09BF6DA4DE65}" type="presOf" srcId="{9C9C0585-42CE-4F34-A2BB-F1377DA03788}" destId="{A30F2283-C0A4-4A69-BCBE-833D967155A2}" srcOrd="0" destOrd="0" presId="urn:microsoft.com/office/officeart/2008/layout/PictureGrid"/>
    <dgm:cxn modelId="{CC189C1C-06A1-4F03-B886-67BF46A53703}" type="presParOf" srcId="{B6F028CB-F170-4FEF-BC3A-25F0E90D434A}" destId="{65D73C51-61AB-436D-8191-975603FC9C68}" srcOrd="0" destOrd="0" presId="urn:microsoft.com/office/officeart/2008/layout/PictureGrid"/>
    <dgm:cxn modelId="{CD7DB92E-B84F-43A0-AC2D-FBBFB40722EE}" type="presParOf" srcId="{65D73C51-61AB-436D-8191-975603FC9C68}" destId="{A30F2283-C0A4-4A69-BCBE-833D967155A2}" srcOrd="0" destOrd="0" presId="urn:microsoft.com/office/officeart/2008/layout/PictureGrid"/>
    <dgm:cxn modelId="{493A200B-9465-4436-B6FC-AD5199FEBBE6}" type="presParOf" srcId="{65D73C51-61AB-436D-8191-975603FC9C68}" destId="{DFDA3CA3-5C68-4A2F-A4A8-285063A35D87}" srcOrd="1" destOrd="0" presId="urn:microsoft.com/office/officeart/2008/layout/PictureGrid"/>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BF60-EC0F-45AD-A90E-9C76D15C2F14}">
      <dsp:nvSpPr>
        <dsp:cNvPr id="0" name=""/>
        <dsp:cNvSpPr/>
      </dsp:nvSpPr>
      <dsp:spPr>
        <a:xfrm>
          <a:off x="1748174" y="210303"/>
          <a:ext cx="175586" cy="38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19050" bIns="0" numCol="1" spcCol="1270" anchor="t" anchorCtr="0">
          <a:noAutofit/>
        </a:bodyPr>
        <a:lstStyle/>
        <a:p>
          <a:pPr lvl="0" algn="l" defTabSz="222250">
            <a:lnSpc>
              <a:spcPct val="90000"/>
            </a:lnSpc>
            <a:spcBef>
              <a:spcPct val="0"/>
            </a:spcBef>
            <a:spcAft>
              <a:spcPct val="35000"/>
            </a:spcAft>
          </a:pPr>
          <a:r>
            <a:rPr lang="ru-RU" sz="500" kern="1200" dirty="0"/>
            <a:t> </a:t>
          </a:r>
        </a:p>
      </dsp:txBody>
      <dsp:txXfrm>
        <a:off x="1748174" y="210303"/>
        <a:ext cx="175586" cy="38914"/>
      </dsp:txXfrm>
    </dsp:sp>
    <dsp:sp modelId="{61EB78D8-69FF-471D-8FEB-71388C442F55}">
      <dsp:nvSpPr>
        <dsp:cNvPr id="0" name=""/>
        <dsp:cNvSpPr/>
      </dsp:nvSpPr>
      <dsp:spPr>
        <a:xfrm>
          <a:off x="0" y="0"/>
          <a:ext cx="1980001" cy="3816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E3BC3F9-9C5B-4717-9F59-36DC790402FE}" type="datetimeFigureOut">
              <a:rPr lang="ru-RU" smtClean="0"/>
              <a:t>02.11.2016</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2E14A10-66C2-4A61-B0C2-25BAE495FC34}" type="slidenum">
              <a:rPr lang="ru-RU" smtClean="0"/>
              <a:t>‹#›</a:t>
            </a:fld>
            <a:endParaRPr lang="ru-RU"/>
          </a:p>
        </p:txBody>
      </p:sp>
    </p:spTree>
    <p:extLst>
      <p:ext uri="{BB962C8B-B14F-4D97-AF65-F5344CB8AC3E}">
        <p14:creationId xmlns:p14="http://schemas.microsoft.com/office/powerpoint/2010/main" val="22502427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BAA9EB-8042-420D-843C-EBFC35DD9FFD}" type="datetimeFigureOut">
              <a:rPr lang="ru-RU" smtClean="0"/>
              <a:t>02.11.2016</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510822-B256-415B-AC9F-45AE7E2A44F1}" type="slidenum">
              <a:rPr lang="ru-RU" smtClean="0"/>
              <a:t>‹#›</a:t>
            </a:fld>
            <a:endParaRPr lang="ru-RU"/>
          </a:p>
        </p:txBody>
      </p:sp>
    </p:spTree>
    <p:extLst>
      <p:ext uri="{BB962C8B-B14F-4D97-AF65-F5344CB8AC3E}">
        <p14:creationId xmlns:p14="http://schemas.microsoft.com/office/powerpoint/2010/main" val="2000005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Нужен</a:t>
            </a:r>
            <a:r>
              <a:rPr lang="ru-RU" baseline="0" dirty="0"/>
              <a:t> в ситуациях, когда к код живет долго и к нему придется ещё не раз возвращаться. </a:t>
            </a:r>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3</a:t>
            </a:fld>
            <a:endParaRPr lang="ru-RU"/>
          </a:p>
        </p:txBody>
      </p:sp>
    </p:spTree>
    <p:extLst>
      <p:ext uri="{BB962C8B-B14F-4D97-AF65-F5344CB8AC3E}">
        <p14:creationId xmlns:p14="http://schemas.microsoft.com/office/powerpoint/2010/main" val="2243835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20</a:t>
            </a:fld>
            <a:endParaRPr lang="ru-RU"/>
          </a:p>
        </p:txBody>
      </p:sp>
    </p:spTree>
    <p:extLst>
      <p:ext uri="{BB962C8B-B14F-4D97-AF65-F5344CB8AC3E}">
        <p14:creationId xmlns:p14="http://schemas.microsoft.com/office/powerpoint/2010/main" val="1397269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Для работы этого решения здесь</a:t>
            </a:r>
            <a:r>
              <a:rPr lang="ru-RU" baseline="0" dirty="0"/>
              <a:t> предлагается написать свою реализацию </a:t>
            </a:r>
            <a:r>
              <a:rPr lang="en-US" baseline="0" dirty="0"/>
              <a:t>Reverse</a:t>
            </a:r>
            <a:r>
              <a:rPr lang="ru-RU" baseline="0" dirty="0"/>
              <a:t>, работающего </a:t>
            </a:r>
            <a:r>
              <a:rPr lang="en-US" baseline="0" dirty="0"/>
              <a:t>In Place.</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21</a:t>
            </a:fld>
            <a:endParaRPr lang="ru-RU"/>
          </a:p>
        </p:txBody>
      </p:sp>
    </p:spTree>
    <p:extLst>
      <p:ext uri="{BB962C8B-B14F-4D97-AF65-F5344CB8AC3E}">
        <p14:creationId xmlns:p14="http://schemas.microsoft.com/office/powerpoint/2010/main" val="812112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Если вы видите</a:t>
            </a:r>
            <a:r>
              <a:rPr lang="ru-RU" baseline="0" dirty="0"/>
              <a:t> декомпозицию на функции, которые нигде больше не понадобятся, можно напрячься и подумать, нельзя ли было сделать лучше.</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22</a:t>
            </a:fld>
            <a:endParaRPr lang="ru-RU"/>
          </a:p>
        </p:txBody>
      </p:sp>
    </p:spTree>
    <p:extLst>
      <p:ext uri="{BB962C8B-B14F-4D97-AF65-F5344CB8AC3E}">
        <p14:creationId xmlns:p14="http://schemas.microsoft.com/office/powerpoint/2010/main" val="3807793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Долгое</a:t>
            </a:r>
            <a:r>
              <a:rPr lang="ru-RU" baseline="0" dirty="0"/>
              <a:t> время Контур развивался как почти не взаимодействующее множество самобытных команд, каждая из которых делает свой продукт.</a:t>
            </a:r>
          </a:p>
          <a:p>
            <a:endParaRPr lang="ru-RU" dirty="0"/>
          </a:p>
          <a:p>
            <a:r>
              <a:rPr lang="ru-RU" dirty="0"/>
              <a:t>Сейчас перед</a:t>
            </a:r>
            <a:r>
              <a:rPr lang="ru-RU" baseline="0" dirty="0"/>
              <a:t> Контуром стоит вызов — научиться ускорять и удешевлять разработку за счет повторного использования наработок.</a:t>
            </a:r>
          </a:p>
          <a:p>
            <a:r>
              <a:rPr lang="ru-RU" baseline="0" dirty="0"/>
              <a:t>Для этого у всех разработчиков должна быть культура следования принципам модульности. Поэтому как раз сейчас как раз в контуре эти умения особенно важно развивать.</a:t>
            </a:r>
          </a:p>
        </p:txBody>
      </p:sp>
      <p:sp>
        <p:nvSpPr>
          <p:cNvPr id="4" name="Номер слайда 3"/>
          <p:cNvSpPr>
            <a:spLocks noGrp="1"/>
          </p:cNvSpPr>
          <p:nvPr>
            <p:ph type="sldNum" sz="quarter" idx="10"/>
          </p:nvPr>
        </p:nvSpPr>
        <p:spPr/>
        <p:txBody>
          <a:bodyPr/>
          <a:lstStyle/>
          <a:p>
            <a:fld id="{3BAECB10-9972-4830-A584-02C41DAFD45B}" type="slidenum">
              <a:rPr lang="ru-RU" smtClean="0"/>
              <a:t>23</a:t>
            </a:fld>
            <a:endParaRPr lang="ru-RU"/>
          </a:p>
        </p:txBody>
      </p:sp>
    </p:spTree>
    <p:extLst>
      <p:ext uri="{BB962C8B-B14F-4D97-AF65-F5344CB8AC3E}">
        <p14:creationId xmlns:p14="http://schemas.microsoft.com/office/powerpoint/2010/main" val="3225014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Как бы</a:t>
            </a:r>
            <a:r>
              <a:rPr lang="ru-RU" baseline="0" dirty="0"/>
              <a:t> вы стали объяснять, что делает этот метод? Вопрос аудитории.</a:t>
            </a:r>
          </a:p>
          <a:p>
            <a:r>
              <a:rPr lang="ru-RU" dirty="0"/>
              <a:t>Примерно так: </a:t>
            </a:r>
          </a:p>
          <a:p>
            <a:r>
              <a:rPr lang="ru-RU" baseline="0" dirty="0"/>
              <a:t>найти заполненные строки, удалить, все остальные сдвинуть вниз, добавить сверху такое же количество пустых строк.</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31</a:t>
            </a:fld>
            <a:endParaRPr lang="ru-RU"/>
          </a:p>
        </p:txBody>
      </p:sp>
    </p:spTree>
    <p:extLst>
      <p:ext uri="{BB962C8B-B14F-4D97-AF65-F5344CB8AC3E}">
        <p14:creationId xmlns:p14="http://schemas.microsoft.com/office/powerpoint/2010/main" val="4133667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Что не</a:t>
            </a:r>
            <a:r>
              <a:rPr lang="ru-RU" baseline="0" dirty="0"/>
              <a:t> так в этом коде?</a:t>
            </a:r>
          </a:p>
          <a:p>
            <a:r>
              <a:rPr lang="ru-RU" baseline="0" dirty="0"/>
              <a:t>Тут нет ни одного ключевого слова, которые вы называли на прошлом слайде!</a:t>
            </a:r>
          </a:p>
          <a:p>
            <a:r>
              <a:rPr lang="ru-RU" baseline="0" dirty="0"/>
              <a:t>Как следствие, код кажется непонятным.</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32</a:t>
            </a:fld>
            <a:endParaRPr lang="ru-RU"/>
          </a:p>
        </p:txBody>
      </p:sp>
    </p:spTree>
    <p:extLst>
      <p:ext uri="{BB962C8B-B14F-4D97-AF65-F5344CB8AC3E}">
        <p14:creationId xmlns:p14="http://schemas.microsoft.com/office/powerpoint/2010/main" val="1501211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Вот</a:t>
            </a:r>
            <a:r>
              <a:rPr lang="ru-RU" baseline="0" dirty="0"/>
              <a:t> другой код, делающий то же самое.</a:t>
            </a:r>
            <a:endParaRPr lang="ru-RU" dirty="0"/>
          </a:p>
          <a:p>
            <a:r>
              <a:rPr lang="ru-RU" dirty="0"/>
              <a:t>Вопросы аудитории. Понятнее ли этот код? Почему?</a:t>
            </a:r>
          </a:p>
          <a:p>
            <a:endParaRPr lang="ru-RU" dirty="0"/>
          </a:p>
          <a:p>
            <a:r>
              <a:rPr lang="ru-RU" dirty="0"/>
              <a:t>Тут</a:t>
            </a:r>
            <a:r>
              <a:rPr lang="ru-RU" baseline="0" dirty="0"/>
              <a:t> присутствуют все ключевые слова. Надо все еще приложить усилия, чтобы убедиться в корректности кода, однако код понятнее и комфортнее читать.</a:t>
            </a:r>
          </a:p>
          <a:p>
            <a:endParaRPr lang="ru-RU"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t>34</a:t>
            </a:fld>
            <a:endParaRPr lang="ru-RU"/>
          </a:p>
        </p:txBody>
      </p:sp>
    </p:spTree>
    <p:extLst>
      <p:ext uri="{BB962C8B-B14F-4D97-AF65-F5344CB8AC3E}">
        <p14:creationId xmlns:p14="http://schemas.microsoft.com/office/powerpoint/2010/main" val="848640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Используя</a:t>
            </a:r>
            <a:r>
              <a:rPr lang="ru-RU" baseline="0" dirty="0"/>
              <a:t> паттерн </a:t>
            </a:r>
            <a:r>
              <a:rPr lang="ru-RU" baseline="0" dirty="0" err="1"/>
              <a:t>неиземеняемого</a:t>
            </a:r>
            <a:r>
              <a:rPr lang="ru-RU" baseline="0" dirty="0"/>
              <a:t> класса для поля тетриса, можно написать эту функцию вообще без циклов и переменных. Меньше циклов и переменных — меньше ошибок.</a:t>
            </a:r>
          </a:p>
          <a:p>
            <a:r>
              <a:rPr lang="ru-RU" baseline="0" dirty="0"/>
              <a:t>Убедиться в корректности этого кода стало заметно проще.</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35</a:t>
            </a:fld>
            <a:endParaRPr lang="ru-RU"/>
          </a:p>
        </p:txBody>
      </p:sp>
    </p:spTree>
    <p:extLst>
      <p:ext uri="{BB962C8B-B14F-4D97-AF65-F5344CB8AC3E}">
        <p14:creationId xmlns:p14="http://schemas.microsoft.com/office/powerpoint/2010/main" val="2289058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Что делает этот код?</a:t>
            </a:r>
          </a:p>
          <a:p>
            <a:r>
              <a:rPr lang="ru-RU" dirty="0"/>
              <a:t>Какие</a:t>
            </a:r>
            <a:r>
              <a:rPr lang="ru-RU" baseline="0" dirty="0"/>
              <a:t> эмоции у вас возникают, глядя на этот код?</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36</a:t>
            </a:fld>
            <a:endParaRPr lang="ru-RU"/>
          </a:p>
        </p:txBody>
      </p:sp>
    </p:spTree>
    <p:extLst>
      <p:ext uri="{BB962C8B-B14F-4D97-AF65-F5344CB8AC3E}">
        <p14:creationId xmlns:p14="http://schemas.microsoft.com/office/powerpoint/2010/main" val="29774342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А что делает этот код? </a:t>
            </a:r>
            <a:r>
              <a:rPr lang="ru-RU" baseline="0" dirty="0"/>
              <a:t> Может кто-нибудь объяснить?</a:t>
            </a:r>
          </a:p>
          <a:p>
            <a:r>
              <a:rPr lang="ru-RU" baseline="0" dirty="0"/>
              <a:t>Объяснять удобно как раз так, как код написан. Потому что код повторяет спецификацию. Его можно будет упростить только если придумать, как упростить спецификацию.</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38</a:t>
            </a:fld>
            <a:endParaRPr lang="ru-RU"/>
          </a:p>
        </p:txBody>
      </p:sp>
    </p:spTree>
    <p:extLst>
      <p:ext uri="{BB962C8B-B14F-4D97-AF65-F5344CB8AC3E}">
        <p14:creationId xmlns:p14="http://schemas.microsoft.com/office/powerpoint/2010/main" val="547775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Напоминаем</a:t>
            </a:r>
            <a:r>
              <a:rPr lang="ru-RU" baseline="0" dirty="0"/>
              <a:t> слайд из лекций</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a:t>
            </a:fld>
            <a:endParaRPr lang="ru-RU"/>
          </a:p>
        </p:txBody>
      </p:sp>
    </p:spTree>
    <p:extLst>
      <p:ext uri="{BB962C8B-B14F-4D97-AF65-F5344CB8AC3E}">
        <p14:creationId xmlns:p14="http://schemas.microsoft.com/office/powerpoint/2010/main" val="785528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41</a:t>
            </a:fld>
            <a:endParaRPr lang="ru-RU"/>
          </a:p>
        </p:txBody>
      </p:sp>
    </p:spTree>
    <p:extLst>
      <p:ext uri="{BB962C8B-B14F-4D97-AF65-F5344CB8AC3E}">
        <p14:creationId xmlns:p14="http://schemas.microsoft.com/office/powerpoint/2010/main" val="11171062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Мы</a:t>
            </a:r>
            <a:r>
              <a:rPr lang="ru-RU" baseline="0" dirty="0"/>
              <a:t> только что подробно разобрали некоторые практики, помогающие писать хороший код.</a:t>
            </a:r>
          </a:p>
          <a:p>
            <a:r>
              <a:rPr lang="ru-RU" baseline="0" dirty="0"/>
              <a:t>Но давайте смотреть правде в глаза: в реальных проектах код не так уж хорош. Местами даже откровенно плох.</a:t>
            </a:r>
          </a:p>
          <a:p>
            <a:r>
              <a:rPr lang="ru-RU" baseline="0" dirty="0"/>
              <a:t>На это есть много причин: ошибки дизайна, меняющиеся требования, </a:t>
            </a:r>
            <a:r>
              <a:rPr lang="ru-RU" baseline="0" dirty="0" err="1"/>
              <a:t>дедлайны</a:t>
            </a:r>
            <a:r>
              <a:rPr lang="ru-RU" baseline="0" dirty="0"/>
              <a:t>…</a:t>
            </a:r>
          </a:p>
          <a:p>
            <a:endParaRPr lang="ru-RU"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42</a:t>
            </a:fld>
            <a:endParaRPr lang="ru-RU"/>
          </a:p>
        </p:txBody>
      </p:sp>
    </p:spTree>
    <p:extLst>
      <p:ext uri="{BB962C8B-B14F-4D97-AF65-F5344CB8AC3E}">
        <p14:creationId xmlns:p14="http://schemas.microsoft.com/office/powerpoint/2010/main" val="32085051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a:t>Посмотрите на этот пейзаж. Если бы у вас в руках была кожура от только что съеденного банана, стали бы вы нести ее до урны?</a:t>
            </a:r>
          </a:p>
          <a:p>
            <a:r>
              <a:rPr lang="ru-RU" sz="1200" kern="1200" dirty="0">
                <a:solidFill>
                  <a:schemeClr val="tx1"/>
                </a:solidFill>
                <a:effectLst/>
                <a:latin typeface="+mn-lt"/>
                <a:ea typeface="+mn-ea"/>
                <a:cs typeface="+mn-cs"/>
              </a:rPr>
              <a:t>Так</a:t>
            </a:r>
            <a:r>
              <a:rPr lang="ru-RU" sz="1200" kern="1200" baseline="0" dirty="0">
                <a:solidFill>
                  <a:schemeClr val="tx1"/>
                </a:solidFill>
                <a:effectLst/>
                <a:latin typeface="+mn-lt"/>
                <a:ea typeface="+mn-ea"/>
                <a:cs typeface="+mn-cs"/>
              </a:rPr>
              <a:t> же с кодом. </a:t>
            </a:r>
            <a:r>
              <a:rPr lang="x-none" sz="1200" kern="1200" dirty="0">
                <a:solidFill>
                  <a:schemeClr val="tx1"/>
                </a:solidFill>
                <a:effectLst/>
                <a:latin typeface="+mn-lt"/>
                <a:ea typeface="+mn-ea"/>
                <a:cs typeface="+mn-cs"/>
              </a:rPr>
              <a:t>Плохой код искушает сделать его еще хуже</a:t>
            </a:r>
            <a:r>
              <a:rPr lang="ru-RU" sz="1200" kern="1200" dirty="0">
                <a:solidFill>
                  <a:schemeClr val="tx1"/>
                </a:solidFill>
                <a:effectLst/>
                <a:latin typeface="+mn-lt"/>
                <a:ea typeface="+mn-ea"/>
                <a:cs typeface="+mn-cs"/>
              </a:rPr>
              <a:t>. Если большой</a:t>
            </a:r>
            <a:r>
              <a:rPr lang="ru-RU" sz="1200" kern="1200" baseline="0" dirty="0">
                <a:solidFill>
                  <a:schemeClr val="tx1"/>
                </a:solidFill>
                <a:effectLst/>
                <a:latin typeface="+mn-lt"/>
                <a:ea typeface="+mn-ea"/>
                <a:cs typeface="+mn-cs"/>
              </a:rPr>
              <a:t> класс плохо написан, то есть соблазн просто впихнуть туда очередной фикс и быть подальше, вместо того, чтобы улучшить код этого класса. Если на какой-то код нет тестов, то после фикса мелкого бага вряд ли появится желание их написать.</a:t>
            </a:r>
          </a:p>
          <a:p>
            <a:r>
              <a:rPr lang="ru-RU" sz="1200" kern="1200" baseline="0" dirty="0">
                <a:solidFill>
                  <a:schemeClr val="tx1"/>
                </a:solidFill>
                <a:effectLst/>
                <a:latin typeface="+mn-lt"/>
                <a:ea typeface="+mn-ea"/>
                <a:cs typeface="+mn-cs"/>
              </a:rPr>
              <a:t>Значит плохой код обречен становится еще хуже?</a:t>
            </a:r>
            <a:endParaRPr lang="ru-RU"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43</a:t>
            </a:fld>
            <a:endParaRPr lang="ru-RU"/>
          </a:p>
        </p:txBody>
      </p:sp>
    </p:spTree>
    <p:extLst>
      <p:ext uri="{BB962C8B-B14F-4D97-AF65-F5344CB8AC3E}">
        <p14:creationId xmlns:p14="http://schemas.microsoft.com/office/powerpoint/2010/main" val="1872092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baseline="0" dirty="0">
                <a:solidFill>
                  <a:schemeClr val="tx1"/>
                </a:solidFill>
                <a:effectLst/>
                <a:latin typeface="+mn-lt"/>
                <a:ea typeface="+mn-ea"/>
                <a:cs typeface="+mn-cs"/>
              </a:rPr>
              <a:t>На самом деле нет.</a:t>
            </a:r>
          </a:p>
          <a:p>
            <a:r>
              <a:rPr lang="ru-RU" sz="1200" b="0" i="0" kern="1200" dirty="0">
                <a:solidFill>
                  <a:schemeClr val="tx1"/>
                </a:solidFill>
                <a:effectLst/>
                <a:latin typeface="+mn-lt"/>
                <a:ea typeface="+mn-ea"/>
                <a:cs typeface="+mn-cs"/>
              </a:rPr>
              <a:t>У бойскаутов существует простое правило, которое применимо и к нашей профессии:</a:t>
            </a:r>
            <a:r>
              <a:rPr lang="ru-RU" i="0" dirty="0"/>
              <a:t/>
            </a:r>
            <a:br>
              <a:rPr lang="ru-RU" i="0" dirty="0"/>
            </a:br>
            <a:r>
              <a:rPr lang="ru-RU" sz="1200" b="1" i="0" kern="1200" dirty="0">
                <a:solidFill>
                  <a:schemeClr val="tx1"/>
                </a:solidFill>
                <a:effectLst/>
                <a:latin typeface="+mn-lt"/>
                <a:ea typeface="+mn-ea"/>
                <a:cs typeface="+mn-cs"/>
              </a:rPr>
              <a:t>Оставь место стоянки чище, чем оно было до твоего прихода.</a:t>
            </a:r>
            <a:r>
              <a:rPr lang="ru-RU" i="0" dirty="0"/>
              <a:t/>
            </a:r>
            <a:br>
              <a:rPr lang="ru-RU" i="0" dirty="0"/>
            </a:br>
            <a:r>
              <a:rPr lang="ru-RU" sz="1200" b="0" i="0" kern="1200" dirty="0">
                <a:solidFill>
                  <a:schemeClr val="tx1"/>
                </a:solidFill>
                <a:effectLst/>
                <a:latin typeface="+mn-lt"/>
                <a:ea typeface="+mn-ea"/>
                <a:cs typeface="+mn-cs"/>
              </a:rPr>
              <a:t>Если мы все будем оставлять свой код чище, чем он был до нашего прихода, то код попросту не будет загнивать. Чистка не обязана быть глобальной. Присвойте более понятное имя переменной, разбейте слишком большую функцию, устраните одно незначительное повторение, упростите сложную цепочку условий.</a:t>
            </a:r>
          </a:p>
          <a:p>
            <a:r>
              <a:rPr lang="ru-RU" sz="1200" b="0" i="0" kern="1200" dirty="0">
                <a:solidFill>
                  <a:schemeClr val="tx1"/>
                </a:solidFill>
                <a:effectLst/>
                <a:latin typeface="+mn-lt"/>
                <a:ea typeface="+mn-ea"/>
                <a:cs typeface="+mn-cs"/>
              </a:rPr>
              <a:t>Тогда код будет улучшаться</a:t>
            </a:r>
            <a:r>
              <a:rPr lang="ru-RU" sz="1200" b="0" i="0" kern="1200" baseline="0" dirty="0">
                <a:solidFill>
                  <a:schemeClr val="tx1"/>
                </a:solidFill>
                <a:effectLst/>
                <a:latin typeface="+mn-lt"/>
                <a:ea typeface="+mn-ea"/>
                <a:cs typeface="+mn-cs"/>
              </a:rPr>
              <a:t> с течением времени!</a:t>
            </a:r>
          </a:p>
          <a:p>
            <a:r>
              <a:rPr lang="ru-RU" sz="1200" b="0" i="0" kern="1200" baseline="0" dirty="0">
                <a:solidFill>
                  <a:schemeClr val="tx1"/>
                </a:solidFill>
                <a:effectLst/>
                <a:latin typeface="+mn-lt"/>
                <a:ea typeface="+mn-ea"/>
                <a:cs typeface="+mn-cs"/>
              </a:rPr>
              <a:t>Это может показаться непривычным, но может ли профессионал позволить себе нечто иное? Разве постоянное совершенствование не </a:t>
            </a:r>
            <a:r>
              <a:rPr lang="ru-RU" sz="1200" b="0" i="0" kern="1200" baseline="0" dirty="0" err="1">
                <a:solidFill>
                  <a:schemeClr val="tx1"/>
                </a:solidFill>
                <a:effectLst/>
                <a:latin typeface="+mn-lt"/>
                <a:ea typeface="+mn-ea"/>
                <a:cs typeface="+mn-cs"/>
              </a:rPr>
              <a:t>явлется</a:t>
            </a:r>
            <a:r>
              <a:rPr lang="ru-RU" sz="1200" b="0" i="0" kern="1200" baseline="0" dirty="0">
                <a:solidFill>
                  <a:schemeClr val="tx1"/>
                </a:solidFill>
                <a:effectLst/>
                <a:latin typeface="+mn-lt"/>
                <a:ea typeface="+mn-ea"/>
                <a:cs typeface="+mn-cs"/>
              </a:rPr>
              <a:t> неотъемлемой частью профессионализма?</a:t>
            </a:r>
            <a:endParaRPr lang="en-US" sz="1200" b="0" i="0" kern="1200" baseline="0" dirty="0">
              <a:solidFill>
                <a:schemeClr val="tx1"/>
              </a:solidFill>
              <a:effectLst/>
              <a:latin typeface="+mn-lt"/>
              <a:ea typeface="+mn-ea"/>
              <a:cs typeface="+mn-cs"/>
            </a:endParaRPr>
          </a:p>
          <a:p>
            <a:endParaRPr lang="ru-RU" i="0" baseline="0"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44</a:t>
            </a:fld>
            <a:endParaRPr lang="ru-RU"/>
          </a:p>
        </p:txBody>
      </p:sp>
    </p:spTree>
    <p:extLst>
      <p:ext uri="{BB962C8B-B14F-4D97-AF65-F5344CB8AC3E}">
        <p14:creationId xmlns:p14="http://schemas.microsoft.com/office/powerpoint/2010/main" val="37686032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i="0" baseline="0" dirty="0"/>
              <a:t>Хороший код писать по большому счету не сложнее, чем плохой, если привыкнуть это делать. Наш курс рассчитан примерно на месяц. Считается, что примерно за это же время вырабатывается привычка. Поставьте себе цель следовать Правилу бойскаута всегда, когда пишите код, в течение этого месяца и вы не сможете писать плохой код.</a:t>
            </a:r>
            <a:endParaRPr lang="ru-RU"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45</a:t>
            </a:fld>
            <a:endParaRPr lang="ru-RU"/>
          </a:p>
        </p:txBody>
      </p:sp>
    </p:spTree>
    <p:extLst>
      <p:ext uri="{BB962C8B-B14F-4D97-AF65-F5344CB8AC3E}">
        <p14:creationId xmlns:p14="http://schemas.microsoft.com/office/powerpoint/2010/main" val="3254337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a:t>
            </a:fld>
            <a:endParaRPr lang="ru-RU"/>
          </a:p>
        </p:txBody>
      </p:sp>
    </p:spTree>
    <p:extLst>
      <p:ext uri="{BB962C8B-B14F-4D97-AF65-F5344CB8AC3E}">
        <p14:creationId xmlns:p14="http://schemas.microsoft.com/office/powerpoint/2010/main" val="2053787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9</a:t>
            </a:fld>
            <a:endParaRPr lang="ru-RU"/>
          </a:p>
        </p:txBody>
      </p:sp>
    </p:spTree>
    <p:extLst>
      <p:ext uri="{BB962C8B-B14F-4D97-AF65-F5344CB8AC3E}">
        <p14:creationId xmlns:p14="http://schemas.microsoft.com/office/powerpoint/2010/main" val="4173768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Если</a:t>
            </a:r>
            <a:r>
              <a:rPr lang="ru-RU" baseline="0" dirty="0"/>
              <a:t> эту задачу дать студенту, который не задумывается о декомпозиции, то легко получить что-то такое.</a:t>
            </a:r>
          </a:p>
          <a:p>
            <a:r>
              <a:rPr lang="ru-RU" baseline="0" dirty="0"/>
              <a:t>Это очень трудно читать и почти невозможно убедить себя, что тут не ошибок.</a:t>
            </a:r>
          </a:p>
        </p:txBody>
      </p:sp>
      <p:sp>
        <p:nvSpPr>
          <p:cNvPr id="4" name="Номер слайда 3"/>
          <p:cNvSpPr>
            <a:spLocks noGrp="1"/>
          </p:cNvSpPr>
          <p:nvPr>
            <p:ph type="sldNum" sz="quarter" idx="10"/>
          </p:nvPr>
        </p:nvSpPr>
        <p:spPr/>
        <p:txBody>
          <a:bodyPr/>
          <a:lstStyle/>
          <a:p>
            <a:fld id="{3BAECB10-9972-4830-A584-02C41DAFD45B}" type="slidenum">
              <a:rPr lang="ru-RU" smtClean="0"/>
              <a:t>12</a:t>
            </a:fld>
            <a:endParaRPr lang="ru-RU"/>
          </a:p>
        </p:txBody>
      </p:sp>
    </p:spTree>
    <p:extLst>
      <p:ext uri="{BB962C8B-B14F-4D97-AF65-F5344CB8AC3E}">
        <p14:creationId xmlns:p14="http://schemas.microsoft.com/office/powerpoint/2010/main" val="3393715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228600" indent="-228600">
              <a:buAutoNum type="arabicPeriod"/>
            </a:pPr>
            <a:r>
              <a:rPr lang="ru-RU" dirty="0"/>
              <a:t>Длинный</a:t>
            </a:r>
            <a:r>
              <a:rPr lang="ru-RU" baseline="0" dirty="0"/>
              <a:t> метод — скорее всего сигнализирует о том, что у метода есть несколько обязанностей.</a:t>
            </a:r>
          </a:p>
          <a:p>
            <a:pPr marL="228600" indent="-228600">
              <a:buAutoNum type="arabicPeriod"/>
            </a:pPr>
            <a:r>
              <a:rPr lang="ru-RU" baseline="0" dirty="0"/>
              <a:t>Слишком общее имя — это сигнал, что у метода несколько обязанностей, которые плохо описываются одной фразой.</a:t>
            </a:r>
          </a:p>
          <a:p>
            <a:pPr marL="228600" indent="-228600">
              <a:buAutoNum type="arabicPeriod"/>
            </a:pPr>
            <a:r>
              <a:rPr lang="ru-RU" baseline="0" dirty="0"/>
              <a:t>Если метод, нарушающий </a:t>
            </a:r>
            <a:r>
              <a:rPr lang="en-US" baseline="0" dirty="0"/>
              <a:t>SRP</a:t>
            </a:r>
            <a:r>
              <a:rPr lang="ru-RU" baseline="0" dirty="0"/>
              <a:t>  назвать честно, то получаются громоздкие фразы. Это уже лучше, чем слишком общее имя, но более явно указывает на нарушение </a:t>
            </a:r>
            <a:r>
              <a:rPr lang="en-US" baseline="0" dirty="0"/>
              <a:t>SRP</a:t>
            </a:r>
            <a:r>
              <a:rPr lang="ru-RU" baseline="0" dirty="0"/>
              <a:t>.</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13</a:t>
            </a:fld>
            <a:endParaRPr lang="ru-RU"/>
          </a:p>
        </p:txBody>
      </p:sp>
    </p:spTree>
    <p:extLst>
      <p:ext uri="{BB962C8B-B14F-4D97-AF65-F5344CB8AC3E}">
        <p14:creationId xmlns:p14="http://schemas.microsoft.com/office/powerpoint/2010/main" val="2986824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прошлом решении есть недостаток </a:t>
            </a:r>
            <a:r>
              <a:rPr lang="ru-RU" dirty="0" err="1"/>
              <a:t>компонуемости</a:t>
            </a:r>
            <a:r>
              <a:rPr lang="ru-RU" dirty="0"/>
              <a:t>.</a:t>
            </a:r>
            <a:r>
              <a:rPr lang="ru-RU" baseline="0" dirty="0"/>
              <a:t> Выделенные методы вряд ли где-то ещё понадобятся.</a:t>
            </a:r>
          </a:p>
          <a:p>
            <a:r>
              <a:rPr lang="ru-RU" baseline="0" dirty="0"/>
              <a:t>Однако, п</a:t>
            </a:r>
            <a:r>
              <a:rPr lang="ru-RU" dirty="0"/>
              <a:t>родолжая</a:t>
            </a:r>
            <a:r>
              <a:rPr lang="ru-RU" baseline="0" dirty="0"/>
              <a:t> прошлую задачу, можно было дополнительно выделить абстракцию </a:t>
            </a:r>
            <a:r>
              <a:rPr lang="ru-RU" baseline="0" dirty="0" err="1"/>
              <a:t>Токенайзера</a:t>
            </a:r>
            <a:r>
              <a:rPr lang="ru-RU" baseline="0" dirty="0"/>
              <a:t>, с помощью которого остальные методы реализуются в одну простую строчку.</a:t>
            </a:r>
          </a:p>
          <a:p>
            <a:r>
              <a:rPr lang="ru-RU" baseline="0" dirty="0"/>
              <a:t>Такой </a:t>
            </a:r>
            <a:r>
              <a:rPr lang="en-US" baseline="0" dirty="0"/>
              <a:t>Tokenizer</a:t>
            </a:r>
            <a:r>
              <a:rPr lang="ru-RU" baseline="0" dirty="0"/>
              <a:t> может оказаться полезным в других задачах </a:t>
            </a:r>
            <a:r>
              <a:rPr lang="ru-RU" baseline="0" dirty="0" err="1"/>
              <a:t>парсинга</a:t>
            </a:r>
            <a:r>
              <a:rPr lang="ru-RU" baseline="0" dirty="0"/>
              <a:t> текстов.</a:t>
            </a:r>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16</a:t>
            </a:fld>
            <a:endParaRPr lang="ru-RU"/>
          </a:p>
        </p:txBody>
      </p:sp>
    </p:spTree>
    <p:extLst>
      <p:ext uri="{BB962C8B-B14F-4D97-AF65-F5344CB8AC3E}">
        <p14:creationId xmlns:p14="http://schemas.microsoft.com/office/powerpoint/2010/main" val="2509426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Спросить</a:t>
            </a:r>
            <a:r>
              <a:rPr lang="ru-RU" baseline="0" dirty="0"/>
              <a:t> аудиторию, как это делать.</a:t>
            </a:r>
          </a:p>
          <a:p>
            <a:r>
              <a:rPr lang="ru-RU" dirty="0"/>
              <a:t>Обычно</a:t>
            </a:r>
            <a:r>
              <a:rPr lang="ru-RU" baseline="0" dirty="0"/>
              <a:t> бывают два варианта:</a:t>
            </a:r>
          </a:p>
          <a:p>
            <a:pPr marL="228600" indent="-228600">
              <a:buAutoNum type="arabicPeriod"/>
            </a:pPr>
            <a:r>
              <a:rPr lang="en-US" baseline="0" dirty="0" err="1"/>
              <a:t>shiftSize</a:t>
            </a:r>
            <a:r>
              <a:rPr lang="ru-RU" baseline="0" dirty="0"/>
              <a:t> раз сделать сдвиг на единичку. (Это медленно!)</a:t>
            </a:r>
            <a:endParaRPr lang="en-US" baseline="0" dirty="0"/>
          </a:p>
          <a:p>
            <a:pPr marL="228600" indent="-228600">
              <a:buAutoNum type="arabicPeriod"/>
            </a:pPr>
            <a:r>
              <a:rPr lang="ru-RU" baseline="0" dirty="0"/>
              <a:t>Создать новый массив, в который перенести все значения с нужным сдвигом.</a:t>
            </a:r>
          </a:p>
          <a:p>
            <a:pPr marL="0" indent="0">
              <a:buNone/>
            </a:pPr>
            <a:endParaRPr lang="ru-RU" baseline="0" dirty="0"/>
          </a:p>
          <a:p>
            <a:pPr marL="0" indent="0">
              <a:buNone/>
            </a:pPr>
            <a:r>
              <a:rPr lang="ru-RU" baseline="0" dirty="0"/>
              <a:t>Решение с </a:t>
            </a:r>
            <a:r>
              <a:rPr lang="en-US" baseline="0" dirty="0"/>
              <a:t>LINQ</a:t>
            </a:r>
            <a:r>
              <a:rPr lang="ru-RU" baseline="0" dirty="0"/>
              <a:t> короче, очевиднее, но менее эффективно, хотя асимптотика та же.</a:t>
            </a:r>
          </a:p>
        </p:txBody>
      </p:sp>
      <p:sp>
        <p:nvSpPr>
          <p:cNvPr id="4" name="Номер слайда 3"/>
          <p:cNvSpPr>
            <a:spLocks noGrp="1"/>
          </p:cNvSpPr>
          <p:nvPr>
            <p:ph type="sldNum" sz="quarter" idx="10"/>
          </p:nvPr>
        </p:nvSpPr>
        <p:spPr/>
        <p:txBody>
          <a:bodyPr/>
          <a:lstStyle/>
          <a:p>
            <a:fld id="{3BAECB10-9972-4830-A584-02C41DAFD45B}" type="slidenum">
              <a:rPr lang="ru-RU" smtClean="0"/>
              <a:t>18</a:t>
            </a:fld>
            <a:endParaRPr lang="ru-RU"/>
          </a:p>
        </p:txBody>
      </p:sp>
    </p:spTree>
    <p:extLst>
      <p:ext uri="{BB962C8B-B14F-4D97-AF65-F5344CB8AC3E}">
        <p14:creationId xmlns:p14="http://schemas.microsoft.com/office/powerpoint/2010/main" val="3881435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Спросить</a:t>
            </a:r>
            <a:r>
              <a:rPr lang="ru-RU" baseline="0" dirty="0"/>
              <a:t> аудиторию, как это делать.</a:t>
            </a:r>
          </a:p>
          <a:p>
            <a:r>
              <a:rPr lang="ru-RU" dirty="0"/>
              <a:t>Обычно</a:t>
            </a:r>
            <a:r>
              <a:rPr lang="ru-RU" baseline="0" dirty="0"/>
              <a:t> бывают два варианта:</a:t>
            </a:r>
          </a:p>
          <a:p>
            <a:pPr marL="228600" indent="-228600">
              <a:buAutoNum type="arabicPeriod"/>
            </a:pPr>
            <a:r>
              <a:rPr lang="en-US" baseline="0" dirty="0" err="1"/>
              <a:t>shiftSize</a:t>
            </a:r>
            <a:r>
              <a:rPr lang="ru-RU" baseline="0" dirty="0"/>
              <a:t> раз сделать сдвиг на единичку. (Это медленно!)</a:t>
            </a:r>
          </a:p>
          <a:p>
            <a:pPr marL="228600" indent="-228600">
              <a:buAutoNum type="arabicPeriod"/>
            </a:pPr>
            <a:r>
              <a:rPr lang="ru-RU" dirty="0"/>
              <a:t>Поставить нулевой</a:t>
            </a:r>
            <a:r>
              <a:rPr lang="ru-RU" baseline="0" dirty="0"/>
              <a:t> элемент на место </a:t>
            </a:r>
            <a:r>
              <a:rPr lang="en-US" baseline="0" dirty="0" err="1"/>
              <a:t>shiftSize</a:t>
            </a:r>
            <a:r>
              <a:rPr lang="ru-RU" baseline="0" dirty="0"/>
              <a:t>, тот что был там — на позицию </a:t>
            </a:r>
            <a:r>
              <a:rPr lang="en-US" baseline="0" dirty="0"/>
              <a:t>2*</a:t>
            </a:r>
            <a:r>
              <a:rPr lang="en-US" baseline="0" dirty="0" err="1"/>
              <a:t>shiftSize</a:t>
            </a:r>
            <a:r>
              <a:rPr lang="en-US" baseline="0" dirty="0"/>
              <a:t> </a:t>
            </a:r>
            <a:r>
              <a:rPr lang="ru-RU" baseline="0" dirty="0"/>
              <a:t>%</a:t>
            </a:r>
            <a:r>
              <a:rPr lang="en-US" baseline="0" dirty="0"/>
              <a:t> N</a:t>
            </a:r>
            <a:r>
              <a:rPr lang="ru-RU" baseline="0" dirty="0"/>
              <a:t> и т.п.</a:t>
            </a:r>
            <a:br>
              <a:rPr lang="ru-RU" baseline="0" dirty="0"/>
            </a:br>
            <a:r>
              <a:rPr lang="ru-RU" baseline="0" dirty="0"/>
              <a:t>Тут есть проблема, что нужно запоминать, в какие индексы мы уже что-то присваивали, чтобы вовремя остановиться. А это не только довольно сложно, но и требует </a:t>
            </a:r>
            <a:r>
              <a:rPr lang="en-US" baseline="0" dirty="0"/>
              <a:t>O(N)</a:t>
            </a:r>
            <a:r>
              <a:rPr lang="ru-RU" baseline="0" dirty="0"/>
              <a:t> памяти.</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19</a:t>
            </a:fld>
            <a:endParaRPr lang="ru-RU"/>
          </a:p>
        </p:txBody>
      </p:sp>
    </p:spTree>
    <p:extLst>
      <p:ext uri="{BB962C8B-B14F-4D97-AF65-F5344CB8AC3E}">
        <p14:creationId xmlns:p14="http://schemas.microsoft.com/office/powerpoint/2010/main" val="42222428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hyperlink" Target="http://www.kontur.ru/" TargetMode="External"/><Relationship Id="rId1" Type="http://schemas.openxmlformats.org/officeDocument/2006/relationships/slideMaster" Target="../slideMasters/slideMaster1.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95400" y="549275"/>
            <a:ext cx="9601200" cy="2879725"/>
          </a:xfrm>
        </p:spPr>
        <p:txBody>
          <a:bodyPr anchor="b"/>
          <a:lstStyle>
            <a:lvl1pPr algn="ctr">
              <a:defRPr sz="4400"/>
            </a:lvl1pPr>
          </a:lstStyle>
          <a:p>
            <a:r>
              <a:rPr lang="ru-RU" dirty="0"/>
              <a:t>Заголовок презентации</a:t>
            </a:r>
            <a:endParaRPr lang="en-US" dirty="0"/>
          </a:p>
        </p:txBody>
      </p:sp>
      <p:sp>
        <p:nvSpPr>
          <p:cNvPr id="3" name="Subtitle 2"/>
          <p:cNvSpPr>
            <a:spLocks noGrp="1"/>
          </p:cNvSpPr>
          <p:nvPr>
            <p:ph type="subTitle" idx="1" hasCustomPrompt="1"/>
          </p:nvPr>
        </p:nvSpPr>
        <p:spPr>
          <a:xfrm>
            <a:off x="1295400" y="3429000"/>
            <a:ext cx="9601200" cy="18002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a:t>ПОДЗАГОЛОВОК</a:t>
            </a:r>
            <a:endParaRPr lang="en-US" dirty="0"/>
          </a:p>
        </p:txBody>
      </p:sp>
      <p:sp>
        <p:nvSpPr>
          <p:cNvPr id="7"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8" name="Схема 7"/>
          <p:cNvGraphicFramePr/>
          <p:nvPr userDrawn="1">
            <p:extLst>
              <p:ext uri="{D42A27DB-BD31-4B8C-83A1-F6EECF244321}">
                <p14:modId xmlns:p14="http://schemas.microsoft.com/office/powerpoint/2010/main" val="1597393206"/>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4000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916113"/>
            <a:ext cx="9601133" cy="4392612"/>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userDrawn="1"/>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3659818"/>
      </p:ext>
    </p:extLst>
  </p:cSld>
  <p:clrMapOvr>
    <a:masterClrMapping/>
  </p:clrMapOvr>
  <p:extLst mod="1">
    <p:ext uri="{DCECCB84-F9BA-43D5-87BE-67443E8EF086}">
      <p15:sldGuideLst xmlns:p15="http://schemas.microsoft.com/office/powerpoint/2012/main">
        <p15:guide id="2" orient="horz" pos="120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1579266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Заголовок в центр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533" y="1628775"/>
            <a:ext cx="9601067" cy="3600450"/>
          </a:xfrm>
        </p:spPr>
        <p:txBody>
          <a:bodyPr anchor="ctr" anchorCtr="1">
            <a:normAutofit/>
          </a:bodyPr>
          <a:lstStyle>
            <a:lvl1pPr algn="ctr">
              <a:defRPr>
                <a:solidFill>
                  <a:schemeClr val="accent1"/>
                </a:solidFill>
              </a:defRPr>
            </a:lvl1pPr>
          </a:lstStyle>
          <a:p>
            <a:r>
              <a:rPr lang="ru-RU" dirty="0"/>
              <a:t>Заголовок в центре</a:t>
            </a:r>
          </a:p>
        </p:txBody>
      </p:sp>
    </p:spTree>
    <p:extLst>
      <p:ext uri="{BB962C8B-B14F-4D97-AF65-F5344CB8AC3E}">
        <p14:creationId xmlns:p14="http://schemas.microsoft.com/office/powerpoint/2010/main" val="1695177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Заголовок вверх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184"/>
            <a:ext cx="12192000" cy="6858000"/>
          </a:xfrm>
        </p:spPr>
        <p:txBody>
          <a:bodyPr anchor="ctr" anchorCtr="1"/>
          <a:lstStyle>
            <a:lvl1pPr marL="0" indent="0">
              <a:buNone/>
              <a:defRPr/>
            </a:lvl1pPr>
          </a:lstStyle>
          <a:p>
            <a:endParaRPr lang="ru-RU" dirty="0"/>
          </a:p>
        </p:txBody>
      </p:sp>
      <p:sp>
        <p:nvSpPr>
          <p:cNvPr id="2" name="Заголовок 1"/>
          <p:cNvSpPr>
            <a:spLocks noGrp="1"/>
          </p:cNvSpPr>
          <p:nvPr>
            <p:ph type="title" hasCustomPrompt="1"/>
          </p:nvPr>
        </p:nvSpPr>
        <p:spPr>
          <a:xfrm>
            <a:off x="1295400" y="407600"/>
            <a:ext cx="10896600" cy="1079500"/>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вверху</a:t>
            </a:r>
          </a:p>
        </p:txBody>
      </p:sp>
      <p:sp>
        <p:nvSpPr>
          <p:cNvPr id="11" name="Текст 10"/>
          <p:cNvSpPr>
            <a:spLocks noGrp="1"/>
          </p:cNvSpPr>
          <p:nvPr>
            <p:ph type="body" sz="quarter" idx="11" hasCustomPrompt="1"/>
          </p:nvPr>
        </p:nvSpPr>
        <p:spPr>
          <a:xfrm>
            <a:off x="4329" y="499928"/>
            <a:ext cx="1291075" cy="984386"/>
          </a:xfrm>
        </p:spPr>
        <p:txBody>
          <a:bodyPr/>
          <a:lstStyle>
            <a:lvl1pPr marL="0" indent="0">
              <a:buNone/>
              <a:defRPr/>
            </a:lvl1pPr>
          </a:lstStyle>
          <a:p>
            <a:pPr lvl="0"/>
            <a:r>
              <a:rPr lang="ru-RU" dirty="0"/>
              <a:t> </a:t>
            </a:r>
          </a:p>
        </p:txBody>
      </p:sp>
      <p:sp>
        <p:nvSpPr>
          <p:cNvPr id="13" name="Текст 12"/>
          <p:cNvSpPr>
            <a:spLocks noGrp="1"/>
          </p:cNvSpPr>
          <p:nvPr>
            <p:ph type="body" sz="quarter" idx="12" hasCustomPrompt="1"/>
          </p:nvPr>
        </p:nvSpPr>
        <p:spPr>
          <a:xfrm>
            <a:off x="0" y="408262"/>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1669983161"/>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2" orient="horz" pos="25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Заголовок вниз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dirty="0"/>
          </a:p>
        </p:txBody>
      </p:sp>
      <p:sp>
        <p:nvSpPr>
          <p:cNvPr id="2" name="Заголовок 1"/>
          <p:cNvSpPr>
            <a:spLocks noGrp="1"/>
          </p:cNvSpPr>
          <p:nvPr>
            <p:ph type="title" hasCustomPrompt="1"/>
          </p:nvPr>
        </p:nvSpPr>
        <p:spPr>
          <a:xfrm>
            <a:off x="1295400" y="5376249"/>
            <a:ext cx="10896600" cy="1076961"/>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внизу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1371422979"/>
      </p:ext>
    </p:extLst>
  </p:cSld>
  <p:clrMapOvr>
    <a:masterClrMapping/>
  </p:clrMapOvr>
  <p:extLst mod="1">
    <p:ext uri="{DCECCB84-F9BA-43D5-87BE-67443E8EF086}">
      <p15:sldGuideLst xmlns:p15="http://schemas.microsoft.com/office/powerpoint/2012/main">
        <p15:guide id="1" orient="horz" pos="4065" userDrawn="1">
          <p15:clr>
            <a:srgbClr val="FBAE40"/>
          </p15:clr>
        </p15:guide>
        <p15:guide id="2" orient="horz" pos="338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Текст на подложке">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dirty="0"/>
          </a:p>
        </p:txBody>
      </p:sp>
      <p:sp>
        <p:nvSpPr>
          <p:cNvPr id="3" name="Текст 2"/>
          <p:cNvSpPr>
            <a:spLocks noGrp="1"/>
          </p:cNvSpPr>
          <p:nvPr>
            <p:ph type="body" sz="quarter" idx="11" hasCustomPrompt="1"/>
          </p:nvPr>
        </p:nvSpPr>
        <p:spPr>
          <a:xfrm>
            <a:off x="1295400" y="5373216"/>
            <a:ext cx="10896600" cy="1079972"/>
          </a:xfrm>
          <a:solidFill>
            <a:schemeClr val="accent1">
              <a:alpha val="80000"/>
            </a:schemeClr>
          </a:solidFill>
        </p:spPr>
        <p:txBody>
          <a:bodyPr lIns="0" rIns="3960000" anchor="ctr" anchorCtr="0">
            <a:normAutofit/>
          </a:bodyPr>
          <a:lstStyle>
            <a:lvl1pPr marL="0" indent="0">
              <a:buNone/>
              <a:tabLst/>
              <a:defRPr sz="1800" baseline="0">
                <a:solidFill>
                  <a:schemeClr val="bg2"/>
                </a:solidFill>
              </a:defRPr>
            </a:lvl1pPr>
          </a:lstStyle>
          <a:p>
            <a:pPr lvl="0"/>
            <a:r>
              <a:rPr lang="ru-RU" dirty="0"/>
              <a:t>Поясняющий текст к рисунку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4118933697"/>
      </p:ext>
    </p:extLst>
  </p:cSld>
  <p:clrMapOvr>
    <a:masterClrMapping/>
  </p:clrMapOvr>
  <p:extLst mod="1">
    <p:ext uri="{DCECCB84-F9BA-43D5-87BE-67443E8EF086}">
      <p15:sldGuideLst xmlns:p15="http://schemas.microsoft.com/office/powerpoint/2012/main">
        <p15:guide id="1" orient="horz" pos="3385" userDrawn="1">
          <p15:clr>
            <a:srgbClr val="FBAE40"/>
          </p15:clr>
        </p15:guide>
        <p15:guide id="2" orient="horz" pos="406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Рисунок">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dirty="0"/>
          </a:p>
        </p:txBody>
      </p:sp>
    </p:spTree>
    <p:extLst>
      <p:ext uri="{BB962C8B-B14F-4D97-AF65-F5344CB8AC3E}">
        <p14:creationId xmlns:p14="http://schemas.microsoft.com/office/powerpoint/2010/main" val="470783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Рисунок и список">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Рисунок и список</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 name="Рисунок 3"/>
          <p:cNvSpPr>
            <a:spLocks noGrp="1"/>
          </p:cNvSpPr>
          <p:nvPr>
            <p:ph type="pic" sz="quarter" idx="10"/>
          </p:nvPr>
        </p:nvSpPr>
        <p:spPr>
          <a:xfrm>
            <a:off x="1295367" y="1631117"/>
            <a:ext cx="4800600" cy="4679950"/>
          </a:xfrm>
        </p:spPr>
        <p:txBody>
          <a:bodyPr anchor="ctr" anchorCtr="0"/>
          <a:lstStyle>
            <a:lvl1pPr marL="0" indent="0">
              <a:buNone/>
              <a:defRPr/>
            </a:lvl1pPr>
          </a:lstStyle>
          <a:p>
            <a:endParaRPr lang="ru-RU" dirty="0"/>
          </a:p>
        </p:txBody>
      </p:sp>
      <p:sp>
        <p:nvSpPr>
          <p:cNvPr id="5" name="Текст 5"/>
          <p:cNvSpPr>
            <a:spLocks noGrp="1"/>
          </p:cNvSpPr>
          <p:nvPr>
            <p:ph type="body" sz="quarter" idx="11" hasCustomPrompt="1"/>
          </p:nvPr>
        </p:nvSpPr>
        <p:spPr>
          <a:xfrm>
            <a:off x="6096000" y="1628775"/>
            <a:ext cx="4800600" cy="4679950"/>
          </a:xfrm>
        </p:spPr>
        <p:txBody>
          <a:bodyPr anchor="ctr" anchorCtr="0">
            <a:normAutofit/>
          </a:bodyPr>
          <a:lstStyle>
            <a:lvl1pPr marL="285730" indent="-285730">
              <a:buFont typeface="Arial" panose="020B0604020202020204" pitchFamily="34" charset="0"/>
              <a:buChar char="•"/>
              <a:defRPr sz="1800" baseline="0"/>
            </a:lvl1pPr>
          </a:lstStyle>
          <a:p>
            <a:pPr lvl="0"/>
            <a:r>
              <a:rPr lang="ru-RU" dirty="0"/>
              <a:t>Список надо центрировать</a:t>
            </a:r>
          </a:p>
        </p:txBody>
      </p:sp>
    </p:spTree>
    <p:extLst>
      <p:ext uri="{BB962C8B-B14F-4D97-AF65-F5344CB8AC3E}">
        <p14:creationId xmlns:p14="http://schemas.microsoft.com/office/powerpoint/2010/main" val="25530524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Вопросы">
    <p:spTree>
      <p:nvGrpSpPr>
        <p:cNvPr id="1" name=""/>
        <p:cNvGrpSpPr/>
        <p:nvPr/>
      </p:nvGrpSpPr>
      <p:grpSpPr>
        <a:xfrm>
          <a:off x="0" y="0"/>
          <a:ext cx="0" cy="0"/>
          <a:chOff x="0" y="0"/>
          <a:chExt cx="0" cy="0"/>
        </a:xfrm>
      </p:grpSpPr>
      <p:sp>
        <p:nvSpPr>
          <p:cNvPr id="7" name="Текст 9"/>
          <p:cNvSpPr txBox="1">
            <a:spLocks/>
          </p:cNvSpPr>
          <p:nvPr userDrawn="1"/>
        </p:nvSpPr>
        <p:spPr>
          <a:xfrm>
            <a:off x="1295469" y="5678265"/>
            <a:ext cx="3856171" cy="355128"/>
          </a:xfrm>
          <a:prstGeom prst="rect">
            <a:avLst/>
          </a:prstGeom>
        </p:spPr>
        <p:txBody>
          <a:bodyPr lIns="0" rIns="0" anchor="b">
            <a:normAutofit lnSpcReduction="10000"/>
          </a:bodyPr>
          <a:lstStyle>
            <a:lvl1pPr marL="0" indent="0" algn="r" defTabSz="914400" rtl="0" eaLnBrk="1" latinLnBrk="0" hangingPunct="1">
              <a:spcBef>
                <a:spcPct val="20000"/>
              </a:spcBef>
              <a:buClr>
                <a:srgbClr val="C00000"/>
              </a:buClr>
              <a:buFont typeface="Arial" panose="020B0604020202020204" pitchFamily="34" charset="0"/>
              <a:buNone/>
              <a:defRPr sz="1800" b="0" kern="1200" baseline="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gn="l" defTabSz="914400" rtl="0" eaLnBrk="1" latinLnBrk="0" hangingPunct="1">
              <a:spcBef>
                <a:spcPct val="20000"/>
              </a:spcBef>
              <a:buClr>
                <a:srgbClr val="C00000"/>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914400" rtl="0" eaLnBrk="1" latinLnBrk="0" hangingPunct="1">
              <a:spcBef>
                <a:spcPct val="20000"/>
              </a:spcBef>
              <a:buClr>
                <a:srgbClr val="C00000"/>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sz="1800" dirty="0">
                <a:hlinkClick r:id="rId2"/>
              </a:rPr>
              <a:t>www.kontur.ru</a:t>
            </a:r>
            <a:endParaRPr lang="ru-RU" sz="1800" dirty="0"/>
          </a:p>
        </p:txBody>
      </p:sp>
      <p:sp>
        <p:nvSpPr>
          <p:cNvPr id="11" name="Объект 10"/>
          <p:cNvSpPr>
            <a:spLocks noGrp="1"/>
          </p:cNvSpPr>
          <p:nvPr>
            <p:ph sz="quarter" idx="12" hasCustomPrompt="1"/>
          </p:nvPr>
        </p:nvSpPr>
        <p:spPr>
          <a:xfrm>
            <a:off x="4367825" y="5668165"/>
            <a:ext cx="6512983" cy="365228"/>
          </a:xfrm>
        </p:spPr>
        <p:txBody>
          <a:bodyPr lIns="0" rIns="0" anchor="b" anchorCtr="0">
            <a:normAutofit/>
          </a:bodyPr>
          <a:lstStyle>
            <a:lvl1pPr marL="0" indent="0" algn="r">
              <a:buNone/>
              <a:defRPr sz="1800" baseline="0"/>
            </a:lvl1pPr>
          </a:lstStyle>
          <a:p>
            <a:pPr lvl="0"/>
            <a:r>
              <a:rPr lang="en-US" dirty="0"/>
              <a:t>login@skbkontur.ru</a:t>
            </a:r>
            <a:endParaRPr lang="ru-RU" dirty="0"/>
          </a:p>
        </p:txBody>
      </p:sp>
      <p:graphicFrame>
        <p:nvGraphicFramePr>
          <p:cNvPr id="10" name="Схема 9"/>
          <p:cNvGraphicFramePr/>
          <p:nvPr userDrawn="1">
            <p:extLst>
              <p:ext uri="{D42A27DB-BD31-4B8C-83A1-F6EECF244321}">
                <p14:modId xmlns:p14="http://schemas.microsoft.com/office/powerpoint/2010/main" val="638235333"/>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14" name="Схема 13"/>
          <p:cNvGraphicFramePr/>
          <p:nvPr userDrawn="1">
            <p:extLst>
              <p:ext uri="{D42A27DB-BD31-4B8C-83A1-F6EECF244321}">
                <p14:modId xmlns:p14="http://schemas.microsoft.com/office/powerpoint/2010/main" val="3089848446"/>
              </p:ext>
            </p:extLst>
          </p:nvPr>
        </p:nvGraphicFramePr>
        <p:xfrm>
          <a:off x="4148418" y="1621383"/>
          <a:ext cx="3863711" cy="18002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334770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628779"/>
            <a:ext cx="9601133" cy="4679951"/>
          </a:xfrm>
        </p:spPr>
        <p:txBody>
          <a:bodyPr/>
          <a:lstStyle>
            <a:lvl1pPr>
              <a:buClr>
                <a:schemeClr val="accent1"/>
              </a:buClr>
              <a:defRPr>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6376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34926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916113"/>
            <a:ext cx="9601133" cy="4392612"/>
          </a:xfrm>
        </p:spPr>
        <p:txBody>
          <a:bodyPr/>
          <a:lstStyle>
            <a:lvl1pPr>
              <a:buClr>
                <a:schemeClr val="accent1"/>
              </a:buClr>
              <a:defRPr>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userDrawn="1"/>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3604682"/>
      </p:ext>
    </p:extLst>
  </p:cSld>
  <p:clrMapOvr>
    <a:masterClrMapping/>
  </p:clrMapOvr>
  <p:extLst mod="1">
    <p:ext uri="{DCECCB84-F9BA-43D5-87BE-67443E8EF086}">
      <p15:sldGuideLst xmlns:p15="http://schemas.microsoft.com/office/powerpoint/2012/main">
        <p15:guide id="2" orient="horz" pos="1207"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Tree>
    <p:extLst>
      <p:ext uri="{BB962C8B-B14F-4D97-AF65-F5344CB8AC3E}">
        <p14:creationId xmlns:p14="http://schemas.microsoft.com/office/powerpoint/2010/main" val="4211757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300501" y="3429047"/>
            <a:ext cx="9601067" cy="1800225"/>
          </a:xfrm>
        </p:spPr>
        <p:txBody>
          <a:bodyPr anchor="t" anchorCtr="0"/>
          <a:lstStyle>
            <a:lvl1pPr>
              <a:defRPr>
                <a:solidFill>
                  <a:schemeClr val="accent1"/>
                </a:solidFill>
              </a:defRPr>
            </a:lvl1pPr>
          </a:lstStyle>
          <a:p>
            <a:r>
              <a:rPr lang="ru-RU" dirty="0"/>
              <a:t>Заголовок раздела</a:t>
            </a:r>
          </a:p>
        </p:txBody>
      </p:sp>
      <p:cxnSp>
        <p:nvCxnSpPr>
          <p:cNvPr id="3" name="Прямая соединительная линия 2"/>
          <p:cNvCxnSpPr/>
          <p:nvPr userDrawn="1"/>
        </p:nvCxnSpPr>
        <p:spPr>
          <a:xfrm>
            <a:off x="1300500" y="3429000"/>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Текст 6"/>
          <p:cNvSpPr>
            <a:spLocks noGrp="1"/>
          </p:cNvSpPr>
          <p:nvPr>
            <p:ph type="body" sz="quarter" idx="10" hasCustomPrompt="1"/>
          </p:nvPr>
        </p:nvSpPr>
        <p:spPr>
          <a:xfrm>
            <a:off x="1300500" y="1636293"/>
            <a:ext cx="9596101" cy="1792753"/>
          </a:xfrm>
        </p:spPr>
        <p:txBody>
          <a:bodyPr lIns="0" rIns="0" anchor="b" anchorCtr="0">
            <a:normAutofit/>
          </a:bodyPr>
          <a:lstStyle>
            <a:lvl1pPr marL="0" indent="0" algn="l">
              <a:buNone/>
              <a:defRPr sz="2400" baseline="0"/>
            </a:lvl1pPr>
          </a:lstStyle>
          <a:p>
            <a:pPr lvl="0"/>
            <a:r>
              <a:rPr lang="ru-RU" dirty="0"/>
              <a:t>ОБРАЗЕЦ ТЕКСТА</a:t>
            </a:r>
          </a:p>
        </p:txBody>
      </p:sp>
    </p:spTree>
    <p:extLst>
      <p:ext uri="{BB962C8B-B14F-4D97-AF65-F5344CB8AC3E}">
        <p14:creationId xmlns:p14="http://schemas.microsoft.com/office/powerpoint/2010/main" val="3628152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ДВА ОБЪЕКТА</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1628775"/>
            <a:ext cx="4800600" cy="467995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8" name="Объект 6"/>
          <p:cNvSpPr>
            <a:spLocks noGrp="1"/>
          </p:cNvSpPr>
          <p:nvPr>
            <p:ph sz="quarter" idx="12"/>
          </p:nvPr>
        </p:nvSpPr>
        <p:spPr>
          <a:xfrm>
            <a:off x="6096000" y="1628775"/>
            <a:ext cx="4800600" cy="467995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Tree>
    <p:extLst>
      <p:ext uri="{BB962C8B-B14F-4D97-AF65-F5344CB8AC3E}">
        <p14:creationId xmlns:p14="http://schemas.microsoft.com/office/powerpoint/2010/main" val="3981404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Сравнени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сравнение</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2420938"/>
            <a:ext cx="4800600" cy="3887786"/>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8" name="Объект 6"/>
          <p:cNvSpPr>
            <a:spLocks noGrp="1"/>
          </p:cNvSpPr>
          <p:nvPr>
            <p:ph sz="quarter" idx="12"/>
          </p:nvPr>
        </p:nvSpPr>
        <p:spPr>
          <a:xfrm>
            <a:off x="6096000" y="2420938"/>
            <a:ext cx="4800600" cy="3887786"/>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9" name="Текст 8"/>
          <p:cNvSpPr>
            <a:spLocks noGrp="1"/>
          </p:cNvSpPr>
          <p:nvPr>
            <p:ph type="body" sz="quarter" idx="13"/>
          </p:nvPr>
        </p:nvSpPr>
        <p:spPr>
          <a:xfrm>
            <a:off x="1295400" y="1628775"/>
            <a:ext cx="4800600" cy="792163"/>
          </a:xfrm>
        </p:spPr>
        <p:txBody>
          <a:bodyPr anchor="b" anchorCtr="0"/>
          <a:lstStyle>
            <a:lvl1pPr marL="0" indent="0">
              <a:buNone/>
              <a:defRPr baseline="0">
                <a:solidFill>
                  <a:schemeClr val="accent1"/>
                </a:solidFill>
              </a:defRPr>
            </a:lvl1pPr>
          </a:lstStyle>
          <a:p>
            <a:pPr lvl="0"/>
            <a:r>
              <a:rPr lang="ru-RU" dirty="0"/>
              <a:t>Образец текста</a:t>
            </a:r>
            <a:endParaRPr lang="en-US" dirty="0"/>
          </a:p>
        </p:txBody>
      </p:sp>
      <p:sp>
        <p:nvSpPr>
          <p:cNvPr id="10" name="Текст 8"/>
          <p:cNvSpPr>
            <a:spLocks noGrp="1"/>
          </p:cNvSpPr>
          <p:nvPr>
            <p:ph type="body" sz="quarter" idx="14"/>
          </p:nvPr>
        </p:nvSpPr>
        <p:spPr>
          <a:xfrm>
            <a:off x="6095933" y="1628774"/>
            <a:ext cx="4800600" cy="792163"/>
          </a:xfrm>
        </p:spPr>
        <p:txBody>
          <a:bodyPr anchor="b" anchorCtr="0"/>
          <a:lstStyle>
            <a:lvl1pPr marL="0" indent="0">
              <a:buNone/>
              <a:defRPr baseline="0">
                <a:solidFill>
                  <a:schemeClr val="accent1"/>
                </a:solidFill>
              </a:defRPr>
            </a:lvl1pPr>
          </a:lstStyle>
          <a:p>
            <a:pPr lvl="0"/>
            <a:r>
              <a:rPr lang="ru-RU" dirty="0"/>
              <a:t>Образец текста</a:t>
            </a:r>
            <a:endParaRPr lang="en-US" dirty="0"/>
          </a:p>
        </p:txBody>
      </p:sp>
    </p:spTree>
    <p:extLst>
      <p:ext uri="{BB962C8B-B14F-4D97-AF65-F5344CB8AC3E}">
        <p14:creationId xmlns:p14="http://schemas.microsoft.com/office/powerpoint/2010/main" val="3516172041"/>
      </p:ext>
    </p:extLst>
  </p:cSld>
  <p:clrMapOvr>
    <a:masterClrMapping/>
  </p:clrMapOvr>
  <p:extLst>
    <p:ext uri="{DCECCB84-F9BA-43D5-87BE-67443E8EF086}">
      <p15:sldGuideLst xmlns:p15="http://schemas.microsoft.com/office/powerpoint/2012/main">
        <p15:guide id="1" orient="horz" pos="1525"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Только заголовок">
    <p:spTree>
      <p:nvGrpSpPr>
        <p:cNvPr id="1" name=""/>
        <p:cNvGrpSpPr/>
        <p:nvPr/>
      </p:nvGrpSpPr>
      <p:grpSpPr>
        <a:xfrm>
          <a:off x="0" y="0"/>
          <a:ext cx="0" cy="0"/>
          <a:chOff x="0" y="0"/>
          <a:chExt cx="0" cy="0"/>
        </a:xfrm>
      </p:grpSpPr>
      <p:sp>
        <p:nvSpPr>
          <p:cNvPr id="11" name="Заголовок 10"/>
          <p:cNvSpPr>
            <a:spLocks noGrp="1"/>
          </p:cNvSpPr>
          <p:nvPr>
            <p:ph type="title" hasCustomPrompt="1"/>
          </p:nvPr>
        </p:nvSpPr>
        <p:spPr/>
        <p:txBody>
          <a:bodyPr/>
          <a:lstStyle>
            <a:lvl1pPr>
              <a:defRPr baseline="0">
                <a:solidFill>
                  <a:schemeClr val="accent1"/>
                </a:solidFill>
              </a:defRPr>
            </a:lvl1pPr>
          </a:lstStyle>
          <a:p>
            <a:r>
              <a:rPr lang="ru-RU" dirty="0"/>
              <a:t>Только заголовок</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762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3847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объектом</a:t>
            </a:r>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объекта</a:t>
            </a:r>
          </a:p>
        </p:txBody>
      </p:sp>
      <p:sp>
        <p:nvSpPr>
          <p:cNvPr id="6" name="Объект 5"/>
          <p:cNvSpPr>
            <a:spLocks noGrp="1"/>
          </p:cNvSpPr>
          <p:nvPr>
            <p:ph sz="quarter" idx="12"/>
          </p:nvPr>
        </p:nvSpPr>
        <p:spPr>
          <a:xfrm>
            <a:off x="1295400" y="549275"/>
            <a:ext cx="9601200" cy="4667879"/>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Tree>
    <p:extLst>
      <p:ext uri="{BB962C8B-B14F-4D97-AF65-F5344CB8AC3E}">
        <p14:creationId xmlns:p14="http://schemas.microsoft.com/office/powerpoint/2010/main" val="583528940"/>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РИСУНКОМ</a:t>
            </a:r>
          </a:p>
        </p:txBody>
      </p:sp>
      <p:sp>
        <p:nvSpPr>
          <p:cNvPr id="3" name="Рисунок 3"/>
          <p:cNvSpPr>
            <a:spLocks noGrp="1"/>
          </p:cNvSpPr>
          <p:nvPr>
            <p:ph type="pic" sz="quarter" idx="10"/>
          </p:nvPr>
        </p:nvSpPr>
        <p:spPr>
          <a:xfrm>
            <a:off x="1295400" y="549320"/>
            <a:ext cx="9601200" cy="4679951"/>
          </a:xfrm>
        </p:spPr>
        <p:txBody>
          <a:bodyPr anchor="ctr" anchorCtr="1"/>
          <a:lstStyle>
            <a:lvl1pPr marL="0" indent="0">
              <a:buNone/>
              <a:defRPr/>
            </a:lvl1pPr>
          </a:lstStyle>
          <a:p>
            <a:endParaRPr lang="ru-RU" dirty="0"/>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рисунка</a:t>
            </a:r>
          </a:p>
        </p:txBody>
      </p:sp>
    </p:spTree>
    <p:extLst>
      <p:ext uri="{BB962C8B-B14F-4D97-AF65-F5344CB8AC3E}">
        <p14:creationId xmlns:p14="http://schemas.microsoft.com/office/powerpoint/2010/main" val="3817688362"/>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3395085487"/>
      </p:ext>
    </p:extLst>
  </p:cSld>
  <p:clrMap bg1="lt1" tx1="dk1" bg2="lt2" tx2="dk2" accent1="accent1" accent2="accent2" accent3="accent3" accent4="accent4" accent5="accent5" accent6="accent6" hlink="hlink" folHlink="folHlink"/>
  <p:sldLayoutIdLst>
    <p:sldLayoutId id="2147483698" r:id="rId1"/>
    <p:sldLayoutId id="2147483666" r:id="rId2"/>
    <p:sldLayoutId id="2147483679" r:id="rId3"/>
    <p:sldLayoutId id="2147483699" r:id="rId4"/>
    <p:sldLayoutId id="2147483702" r:id="rId5"/>
    <p:sldLayoutId id="2147483701" r:id="rId6"/>
    <p:sldLayoutId id="2147483665" r:id="rId7"/>
    <p:sldLayoutId id="2147483700" r:id="rId8"/>
    <p:sldLayoutId id="2147483684" r:id="rId9"/>
    <p:sldLayoutId id="2147483675" r:id="rId10"/>
    <p:sldLayoutId id="2147483680" r:id="rId11"/>
    <p:sldLayoutId id="2147483681" r:id="rId12"/>
    <p:sldLayoutId id="2147483688" r:id="rId13"/>
    <p:sldLayoutId id="2147483689" r:id="rId14"/>
    <p:sldLayoutId id="2147483687" r:id="rId15"/>
    <p:sldLayoutId id="2147483682" r:id="rId16"/>
    <p:sldLayoutId id="2147483686" r:id="rId17"/>
    <p:sldLayoutId id="2147483678" r:id="rId18"/>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342874" indent="-342874" algn="l" defTabSz="914332" rtl="0" eaLnBrk="1" latinLnBrk="0" hangingPunct="1">
        <a:spcBef>
          <a:spcPct val="20000"/>
        </a:spcBef>
        <a:buClr>
          <a:schemeClr val="accent1"/>
        </a:buClr>
        <a:buFont typeface="Arial" panose="020B0604020202020204" pitchFamily="34" charset="0"/>
        <a:buChar char="•"/>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46" userDrawn="1">
          <p15:clr>
            <a:srgbClr val="F26B43"/>
          </p15:clr>
        </p15:guide>
        <p15:guide id="2" pos="3840" userDrawn="1">
          <p15:clr>
            <a:srgbClr val="F26B43"/>
          </p15:clr>
        </p15:guide>
        <p15:guide id="3" orient="horz" pos="1026" userDrawn="1">
          <p15:clr>
            <a:srgbClr val="F26B43"/>
          </p15:clr>
        </p15:guide>
        <p15:guide id="4" orient="horz" pos="3294" userDrawn="1">
          <p15:clr>
            <a:srgbClr val="F26B43"/>
          </p15:clr>
        </p15:guide>
        <p15:guide id="5" pos="6864" userDrawn="1">
          <p15:clr>
            <a:srgbClr val="F26B43"/>
          </p15:clr>
        </p15:guide>
        <p15:guide id="6" pos="816" userDrawn="1">
          <p15:clr>
            <a:srgbClr val="F26B43"/>
          </p15:clr>
        </p15:guide>
        <p15:guide id="8" orient="horz" pos="2160" userDrawn="1">
          <p15:clr>
            <a:srgbClr val="F26B43"/>
          </p15:clr>
        </p15:guide>
        <p15:guide id="11" orient="horz" pos="3974" userDrawn="1">
          <p15:clr>
            <a:srgbClr val="F26B43"/>
          </p15:clr>
        </p15:guide>
        <p15:guide id="12" pos="1572" userDrawn="1">
          <p15:clr>
            <a:srgbClr val="FDE53C"/>
          </p15:clr>
        </p15:guide>
        <p15:guide id="13" pos="6108" userDrawn="1">
          <p15:clr>
            <a:srgbClr val="FDE53C"/>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en-US" dirty="0"/>
              <a:t>code there</a:t>
            </a:r>
            <a:endParaRPr lang="ru-RU" dirty="0"/>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339213727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7" r:id="rId3"/>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0" indent="0" algn="l" defTabSz="914332" rtl="0" eaLnBrk="1" latinLnBrk="0" hangingPunct="1">
        <a:spcBef>
          <a:spcPct val="20000"/>
        </a:spcBef>
        <a:buClr>
          <a:schemeClr val="accent1"/>
        </a:buClr>
        <a:buFont typeface="Arial" panose="020B0604020202020204" pitchFamily="34" charset="0"/>
        <a:buNone/>
        <a:defRPr sz="3200" kern="1200" baseline="0">
          <a:solidFill>
            <a:schemeClr val="tx1"/>
          </a:solidFill>
          <a:latin typeface="+mn-lt"/>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46" userDrawn="1">
          <p15:clr>
            <a:srgbClr val="F26B43"/>
          </p15:clr>
        </p15:guide>
        <p15:guide id="2" pos="3840" userDrawn="1">
          <p15:clr>
            <a:srgbClr val="F26B43"/>
          </p15:clr>
        </p15:guide>
        <p15:guide id="3" orient="horz" pos="1026" userDrawn="1">
          <p15:clr>
            <a:srgbClr val="F26B43"/>
          </p15:clr>
        </p15:guide>
        <p15:guide id="4" orient="horz" pos="3294" userDrawn="1">
          <p15:clr>
            <a:srgbClr val="F26B43"/>
          </p15:clr>
        </p15:guide>
        <p15:guide id="5" pos="6864" userDrawn="1">
          <p15:clr>
            <a:srgbClr val="F26B43"/>
          </p15:clr>
        </p15:guide>
        <p15:guide id="6" pos="816" userDrawn="1">
          <p15:clr>
            <a:srgbClr val="F26B43"/>
          </p15:clr>
        </p15:guide>
        <p15:guide id="8" orient="horz" pos="2160" userDrawn="1">
          <p15:clr>
            <a:srgbClr val="F26B43"/>
          </p15:clr>
        </p15:guide>
        <p15:guide id="11" orient="horz" pos="397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kontur-csharper/clean-cod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hyperlink" Target="http://web.uettaxila.edu.pk/CMS/AUT2011/seSCbs/tutorial/Object%20Oriented%20Software%20Construction.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CLEAN CODE</a:t>
            </a:r>
          </a:p>
        </p:txBody>
      </p:sp>
      <p:sp>
        <p:nvSpPr>
          <p:cNvPr id="7" name="Подзаголовок 6"/>
          <p:cNvSpPr>
            <a:spLocks noGrp="1"/>
          </p:cNvSpPr>
          <p:nvPr>
            <p:ph type="subTitle" idx="1"/>
          </p:nvPr>
        </p:nvSpPr>
        <p:spPr/>
        <p:txBody>
          <a:bodyPr/>
          <a:lstStyle/>
          <a:p>
            <a:r>
              <a:rPr lang="en-US" dirty="0">
                <a:hlinkClick r:id="rId2"/>
              </a:rPr>
              <a:t>https://github.com/kontur-csharper/</a:t>
            </a:r>
            <a:r>
              <a:rPr lang="en-US" b="1" dirty="0">
                <a:hlinkClick r:id="rId2"/>
              </a:rPr>
              <a:t>clean-code</a:t>
            </a:r>
            <a:endParaRPr lang="en-US" b="1" dirty="0"/>
          </a:p>
          <a:p>
            <a:endParaRPr lang="en-US" dirty="0"/>
          </a:p>
        </p:txBody>
      </p:sp>
      <p:sp>
        <p:nvSpPr>
          <p:cNvPr id="3" name="Текст 2"/>
          <p:cNvSpPr>
            <a:spLocks noGrp="1"/>
          </p:cNvSpPr>
          <p:nvPr>
            <p:ph type="body" sz="quarter" idx="11"/>
          </p:nvPr>
        </p:nvSpPr>
        <p:spPr>
          <a:xfrm>
            <a:off x="4367213" y="5229225"/>
            <a:ext cx="6529387" cy="439738"/>
          </a:xfrm>
        </p:spPr>
        <p:txBody>
          <a:bodyPr/>
          <a:lstStyle/>
          <a:p>
            <a:endParaRPr lang="en-US" dirty="0"/>
          </a:p>
        </p:txBody>
      </p:sp>
      <p:pic>
        <p:nvPicPr>
          <p:cNvPr id="5" name="Рисунок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48" y="5013176"/>
            <a:ext cx="628591" cy="650592"/>
          </a:xfrm>
          <a:prstGeom prst="rect">
            <a:avLst/>
          </a:prstGeom>
          <a:solidFill>
            <a:schemeClr val="bg1"/>
          </a:solidFill>
        </p:spPr>
      </p:pic>
    </p:spTree>
    <p:extLst>
      <p:ext uri="{BB962C8B-B14F-4D97-AF65-F5344CB8AC3E}">
        <p14:creationId xmlns:p14="http://schemas.microsoft.com/office/powerpoint/2010/main" val="2206011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decomposition</a:t>
            </a:r>
          </a:p>
        </p:txBody>
      </p:sp>
    </p:spTree>
    <p:extLst>
      <p:ext uri="{BB962C8B-B14F-4D97-AF65-F5344CB8AC3E}">
        <p14:creationId xmlns:p14="http://schemas.microsoft.com/office/powerpoint/2010/main" val="8581557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en-US" dirty="0"/>
              <a:t>Field1 </a:t>
            </a:r>
            <a:r>
              <a:rPr lang="ru-RU" dirty="0"/>
              <a:t> </a:t>
            </a:r>
            <a:r>
              <a:rPr lang="en-US" dirty="0"/>
              <a:t>Field2 </a:t>
            </a:r>
            <a:r>
              <a:rPr lang="ru-RU" dirty="0"/>
              <a:t> </a:t>
            </a:r>
            <a:r>
              <a:rPr lang="en-US" dirty="0"/>
              <a:t>“Field 3 with spaces” “\”quote\””</a:t>
            </a:r>
          </a:p>
          <a:p>
            <a:endParaRPr lang="en-US" dirty="0"/>
          </a:p>
          <a:p>
            <a:pPr marL="0" indent="0">
              <a:buNone/>
            </a:pP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SplitToFields</a:t>
            </a:r>
            <a:r>
              <a:rPr lang="en-US" dirty="0">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line)</a:t>
            </a:r>
            <a:endParaRPr lang="ru-RU" dirty="0">
              <a:latin typeface="Consolas" panose="020B0609020204030204" pitchFamily="49" charset="0"/>
            </a:endParaRPr>
          </a:p>
          <a:p>
            <a:endParaRPr lang="ru-RU" dirty="0"/>
          </a:p>
          <a:p>
            <a:pPr marL="0" indent="0">
              <a:buNone/>
            </a:pPr>
            <a:r>
              <a:rPr lang="en-US" dirty="0"/>
              <a:t>Field1</a:t>
            </a:r>
          </a:p>
          <a:p>
            <a:pPr marL="0" indent="0">
              <a:buNone/>
            </a:pPr>
            <a:r>
              <a:rPr lang="en-US" dirty="0"/>
              <a:t>Field2</a:t>
            </a:r>
          </a:p>
          <a:p>
            <a:pPr marL="0" indent="0">
              <a:buNone/>
            </a:pPr>
            <a:r>
              <a:rPr lang="en-US" dirty="0"/>
              <a:t>Field 3 with spaces</a:t>
            </a:r>
          </a:p>
          <a:p>
            <a:pPr marL="0" indent="0">
              <a:buNone/>
            </a:pPr>
            <a:r>
              <a:rPr lang="en-US" dirty="0"/>
              <a:t>“quote”</a:t>
            </a:r>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разбить на поля </a:t>
            </a:r>
            <a:r>
              <a:rPr lang="en-US" dirty="0"/>
              <a:t>csv</a:t>
            </a:r>
          </a:p>
        </p:txBody>
      </p:sp>
    </p:spTree>
    <p:extLst>
      <p:ext uri="{BB962C8B-B14F-4D97-AF65-F5344CB8AC3E}">
        <p14:creationId xmlns:p14="http://schemas.microsoft.com/office/powerpoint/2010/main" val="423211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1544" y="116632"/>
            <a:ext cx="4734780" cy="6604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Заголовок 1"/>
          <p:cNvSpPr>
            <a:spLocks noGrp="1"/>
          </p:cNvSpPr>
          <p:nvPr>
            <p:ph type="title"/>
          </p:nvPr>
        </p:nvSpPr>
        <p:spPr/>
        <p:txBody>
          <a:bodyPr/>
          <a:lstStyle/>
          <a:p>
            <a:pPr algn="r"/>
            <a:r>
              <a:rPr lang="en-US" dirty="0"/>
              <a:t>No Decomposition</a:t>
            </a:r>
            <a:endParaRPr lang="ru-RU" dirty="0"/>
          </a:p>
        </p:txBody>
      </p:sp>
    </p:spTree>
    <p:extLst>
      <p:ext uri="{BB962C8B-B14F-4D97-AF65-F5344CB8AC3E}">
        <p14:creationId xmlns:p14="http://schemas.microsoft.com/office/powerpoint/2010/main" val="37399200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514350" indent="-514350">
              <a:buFont typeface="+mj-lt"/>
              <a:buAutoNum type="arabicPeriod"/>
            </a:pPr>
            <a:r>
              <a:rPr lang="ru-RU" dirty="0"/>
              <a:t>Слишком длинный метод / класс</a:t>
            </a:r>
          </a:p>
          <a:p>
            <a:pPr marL="514350" indent="-514350">
              <a:buFont typeface="+mj-lt"/>
              <a:buAutoNum type="arabicPeriod"/>
            </a:pPr>
            <a:r>
              <a:rPr lang="ru-RU" dirty="0"/>
              <a:t>Слишком общее название метода</a:t>
            </a:r>
            <a:endParaRPr lang="en-US" dirty="0"/>
          </a:p>
          <a:p>
            <a:pPr marL="514350" indent="-514350">
              <a:buFont typeface="+mj-lt"/>
              <a:buAutoNum type="arabicPeriod"/>
            </a:pPr>
            <a:r>
              <a:rPr lang="ru-RU" dirty="0"/>
              <a:t>Слишком сложное название метода</a:t>
            </a:r>
          </a:p>
        </p:txBody>
      </p:sp>
      <p:sp>
        <p:nvSpPr>
          <p:cNvPr id="2" name="Заголовок 1"/>
          <p:cNvSpPr>
            <a:spLocks noGrp="1"/>
          </p:cNvSpPr>
          <p:nvPr>
            <p:ph type="title"/>
          </p:nvPr>
        </p:nvSpPr>
        <p:spPr/>
        <p:txBody>
          <a:bodyPr>
            <a:noAutofit/>
          </a:bodyPr>
          <a:lstStyle/>
          <a:p>
            <a:r>
              <a:rPr lang="ru-RU" dirty="0"/>
              <a:t>Маркеры плохой декомпозиции</a:t>
            </a:r>
          </a:p>
        </p:txBody>
      </p:sp>
    </p:spTree>
    <p:extLst>
      <p:ext uri="{BB962C8B-B14F-4D97-AF65-F5344CB8AC3E}">
        <p14:creationId xmlns:p14="http://schemas.microsoft.com/office/powerpoint/2010/main" val="26212996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dirty="0">
                <a:solidFill>
                  <a:srgbClr val="0000FF"/>
                </a:solidFill>
                <a:latin typeface="Consolas" panose="020B0609020204030204" pitchFamily="49" charset="0"/>
              </a:rPr>
              <a:t>string</a:t>
            </a:r>
            <a:r>
              <a:rPr lang="en-US" dirty="0">
                <a:latin typeface="Consolas" panose="020B0609020204030204" pitchFamily="49" charset="0"/>
              </a:rPr>
              <a:t>[] </a:t>
            </a:r>
            <a:r>
              <a:rPr lang="en-US" dirty="0" err="1">
                <a:latin typeface="Consolas" panose="020B0609020204030204" pitchFamily="49" charset="0"/>
              </a:rPr>
              <a:t>ReadFields</a:t>
            </a:r>
            <a:r>
              <a:rPr lang="en-US" dirty="0">
                <a:latin typeface="Consolas" panose="020B0609020204030204" pitchFamily="49" charset="0"/>
              </a:rPr>
              <a:t>(</a:t>
            </a:r>
            <a:r>
              <a:rPr lang="en-US" dirty="0">
                <a:solidFill>
                  <a:srgbClr val="0000FF"/>
                </a:solidFill>
                <a:latin typeface="Consolas" panose="020B0609020204030204" pitchFamily="49" charset="0"/>
              </a:rPr>
              <a:t>string</a:t>
            </a:r>
            <a:r>
              <a:rPr lang="en-US" dirty="0">
                <a:latin typeface="Consolas" panose="020B0609020204030204" pitchFamily="49" charset="0"/>
              </a:rPr>
              <a:t> line)</a:t>
            </a:r>
            <a:endParaRPr lang="en-US" sz="2800" dirty="0">
              <a:latin typeface="Consolas" panose="020B0609020204030204" pitchFamily="49" charset="0"/>
            </a:endParaRPr>
          </a:p>
          <a:p>
            <a:pPr marL="0" indent="0">
              <a:buNone/>
            </a:pPr>
            <a:r>
              <a:rPr lang="en-US" sz="2800" dirty="0">
                <a:solidFill>
                  <a:srgbClr val="0000FF"/>
                </a:solidFill>
                <a:latin typeface="Consolas" panose="020B0609020204030204" pitchFamily="49" charset="0"/>
              </a:rPr>
              <a:t>	void</a:t>
            </a:r>
            <a:r>
              <a:rPr lang="en-US" sz="2800" dirty="0">
                <a:latin typeface="Consolas" panose="020B0609020204030204" pitchFamily="49" charset="0"/>
              </a:rPr>
              <a:t> </a:t>
            </a:r>
            <a:r>
              <a:rPr lang="en-US" sz="2800" dirty="0" err="1">
                <a:latin typeface="Consolas" panose="020B0609020204030204" pitchFamily="49" charset="0"/>
              </a:rPr>
              <a:t>SkipSpaces</a:t>
            </a:r>
            <a:r>
              <a:rPr lang="en-US" sz="2800" dirty="0">
                <a:latin typeface="Consolas" panose="020B0609020204030204" pitchFamily="49" charset="0"/>
              </a:rPr>
              <a:t>(</a:t>
            </a:r>
            <a:r>
              <a:rPr lang="en-US" sz="2800" dirty="0">
                <a:solidFill>
                  <a:srgbClr val="0000FF"/>
                </a:solidFill>
                <a:latin typeface="Consolas" panose="020B0609020204030204" pitchFamily="49" charset="0"/>
              </a:rPr>
              <a:t>string</a:t>
            </a:r>
            <a:r>
              <a:rPr lang="en-US" sz="2800" dirty="0">
                <a:latin typeface="Consolas" panose="020B0609020204030204" pitchFamily="49" charset="0"/>
              </a:rPr>
              <a:t> line, </a:t>
            </a:r>
            <a:r>
              <a:rPr lang="en-US" sz="2800" dirty="0">
                <a:solidFill>
                  <a:srgbClr val="0000FF"/>
                </a:solidFill>
                <a:latin typeface="Consolas" panose="020B0609020204030204" pitchFamily="49" charset="0"/>
              </a:rPr>
              <a:t>ref </a:t>
            </a:r>
            <a:r>
              <a:rPr lang="en-US" sz="2800" dirty="0" err="1">
                <a:solidFill>
                  <a:srgbClr val="0000FF"/>
                </a:solidFill>
                <a:latin typeface="Consolas" panose="020B0609020204030204" pitchFamily="49" charset="0"/>
              </a:rPr>
              <a:t>int</a:t>
            </a:r>
            <a:r>
              <a:rPr lang="en-US" sz="2800" dirty="0">
                <a:latin typeface="Consolas" panose="020B0609020204030204" pitchFamily="49" charset="0"/>
              </a:rPr>
              <a:t> </a:t>
            </a:r>
            <a:r>
              <a:rPr lang="en-US" sz="2800" dirty="0" err="1">
                <a:latin typeface="Consolas" panose="020B0609020204030204" pitchFamily="49" charset="0"/>
              </a:rPr>
              <a:t>pos</a:t>
            </a:r>
            <a:r>
              <a:rPr lang="en-US" sz="2800" dirty="0">
                <a:latin typeface="Consolas" panose="020B0609020204030204" pitchFamily="49" charset="0"/>
              </a:rPr>
              <a:t>) </a:t>
            </a:r>
          </a:p>
          <a:p>
            <a:pPr marL="0" indent="0">
              <a:buNone/>
            </a:pPr>
            <a:r>
              <a:rPr lang="en-US" sz="2800" dirty="0">
                <a:solidFill>
                  <a:srgbClr val="0000FF"/>
                </a:solidFill>
                <a:latin typeface="Consolas" panose="020B0609020204030204" pitchFamily="49" charset="0"/>
              </a:rPr>
              <a:t>	string</a:t>
            </a:r>
            <a:r>
              <a:rPr lang="en-US" sz="2800" dirty="0">
                <a:latin typeface="Consolas" panose="020B0609020204030204" pitchFamily="49" charset="0"/>
              </a:rPr>
              <a:t> </a:t>
            </a:r>
            <a:r>
              <a:rPr lang="en-US" sz="2800" dirty="0" err="1">
                <a:latin typeface="Consolas" panose="020B0609020204030204" pitchFamily="49" charset="0"/>
              </a:rPr>
              <a:t>ReadField</a:t>
            </a:r>
            <a:r>
              <a:rPr lang="en-US" sz="2800" dirty="0">
                <a:latin typeface="Consolas" panose="020B0609020204030204" pitchFamily="49" charset="0"/>
              </a:rPr>
              <a:t>(</a:t>
            </a:r>
            <a:r>
              <a:rPr lang="en-US" sz="2800" dirty="0">
                <a:solidFill>
                  <a:srgbClr val="0000FF"/>
                </a:solidFill>
                <a:latin typeface="Consolas" panose="020B0609020204030204" pitchFamily="49" charset="0"/>
              </a:rPr>
              <a:t>string</a:t>
            </a:r>
            <a:r>
              <a:rPr lang="en-US" sz="2800" dirty="0">
                <a:latin typeface="Consolas" panose="020B0609020204030204" pitchFamily="49" charset="0"/>
              </a:rPr>
              <a:t> line, </a:t>
            </a:r>
            <a:r>
              <a:rPr lang="en-US" sz="2800" dirty="0">
                <a:solidFill>
                  <a:srgbClr val="0000FF"/>
                </a:solidFill>
                <a:latin typeface="Consolas" panose="020B0609020204030204" pitchFamily="49" charset="0"/>
              </a:rPr>
              <a:t>ref </a:t>
            </a:r>
            <a:r>
              <a:rPr lang="en-US" sz="2800" dirty="0" err="1">
                <a:solidFill>
                  <a:srgbClr val="0000FF"/>
                </a:solidFill>
                <a:latin typeface="Consolas" panose="020B0609020204030204" pitchFamily="49" charset="0"/>
              </a:rPr>
              <a:t>int</a:t>
            </a:r>
            <a:r>
              <a:rPr lang="en-US" sz="2800" dirty="0">
                <a:latin typeface="Consolas" panose="020B0609020204030204" pitchFamily="49" charset="0"/>
              </a:rPr>
              <a:t> </a:t>
            </a:r>
            <a:r>
              <a:rPr lang="en-US" sz="2800" dirty="0" err="1">
                <a:latin typeface="Consolas" panose="020B0609020204030204" pitchFamily="49" charset="0"/>
              </a:rPr>
              <a:t>pos</a:t>
            </a:r>
            <a:r>
              <a:rPr lang="en-US" sz="2800" dirty="0">
                <a:latin typeface="Consolas" panose="020B0609020204030204" pitchFamily="49" charset="0"/>
              </a:rPr>
              <a:t>) </a:t>
            </a:r>
          </a:p>
          <a:p>
            <a:pPr marL="400050" lvl="1" indent="0">
              <a:buNone/>
            </a:pPr>
            <a:r>
              <a:rPr lang="en-US" sz="2400" dirty="0">
                <a:solidFill>
                  <a:srgbClr val="0000FF"/>
                </a:solidFill>
                <a:latin typeface="Consolas" panose="020B0609020204030204" pitchFamily="49" charset="0"/>
              </a:rPr>
              <a:t>		string</a:t>
            </a:r>
            <a:r>
              <a:rPr lang="en-US" sz="2400" dirty="0">
                <a:latin typeface="Consolas" panose="020B0609020204030204" pitchFamily="49" charset="0"/>
              </a:rPr>
              <a:t> </a:t>
            </a:r>
            <a:r>
              <a:rPr lang="en-US" sz="2400" dirty="0" err="1">
                <a:latin typeface="Consolas" panose="020B0609020204030204" pitchFamily="49" charset="0"/>
              </a:rPr>
              <a:t>ReadSimpleField</a:t>
            </a:r>
            <a:r>
              <a:rPr lang="en-US" sz="2400" dirty="0">
                <a:latin typeface="Consolas" panose="020B0609020204030204" pitchFamily="49" charset="0"/>
              </a:rPr>
              <a:t>(</a:t>
            </a:r>
            <a:r>
              <a:rPr lang="en-US" sz="2400" dirty="0">
                <a:solidFill>
                  <a:srgbClr val="0000FF"/>
                </a:solidFill>
                <a:latin typeface="Consolas" panose="020B0609020204030204" pitchFamily="49" charset="0"/>
              </a:rPr>
              <a:t>string</a:t>
            </a:r>
            <a:r>
              <a:rPr lang="en-US" sz="2400" dirty="0">
                <a:latin typeface="Consolas" panose="020B0609020204030204" pitchFamily="49" charset="0"/>
              </a:rPr>
              <a:t> line, </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 </a:t>
            </a:r>
            <a:r>
              <a:rPr lang="en-US" sz="2400" dirty="0" err="1">
                <a:latin typeface="Consolas" panose="020B0609020204030204" pitchFamily="49" charset="0"/>
              </a:rPr>
              <a:t>pos</a:t>
            </a:r>
            <a:r>
              <a:rPr lang="en-US" sz="2400" dirty="0">
                <a:latin typeface="Consolas" panose="020B0609020204030204" pitchFamily="49" charset="0"/>
              </a:rPr>
              <a:t>) </a:t>
            </a:r>
          </a:p>
          <a:p>
            <a:pPr marL="400050" lvl="1" indent="0">
              <a:buNone/>
            </a:pPr>
            <a:r>
              <a:rPr lang="en-US" sz="2400" dirty="0">
                <a:solidFill>
                  <a:srgbClr val="0000FF"/>
                </a:solidFill>
                <a:latin typeface="Consolas" panose="020B0609020204030204" pitchFamily="49" charset="0"/>
              </a:rPr>
              <a:t>		string</a:t>
            </a:r>
            <a:r>
              <a:rPr lang="en-US" sz="2400" dirty="0">
                <a:latin typeface="Consolas" panose="020B0609020204030204" pitchFamily="49" charset="0"/>
              </a:rPr>
              <a:t> </a:t>
            </a:r>
            <a:r>
              <a:rPr lang="en-US" sz="2400" dirty="0" err="1">
                <a:latin typeface="Consolas" panose="020B0609020204030204" pitchFamily="49" charset="0"/>
              </a:rPr>
              <a:t>ReadQuotedField</a:t>
            </a:r>
            <a:r>
              <a:rPr lang="en-US" sz="2400" dirty="0">
                <a:latin typeface="Consolas" panose="020B0609020204030204" pitchFamily="49" charset="0"/>
              </a:rPr>
              <a:t>(</a:t>
            </a:r>
            <a:r>
              <a:rPr lang="en-US" sz="2400" dirty="0">
                <a:solidFill>
                  <a:srgbClr val="0000FF"/>
                </a:solidFill>
                <a:latin typeface="Consolas" panose="020B0609020204030204" pitchFamily="49" charset="0"/>
              </a:rPr>
              <a:t>string</a:t>
            </a:r>
            <a:r>
              <a:rPr lang="en-US" sz="2400" dirty="0">
                <a:latin typeface="Consolas" panose="020B0609020204030204" pitchFamily="49" charset="0"/>
              </a:rPr>
              <a:t> line, </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 </a:t>
            </a:r>
            <a:r>
              <a:rPr lang="en-US" sz="2400" dirty="0" err="1">
                <a:latin typeface="Consolas" panose="020B0609020204030204" pitchFamily="49" charset="0"/>
              </a:rPr>
              <a:t>pos</a:t>
            </a:r>
            <a:r>
              <a:rPr lang="en-US" sz="2400" dirty="0">
                <a:latin typeface="Consolas" panose="020B0609020204030204" pitchFamily="49" charset="0"/>
              </a:rPr>
              <a:t>)</a:t>
            </a:r>
            <a:endParaRPr lang="ru-RU" sz="2400" dirty="0">
              <a:latin typeface="Consolas" panose="020B0609020204030204" pitchFamily="49" charset="0"/>
            </a:endParaRPr>
          </a:p>
        </p:txBody>
      </p:sp>
      <p:sp>
        <p:nvSpPr>
          <p:cNvPr id="3" name="Заголовок 2"/>
          <p:cNvSpPr>
            <a:spLocks noGrp="1"/>
          </p:cNvSpPr>
          <p:nvPr>
            <p:ph type="title"/>
          </p:nvPr>
        </p:nvSpPr>
        <p:spPr/>
        <p:txBody>
          <a:bodyPr/>
          <a:lstStyle/>
          <a:p>
            <a:r>
              <a:rPr lang="en-US" dirty="0"/>
              <a:t>decomposition</a:t>
            </a:r>
          </a:p>
        </p:txBody>
      </p:sp>
    </p:spTree>
    <p:extLst>
      <p:ext uri="{BB962C8B-B14F-4D97-AF65-F5344CB8AC3E}">
        <p14:creationId xmlns:p14="http://schemas.microsoft.com/office/powerpoint/2010/main" val="3867181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composability</a:t>
            </a:r>
          </a:p>
        </p:txBody>
      </p:sp>
    </p:spTree>
    <p:extLst>
      <p:ext uri="{BB962C8B-B14F-4D97-AF65-F5344CB8AC3E}">
        <p14:creationId xmlns:p14="http://schemas.microsoft.com/office/powerpoint/2010/main" val="38930027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sz="2400" dirty="0">
                <a:solidFill>
                  <a:srgbClr val="0000FF"/>
                </a:solidFill>
                <a:latin typeface="Consolas" panose="020B0609020204030204" pitchFamily="49" charset="0"/>
              </a:rPr>
              <a:t>class </a:t>
            </a:r>
            <a:r>
              <a:rPr lang="en-US" sz="2400" dirty="0" err="1" smtClean="0">
                <a:latin typeface="Consolas" panose="020B0609020204030204" pitchFamily="49" charset="0"/>
              </a:rPr>
              <a:t>TokenReader</a:t>
            </a:r>
            <a:r>
              <a:rPr lang="en-US" sz="2400" dirty="0" smtClean="0">
                <a:latin typeface="Consolas" panose="020B0609020204030204" pitchFamily="49" charset="0"/>
              </a:rPr>
              <a:t> </a:t>
            </a:r>
            <a:r>
              <a:rPr lang="en-US" sz="2400" dirty="0">
                <a:latin typeface="Consolas" panose="020B0609020204030204" pitchFamily="49" charset="0"/>
              </a:rPr>
              <a:t>{</a:t>
            </a:r>
          </a:p>
          <a:p>
            <a:pPr marL="0" indent="0">
              <a:buNone/>
            </a:pPr>
            <a:r>
              <a:rPr lang="en-US" sz="2400" dirty="0">
                <a:solidFill>
                  <a:srgbClr val="0000FF"/>
                </a:solidFill>
                <a:latin typeface="Consolas" panose="020B0609020204030204" pitchFamily="49" charset="0"/>
              </a:rPr>
              <a:t> </a:t>
            </a:r>
            <a:r>
              <a:rPr lang="en-US" sz="2400" dirty="0" smtClean="0">
                <a:solidFill>
                  <a:srgbClr val="0000FF"/>
                </a:solidFill>
                <a:latin typeface="Consolas" panose="020B0609020204030204" pitchFamily="49" charset="0"/>
              </a:rPr>
              <a:t>   </a:t>
            </a:r>
            <a:r>
              <a:rPr lang="en-US" sz="2400" dirty="0" smtClean="0">
                <a:solidFill>
                  <a:schemeClr val="accent5">
                    <a:lumMod val="75000"/>
                  </a:schemeClr>
                </a:solidFill>
                <a:latin typeface="Consolas" panose="020B0609020204030204" pitchFamily="49" charset="0"/>
              </a:rPr>
              <a:t>Token </a:t>
            </a:r>
            <a:r>
              <a:rPr lang="en-US" sz="2400" dirty="0" err="1" smtClean="0">
                <a:latin typeface="Consolas" panose="020B0609020204030204" pitchFamily="49" charset="0"/>
              </a:rPr>
              <a:t>ReadUntil</a:t>
            </a:r>
            <a:r>
              <a:rPr lang="en-US" sz="2400" dirty="0" smtClean="0">
                <a:latin typeface="Consolas" panose="020B0609020204030204" pitchFamily="49" charset="0"/>
              </a:rPr>
              <a:t>(</a:t>
            </a:r>
            <a:r>
              <a:rPr lang="en-US" sz="2400" dirty="0" err="1" smtClean="0">
                <a:solidFill>
                  <a:srgbClr val="0000FF"/>
                </a:solidFill>
                <a:latin typeface="Consolas" panose="020B0609020204030204" pitchFamily="49" charset="0"/>
              </a:rPr>
              <a:t>params</a:t>
            </a:r>
            <a:r>
              <a:rPr lang="en-US" sz="2400" dirty="0" smtClean="0">
                <a:solidFill>
                  <a:srgbClr val="0000FF"/>
                </a:solidFill>
                <a:latin typeface="Consolas" panose="020B0609020204030204" pitchFamily="49" charset="0"/>
              </a:rPr>
              <a:t> char</a:t>
            </a:r>
            <a:r>
              <a:rPr lang="en-US" sz="2400" dirty="0" smtClean="0">
                <a:latin typeface="Consolas" panose="020B0609020204030204" pitchFamily="49" charset="0"/>
              </a:rPr>
              <a:t>[] </a:t>
            </a:r>
            <a:r>
              <a:rPr lang="en-US" sz="2400" dirty="0" err="1" smtClean="0">
                <a:latin typeface="Consolas" panose="020B0609020204030204" pitchFamily="49" charset="0"/>
              </a:rPr>
              <a:t>stopChars</a:t>
            </a:r>
            <a:r>
              <a:rPr lang="en-US" sz="2400" dirty="0">
                <a:latin typeface="Consolas" panose="020B0609020204030204" pitchFamily="49" charset="0"/>
              </a:rPr>
              <a:t>);</a:t>
            </a:r>
            <a:br>
              <a:rPr lang="en-US" sz="2400" dirty="0">
                <a:latin typeface="Consolas" panose="020B0609020204030204" pitchFamily="49" charset="0"/>
              </a:rPr>
            </a:br>
            <a:r>
              <a:rPr lang="en-US" sz="2400" dirty="0">
                <a:solidFill>
                  <a:srgbClr val="0000FF"/>
                </a:solidFill>
                <a:latin typeface="Consolas" panose="020B0609020204030204" pitchFamily="49" charset="0"/>
              </a:rPr>
              <a:t> </a:t>
            </a:r>
            <a:r>
              <a:rPr lang="en-US" sz="2400" dirty="0" smtClean="0">
                <a:solidFill>
                  <a:srgbClr val="0000FF"/>
                </a:solidFill>
                <a:latin typeface="Consolas" panose="020B0609020204030204" pitchFamily="49" charset="0"/>
              </a:rPr>
              <a:t>   </a:t>
            </a:r>
            <a:r>
              <a:rPr lang="en-US" sz="2400" dirty="0" smtClean="0">
                <a:solidFill>
                  <a:schemeClr val="accent5">
                    <a:lumMod val="75000"/>
                  </a:schemeClr>
                </a:solidFill>
                <a:latin typeface="Consolas" panose="020B0609020204030204" pitchFamily="49" charset="0"/>
              </a:rPr>
              <a:t>Token </a:t>
            </a:r>
            <a:r>
              <a:rPr lang="en-US" sz="2400" dirty="0" err="1" smtClean="0">
                <a:latin typeface="Consolas" panose="020B0609020204030204" pitchFamily="49" charset="0"/>
              </a:rPr>
              <a:t>ReadUntil</a:t>
            </a:r>
            <a:r>
              <a:rPr lang="en-US" sz="2400" dirty="0" smtClean="0">
                <a:latin typeface="Consolas" panose="020B0609020204030204" pitchFamily="49" charset="0"/>
              </a:rPr>
              <a:t>(</a:t>
            </a:r>
            <a:r>
              <a:rPr lang="en-US" sz="2400" dirty="0" err="1" smtClean="0">
                <a:latin typeface="Consolas" panose="020B0609020204030204" pitchFamily="49" charset="0"/>
              </a:rPr>
              <a:t>Func</a:t>
            </a:r>
            <a:r>
              <a:rPr lang="en-US" sz="2400" dirty="0" smtClean="0">
                <a:latin typeface="Consolas" panose="020B0609020204030204" pitchFamily="49" charset="0"/>
              </a:rPr>
              <a:t>&lt;</a:t>
            </a:r>
            <a:r>
              <a:rPr lang="en-US" sz="2400" dirty="0" smtClean="0">
                <a:solidFill>
                  <a:srgbClr val="0000FF"/>
                </a:solidFill>
                <a:latin typeface="Consolas" panose="020B0609020204030204" pitchFamily="49" charset="0"/>
              </a:rPr>
              <a:t>char</a:t>
            </a:r>
            <a:r>
              <a:rPr lang="en-US" sz="2400" dirty="0">
                <a:latin typeface="Consolas" panose="020B0609020204030204" pitchFamily="49" charset="0"/>
              </a:rPr>
              <a:t>, </a:t>
            </a:r>
            <a:r>
              <a:rPr lang="en-US" sz="2400" dirty="0">
                <a:solidFill>
                  <a:srgbClr val="0000FF"/>
                </a:solidFill>
                <a:latin typeface="Consolas" panose="020B0609020204030204" pitchFamily="49" charset="0"/>
              </a:rPr>
              <a:t>bool</a:t>
            </a:r>
            <a:r>
              <a:rPr lang="en-US" sz="2400" dirty="0">
                <a:latin typeface="Consolas" panose="020B0609020204030204" pitchFamily="49" charset="0"/>
              </a:rPr>
              <a:t>&gt; </a:t>
            </a:r>
            <a:r>
              <a:rPr lang="en-US" sz="2400" dirty="0" err="1">
                <a:latin typeface="Consolas" panose="020B0609020204030204" pitchFamily="49" charset="0"/>
              </a:rPr>
              <a:t>isStopChar</a:t>
            </a:r>
            <a:r>
              <a:rPr lang="en-US" sz="2400" dirty="0">
                <a:latin typeface="Consolas" panose="020B0609020204030204" pitchFamily="49" charset="0"/>
              </a:rPr>
              <a:t>);</a:t>
            </a:r>
            <a:br>
              <a:rPr lang="en-US" sz="2400" dirty="0">
                <a:latin typeface="Consolas" panose="020B0609020204030204" pitchFamily="49" charset="0"/>
              </a:rPr>
            </a:br>
            <a:r>
              <a:rPr lang="en-US" sz="2400" dirty="0">
                <a:solidFill>
                  <a:srgbClr val="0000FF"/>
                </a:solidFill>
                <a:latin typeface="Consolas" panose="020B0609020204030204" pitchFamily="49" charset="0"/>
              </a:rPr>
              <a:t> </a:t>
            </a:r>
            <a:r>
              <a:rPr lang="en-US" sz="2400" dirty="0" smtClean="0">
                <a:solidFill>
                  <a:srgbClr val="0000FF"/>
                </a:solidFill>
                <a:latin typeface="Consolas" panose="020B0609020204030204" pitchFamily="49" charset="0"/>
              </a:rPr>
              <a:t>   </a:t>
            </a:r>
            <a:r>
              <a:rPr lang="en-US" sz="2400" dirty="0" smtClean="0">
                <a:solidFill>
                  <a:schemeClr val="accent5">
                    <a:lumMod val="75000"/>
                  </a:schemeClr>
                </a:solidFill>
                <a:latin typeface="Consolas" panose="020B0609020204030204" pitchFamily="49" charset="0"/>
              </a:rPr>
              <a:t>Token </a:t>
            </a:r>
            <a:r>
              <a:rPr lang="en-US" sz="2400" dirty="0" err="1" smtClean="0">
                <a:latin typeface="Consolas" panose="020B0609020204030204" pitchFamily="49" charset="0"/>
              </a:rPr>
              <a:t>ReadWhile</a:t>
            </a:r>
            <a:r>
              <a:rPr lang="en-US" sz="2400" dirty="0" smtClean="0">
                <a:latin typeface="Consolas" panose="020B0609020204030204" pitchFamily="49" charset="0"/>
              </a:rPr>
              <a:t>(</a:t>
            </a:r>
            <a:r>
              <a:rPr lang="en-US" sz="2400" dirty="0" err="1" smtClean="0">
                <a:solidFill>
                  <a:srgbClr val="0000FF"/>
                </a:solidFill>
                <a:latin typeface="Consolas" panose="020B0609020204030204" pitchFamily="49" charset="0"/>
              </a:rPr>
              <a:t>params</a:t>
            </a:r>
            <a:r>
              <a:rPr lang="en-US" sz="2400" dirty="0" smtClean="0">
                <a:solidFill>
                  <a:srgbClr val="0000FF"/>
                </a:solidFill>
                <a:latin typeface="Consolas" panose="020B0609020204030204" pitchFamily="49" charset="0"/>
              </a:rPr>
              <a:t> char</a:t>
            </a:r>
            <a:r>
              <a:rPr lang="en-US" sz="2400" dirty="0" smtClean="0">
                <a:latin typeface="Consolas" panose="020B0609020204030204" pitchFamily="49" charset="0"/>
              </a:rPr>
              <a:t>[]</a:t>
            </a:r>
            <a:r>
              <a:rPr lang="en-US" sz="2400" dirty="0">
                <a:latin typeface="Consolas" panose="020B0609020204030204" pitchFamily="49" charset="0"/>
              </a:rPr>
              <a:t> </a:t>
            </a:r>
            <a:r>
              <a:rPr lang="en-US" sz="2400" dirty="0" err="1" smtClean="0">
                <a:latin typeface="Consolas" panose="020B0609020204030204" pitchFamily="49" charset="0"/>
              </a:rPr>
              <a:t>acceptableChars</a:t>
            </a:r>
            <a:r>
              <a:rPr lang="en-US" sz="2400" dirty="0" smtClean="0">
                <a:latin typeface="Consolas" panose="020B0609020204030204" pitchFamily="49" charset="0"/>
              </a:rPr>
              <a:t>);</a:t>
            </a:r>
            <a:r>
              <a:rPr lang="en-US" sz="2400" dirty="0">
                <a:latin typeface="Consolas" panose="020B0609020204030204" pitchFamily="49" charset="0"/>
              </a:rPr>
              <a:t/>
            </a:r>
            <a:br>
              <a:rPr lang="en-US" sz="2400" dirty="0">
                <a:latin typeface="Consolas" panose="020B0609020204030204" pitchFamily="49" charset="0"/>
              </a:rPr>
            </a:br>
            <a:r>
              <a:rPr lang="en-US" sz="2400" dirty="0">
                <a:solidFill>
                  <a:srgbClr val="0000FF"/>
                </a:solidFill>
                <a:latin typeface="Consolas" panose="020B0609020204030204" pitchFamily="49" charset="0"/>
              </a:rPr>
              <a:t> </a:t>
            </a:r>
            <a:r>
              <a:rPr lang="en-US" sz="2400" dirty="0" smtClean="0">
                <a:solidFill>
                  <a:srgbClr val="0000FF"/>
                </a:solidFill>
                <a:latin typeface="Consolas" panose="020B0609020204030204" pitchFamily="49" charset="0"/>
              </a:rPr>
              <a:t>   </a:t>
            </a:r>
            <a:r>
              <a:rPr lang="en-US" sz="2400" dirty="0" smtClean="0">
                <a:solidFill>
                  <a:schemeClr val="accent5">
                    <a:lumMod val="75000"/>
                  </a:schemeClr>
                </a:solidFill>
                <a:latin typeface="Consolas" panose="020B0609020204030204" pitchFamily="49" charset="0"/>
              </a:rPr>
              <a:t>Token </a:t>
            </a:r>
            <a:r>
              <a:rPr lang="en-US" sz="2400" dirty="0" err="1" smtClean="0">
                <a:latin typeface="Consolas" panose="020B0609020204030204" pitchFamily="49" charset="0"/>
              </a:rPr>
              <a:t>ReadWhile</a:t>
            </a:r>
            <a:r>
              <a:rPr lang="en-US" sz="2400" dirty="0" smtClean="0">
                <a:latin typeface="Consolas" panose="020B0609020204030204" pitchFamily="49" charset="0"/>
              </a:rPr>
              <a:t>(</a:t>
            </a:r>
            <a:r>
              <a:rPr lang="en-US" sz="2400" dirty="0" err="1" smtClean="0">
                <a:latin typeface="Consolas" panose="020B0609020204030204" pitchFamily="49" charset="0"/>
              </a:rPr>
              <a:t>Func</a:t>
            </a:r>
            <a:r>
              <a:rPr lang="en-US" sz="2400" dirty="0" smtClean="0">
                <a:latin typeface="Consolas" panose="020B0609020204030204" pitchFamily="49" charset="0"/>
              </a:rPr>
              <a:t>&lt;</a:t>
            </a:r>
            <a:r>
              <a:rPr lang="en-US" sz="2400" dirty="0" smtClean="0">
                <a:solidFill>
                  <a:srgbClr val="0000FF"/>
                </a:solidFill>
                <a:latin typeface="Consolas" panose="020B0609020204030204" pitchFamily="49" charset="0"/>
              </a:rPr>
              <a:t>char</a:t>
            </a:r>
            <a:r>
              <a:rPr lang="en-US" sz="2400" dirty="0">
                <a:latin typeface="Consolas" panose="020B0609020204030204" pitchFamily="49" charset="0"/>
              </a:rPr>
              <a:t>, </a:t>
            </a:r>
            <a:r>
              <a:rPr lang="en-US" sz="2400" dirty="0">
                <a:solidFill>
                  <a:srgbClr val="0000FF"/>
                </a:solidFill>
                <a:latin typeface="Consolas" panose="020B0609020204030204" pitchFamily="49" charset="0"/>
              </a:rPr>
              <a:t>bool</a:t>
            </a:r>
            <a:r>
              <a:rPr lang="en-US" sz="2400" dirty="0">
                <a:latin typeface="Consolas" panose="020B0609020204030204" pitchFamily="49" charset="0"/>
              </a:rPr>
              <a:t>&gt; accept);</a:t>
            </a:r>
            <a:br>
              <a:rPr lang="en-US" sz="2400" dirty="0">
                <a:latin typeface="Consolas" panose="020B0609020204030204" pitchFamily="49" charset="0"/>
              </a:rPr>
            </a:br>
            <a:r>
              <a:rPr lang="en-US" sz="2400" dirty="0">
                <a:latin typeface="Consolas" panose="020B0609020204030204" pitchFamily="49" charset="0"/>
              </a:rPr>
              <a:t> </a:t>
            </a:r>
            <a:r>
              <a:rPr lang="en-US" sz="2400" dirty="0" smtClean="0">
                <a:latin typeface="Consolas" panose="020B0609020204030204" pitchFamily="49" charset="0"/>
              </a:rPr>
              <a:t>   </a:t>
            </a:r>
            <a:r>
              <a:rPr lang="en-US" sz="2400" dirty="0" err="1" smtClean="0">
                <a:solidFill>
                  <a:srgbClr val="0000FF"/>
                </a:solidFill>
                <a:latin typeface="Consolas" panose="020B0609020204030204" pitchFamily="49" charset="0"/>
              </a:rPr>
              <a:t>int</a:t>
            </a:r>
            <a:r>
              <a:rPr lang="en-US" sz="2400" dirty="0">
                <a:latin typeface="Consolas" panose="020B0609020204030204" pitchFamily="49" charset="0"/>
              </a:rPr>
              <a:t> </a:t>
            </a:r>
            <a:r>
              <a:rPr lang="en-US" sz="2400" dirty="0" smtClean="0">
                <a:latin typeface="Consolas" panose="020B0609020204030204" pitchFamily="49" charset="0"/>
              </a:rPr>
              <a:t>Position </a:t>
            </a:r>
            <a:r>
              <a:rPr lang="en-US" sz="2400" dirty="0">
                <a:latin typeface="Consolas" panose="020B0609020204030204" pitchFamily="49" charset="0"/>
              </a:rPr>
              <a:t>{ </a:t>
            </a:r>
            <a:r>
              <a:rPr lang="en-US" sz="2400" dirty="0">
                <a:solidFill>
                  <a:srgbClr val="0000FF"/>
                </a:solidFill>
                <a:latin typeface="Consolas" panose="020B0609020204030204" pitchFamily="49" charset="0"/>
              </a:rPr>
              <a:t>get</a:t>
            </a:r>
            <a:r>
              <a:rPr lang="en-US" sz="2400" dirty="0">
                <a:latin typeface="Consolas" panose="020B0609020204030204" pitchFamily="49" charset="0"/>
              </a:rPr>
              <a:t>; }</a:t>
            </a:r>
            <a:br>
              <a:rPr lang="en-US" sz="2400" dirty="0">
                <a:latin typeface="Consolas" panose="020B0609020204030204" pitchFamily="49" charset="0"/>
              </a:rPr>
            </a:br>
            <a:r>
              <a:rPr lang="en-US" sz="2400" dirty="0">
                <a:latin typeface="Consolas" panose="020B0609020204030204" pitchFamily="49" charset="0"/>
              </a:rPr>
              <a:t>    ....</a:t>
            </a:r>
            <a:endParaRPr lang="ru-RU" sz="2400" dirty="0">
              <a:latin typeface="Consolas" panose="020B0609020204030204" pitchFamily="49" charset="0"/>
            </a:endParaRPr>
          </a:p>
          <a:p>
            <a:pPr marL="0" indent="0">
              <a:buNone/>
            </a:pPr>
            <a:r>
              <a:rPr lang="en-US" sz="2400" dirty="0">
                <a:latin typeface="Consolas" panose="020B0609020204030204" pitchFamily="49" charset="0"/>
              </a:rPr>
              <a:t>}</a:t>
            </a:r>
          </a:p>
          <a:p>
            <a:endParaRPr lang="en-US" sz="2400" dirty="0"/>
          </a:p>
        </p:txBody>
      </p:sp>
      <p:sp>
        <p:nvSpPr>
          <p:cNvPr id="3" name="Заголовок 2"/>
          <p:cNvSpPr>
            <a:spLocks noGrp="1"/>
          </p:cNvSpPr>
          <p:nvPr>
            <p:ph type="title"/>
          </p:nvPr>
        </p:nvSpPr>
        <p:spPr/>
        <p:txBody>
          <a:bodyPr/>
          <a:lstStyle/>
          <a:p>
            <a:r>
              <a:rPr lang="en-US" dirty="0"/>
              <a:t>composability</a:t>
            </a:r>
          </a:p>
        </p:txBody>
      </p:sp>
    </p:spTree>
    <p:extLst>
      <p:ext uri="{BB962C8B-B14F-4D97-AF65-F5344CB8AC3E}">
        <p14:creationId xmlns:p14="http://schemas.microsoft.com/office/powerpoint/2010/main" val="363441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dirty="0">
                <a:solidFill>
                  <a:srgbClr val="0000FF"/>
                </a:solidFill>
                <a:latin typeface="Consolas" panose="020B0609020204030204" pitchFamily="49" charset="0"/>
              </a:rPr>
              <a:t>string</a:t>
            </a:r>
            <a:r>
              <a:rPr lang="en-US" dirty="0">
                <a:latin typeface="Consolas" panose="020B0609020204030204" pitchFamily="49" charset="0"/>
              </a:rPr>
              <a:t>[] </a:t>
            </a:r>
            <a:r>
              <a:rPr lang="en-US" dirty="0" err="1">
                <a:latin typeface="Consolas" panose="020B0609020204030204" pitchFamily="49" charset="0"/>
              </a:rPr>
              <a:t>ReadFields</a:t>
            </a:r>
            <a:r>
              <a:rPr lang="en-US" dirty="0">
                <a:latin typeface="Consolas" panose="020B0609020204030204" pitchFamily="49" charset="0"/>
              </a:rPr>
              <a:t>(</a:t>
            </a:r>
            <a:r>
              <a:rPr lang="en-US" dirty="0">
                <a:solidFill>
                  <a:srgbClr val="0000FF"/>
                </a:solidFill>
                <a:latin typeface="Consolas" panose="020B0609020204030204" pitchFamily="49" charset="0"/>
              </a:rPr>
              <a:t>string</a:t>
            </a:r>
            <a:r>
              <a:rPr lang="en-US" dirty="0">
                <a:latin typeface="Consolas" panose="020B0609020204030204" pitchFamily="49" charset="0"/>
              </a:rPr>
              <a:t> line)</a:t>
            </a:r>
            <a:endParaRPr lang="en-US" sz="2800" dirty="0">
              <a:latin typeface="Consolas" panose="020B0609020204030204" pitchFamily="49" charset="0"/>
            </a:endParaRPr>
          </a:p>
          <a:p>
            <a:pPr marL="0" indent="0">
              <a:buNone/>
            </a:pPr>
            <a:r>
              <a:rPr lang="en-US" sz="2800" dirty="0">
                <a:solidFill>
                  <a:srgbClr val="0000FF"/>
                </a:solidFill>
                <a:latin typeface="Consolas" panose="020B0609020204030204" pitchFamily="49" charset="0"/>
              </a:rPr>
              <a:t>	</a:t>
            </a:r>
            <a:r>
              <a:rPr lang="en-US" sz="2800" dirty="0" smtClean="0">
                <a:solidFill>
                  <a:schemeClr val="accent5">
                    <a:lumMod val="75000"/>
                  </a:schemeClr>
                </a:solidFill>
                <a:latin typeface="Consolas" panose="020B0609020204030204" pitchFamily="49" charset="0"/>
              </a:rPr>
              <a:t>Token</a:t>
            </a:r>
            <a:r>
              <a:rPr lang="en-US" sz="2800" dirty="0">
                <a:latin typeface="Consolas" panose="020B0609020204030204" pitchFamily="49" charset="0"/>
              </a:rPr>
              <a:t> </a:t>
            </a:r>
            <a:r>
              <a:rPr lang="en-US" sz="2800" dirty="0" err="1" smtClean="0">
                <a:latin typeface="Consolas" panose="020B0609020204030204" pitchFamily="49" charset="0"/>
              </a:rPr>
              <a:t>SkipSpaces</a:t>
            </a:r>
            <a:r>
              <a:rPr lang="en-US" sz="2800" dirty="0" smtClean="0">
                <a:latin typeface="Consolas" panose="020B0609020204030204" pitchFamily="49" charset="0"/>
              </a:rPr>
              <a:t>(</a:t>
            </a:r>
            <a:r>
              <a:rPr lang="en-US" sz="2800" dirty="0">
                <a:solidFill>
                  <a:srgbClr val="0000FF"/>
                </a:solidFill>
                <a:latin typeface="Consolas" panose="020B0609020204030204" pitchFamily="49" charset="0"/>
              </a:rPr>
              <a:t>this</a:t>
            </a:r>
            <a:r>
              <a:rPr lang="en-US" sz="2800" dirty="0" smtClean="0">
                <a:latin typeface="Consolas" panose="020B0609020204030204" pitchFamily="49" charset="0"/>
              </a:rPr>
              <a:t> </a:t>
            </a:r>
            <a:r>
              <a:rPr lang="en-US" sz="2800" dirty="0" err="1" smtClean="0">
                <a:solidFill>
                  <a:schemeClr val="accent5">
                    <a:lumMod val="75000"/>
                  </a:schemeClr>
                </a:solidFill>
                <a:latin typeface="Consolas" panose="020B0609020204030204" pitchFamily="49" charset="0"/>
              </a:rPr>
              <a:t>TokenReader</a:t>
            </a:r>
            <a:r>
              <a:rPr lang="en-US" sz="2800" dirty="0" smtClean="0">
                <a:solidFill>
                  <a:srgbClr val="0000FF"/>
                </a:solidFill>
                <a:latin typeface="Consolas" panose="020B0609020204030204" pitchFamily="49" charset="0"/>
              </a:rPr>
              <a:t> </a:t>
            </a:r>
            <a:r>
              <a:rPr lang="en-US" sz="2800" dirty="0" smtClean="0">
                <a:latin typeface="Consolas" panose="020B0609020204030204" pitchFamily="49" charset="0"/>
              </a:rPr>
              <a:t>reader) </a:t>
            </a:r>
            <a:endParaRPr lang="en-US" sz="2800" dirty="0">
              <a:latin typeface="Consolas" panose="020B0609020204030204" pitchFamily="49" charset="0"/>
            </a:endParaRPr>
          </a:p>
          <a:p>
            <a:pPr marL="0" indent="0">
              <a:buNone/>
            </a:pPr>
            <a:r>
              <a:rPr lang="en-US" sz="2800" dirty="0">
                <a:solidFill>
                  <a:srgbClr val="0000FF"/>
                </a:solidFill>
                <a:latin typeface="Consolas" panose="020B0609020204030204" pitchFamily="49" charset="0"/>
              </a:rPr>
              <a:t>	</a:t>
            </a:r>
            <a:r>
              <a:rPr lang="en-US" sz="2800" dirty="0" smtClean="0">
                <a:solidFill>
                  <a:schemeClr val="accent5">
                    <a:lumMod val="75000"/>
                  </a:schemeClr>
                </a:solidFill>
                <a:latin typeface="Consolas" panose="020B0609020204030204" pitchFamily="49" charset="0"/>
              </a:rPr>
              <a:t>Token</a:t>
            </a:r>
            <a:r>
              <a:rPr lang="en-US" sz="2800" dirty="0">
                <a:latin typeface="Consolas" panose="020B0609020204030204" pitchFamily="49" charset="0"/>
              </a:rPr>
              <a:t> </a:t>
            </a:r>
            <a:r>
              <a:rPr lang="en-US" sz="2800" dirty="0" err="1" smtClean="0">
                <a:latin typeface="Consolas" panose="020B0609020204030204" pitchFamily="49" charset="0"/>
              </a:rPr>
              <a:t>ReadField</a:t>
            </a:r>
            <a:r>
              <a:rPr lang="en-US" sz="2800" dirty="0" smtClean="0">
                <a:latin typeface="Consolas" panose="020B0609020204030204" pitchFamily="49" charset="0"/>
              </a:rPr>
              <a:t>(</a:t>
            </a:r>
            <a:r>
              <a:rPr lang="en-US" sz="2800" dirty="0">
                <a:solidFill>
                  <a:srgbClr val="0000FF"/>
                </a:solidFill>
                <a:latin typeface="Consolas" panose="020B0609020204030204" pitchFamily="49" charset="0"/>
              </a:rPr>
              <a:t>this</a:t>
            </a:r>
            <a:r>
              <a:rPr lang="en-US" sz="2800" dirty="0">
                <a:latin typeface="Consolas" panose="020B0609020204030204" pitchFamily="49" charset="0"/>
              </a:rPr>
              <a:t> </a:t>
            </a:r>
            <a:r>
              <a:rPr lang="en-US" sz="2800" dirty="0" err="1" smtClean="0">
                <a:solidFill>
                  <a:schemeClr val="accent5">
                    <a:lumMod val="75000"/>
                  </a:schemeClr>
                </a:solidFill>
                <a:latin typeface="Consolas" panose="020B0609020204030204" pitchFamily="49" charset="0"/>
              </a:rPr>
              <a:t>TokenReader</a:t>
            </a:r>
            <a:r>
              <a:rPr lang="en-US" sz="2800" dirty="0" smtClean="0">
                <a:solidFill>
                  <a:srgbClr val="0000FF"/>
                </a:solidFill>
                <a:latin typeface="Consolas" panose="020B0609020204030204" pitchFamily="49" charset="0"/>
              </a:rPr>
              <a:t> </a:t>
            </a:r>
            <a:r>
              <a:rPr lang="en-US" sz="2800" dirty="0">
                <a:latin typeface="Consolas" panose="020B0609020204030204" pitchFamily="49" charset="0"/>
              </a:rPr>
              <a:t>reader</a:t>
            </a:r>
            <a:r>
              <a:rPr lang="en-US" sz="2800" dirty="0" smtClean="0">
                <a:latin typeface="Consolas" panose="020B0609020204030204" pitchFamily="49" charset="0"/>
              </a:rPr>
              <a:t>) </a:t>
            </a:r>
            <a:endParaRPr lang="en-US" sz="2800" dirty="0">
              <a:latin typeface="Consolas" panose="020B0609020204030204" pitchFamily="49" charset="0"/>
            </a:endParaRPr>
          </a:p>
          <a:p>
            <a:pPr marL="400050" lvl="1" indent="0">
              <a:buNone/>
            </a:pPr>
            <a:r>
              <a:rPr lang="en-US" sz="2400" dirty="0" smtClean="0">
                <a:solidFill>
                  <a:srgbClr val="0000FF"/>
                </a:solidFill>
                <a:latin typeface="Consolas" panose="020B0609020204030204" pitchFamily="49" charset="0"/>
              </a:rPr>
              <a:t>	    </a:t>
            </a:r>
            <a:r>
              <a:rPr lang="en-US" sz="2400" dirty="0" smtClean="0">
                <a:solidFill>
                  <a:schemeClr val="accent5">
                    <a:lumMod val="75000"/>
                  </a:schemeClr>
                </a:solidFill>
                <a:latin typeface="Consolas" panose="020B0609020204030204" pitchFamily="49" charset="0"/>
              </a:rPr>
              <a:t>Token</a:t>
            </a:r>
            <a:r>
              <a:rPr lang="en-US" sz="2400" dirty="0">
                <a:latin typeface="Consolas" panose="020B0609020204030204" pitchFamily="49" charset="0"/>
              </a:rPr>
              <a:t> </a:t>
            </a:r>
            <a:r>
              <a:rPr lang="en-US" sz="2400" dirty="0" err="1" smtClean="0">
                <a:latin typeface="Consolas" panose="020B0609020204030204" pitchFamily="49" charset="0"/>
              </a:rPr>
              <a:t>ReadSimpleField</a:t>
            </a:r>
            <a:r>
              <a:rPr lang="en-US" sz="2400" dirty="0" smtClean="0">
                <a:latin typeface="Consolas" panose="020B0609020204030204" pitchFamily="49" charset="0"/>
              </a:rPr>
              <a:t>(</a:t>
            </a:r>
            <a:r>
              <a:rPr lang="en-US" sz="2400" dirty="0">
                <a:solidFill>
                  <a:srgbClr val="0000FF"/>
                </a:solidFill>
                <a:latin typeface="Consolas" panose="020B0609020204030204" pitchFamily="49" charset="0"/>
              </a:rPr>
              <a:t>this</a:t>
            </a:r>
            <a:r>
              <a:rPr lang="en-US" sz="2400" dirty="0">
                <a:latin typeface="Consolas" panose="020B0609020204030204" pitchFamily="49" charset="0"/>
              </a:rPr>
              <a:t> </a:t>
            </a:r>
            <a:r>
              <a:rPr lang="en-US" sz="2400" dirty="0" err="1" smtClean="0">
                <a:solidFill>
                  <a:schemeClr val="accent5">
                    <a:lumMod val="75000"/>
                  </a:schemeClr>
                </a:solidFill>
                <a:latin typeface="Consolas" panose="020B0609020204030204" pitchFamily="49" charset="0"/>
              </a:rPr>
              <a:t>TokenReader</a:t>
            </a:r>
            <a:r>
              <a:rPr lang="en-US" sz="2400" dirty="0" smtClean="0">
                <a:solidFill>
                  <a:srgbClr val="0000FF"/>
                </a:solidFill>
                <a:latin typeface="Consolas" panose="020B0609020204030204" pitchFamily="49" charset="0"/>
              </a:rPr>
              <a:t> </a:t>
            </a:r>
            <a:r>
              <a:rPr lang="en-US" sz="2400" dirty="0">
                <a:latin typeface="Consolas" panose="020B0609020204030204" pitchFamily="49" charset="0"/>
              </a:rPr>
              <a:t>reader</a:t>
            </a:r>
            <a:r>
              <a:rPr lang="en-US" sz="2400" dirty="0" smtClean="0">
                <a:latin typeface="Consolas" panose="020B0609020204030204" pitchFamily="49" charset="0"/>
              </a:rPr>
              <a:t>) </a:t>
            </a:r>
            <a:endParaRPr lang="en-US" sz="2400" dirty="0">
              <a:latin typeface="Consolas" panose="020B0609020204030204" pitchFamily="49" charset="0"/>
            </a:endParaRPr>
          </a:p>
          <a:p>
            <a:pPr marL="400050" lvl="1" indent="0">
              <a:buNone/>
            </a:pPr>
            <a:r>
              <a:rPr lang="en-US" sz="2400" dirty="0">
                <a:solidFill>
                  <a:srgbClr val="0000FF"/>
                </a:solidFill>
                <a:latin typeface="Consolas" panose="020B0609020204030204" pitchFamily="49" charset="0"/>
              </a:rPr>
              <a:t>	</a:t>
            </a:r>
            <a:r>
              <a:rPr lang="en-US" sz="2400" dirty="0" smtClean="0">
                <a:solidFill>
                  <a:srgbClr val="0000FF"/>
                </a:solidFill>
                <a:latin typeface="Consolas" panose="020B0609020204030204" pitchFamily="49" charset="0"/>
              </a:rPr>
              <a:t>    </a:t>
            </a:r>
            <a:r>
              <a:rPr lang="en-US" sz="2400" dirty="0" smtClean="0">
                <a:solidFill>
                  <a:schemeClr val="accent5">
                    <a:lumMod val="75000"/>
                  </a:schemeClr>
                </a:solidFill>
                <a:latin typeface="Consolas" panose="020B0609020204030204" pitchFamily="49" charset="0"/>
              </a:rPr>
              <a:t>Token</a:t>
            </a:r>
            <a:r>
              <a:rPr lang="en-US" sz="2400" dirty="0">
                <a:latin typeface="Consolas" panose="020B0609020204030204" pitchFamily="49" charset="0"/>
              </a:rPr>
              <a:t> </a:t>
            </a:r>
            <a:r>
              <a:rPr lang="en-US" sz="2400" dirty="0" err="1" smtClean="0">
                <a:latin typeface="Consolas" panose="020B0609020204030204" pitchFamily="49" charset="0"/>
              </a:rPr>
              <a:t>ReadQuotedField</a:t>
            </a:r>
            <a:r>
              <a:rPr lang="en-US" sz="2400" dirty="0" smtClean="0">
                <a:latin typeface="Consolas" panose="020B0609020204030204" pitchFamily="49" charset="0"/>
              </a:rPr>
              <a:t>(</a:t>
            </a:r>
            <a:r>
              <a:rPr lang="en-US" sz="2400" dirty="0">
                <a:solidFill>
                  <a:srgbClr val="0000FF"/>
                </a:solidFill>
                <a:latin typeface="Consolas" panose="020B0609020204030204" pitchFamily="49" charset="0"/>
              </a:rPr>
              <a:t>this</a:t>
            </a:r>
            <a:r>
              <a:rPr lang="en-US" sz="2400" dirty="0">
                <a:latin typeface="Consolas" panose="020B0609020204030204" pitchFamily="49" charset="0"/>
              </a:rPr>
              <a:t> </a:t>
            </a:r>
            <a:r>
              <a:rPr lang="en-US" sz="2400" dirty="0" err="1" smtClean="0">
                <a:solidFill>
                  <a:schemeClr val="accent5">
                    <a:lumMod val="75000"/>
                  </a:schemeClr>
                </a:solidFill>
                <a:latin typeface="Consolas" panose="020B0609020204030204" pitchFamily="49" charset="0"/>
              </a:rPr>
              <a:t>TokenReader</a:t>
            </a:r>
            <a:r>
              <a:rPr lang="en-US" sz="2400" dirty="0" smtClean="0">
                <a:solidFill>
                  <a:srgbClr val="0000FF"/>
                </a:solidFill>
                <a:latin typeface="Consolas" panose="020B0609020204030204" pitchFamily="49" charset="0"/>
              </a:rPr>
              <a:t> </a:t>
            </a:r>
            <a:r>
              <a:rPr lang="en-US" sz="2400" dirty="0">
                <a:latin typeface="Consolas" panose="020B0609020204030204" pitchFamily="49" charset="0"/>
              </a:rPr>
              <a:t>reader</a:t>
            </a:r>
            <a:r>
              <a:rPr lang="en-US" sz="2400" dirty="0" smtClean="0">
                <a:latin typeface="Consolas" panose="020B0609020204030204" pitchFamily="49" charset="0"/>
              </a:rPr>
              <a:t>)</a:t>
            </a:r>
            <a:endParaRPr lang="ru-RU" sz="2400" dirty="0">
              <a:latin typeface="Consolas" panose="020B0609020204030204" pitchFamily="49" charset="0"/>
            </a:endParaRPr>
          </a:p>
        </p:txBody>
      </p:sp>
      <p:sp>
        <p:nvSpPr>
          <p:cNvPr id="3" name="Заголовок 2"/>
          <p:cNvSpPr>
            <a:spLocks noGrp="1"/>
          </p:cNvSpPr>
          <p:nvPr>
            <p:ph type="title"/>
          </p:nvPr>
        </p:nvSpPr>
        <p:spPr/>
        <p:txBody>
          <a:bodyPr/>
          <a:lstStyle/>
          <a:p>
            <a:r>
              <a:rPr lang="en-US" dirty="0"/>
              <a:t>composability</a:t>
            </a:r>
          </a:p>
        </p:txBody>
      </p:sp>
    </p:spTree>
    <p:extLst>
      <p:ext uri="{BB962C8B-B14F-4D97-AF65-F5344CB8AC3E}">
        <p14:creationId xmlns:p14="http://schemas.microsoft.com/office/powerpoint/2010/main" val="232901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pPr marL="0" indent="0">
              <a:buNone/>
            </a:pPr>
            <a:r>
              <a:rPr lang="en-US" dirty="0">
                <a:latin typeface="Consolas" panose="020B0609020204030204" pitchFamily="49" charset="0"/>
              </a:rPr>
              <a:t>T[] Rotate&lt;T&gt;(T[] array, </a:t>
            </a:r>
            <a:r>
              <a:rPr lang="en-US" dirty="0" err="1">
                <a:solidFill>
                  <a:srgbClr val="0000FF"/>
                </a:solidFill>
                <a:latin typeface="Consolas" panose="020B0609020204030204" pitchFamily="49" charset="0"/>
              </a:rPr>
              <a:t>int</a:t>
            </a:r>
            <a:r>
              <a:rPr lang="en-US" sz="3600" dirty="0">
                <a:latin typeface="Consolas" panose="020B0609020204030204" pitchFamily="49" charset="0"/>
              </a:rPr>
              <a:t> </a:t>
            </a:r>
            <a:r>
              <a:rPr lang="en-US" dirty="0" err="1">
                <a:latin typeface="Consolas" panose="020B0609020204030204" pitchFamily="49" charset="0"/>
              </a:rPr>
              <a:t>shiftSize</a:t>
            </a:r>
            <a:r>
              <a:rPr lang="en-US" dirty="0">
                <a:latin typeface="Consolas" panose="020B0609020204030204" pitchFamily="49" charset="0"/>
              </a:rPr>
              <a:t>)</a:t>
            </a:r>
          </a:p>
          <a:p>
            <a:pPr marL="400050" lvl="1" indent="0">
              <a:buNone/>
            </a:pPr>
            <a:r>
              <a:rPr lang="en-US" sz="2400" dirty="0">
                <a:latin typeface="Consolas" panose="020B0609020204030204" pitchFamily="49" charset="0"/>
              </a:rPr>
              <a:t>Rotate(</a:t>
            </a:r>
            <a:r>
              <a:rPr lang="en-US" sz="2400" dirty="0">
                <a:solidFill>
                  <a:srgbClr val="0000FF"/>
                </a:solidFill>
                <a:latin typeface="Consolas" panose="020B0609020204030204" pitchFamily="49" charset="0"/>
              </a:rPr>
              <a:t>new</a:t>
            </a:r>
            <a:r>
              <a:rPr lang="en-US" sz="2400" dirty="0">
                <a:latin typeface="Consolas" panose="020B0609020204030204" pitchFamily="49" charset="0"/>
              </a:rPr>
              <a:t>[] {1,</a:t>
            </a:r>
            <a:r>
              <a:rPr lang="ru-RU" sz="2400" dirty="0">
                <a:latin typeface="Consolas" panose="020B0609020204030204" pitchFamily="49" charset="0"/>
              </a:rPr>
              <a:t> </a:t>
            </a:r>
            <a:r>
              <a:rPr lang="en-US" sz="2400" dirty="0">
                <a:latin typeface="Consolas" panose="020B0609020204030204" pitchFamily="49" charset="0"/>
              </a:rPr>
              <a:t>2,</a:t>
            </a:r>
            <a:r>
              <a:rPr lang="ru-RU" sz="2400" dirty="0">
                <a:latin typeface="Consolas" panose="020B0609020204030204" pitchFamily="49" charset="0"/>
              </a:rPr>
              <a:t> </a:t>
            </a:r>
            <a:r>
              <a:rPr lang="en-US" sz="2400" dirty="0">
                <a:latin typeface="Consolas" panose="020B0609020204030204" pitchFamily="49" charset="0"/>
              </a:rPr>
              <a:t>3,</a:t>
            </a:r>
            <a:r>
              <a:rPr lang="ru-RU" sz="2400" dirty="0">
                <a:latin typeface="Consolas" panose="020B0609020204030204" pitchFamily="49" charset="0"/>
              </a:rPr>
              <a:t> </a:t>
            </a:r>
            <a:r>
              <a:rPr lang="en-US" sz="2400" dirty="0">
                <a:latin typeface="Consolas" panose="020B0609020204030204" pitchFamily="49" charset="0"/>
              </a:rPr>
              <a:t>4,</a:t>
            </a:r>
            <a:r>
              <a:rPr lang="ru-RU" sz="2400" dirty="0">
                <a:latin typeface="Consolas" panose="020B0609020204030204" pitchFamily="49" charset="0"/>
              </a:rPr>
              <a:t> </a:t>
            </a:r>
            <a:r>
              <a:rPr lang="en-US" sz="2400" dirty="0">
                <a:latin typeface="Consolas" panose="020B0609020204030204" pitchFamily="49" charset="0"/>
              </a:rPr>
              <a:t>5}, 2) → {3,</a:t>
            </a:r>
            <a:r>
              <a:rPr lang="ru-RU" sz="2400" dirty="0">
                <a:latin typeface="Consolas" panose="020B0609020204030204" pitchFamily="49" charset="0"/>
              </a:rPr>
              <a:t> </a:t>
            </a:r>
            <a:r>
              <a:rPr lang="en-US" sz="2400" dirty="0">
                <a:latin typeface="Consolas" panose="020B0609020204030204" pitchFamily="49" charset="0"/>
              </a:rPr>
              <a:t>4,</a:t>
            </a:r>
            <a:r>
              <a:rPr lang="ru-RU" sz="2400" dirty="0">
                <a:latin typeface="Consolas" panose="020B0609020204030204" pitchFamily="49" charset="0"/>
              </a:rPr>
              <a:t> </a:t>
            </a:r>
            <a:r>
              <a:rPr lang="en-US" sz="2400" dirty="0">
                <a:latin typeface="Consolas" panose="020B0609020204030204" pitchFamily="49" charset="0"/>
              </a:rPr>
              <a:t>5,</a:t>
            </a:r>
            <a:r>
              <a:rPr lang="ru-RU" sz="2400" dirty="0">
                <a:latin typeface="Consolas" panose="020B0609020204030204" pitchFamily="49" charset="0"/>
              </a:rPr>
              <a:t> </a:t>
            </a:r>
            <a:r>
              <a:rPr lang="en-US" sz="2400" dirty="0">
                <a:latin typeface="Consolas" panose="020B0609020204030204" pitchFamily="49" charset="0"/>
              </a:rPr>
              <a:t>1,</a:t>
            </a:r>
            <a:r>
              <a:rPr lang="ru-RU" sz="2400" dirty="0">
                <a:latin typeface="Consolas" panose="020B0609020204030204" pitchFamily="49" charset="0"/>
              </a:rPr>
              <a:t> </a:t>
            </a:r>
            <a:r>
              <a:rPr lang="en-US" sz="2400" dirty="0">
                <a:latin typeface="Consolas" panose="020B0609020204030204" pitchFamily="49" charset="0"/>
              </a:rPr>
              <a:t>2}</a:t>
            </a:r>
            <a:endParaRPr lang="en-US" sz="3200" dirty="0">
              <a:latin typeface="Consolas" panose="020B0609020204030204" pitchFamily="49" charset="0"/>
            </a:endParaRPr>
          </a:p>
          <a:p>
            <a:pPr marL="0" indent="0">
              <a:buNone/>
            </a:pPr>
            <a:r>
              <a:rPr lang="ru-RU" dirty="0">
                <a:solidFill>
                  <a:schemeClr val="accent1"/>
                </a:solidFill>
              </a:rPr>
              <a:t>Как решать?</a:t>
            </a:r>
            <a:endParaRPr lang="en-US" dirty="0">
              <a:solidFill>
                <a:schemeClr val="accent1"/>
              </a:solidFill>
            </a:endParaRPr>
          </a:p>
          <a:p>
            <a:pPr marL="0" indent="0">
              <a:buNone/>
            </a:pPr>
            <a:endParaRPr lang="en-US" dirty="0"/>
          </a:p>
          <a:p>
            <a:pPr marL="0" indent="0">
              <a:buNone/>
            </a:pPr>
            <a:r>
              <a:rPr lang="ru-RU" dirty="0">
                <a:solidFill>
                  <a:schemeClr val="accent1"/>
                </a:solidFill>
              </a:rPr>
              <a:t>Решение</a:t>
            </a:r>
          </a:p>
          <a:p>
            <a:pPr marL="0" indent="0">
              <a:buNone/>
            </a:pPr>
            <a:r>
              <a:rPr lang="en-US" dirty="0" err="1">
                <a:latin typeface="Consolas" panose="020B0609020204030204" pitchFamily="49" charset="0"/>
              </a:rPr>
              <a:t>array.Skip</a:t>
            </a:r>
            <a:r>
              <a:rPr lang="en-US" dirty="0">
                <a:latin typeface="Consolas" panose="020B0609020204030204" pitchFamily="49" charset="0"/>
              </a:rPr>
              <a:t>(</a:t>
            </a:r>
            <a:r>
              <a:rPr lang="en-US" dirty="0" err="1">
                <a:latin typeface="Consolas" panose="020B0609020204030204" pitchFamily="49" charset="0"/>
              </a:rPr>
              <a:t>shiftSize</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Concat</a:t>
            </a:r>
            <a:r>
              <a:rPr lang="en-US" dirty="0">
                <a:latin typeface="Consolas" panose="020B0609020204030204" pitchFamily="49" charset="0"/>
              </a:rPr>
              <a:t>(</a:t>
            </a:r>
            <a:r>
              <a:rPr lang="en-US" dirty="0" err="1">
                <a:latin typeface="Consolas" panose="020B0609020204030204" pitchFamily="49" charset="0"/>
              </a:rPr>
              <a:t>array.Take</a:t>
            </a:r>
            <a:r>
              <a:rPr lang="en-US" dirty="0">
                <a:latin typeface="Consolas" panose="020B0609020204030204" pitchFamily="49" charset="0"/>
              </a:rPr>
              <a:t>(</a:t>
            </a:r>
            <a:r>
              <a:rPr lang="en-US" dirty="0" err="1">
                <a:latin typeface="Consolas" panose="020B0609020204030204" pitchFamily="49" charset="0"/>
              </a:rPr>
              <a:t>shiftSize</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ToArray</a:t>
            </a:r>
            <a:r>
              <a:rPr lang="en-US" dirty="0">
                <a:latin typeface="Consolas" panose="020B0609020204030204" pitchFamily="49" charset="0"/>
              </a:rPr>
              <a:t>();</a:t>
            </a:r>
          </a:p>
        </p:txBody>
      </p:sp>
      <p:sp>
        <p:nvSpPr>
          <p:cNvPr id="2" name="Заголовок 1"/>
          <p:cNvSpPr>
            <a:spLocks noGrp="1"/>
          </p:cNvSpPr>
          <p:nvPr>
            <p:ph type="title"/>
          </p:nvPr>
        </p:nvSpPr>
        <p:spPr/>
        <p:txBody>
          <a:bodyPr>
            <a:normAutofit fontScale="90000"/>
          </a:bodyPr>
          <a:lstStyle/>
          <a:p>
            <a:r>
              <a:rPr lang="ru-RU" dirty="0">
                <a:solidFill>
                  <a:schemeClr val="tx1"/>
                </a:solidFill>
              </a:rPr>
              <a:t>задача</a:t>
            </a:r>
            <a:r>
              <a:rPr lang="ru-RU" dirty="0"/>
              <a:t> циклический сдвиг</a:t>
            </a:r>
          </a:p>
        </p:txBody>
      </p:sp>
    </p:spTree>
    <p:extLst>
      <p:ext uri="{BB962C8B-B14F-4D97-AF65-F5344CB8AC3E}">
        <p14:creationId xmlns:p14="http://schemas.microsoft.com/office/powerpoint/2010/main" val="4129566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85000" lnSpcReduction="20000"/>
          </a:bodyPr>
          <a:lstStyle/>
          <a:p>
            <a:pPr marL="0" indent="0">
              <a:buNone/>
            </a:pPr>
            <a:r>
              <a:rPr lang="ru-RU" dirty="0"/>
              <a:t>А если мы хотим сделать это </a:t>
            </a:r>
            <a:r>
              <a:rPr lang="en-US" dirty="0">
                <a:solidFill>
                  <a:schemeClr val="accent1"/>
                </a:solidFill>
              </a:rPr>
              <a:t>In Place</a:t>
            </a:r>
            <a:r>
              <a:rPr lang="ru-RU" dirty="0"/>
              <a:t>, без выделения дополнительной памяти?</a:t>
            </a:r>
          </a:p>
          <a:p>
            <a:pPr marL="0" indent="0">
              <a:buNone/>
            </a:pPr>
            <a:endParaRPr lang="ru-RU" dirty="0"/>
          </a:p>
          <a:p>
            <a:pPr marL="0" indent="0">
              <a:buNone/>
            </a:pPr>
            <a:r>
              <a:rPr lang="en-US" b="1" dirty="0">
                <a:solidFill>
                  <a:srgbClr val="0000FF"/>
                </a:solidFill>
                <a:latin typeface="Consolas" panose="020B0609020204030204" pitchFamily="49" charset="0"/>
              </a:rPr>
              <a:t>void</a:t>
            </a:r>
            <a:r>
              <a:rPr lang="en-US" sz="3600" dirty="0">
                <a:latin typeface="Consolas" panose="020B0609020204030204" pitchFamily="49" charset="0"/>
              </a:rPr>
              <a:t> </a:t>
            </a:r>
            <a:r>
              <a:rPr lang="en-US" dirty="0">
                <a:latin typeface="Consolas" panose="020B0609020204030204" pitchFamily="49" charset="0"/>
              </a:rPr>
              <a:t>Rotate&lt;T&gt;(T[] array, </a:t>
            </a:r>
            <a:r>
              <a:rPr lang="en-US" dirty="0" err="1">
                <a:solidFill>
                  <a:srgbClr val="0000FF"/>
                </a:solidFill>
                <a:latin typeface="Consolas" panose="020B0609020204030204" pitchFamily="49" charset="0"/>
              </a:rPr>
              <a:t>int</a:t>
            </a:r>
            <a:r>
              <a:rPr lang="en-US" sz="3600" dirty="0">
                <a:latin typeface="Consolas" panose="020B0609020204030204" pitchFamily="49" charset="0"/>
              </a:rPr>
              <a:t> </a:t>
            </a:r>
            <a:r>
              <a:rPr lang="en-US" dirty="0" err="1">
                <a:latin typeface="Consolas" panose="020B0609020204030204" pitchFamily="49" charset="0"/>
              </a:rPr>
              <a:t>shiftSize</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29" indent="0">
              <a:buNone/>
            </a:pPr>
            <a:r>
              <a:rPr lang="en-US" dirty="0">
                <a:solidFill>
                  <a:srgbClr val="008000"/>
                </a:solidFill>
                <a:latin typeface="Consolas" panose="020B0609020204030204" pitchFamily="49" charset="0"/>
              </a:rPr>
              <a:t>//</a:t>
            </a:r>
            <a:r>
              <a:rPr lang="ru-RU" dirty="0">
                <a:solidFill>
                  <a:srgbClr val="008000"/>
                </a:solidFill>
                <a:latin typeface="Consolas" panose="020B0609020204030204" pitchFamily="49" charset="0"/>
              </a:rPr>
              <a:t>пример использования</a:t>
            </a:r>
            <a:endParaRPr lang="en-US" dirty="0">
              <a:solidFill>
                <a:srgbClr val="008000"/>
              </a:solidFill>
              <a:latin typeface="Consolas" panose="020B0609020204030204" pitchFamily="49" charset="0"/>
            </a:endParaRPr>
          </a:p>
          <a:p>
            <a:pPr marL="29" indent="0">
              <a:buNone/>
            </a:pPr>
            <a:r>
              <a:rPr lang="en-US" dirty="0" err="1">
                <a:solidFill>
                  <a:srgbClr val="0000FF"/>
                </a:solidFill>
                <a:latin typeface="Consolas" panose="020B0609020204030204" pitchFamily="49" charset="0"/>
              </a:rPr>
              <a:t>var</a:t>
            </a:r>
            <a:r>
              <a:rPr lang="en-US" dirty="0">
                <a:latin typeface="Consolas" panose="020B0609020204030204" pitchFamily="49" charset="0"/>
              </a:rPr>
              <a:t> </a:t>
            </a:r>
            <a:r>
              <a:rPr lang="en-US" dirty="0" err="1">
                <a:latin typeface="Consolas" panose="020B0609020204030204" pitchFamily="49" charset="0"/>
              </a:rPr>
              <a:t>arr</a:t>
            </a:r>
            <a:r>
              <a:rPr lang="en-US" dirty="0">
                <a:latin typeface="Consolas" panose="020B0609020204030204" pitchFamily="49" charset="0"/>
              </a:rPr>
              <a:t> = </a:t>
            </a:r>
            <a:r>
              <a:rPr lang="en-US" dirty="0">
                <a:solidFill>
                  <a:srgbClr val="0000FF"/>
                </a:solidFill>
                <a:latin typeface="Consolas" panose="020B0609020204030204" pitchFamily="49" charset="0"/>
              </a:rPr>
              <a:t>new</a:t>
            </a:r>
            <a:r>
              <a:rPr lang="en-US" dirty="0">
                <a:latin typeface="Consolas" panose="020B0609020204030204" pitchFamily="49" charset="0"/>
              </a:rPr>
              <a:t>[]</a:t>
            </a:r>
            <a:r>
              <a:rPr lang="ru-RU" dirty="0">
                <a:latin typeface="Consolas" panose="020B0609020204030204" pitchFamily="49" charset="0"/>
              </a:rPr>
              <a:t> </a:t>
            </a:r>
            <a:r>
              <a:rPr lang="en-US" dirty="0">
                <a:latin typeface="Consolas" panose="020B0609020204030204" pitchFamily="49" charset="0"/>
              </a:rPr>
              <a:t>{</a:t>
            </a:r>
            <a:r>
              <a:rPr lang="ru-RU" dirty="0">
                <a:latin typeface="Consolas" panose="020B0609020204030204" pitchFamily="49" charset="0"/>
              </a:rPr>
              <a:t> </a:t>
            </a:r>
            <a:r>
              <a:rPr lang="en-US" dirty="0">
                <a:latin typeface="Consolas" panose="020B0609020204030204" pitchFamily="49" charset="0"/>
              </a:rPr>
              <a:t>1,</a:t>
            </a:r>
            <a:r>
              <a:rPr lang="ru-RU" dirty="0">
                <a:latin typeface="Consolas" panose="020B0609020204030204" pitchFamily="49" charset="0"/>
              </a:rPr>
              <a:t> </a:t>
            </a:r>
            <a:r>
              <a:rPr lang="en-US" dirty="0">
                <a:latin typeface="Consolas" panose="020B0609020204030204" pitchFamily="49" charset="0"/>
              </a:rPr>
              <a:t>2,</a:t>
            </a:r>
            <a:r>
              <a:rPr lang="ru-RU" dirty="0">
                <a:latin typeface="Consolas" panose="020B0609020204030204" pitchFamily="49" charset="0"/>
              </a:rPr>
              <a:t> </a:t>
            </a:r>
            <a:r>
              <a:rPr lang="en-US" dirty="0">
                <a:latin typeface="Consolas" panose="020B0609020204030204" pitchFamily="49" charset="0"/>
              </a:rPr>
              <a:t>3,</a:t>
            </a:r>
            <a:r>
              <a:rPr lang="ru-RU" dirty="0">
                <a:latin typeface="Consolas" panose="020B0609020204030204" pitchFamily="49" charset="0"/>
              </a:rPr>
              <a:t> </a:t>
            </a:r>
            <a:r>
              <a:rPr lang="en-US" dirty="0">
                <a:latin typeface="Consolas" panose="020B0609020204030204" pitchFamily="49" charset="0"/>
              </a:rPr>
              <a:t>4,</a:t>
            </a:r>
            <a:r>
              <a:rPr lang="ru-RU" dirty="0">
                <a:latin typeface="Consolas" panose="020B0609020204030204" pitchFamily="49" charset="0"/>
              </a:rPr>
              <a:t> </a:t>
            </a:r>
            <a:r>
              <a:rPr lang="en-US" dirty="0">
                <a:latin typeface="Consolas" panose="020B0609020204030204" pitchFamily="49" charset="0"/>
              </a:rPr>
              <a:t>5</a:t>
            </a:r>
            <a:r>
              <a:rPr lang="ru-RU" dirty="0">
                <a:latin typeface="Consolas" panose="020B0609020204030204" pitchFamily="49" charset="0"/>
              </a:rPr>
              <a:t> </a:t>
            </a:r>
            <a:r>
              <a:rPr lang="en-US" dirty="0">
                <a:latin typeface="Consolas" panose="020B0609020204030204" pitchFamily="49" charset="0"/>
              </a:rPr>
              <a:t>};</a:t>
            </a:r>
          </a:p>
          <a:p>
            <a:pPr marL="29" indent="0">
              <a:buNone/>
            </a:pPr>
            <a:r>
              <a:rPr lang="en-US" dirty="0">
                <a:latin typeface="Consolas" panose="020B0609020204030204" pitchFamily="49" charset="0"/>
              </a:rPr>
              <a:t>Rotate(</a:t>
            </a:r>
            <a:r>
              <a:rPr lang="en-US" dirty="0" err="1">
                <a:latin typeface="Consolas" panose="020B0609020204030204" pitchFamily="49" charset="0"/>
              </a:rPr>
              <a:t>arr</a:t>
            </a:r>
            <a:r>
              <a:rPr lang="en-US" dirty="0">
                <a:latin typeface="Consolas" panose="020B0609020204030204" pitchFamily="49" charset="0"/>
              </a:rPr>
              <a:t>, 2);</a:t>
            </a:r>
          </a:p>
          <a:p>
            <a:pPr marL="29" indent="0">
              <a:buNone/>
            </a:pP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arr</a:t>
            </a:r>
            <a:r>
              <a:rPr lang="en-US" dirty="0">
                <a:solidFill>
                  <a:srgbClr val="008000"/>
                </a:solidFill>
                <a:latin typeface="Consolas" panose="020B0609020204030204" pitchFamily="49" charset="0"/>
              </a:rPr>
              <a:t> == {3,4,5,1,2}</a:t>
            </a:r>
          </a:p>
          <a:p>
            <a:pPr marL="0" indent="0">
              <a:buNone/>
            </a:pPr>
            <a:endParaRPr lang="en-US" dirty="0"/>
          </a:p>
          <a:p>
            <a:pPr marL="0" indent="0">
              <a:buNone/>
            </a:pPr>
            <a:r>
              <a:rPr lang="ru-RU" dirty="0">
                <a:solidFill>
                  <a:schemeClr val="accent1"/>
                </a:solidFill>
              </a:rPr>
              <a:t>Как решать?</a:t>
            </a:r>
            <a:endParaRPr lang="en-US" dirty="0">
              <a:solidFill>
                <a:schemeClr val="accent1"/>
              </a:solidFill>
            </a:endParaRPr>
          </a:p>
        </p:txBody>
      </p:sp>
      <p:sp>
        <p:nvSpPr>
          <p:cNvPr id="2" name="Заголовок 1"/>
          <p:cNvSpPr>
            <a:spLocks noGrp="1"/>
          </p:cNvSpPr>
          <p:nvPr>
            <p:ph type="title"/>
          </p:nvPr>
        </p:nvSpPr>
        <p:spPr/>
        <p:txBody>
          <a:bodyPr>
            <a:normAutofit fontScale="90000"/>
          </a:bodyPr>
          <a:lstStyle/>
          <a:p>
            <a:r>
              <a:rPr lang="ru-RU" dirty="0">
                <a:solidFill>
                  <a:schemeClr val="tx1"/>
                </a:solidFill>
              </a:rPr>
              <a:t>задача</a:t>
            </a:r>
            <a:r>
              <a:rPr lang="ru-RU" dirty="0"/>
              <a:t> циклический сдвиг</a:t>
            </a:r>
          </a:p>
        </p:txBody>
      </p:sp>
    </p:spTree>
    <p:extLst>
      <p:ext uri="{BB962C8B-B14F-4D97-AF65-F5344CB8AC3E}">
        <p14:creationId xmlns:p14="http://schemas.microsoft.com/office/powerpoint/2010/main" val="353594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основы</a:t>
            </a:r>
            <a:endParaRPr lang="en-US" dirty="0"/>
          </a:p>
        </p:txBody>
      </p:sp>
    </p:spTree>
    <p:extLst>
      <p:ext uri="{BB962C8B-B14F-4D97-AF65-F5344CB8AC3E}">
        <p14:creationId xmlns:p14="http://schemas.microsoft.com/office/powerpoint/2010/main" val="19530242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Циклический сдвиг массива</a:t>
            </a: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296" y="1490212"/>
            <a:ext cx="6991350"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0172" y="2636915"/>
            <a:ext cx="7038975"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1299" y="3924562"/>
            <a:ext cx="709612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2571299" y="5258062"/>
            <a:ext cx="709612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594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0" indent="0">
              <a:buNone/>
            </a:pPr>
            <a:r>
              <a:rPr lang="en-US" dirty="0"/>
              <a:t>Reverse(array, 0, k-1);  </a:t>
            </a:r>
            <a:r>
              <a:rPr lang="en-US" dirty="0" smtClean="0"/>
              <a:t>// O(k</a:t>
            </a:r>
            <a:r>
              <a:rPr lang="en-US" dirty="0"/>
              <a:t>)</a:t>
            </a:r>
          </a:p>
          <a:p>
            <a:pPr marL="0" indent="0">
              <a:buNone/>
            </a:pPr>
            <a:r>
              <a:rPr lang="en-US" dirty="0"/>
              <a:t>Reverse(array, k, n-1);  </a:t>
            </a:r>
            <a:r>
              <a:rPr lang="en-US" dirty="0" smtClean="0"/>
              <a:t>// O(n-k</a:t>
            </a:r>
            <a:r>
              <a:rPr lang="en-US" dirty="0"/>
              <a:t>)</a:t>
            </a:r>
          </a:p>
          <a:p>
            <a:pPr marL="0" indent="0">
              <a:buNone/>
            </a:pPr>
            <a:r>
              <a:rPr lang="en-US" dirty="0"/>
              <a:t>Reverse(array, 0, n-1);  // O(n)</a:t>
            </a:r>
            <a:endParaRPr lang="ru-RU" dirty="0"/>
          </a:p>
          <a:p>
            <a:pPr marL="0" indent="0">
              <a:buNone/>
            </a:pPr>
            <a:endParaRPr lang="ru-RU" dirty="0"/>
          </a:p>
          <a:p>
            <a:pPr>
              <a:buFont typeface="Wingdings" panose="05000000000000000000" pitchFamily="2" charset="2"/>
              <a:buChar char="ü"/>
            </a:pPr>
            <a:r>
              <a:rPr lang="en-US" dirty="0"/>
              <a:t>Decomposition</a:t>
            </a:r>
          </a:p>
          <a:p>
            <a:pPr>
              <a:buFont typeface="Wingdings" panose="05000000000000000000" pitchFamily="2" charset="2"/>
              <a:buChar char="ü"/>
            </a:pPr>
            <a:r>
              <a:rPr lang="en-US" dirty="0"/>
              <a:t>Composability</a:t>
            </a:r>
          </a:p>
          <a:p>
            <a:pPr>
              <a:buFont typeface="Wingdings" panose="05000000000000000000" pitchFamily="2" charset="2"/>
              <a:buChar char="ü"/>
            </a:pPr>
            <a:r>
              <a:rPr lang="en-US" dirty="0"/>
              <a:t>Readability</a:t>
            </a:r>
            <a:endParaRPr lang="ru-RU" dirty="0"/>
          </a:p>
        </p:txBody>
      </p:sp>
      <p:sp>
        <p:nvSpPr>
          <p:cNvPr id="2" name="Заголовок 1"/>
          <p:cNvSpPr>
            <a:spLocks noGrp="1"/>
          </p:cNvSpPr>
          <p:nvPr>
            <p:ph type="title"/>
          </p:nvPr>
        </p:nvSpPr>
        <p:spPr/>
        <p:txBody>
          <a:bodyPr>
            <a:normAutofit fontScale="90000"/>
          </a:bodyPr>
          <a:lstStyle/>
          <a:p>
            <a:r>
              <a:rPr lang="ru-RU" dirty="0"/>
              <a:t>Циклический сдвиг массива</a:t>
            </a:r>
          </a:p>
        </p:txBody>
      </p:sp>
    </p:spTree>
    <p:extLst>
      <p:ext uri="{BB962C8B-B14F-4D97-AF65-F5344CB8AC3E}">
        <p14:creationId xmlns:p14="http://schemas.microsoft.com/office/powerpoint/2010/main" val="513864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514350" indent="-514350">
              <a:buFont typeface="+mj-lt"/>
              <a:buAutoNum type="arabicPeriod"/>
            </a:pPr>
            <a:r>
              <a:rPr lang="ru-RU" dirty="0"/>
              <a:t>Не самоценно</a:t>
            </a:r>
          </a:p>
        </p:txBody>
      </p:sp>
      <p:sp>
        <p:nvSpPr>
          <p:cNvPr id="2" name="Заголовок 1"/>
          <p:cNvSpPr>
            <a:spLocks noGrp="1"/>
          </p:cNvSpPr>
          <p:nvPr>
            <p:ph type="title"/>
          </p:nvPr>
        </p:nvSpPr>
        <p:spPr/>
        <p:txBody>
          <a:bodyPr>
            <a:noAutofit/>
          </a:bodyPr>
          <a:lstStyle/>
          <a:p>
            <a:r>
              <a:rPr lang="ru-RU" sz="4000" dirty="0"/>
              <a:t>Маркеры плохой </a:t>
            </a:r>
            <a:r>
              <a:rPr lang="ru-RU" sz="4000" dirty="0" err="1"/>
              <a:t>компонуемости</a:t>
            </a:r>
            <a:endParaRPr lang="ru-RU" sz="4000" dirty="0"/>
          </a:p>
        </p:txBody>
      </p:sp>
    </p:spTree>
    <p:extLst>
      <p:ext uri="{BB962C8B-B14F-4D97-AF65-F5344CB8AC3E}">
        <p14:creationId xmlns:p14="http://schemas.microsoft.com/office/powerpoint/2010/main" val="8314617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Общие компоненты</a:t>
            </a:r>
          </a:p>
        </p:txBody>
      </p:sp>
      <p:pic>
        <p:nvPicPr>
          <p:cNvPr id="1026" name="Picture 2" descr="https://static.ngs.ru/news/preview/b0d5d8007cfa69f013a05fac9847253b0619aa5d_7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625" y="1682750"/>
            <a:ext cx="52387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2869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dirty="0"/>
              <a:t>Помните про декомпозицию и </a:t>
            </a:r>
            <a:r>
              <a:rPr lang="ru-RU" dirty="0" err="1"/>
              <a:t>компонуемость</a:t>
            </a:r>
            <a:endParaRPr lang="ru-RU" dirty="0"/>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a:t>
            </a:r>
            <a:r>
              <a:rPr lang="en-US" dirty="0" err="1">
                <a:solidFill>
                  <a:schemeClr val="accent1"/>
                </a:solidFill>
              </a:rPr>
              <a:t>controldigit</a:t>
            </a:r>
            <a:endParaRPr lang="en-US" dirty="0">
              <a:solidFill>
                <a:schemeClr val="accent1"/>
              </a:solidFill>
            </a:endParaRPr>
          </a:p>
        </p:txBody>
      </p:sp>
    </p:spTree>
    <p:extLst>
      <p:ext uri="{BB962C8B-B14F-4D97-AF65-F5344CB8AC3E}">
        <p14:creationId xmlns:p14="http://schemas.microsoft.com/office/powerpoint/2010/main" val="2946479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dirty="0"/>
              <a:t>Повторно-используемые примитивы:</a:t>
            </a:r>
            <a:endParaRPr lang="en-US" dirty="0"/>
          </a:p>
          <a:p>
            <a:r>
              <a:rPr lang="ru-RU" dirty="0"/>
              <a:t>Получить все цифры числа</a:t>
            </a:r>
          </a:p>
          <a:p>
            <a:pPr lvl="1"/>
            <a:r>
              <a:rPr lang="ru-RU" dirty="0"/>
              <a:t>Очевидно ли, в каком порядке возвращаются?</a:t>
            </a:r>
          </a:p>
          <a:p>
            <a:pPr lvl="1"/>
            <a:r>
              <a:rPr lang="ru-RU" dirty="0"/>
              <a:t>Куда положить метод, чтобы его нашли?</a:t>
            </a:r>
          </a:p>
          <a:p>
            <a:r>
              <a:rPr lang="ru-RU" dirty="0"/>
              <a:t>Посчитать взвешенную сумму</a:t>
            </a:r>
          </a:p>
          <a:p>
            <a:r>
              <a:rPr lang="ru-RU" dirty="0"/>
              <a:t>На сколько пострадала производительность? Критично ли это?</a:t>
            </a:r>
          </a:p>
          <a:p>
            <a:endParaRPr lang="en-US" dirty="0"/>
          </a:p>
        </p:txBody>
      </p:sp>
      <p:sp>
        <p:nvSpPr>
          <p:cNvPr id="3" name="Заголовок 2"/>
          <p:cNvSpPr>
            <a:spLocks noGrp="1"/>
          </p:cNvSpPr>
          <p:nvPr>
            <p:ph type="title"/>
          </p:nvPr>
        </p:nvSpPr>
        <p:spPr/>
        <p:txBody>
          <a:bodyPr/>
          <a:lstStyle/>
          <a:p>
            <a:r>
              <a:rPr lang="ru-RU" dirty="0">
                <a:solidFill>
                  <a:schemeClr val="tx1"/>
                </a:solidFill>
              </a:rPr>
              <a:t>Разбор задачи</a:t>
            </a:r>
            <a:r>
              <a:rPr lang="ru-RU" dirty="0"/>
              <a:t> </a:t>
            </a:r>
            <a:r>
              <a:rPr lang="en-US" dirty="0" err="1">
                <a:solidFill>
                  <a:schemeClr val="accent1"/>
                </a:solidFill>
              </a:rPr>
              <a:t>controldigit</a:t>
            </a:r>
            <a:endParaRPr lang="en-US" dirty="0">
              <a:solidFill>
                <a:schemeClr val="accent1"/>
              </a:solidFill>
            </a:endParaRPr>
          </a:p>
        </p:txBody>
      </p:sp>
    </p:spTree>
    <p:extLst>
      <p:ext uri="{BB962C8B-B14F-4D97-AF65-F5344CB8AC3E}">
        <p14:creationId xmlns:p14="http://schemas.microsoft.com/office/powerpoint/2010/main" val="16822354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readability</a:t>
            </a:r>
          </a:p>
        </p:txBody>
      </p:sp>
    </p:spTree>
    <p:extLst>
      <p:ext uri="{BB962C8B-B14F-4D97-AF65-F5344CB8AC3E}">
        <p14:creationId xmlns:p14="http://schemas.microsoft.com/office/powerpoint/2010/main" val="9459606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Samples / </a:t>
            </a:r>
            <a:r>
              <a:rPr lang="en-US" dirty="0" err="1"/>
              <a:t>pathfinder.cs</a:t>
            </a:r>
            <a:endParaRPr lang="en-US" dirty="0"/>
          </a:p>
        </p:txBody>
      </p:sp>
      <p:pic>
        <p:nvPicPr>
          <p:cNvPr id="4" name="Picture 22" descr="C:\Users\sapogoff\Documents\sapogoff_work\SKB Kontur\01_presentation_templates\03_final\wmf_icons\документ.wmf"/>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48066" y="549275"/>
            <a:ext cx="1296000" cy="158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1782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Не развалится ли</a:t>
            </a:r>
            <a:br>
              <a:rPr lang="ru-RU" sz="4000" dirty="0"/>
            </a:br>
            <a:r>
              <a:rPr lang="ru-RU" sz="4000" dirty="0"/>
              <a:t>в многопоточной среде?</a:t>
            </a:r>
          </a:p>
        </p:txBody>
      </p:sp>
      <p:sp>
        <p:nvSpPr>
          <p:cNvPr id="3" name="Заголовок 2"/>
          <p:cNvSpPr>
            <a:spLocks noGrp="1"/>
          </p:cNvSpPr>
          <p:nvPr>
            <p:ph type="title"/>
          </p:nvPr>
        </p:nvSpPr>
        <p:spPr/>
        <p:txBody>
          <a:bodyPr/>
          <a:lstStyle/>
          <a:p>
            <a:r>
              <a:rPr lang="ru-RU" sz="3600" dirty="0">
                <a:solidFill>
                  <a:schemeClr val="tx1"/>
                </a:solidFill>
              </a:rPr>
              <a:t>Маркер</a:t>
            </a:r>
            <a:r>
              <a:rPr lang="ru-RU" sz="3600" dirty="0"/>
              <a:t> </a:t>
            </a:r>
            <a:r>
              <a:rPr lang="ru-RU" sz="3600" dirty="0">
                <a:solidFill>
                  <a:schemeClr val="accent1"/>
                </a:solidFill>
              </a:rPr>
              <a:t>статически изменяемые данные</a:t>
            </a:r>
            <a:endParaRPr lang="en-US" dirty="0">
              <a:solidFill>
                <a:schemeClr val="accent1"/>
              </a:solidFill>
            </a:endParaRPr>
          </a:p>
        </p:txBody>
      </p:sp>
    </p:spTree>
    <p:extLst>
      <p:ext uri="{BB962C8B-B14F-4D97-AF65-F5344CB8AC3E}">
        <p14:creationId xmlns:p14="http://schemas.microsoft.com/office/powerpoint/2010/main" val="22219526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dirty="0"/>
              <a:t>	</a:t>
            </a:r>
            <a:r>
              <a:rPr lang="en-US" b="1" dirty="0" err="1">
                <a:solidFill>
                  <a:schemeClr val="accent1"/>
                </a:solidFill>
                <a:latin typeface="Consolas" panose="020B0609020204030204" pitchFamily="49" charset="0"/>
                <a:cs typeface="Consolas" panose="020B0609020204030204" pitchFamily="49" charset="0"/>
              </a:rPr>
              <a:t>InputData</a:t>
            </a:r>
            <a:r>
              <a:rPr lang="en-US" b="1" dirty="0">
                <a:solidFill>
                  <a:schemeClr val="accent1"/>
                </a:solidFill>
                <a:latin typeface="Consolas" panose="020B0609020204030204" pitchFamily="49" charset="0"/>
                <a:cs typeface="Consolas" panose="020B0609020204030204" pitchFamily="49" charset="0"/>
              </a:rPr>
              <a:t>();</a:t>
            </a:r>
            <a:br>
              <a:rPr lang="en-US" b="1" dirty="0">
                <a:solidFill>
                  <a:schemeClr val="accent1"/>
                </a:solidFill>
                <a:latin typeface="Consolas" panose="020B0609020204030204" pitchFamily="49" charset="0"/>
                <a:cs typeface="Consolas" panose="020B0609020204030204" pitchFamily="49" charset="0"/>
              </a:rPr>
            </a:br>
            <a:r>
              <a:rPr lang="en-US" b="1" dirty="0">
                <a:solidFill>
                  <a:schemeClr val="accent1"/>
                </a:solidFill>
                <a:latin typeface="Consolas" panose="020B0609020204030204" pitchFamily="49" charset="0"/>
                <a:cs typeface="Consolas" panose="020B0609020204030204" pitchFamily="49" charset="0"/>
              </a:rPr>
              <a:t>	Solve();</a:t>
            </a:r>
            <a:br>
              <a:rPr lang="en-US" b="1" dirty="0">
                <a:solidFill>
                  <a:schemeClr val="accent1"/>
                </a:solidFill>
                <a:latin typeface="Consolas" panose="020B0609020204030204" pitchFamily="49" charset="0"/>
                <a:cs typeface="Consolas" panose="020B0609020204030204" pitchFamily="49" charset="0"/>
              </a:rPr>
            </a:br>
            <a:r>
              <a:rPr lang="en-US" b="1" dirty="0">
                <a:solidFill>
                  <a:schemeClr val="accent1"/>
                </a:solidFill>
                <a:latin typeface="Consolas" panose="020B0609020204030204" pitchFamily="49" charset="0"/>
                <a:cs typeface="Consolas" panose="020B0609020204030204" pitchFamily="49" charset="0"/>
              </a:rPr>
              <a:t>	</a:t>
            </a:r>
            <a:r>
              <a:rPr lang="en-US" b="1" dirty="0" err="1">
                <a:solidFill>
                  <a:schemeClr val="accent1"/>
                </a:solidFill>
                <a:latin typeface="Consolas" panose="020B0609020204030204" pitchFamily="49" charset="0"/>
                <a:cs typeface="Consolas" panose="020B0609020204030204" pitchFamily="49" charset="0"/>
              </a:rPr>
              <a:t>OutputData</a:t>
            </a:r>
            <a:r>
              <a:rPr lang="en-US" b="1" dirty="0">
                <a:solidFill>
                  <a:schemeClr val="accent1"/>
                </a:solidFill>
                <a:latin typeface="Consolas" panose="020B0609020204030204" pitchFamily="49" charset="0"/>
                <a:cs typeface="Consolas" panose="020B0609020204030204" pitchFamily="49" charset="0"/>
              </a:rPr>
              <a:t>();</a:t>
            </a:r>
          </a:p>
          <a:p>
            <a:pPr marL="0" indent="0">
              <a:buNone/>
            </a:pPr>
            <a:r>
              <a:rPr lang="en-US" b="1" dirty="0">
                <a:solidFill>
                  <a:srgbClr val="027E17"/>
                </a:solidFill>
                <a:latin typeface="Consolas" panose="020B0609020204030204" pitchFamily="49" charset="0"/>
                <a:cs typeface="Consolas" panose="020B0609020204030204" pitchFamily="49" charset="0"/>
              </a:rPr>
              <a:t>     </a:t>
            </a:r>
          </a:p>
          <a:p>
            <a:pPr marL="0" indent="0">
              <a:buNone/>
            </a:pPr>
            <a:r>
              <a:rPr lang="en-US" b="1" dirty="0">
                <a:solidFill>
                  <a:srgbClr val="027E17"/>
                </a:solidFill>
                <a:latin typeface="Consolas" panose="020B0609020204030204" pitchFamily="49" charset="0"/>
                <a:cs typeface="Consolas" panose="020B0609020204030204" pitchFamily="49" charset="0"/>
              </a:rPr>
              <a:t>	</a:t>
            </a:r>
            <a:r>
              <a:rPr lang="en-US" b="1" dirty="0" err="1">
                <a:solidFill>
                  <a:schemeClr val="accent2"/>
                </a:solidFill>
                <a:latin typeface="Consolas" panose="020B0609020204030204" pitchFamily="49" charset="0"/>
                <a:cs typeface="Consolas" panose="020B0609020204030204" pitchFamily="49" charset="0"/>
              </a:rPr>
              <a:t>var</a:t>
            </a:r>
            <a:r>
              <a:rPr lang="en-US" b="1" dirty="0">
                <a:solidFill>
                  <a:schemeClr val="accent2"/>
                </a:solidFill>
                <a:latin typeface="Consolas" panose="020B0609020204030204" pitchFamily="49" charset="0"/>
                <a:cs typeface="Consolas" panose="020B0609020204030204" pitchFamily="49" charset="0"/>
              </a:rPr>
              <a:t> data = </a:t>
            </a:r>
            <a:r>
              <a:rPr lang="en-US" b="1" dirty="0" err="1">
                <a:solidFill>
                  <a:schemeClr val="accent2"/>
                </a:solidFill>
                <a:latin typeface="Consolas" panose="020B0609020204030204" pitchFamily="49" charset="0"/>
                <a:cs typeface="Consolas" panose="020B0609020204030204" pitchFamily="49" charset="0"/>
              </a:rPr>
              <a:t>InputData</a:t>
            </a:r>
            <a:r>
              <a:rPr lang="en-US" b="1" dirty="0">
                <a:solidFill>
                  <a:schemeClr val="accent2"/>
                </a:solidFill>
                <a:latin typeface="Consolas" panose="020B0609020204030204" pitchFamily="49" charset="0"/>
                <a:cs typeface="Consolas" panose="020B0609020204030204" pitchFamily="49" charset="0"/>
              </a:rPr>
              <a:t>(“input.txt”);</a:t>
            </a:r>
            <a:br>
              <a:rPr lang="en-US" b="1" dirty="0">
                <a:solidFill>
                  <a:schemeClr val="accent2"/>
                </a:solidFill>
                <a:latin typeface="Consolas" panose="020B0609020204030204" pitchFamily="49" charset="0"/>
                <a:cs typeface="Consolas" panose="020B0609020204030204" pitchFamily="49" charset="0"/>
              </a:rPr>
            </a:br>
            <a:r>
              <a:rPr lang="en-US" b="1" dirty="0">
                <a:solidFill>
                  <a:schemeClr val="accent2"/>
                </a:solidFill>
                <a:latin typeface="Consolas" panose="020B0609020204030204" pitchFamily="49" charset="0"/>
                <a:cs typeface="Consolas" panose="020B0609020204030204" pitchFamily="49" charset="0"/>
              </a:rPr>
              <a:t>	</a:t>
            </a:r>
            <a:r>
              <a:rPr lang="en-US" b="1" dirty="0" err="1">
                <a:solidFill>
                  <a:schemeClr val="accent2"/>
                </a:solidFill>
                <a:latin typeface="Consolas" panose="020B0609020204030204" pitchFamily="49" charset="0"/>
                <a:cs typeface="Consolas" panose="020B0609020204030204" pitchFamily="49" charset="0"/>
              </a:rPr>
              <a:t>var</a:t>
            </a:r>
            <a:r>
              <a:rPr lang="en-US" b="1" dirty="0">
                <a:solidFill>
                  <a:schemeClr val="accent2"/>
                </a:solidFill>
                <a:latin typeface="Consolas" panose="020B0609020204030204" pitchFamily="49" charset="0"/>
                <a:cs typeface="Consolas" panose="020B0609020204030204" pitchFamily="49" charset="0"/>
              </a:rPr>
              <a:t> result = Solve(data);</a:t>
            </a:r>
            <a:br>
              <a:rPr lang="en-US" b="1" dirty="0">
                <a:solidFill>
                  <a:schemeClr val="accent2"/>
                </a:solidFill>
                <a:latin typeface="Consolas" panose="020B0609020204030204" pitchFamily="49" charset="0"/>
                <a:cs typeface="Consolas" panose="020B0609020204030204" pitchFamily="49" charset="0"/>
              </a:rPr>
            </a:br>
            <a:r>
              <a:rPr lang="en-US" b="1" dirty="0">
                <a:solidFill>
                  <a:schemeClr val="accent2"/>
                </a:solidFill>
                <a:latin typeface="Consolas" panose="020B0609020204030204" pitchFamily="49" charset="0"/>
                <a:cs typeface="Consolas" panose="020B0609020204030204" pitchFamily="49" charset="0"/>
              </a:rPr>
              <a:t>	</a:t>
            </a:r>
            <a:r>
              <a:rPr lang="en-US" b="1" dirty="0" err="1">
                <a:solidFill>
                  <a:schemeClr val="accent2"/>
                </a:solidFill>
                <a:latin typeface="Consolas" panose="020B0609020204030204" pitchFamily="49" charset="0"/>
                <a:cs typeface="Consolas" panose="020B0609020204030204" pitchFamily="49" charset="0"/>
              </a:rPr>
              <a:t>OutputData</a:t>
            </a:r>
            <a:r>
              <a:rPr lang="en-US" b="1" dirty="0">
                <a:solidFill>
                  <a:schemeClr val="accent2"/>
                </a:solidFill>
                <a:latin typeface="Consolas" panose="020B0609020204030204" pitchFamily="49" charset="0"/>
                <a:cs typeface="Consolas" panose="020B0609020204030204" pitchFamily="49" charset="0"/>
              </a:rPr>
              <a:t>(“output.txt”, result);</a:t>
            </a:r>
            <a:endParaRPr lang="ru-RU" b="1" dirty="0">
              <a:solidFill>
                <a:schemeClr val="accent2"/>
              </a:solidFill>
              <a:latin typeface="Consolas" panose="020B0609020204030204" pitchFamily="49" charset="0"/>
              <a:cs typeface="Consolas" panose="020B0609020204030204" pitchFamily="49" charset="0"/>
            </a:endParaRPr>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ru-RU" dirty="0">
                <a:solidFill>
                  <a:schemeClr val="accent1"/>
                </a:solidFill>
              </a:rPr>
              <a:t>скрыт поток данных</a:t>
            </a:r>
            <a:endParaRPr lang="en-US" dirty="0">
              <a:solidFill>
                <a:schemeClr val="accent1"/>
              </a:solidFill>
            </a:endParaRPr>
          </a:p>
        </p:txBody>
      </p:sp>
    </p:spTree>
    <p:extLst>
      <p:ext uri="{BB962C8B-B14F-4D97-AF65-F5344CB8AC3E}">
        <p14:creationId xmlns:p14="http://schemas.microsoft.com/office/powerpoint/2010/main" val="285294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Большие проекты</a:t>
            </a:r>
          </a:p>
          <a:p>
            <a:r>
              <a:rPr lang="ru-RU" dirty="0"/>
              <a:t>Большие команды</a:t>
            </a:r>
          </a:p>
          <a:p>
            <a:r>
              <a:rPr lang="ru-RU" dirty="0"/>
              <a:t>Длительное сопровождение</a:t>
            </a:r>
          </a:p>
        </p:txBody>
      </p:sp>
      <p:sp>
        <p:nvSpPr>
          <p:cNvPr id="3" name="Заголовок 2"/>
          <p:cNvSpPr>
            <a:spLocks noGrp="1"/>
          </p:cNvSpPr>
          <p:nvPr>
            <p:ph type="title"/>
          </p:nvPr>
        </p:nvSpPr>
        <p:spPr/>
        <p:txBody>
          <a:bodyPr/>
          <a:lstStyle/>
          <a:p>
            <a:r>
              <a:rPr lang="ru-RU" dirty="0"/>
              <a:t>Зачем нужен чистый код?</a:t>
            </a:r>
            <a:endParaRPr lang="en-US" dirty="0"/>
          </a:p>
        </p:txBody>
      </p:sp>
    </p:spTree>
    <p:extLst>
      <p:ext uri="{BB962C8B-B14F-4D97-AF65-F5344CB8AC3E}">
        <p14:creationId xmlns:p14="http://schemas.microsoft.com/office/powerpoint/2010/main" val="2981250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Не прячьте поток данных от читателя!</a:t>
            </a:r>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ru-RU" dirty="0">
                <a:solidFill>
                  <a:schemeClr val="accent1"/>
                </a:solidFill>
              </a:rPr>
              <a:t>скрыт поток данных</a:t>
            </a:r>
            <a:endParaRPr lang="en-US" dirty="0">
              <a:solidFill>
                <a:schemeClr val="accent1"/>
              </a:solidFill>
            </a:endParaRPr>
          </a:p>
        </p:txBody>
      </p:sp>
    </p:spTree>
    <p:extLst>
      <p:ext uri="{BB962C8B-B14F-4D97-AF65-F5344CB8AC3E}">
        <p14:creationId xmlns:p14="http://schemas.microsoft.com/office/powerpoint/2010/main" val="17758681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vseigritut.ru/games/tetris/tetri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3649" y="2385109"/>
            <a:ext cx="3964700" cy="3923616"/>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угольник 6"/>
          <p:cNvSpPr/>
          <p:nvPr/>
        </p:nvSpPr>
        <p:spPr>
          <a:xfrm>
            <a:off x="3489292" y="549275"/>
            <a:ext cx="7287227" cy="830997"/>
          </a:xfrm>
          <a:prstGeom prst="rect">
            <a:avLst/>
          </a:prstGeom>
        </p:spPr>
        <p:txBody>
          <a:bodyPr wrap="square">
            <a:spAutoFit/>
          </a:bodyPr>
          <a:lstStyle/>
          <a:p>
            <a:r>
              <a:rPr lang="en-US" sz="2400" dirty="0">
                <a:solidFill>
                  <a:srgbClr val="0000FF"/>
                </a:solidFill>
                <a:highlight>
                  <a:srgbClr val="FFFFFF"/>
                </a:highlight>
                <a:latin typeface="Fira Code" panose="00000509000000000000" pitchFamily="49" charset="0"/>
                <a:ea typeface="Fira Code" panose="00000509000000000000" pitchFamily="49" charset="0"/>
              </a:rPr>
              <a:t>public</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a:solidFill>
                  <a:srgbClr val="0000FF"/>
                </a:solidFill>
                <a:highlight>
                  <a:srgbClr val="FFFFFF"/>
                </a:highlight>
                <a:latin typeface="Fira Code" panose="00000509000000000000" pitchFamily="49" charset="0"/>
                <a:ea typeface="Fira Code" panose="00000509000000000000" pitchFamily="49" charset="0"/>
              </a:rPr>
              <a:t>void</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err="1">
                <a:solidFill>
                  <a:srgbClr val="2B91AF"/>
                </a:solidFill>
                <a:highlight>
                  <a:srgbClr val="FFFFFF"/>
                </a:highlight>
                <a:latin typeface="Fira Code" panose="00000509000000000000" pitchFamily="49" charset="0"/>
                <a:ea typeface="Fira Code" panose="00000509000000000000" pitchFamily="49" charset="0"/>
              </a:rPr>
              <a:t>ClearFullLines</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ru-RU" sz="2400" dirty="0">
                <a:solidFill>
                  <a:srgbClr val="000000"/>
                </a:solidFill>
                <a:highlight>
                  <a:srgbClr val="FFFFFF"/>
                </a:highlight>
                <a:latin typeface="Fira Code" panose="00000509000000000000" pitchFamily="49" charset="0"/>
                <a:ea typeface="Fira Code" panose="00000509000000000000" pitchFamily="49" charset="0"/>
              </a:rPr>
              <a:t/>
            </a:r>
            <a:br>
              <a:rPr lang="ru-RU" sz="2400" dirty="0">
                <a:solidFill>
                  <a:srgbClr val="000000"/>
                </a:solidFill>
                <a:highlight>
                  <a:srgbClr val="FFFFFF"/>
                </a:highlight>
                <a:latin typeface="Fira Code" panose="00000509000000000000" pitchFamily="49" charset="0"/>
                <a:ea typeface="Fira Code" panose="00000509000000000000" pitchFamily="49" charset="0"/>
              </a:rPr>
            </a:b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ru-RU" sz="2400" dirty="0">
                <a:solidFill>
                  <a:srgbClr val="000000"/>
                </a:solidFill>
                <a:highlight>
                  <a:srgbClr val="FFFFFF"/>
                </a:highlight>
                <a:latin typeface="Fira Code" panose="00000509000000000000" pitchFamily="49" charset="0"/>
                <a:ea typeface="Fira Code" panose="00000509000000000000" pitchFamily="49" charset="0"/>
              </a:rPr>
              <a:t>Удалить все заполненные строки</a:t>
            </a:r>
          </a:p>
        </p:txBody>
      </p:sp>
    </p:spTree>
    <p:extLst>
      <p:ext uri="{BB962C8B-B14F-4D97-AF65-F5344CB8AC3E}">
        <p14:creationId xmlns:p14="http://schemas.microsoft.com/office/powerpoint/2010/main" val="40067055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0" y="4537326"/>
            <a:ext cx="2286000" cy="2242566"/>
          </a:xfrm>
          <a:prstGeom prst="rect">
            <a:avLst/>
          </a:prstGeom>
        </p:spPr>
      </p:pic>
      <p:sp>
        <p:nvSpPr>
          <p:cNvPr id="4" name="Прямоугольник 3"/>
          <p:cNvSpPr/>
          <p:nvPr/>
        </p:nvSpPr>
        <p:spPr>
          <a:xfrm>
            <a:off x="1295400" y="549275"/>
            <a:ext cx="9601200" cy="4708981"/>
          </a:xfrm>
          <a:prstGeom prst="rect">
            <a:avLst/>
          </a:prstGeom>
        </p:spPr>
        <p:txBody>
          <a:bodyPr wrap="square">
            <a:spAutoFit/>
          </a:bodyPr>
          <a:lstStyle/>
          <a:p>
            <a:r>
              <a:rPr lang="en-US" sz="2000" dirty="0">
                <a:solidFill>
                  <a:srgbClr val="0000FF"/>
                </a:solidFill>
                <a:highlight>
                  <a:srgbClr val="FFFFFF"/>
                </a:highlight>
                <a:latin typeface="Consolas" panose="020B0609020204030204" pitchFamily="49" charset="0"/>
                <a:ea typeface="Fira Code" panose="00000509000000000000" pitchFamily="49" charset="0"/>
              </a:rPr>
              <a:t>public</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a:solidFill>
                  <a:srgbClr val="0000FF"/>
                </a:solidFill>
                <a:highlight>
                  <a:srgbClr val="FFFFFF"/>
                </a:highlight>
                <a:latin typeface="Consolas" panose="020B0609020204030204" pitchFamily="49" charset="0"/>
                <a:ea typeface="Fira Code" panose="00000509000000000000" pitchFamily="49" charset="0"/>
              </a:rPr>
              <a:t>void</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2B91AF"/>
                </a:solidFill>
                <a:highlight>
                  <a:srgbClr val="FFFFFF"/>
                </a:highlight>
                <a:latin typeface="Consolas" panose="020B0609020204030204" pitchFamily="49" charset="0"/>
                <a:ea typeface="Fira Code" panose="00000509000000000000" pitchFamily="49" charset="0"/>
              </a:rPr>
              <a:t>ClearFullLines</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endParaRPr lang="ru-RU" sz="2000" dirty="0">
              <a:solidFill>
                <a:srgbClr val="000000"/>
              </a:solidFill>
              <a:highlight>
                <a:srgbClr val="FFFFFF"/>
              </a:highlight>
              <a:latin typeface="Consolas" panose="020B0609020204030204" pitchFamily="49" charset="0"/>
              <a:ea typeface="Fira Code" panose="00000509000000000000" pitchFamily="49" charset="0"/>
            </a:endParaRPr>
          </a:p>
          <a:p>
            <a:r>
              <a:rPr lang="ru-RU" sz="2000" dirty="0">
                <a:solidFill>
                  <a:srgbClr val="000000"/>
                </a:solidFill>
                <a:highlight>
                  <a:srgbClr val="FFFFFF"/>
                </a:highlight>
                <a:latin typeface="Consolas" panose="020B0609020204030204" pitchFamily="49" charset="0"/>
                <a:ea typeface="Fira Code" panose="00000509000000000000" pitchFamily="49" charset="0"/>
              </a:rPr>
              <a:t>{</a:t>
            </a:r>
          </a:p>
          <a:p>
            <a:r>
              <a:rPr lang="es-ES" sz="2000" dirty="0">
                <a:solidFill>
                  <a:srgbClr val="000000"/>
                </a:solidFill>
                <a:highlight>
                  <a:srgbClr val="FFFFFF"/>
                </a:highlight>
                <a:latin typeface="Consolas" panose="020B0609020204030204" pitchFamily="49" charset="0"/>
                <a:ea typeface="Fira Code" panose="00000509000000000000" pitchFamily="49" charset="0"/>
              </a:rPr>
              <a:t>    </a:t>
            </a:r>
            <a:r>
              <a:rPr lang="es-ES" sz="2000" dirty="0">
                <a:solidFill>
                  <a:srgbClr val="0000FF"/>
                </a:solidFill>
                <a:highlight>
                  <a:srgbClr val="FFFFFF"/>
                </a:highlight>
                <a:latin typeface="Consolas" panose="020B0609020204030204" pitchFamily="49" charset="0"/>
                <a:ea typeface="Fira Code" panose="00000509000000000000" pitchFamily="49" charset="0"/>
              </a:rPr>
              <a:t>for</a:t>
            </a:r>
            <a:r>
              <a:rPr lang="es-ES" sz="2000" dirty="0">
                <a:solidFill>
                  <a:srgbClr val="000000"/>
                </a:solidFill>
                <a:highlight>
                  <a:srgbClr val="FFFFFF"/>
                </a:highlight>
                <a:latin typeface="Consolas" panose="020B0609020204030204" pitchFamily="49" charset="0"/>
                <a:ea typeface="Fira Code" panose="00000509000000000000" pitchFamily="49" charset="0"/>
              </a:rPr>
              <a:t> (</a:t>
            </a:r>
            <a:r>
              <a:rPr lang="es-ES" sz="2000" dirty="0">
                <a:solidFill>
                  <a:srgbClr val="0000FF"/>
                </a:solidFill>
                <a:highlight>
                  <a:srgbClr val="FFFFFF"/>
                </a:highlight>
                <a:latin typeface="Consolas" panose="020B0609020204030204" pitchFamily="49" charset="0"/>
                <a:ea typeface="Fira Code" panose="00000509000000000000" pitchFamily="49" charset="0"/>
              </a:rPr>
              <a:t>int</a:t>
            </a:r>
            <a:r>
              <a:rPr lang="es-ES" sz="2000" dirty="0">
                <a:solidFill>
                  <a:srgbClr val="000000"/>
                </a:solidFill>
                <a:highlight>
                  <a:srgbClr val="FFFFFF"/>
                </a:highlight>
                <a:latin typeface="Consolas" panose="020B0609020204030204" pitchFamily="49" charset="0"/>
                <a:ea typeface="Fira Code" panose="00000509000000000000" pitchFamily="49" charset="0"/>
              </a:rPr>
              <a:t> y = 0; y &lt; height; y++)</a:t>
            </a:r>
            <a:endParaRPr lang="ru-RU" sz="2000" dirty="0">
              <a:solidFill>
                <a:srgbClr val="000000"/>
              </a:solidFill>
              <a:highlight>
                <a:srgbClr val="FFFFFF"/>
              </a:highlight>
              <a:latin typeface="Consolas" panose="020B0609020204030204" pitchFamily="49" charset="0"/>
              <a:ea typeface="Fira Code" panose="00000509000000000000" pitchFamily="49" charset="0"/>
            </a:endParaRPr>
          </a:p>
          <a:p>
            <a:r>
              <a:rPr lang="es-ES" sz="2000" dirty="0">
                <a:solidFill>
                  <a:srgbClr val="000000"/>
                </a:solidFill>
                <a:highlight>
                  <a:srgbClr val="FFFFFF"/>
                </a:highlight>
                <a:latin typeface="Consolas" panose="020B0609020204030204" pitchFamily="49" charset="0"/>
                <a:ea typeface="Fira Code" panose="00000509000000000000" pitchFamily="49" charset="0"/>
              </a:rPr>
              <a:t> </a:t>
            </a:r>
            <a:r>
              <a:rPr lang="ru-RU" sz="2000" dirty="0">
                <a:solidFill>
                  <a:srgbClr val="000000"/>
                </a:solidFill>
                <a:highlight>
                  <a:srgbClr val="FFFFFF"/>
                </a:highlight>
                <a:latin typeface="Consolas" panose="020B0609020204030204" pitchFamily="49" charset="0"/>
                <a:ea typeface="Fira Code" panose="00000509000000000000" pitchFamily="49" charset="0"/>
              </a:rPr>
              <a:t>   {</a:t>
            </a:r>
            <a:endParaRPr lang="en-US" sz="2000" dirty="0">
              <a:solidFill>
                <a:srgbClr val="000000"/>
              </a:solidFill>
              <a:highlight>
                <a:srgbClr val="FFFFFF"/>
              </a:highlight>
              <a:latin typeface="Consolas" panose="020B0609020204030204" pitchFamily="49" charset="0"/>
              <a:ea typeface="Fira Code" panose="00000509000000000000" pitchFamily="49" charset="0"/>
            </a:endParaRP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FF"/>
                </a:solidFill>
                <a:highlight>
                  <a:srgbClr val="FFFFFF"/>
                </a:highlight>
                <a:latin typeface="Consolas" panose="020B0609020204030204" pitchFamily="49" charset="0"/>
                <a:ea typeface="Fira Code" panose="00000509000000000000" pitchFamily="49" charset="0"/>
              </a:rPr>
              <a:t>var</a:t>
            </a:r>
            <a:r>
              <a:rPr lang="en-US" sz="2000" dirty="0">
                <a:solidFill>
                  <a:srgbClr val="000000"/>
                </a:solidFill>
                <a:highlight>
                  <a:srgbClr val="FFFFFF"/>
                </a:highlight>
                <a:latin typeface="Consolas" panose="020B0609020204030204" pitchFamily="49" charset="0"/>
                <a:ea typeface="Fira Code" panose="00000509000000000000" pitchFamily="49" charset="0"/>
              </a:rPr>
              <a:t> full = </a:t>
            </a:r>
            <a:r>
              <a:rPr lang="en-US" sz="2000" dirty="0">
                <a:solidFill>
                  <a:srgbClr val="00007F"/>
                </a:solidFill>
                <a:highlight>
                  <a:srgbClr val="FFFFFF"/>
                </a:highlight>
                <a:latin typeface="Consolas" panose="020B0609020204030204" pitchFamily="49" charset="0"/>
                <a:ea typeface="Fira Code" panose="00000509000000000000" pitchFamily="49" charset="0"/>
              </a:rPr>
              <a:t>Enumerable</a:t>
            </a: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a:solidFill>
                  <a:srgbClr val="2B91AF"/>
                </a:solidFill>
                <a:highlight>
                  <a:srgbClr val="FFFFFF"/>
                </a:highlight>
                <a:latin typeface="Consolas" panose="020B0609020204030204" pitchFamily="49" charset="0"/>
                <a:ea typeface="Fira Code" panose="00000509000000000000" pitchFamily="49" charset="0"/>
              </a:rPr>
              <a:t>Range</a:t>
            </a:r>
            <a:r>
              <a:rPr lang="en-US" sz="2000" dirty="0">
                <a:solidFill>
                  <a:srgbClr val="000000"/>
                </a:solidFill>
                <a:highlight>
                  <a:srgbClr val="FFFFFF"/>
                </a:highlight>
                <a:latin typeface="Consolas" panose="020B0609020204030204" pitchFamily="49" charset="0"/>
                <a:ea typeface="Fira Code" panose="00000509000000000000" pitchFamily="49" charset="0"/>
              </a:rPr>
              <a:t>(0, width).</a:t>
            </a:r>
            <a:r>
              <a:rPr lang="en-US" sz="2000" dirty="0">
                <a:solidFill>
                  <a:srgbClr val="2B91AF"/>
                </a:solidFill>
                <a:highlight>
                  <a:srgbClr val="FFFFFF"/>
                </a:highlight>
                <a:latin typeface="Consolas" panose="020B0609020204030204" pitchFamily="49" charset="0"/>
                <a:ea typeface="Fira Code" panose="00000509000000000000" pitchFamily="49" charset="0"/>
              </a:rPr>
              <a:t>All</a:t>
            </a:r>
            <a:r>
              <a:rPr lang="en-US" sz="2000" dirty="0">
                <a:solidFill>
                  <a:srgbClr val="000000"/>
                </a:solidFill>
                <a:highlight>
                  <a:srgbClr val="FFFFFF"/>
                </a:highlight>
                <a:latin typeface="Consolas" panose="020B0609020204030204" pitchFamily="49" charset="0"/>
                <a:ea typeface="Fira Code" panose="00000509000000000000" pitchFamily="49" charset="0"/>
              </a:rPr>
              <a:t>(x =&gt; filled[x, y]);</a:t>
            </a:r>
            <a:endParaRPr lang="ru-RU" sz="2000" dirty="0">
              <a:solidFill>
                <a:srgbClr val="000000"/>
              </a:solidFill>
              <a:highlight>
                <a:srgbClr val="FFFFFF"/>
              </a:highlight>
              <a:latin typeface="Consolas" panose="020B0609020204030204" pitchFamily="49" charset="0"/>
              <a:ea typeface="Fira Code" panose="00000509000000000000" pitchFamily="49" charset="0"/>
            </a:endParaRPr>
          </a:p>
          <a:p>
            <a:r>
              <a:rPr lang="en-US" sz="2000" dirty="0">
                <a:solidFill>
                  <a:srgbClr val="0000FF"/>
                </a:solidFill>
                <a:highlight>
                  <a:srgbClr val="FFFFFF"/>
                </a:highlight>
                <a:latin typeface="Consolas" panose="020B0609020204030204" pitchFamily="49" charset="0"/>
                <a:ea typeface="Fira Code" panose="00000509000000000000" pitchFamily="49" charset="0"/>
              </a:rPr>
              <a:t>        if</a:t>
            </a:r>
            <a:r>
              <a:rPr lang="en-US" sz="2000" dirty="0">
                <a:solidFill>
                  <a:srgbClr val="000000"/>
                </a:solidFill>
                <a:highlight>
                  <a:srgbClr val="FFFFFF"/>
                </a:highlight>
                <a:latin typeface="Consolas" panose="020B0609020204030204" pitchFamily="49" charset="0"/>
                <a:ea typeface="Fira Code" panose="00000509000000000000" pitchFamily="49" charset="0"/>
              </a:rPr>
              <a:t> (!full) </a:t>
            </a:r>
            <a:r>
              <a:rPr lang="en-US" sz="2000" dirty="0">
                <a:solidFill>
                  <a:srgbClr val="0000FF"/>
                </a:solidFill>
                <a:highlight>
                  <a:srgbClr val="FFFFFF"/>
                </a:highlight>
                <a:latin typeface="Consolas" panose="020B0609020204030204" pitchFamily="49" charset="0"/>
                <a:ea typeface="Fira Code" panose="00000509000000000000" pitchFamily="49" charset="0"/>
              </a:rPr>
              <a:t>continue</a:t>
            </a:r>
            <a:r>
              <a:rPr lang="en-US" sz="2000" dirty="0">
                <a:solidFill>
                  <a:srgbClr val="000000"/>
                </a:solidFill>
                <a:highlight>
                  <a:srgbClr val="FFFFFF"/>
                </a:highlight>
                <a:latin typeface="Consolas" panose="020B0609020204030204" pitchFamily="49" charset="0"/>
                <a:ea typeface="Fira Code" panose="00000509000000000000" pitchFamily="49" charset="0"/>
              </a:rPr>
              <a:t>;</a:t>
            </a:r>
            <a:endParaRPr lang="ru-RU" sz="2000" dirty="0">
              <a:solidFill>
                <a:srgbClr val="000000"/>
              </a:solidFill>
              <a:highlight>
                <a:srgbClr val="FFFFFF"/>
              </a:highlight>
              <a:latin typeface="Consolas" panose="020B0609020204030204" pitchFamily="49" charset="0"/>
              <a:ea typeface="Fira Code" panose="00000509000000000000" pitchFamily="49" charset="0"/>
            </a:endParaRPr>
          </a:p>
          <a:p>
            <a:r>
              <a:rPr lang="en-US" sz="2000" dirty="0">
                <a:solidFill>
                  <a:srgbClr val="0000FF"/>
                </a:solidFill>
                <a:highlight>
                  <a:srgbClr val="FFFFFF"/>
                </a:highlight>
                <a:latin typeface="Consolas" panose="020B0609020204030204" pitchFamily="49" charset="0"/>
                <a:ea typeface="Fira Code" panose="00000509000000000000" pitchFamily="49" charset="0"/>
              </a:rPr>
              <a:t>        for</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FF"/>
                </a:solidFill>
                <a:highlight>
                  <a:srgbClr val="FFFFFF"/>
                </a:highlight>
                <a:latin typeface="Consolas" panose="020B0609020204030204" pitchFamily="49" charset="0"/>
                <a:ea typeface="Fira Code" panose="00000509000000000000" pitchFamily="49" charset="0"/>
              </a:rPr>
              <a:t>int</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00"/>
                </a:solidFill>
                <a:highlight>
                  <a:srgbClr val="FFFFFF"/>
                </a:highlight>
                <a:latin typeface="Consolas" panose="020B0609020204030204" pitchFamily="49" charset="0"/>
                <a:ea typeface="Fira Code" panose="00000509000000000000" pitchFamily="49" charset="0"/>
              </a:rPr>
              <a:t>yy</a:t>
            </a:r>
            <a:r>
              <a:rPr lang="en-US" sz="2000" dirty="0">
                <a:solidFill>
                  <a:srgbClr val="000000"/>
                </a:solidFill>
                <a:highlight>
                  <a:srgbClr val="FFFFFF"/>
                </a:highlight>
                <a:latin typeface="Consolas" panose="020B0609020204030204" pitchFamily="49" charset="0"/>
                <a:ea typeface="Fira Code" panose="00000509000000000000" pitchFamily="49" charset="0"/>
              </a:rPr>
              <a:t> = y; </a:t>
            </a:r>
            <a:r>
              <a:rPr lang="en-US" sz="2000" dirty="0" err="1">
                <a:solidFill>
                  <a:srgbClr val="000000"/>
                </a:solidFill>
                <a:highlight>
                  <a:srgbClr val="FFFFFF"/>
                </a:highlight>
                <a:latin typeface="Consolas" panose="020B0609020204030204" pitchFamily="49" charset="0"/>
                <a:ea typeface="Fira Code" panose="00000509000000000000" pitchFamily="49" charset="0"/>
              </a:rPr>
              <a:t>yy</a:t>
            </a:r>
            <a:r>
              <a:rPr lang="en-US" sz="2000" dirty="0">
                <a:solidFill>
                  <a:srgbClr val="000000"/>
                </a:solidFill>
                <a:highlight>
                  <a:srgbClr val="FFFFFF"/>
                </a:highlight>
                <a:latin typeface="Consolas" panose="020B0609020204030204" pitchFamily="49" charset="0"/>
                <a:ea typeface="Fira Code" panose="00000509000000000000" pitchFamily="49" charset="0"/>
              </a:rPr>
              <a:t> &lt; height-1; </a:t>
            </a:r>
            <a:r>
              <a:rPr lang="en-US" sz="2000" dirty="0" err="1">
                <a:solidFill>
                  <a:srgbClr val="000000"/>
                </a:solidFill>
                <a:highlight>
                  <a:srgbClr val="FFFFFF"/>
                </a:highlight>
                <a:latin typeface="Consolas" panose="020B0609020204030204" pitchFamily="49" charset="0"/>
                <a:ea typeface="Fira Code" panose="00000509000000000000" pitchFamily="49" charset="0"/>
              </a:rPr>
              <a:t>yy</a:t>
            </a:r>
            <a:r>
              <a:rPr lang="en-US" sz="2000" dirty="0">
                <a:solidFill>
                  <a:srgbClr val="000000"/>
                </a:solidFill>
                <a:highlight>
                  <a:srgbClr val="FFFFFF"/>
                </a:highlight>
                <a:latin typeface="Consolas" panose="020B0609020204030204" pitchFamily="49" charset="0"/>
                <a:ea typeface="Fira Code" panose="00000509000000000000" pitchFamily="49" charset="0"/>
              </a:rPr>
              <a:t>++)</a:t>
            </a: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a:solidFill>
                  <a:srgbClr val="0000FF"/>
                </a:solidFill>
                <a:highlight>
                  <a:srgbClr val="FFFFFF"/>
                </a:highlight>
                <a:latin typeface="Consolas" panose="020B0609020204030204" pitchFamily="49" charset="0"/>
                <a:ea typeface="Fira Code" panose="00000509000000000000" pitchFamily="49" charset="0"/>
              </a:rPr>
              <a:t>for</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FF"/>
                </a:solidFill>
                <a:highlight>
                  <a:srgbClr val="FFFFFF"/>
                </a:highlight>
                <a:latin typeface="Consolas" panose="020B0609020204030204" pitchFamily="49" charset="0"/>
                <a:ea typeface="Fira Code" panose="00000509000000000000" pitchFamily="49" charset="0"/>
              </a:rPr>
              <a:t>int</a:t>
            </a:r>
            <a:r>
              <a:rPr lang="en-US" sz="2000" dirty="0">
                <a:solidFill>
                  <a:srgbClr val="000000"/>
                </a:solidFill>
                <a:highlight>
                  <a:srgbClr val="FFFFFF"/>
                </a:highlight>
                <a:latin typeface="Consolas" panose="020B0609020204030204" pitchFamily="49" charset="0"/>
                <a:ea typeface="Fira Code" panose="00000509000000000000" pitchFamily="49" charset="0"/>
              </a:rPr>
              <a:t> x = 0; x &lt; width; x++)</a:t>
            </a:r>
          </a:p>
          <a:p>
            <a:r>
              <a:rPr lang="en-US" sz="2000" dirty="0">
                <a:solidFill>
                  <a:srgbClr val="000000"/>
                </a:solidFill>
                <a:highlight>
                  <a:srgbClr val="FFFFFF"/>
                </a:highlight>
                <a:latin typeface="Consolas" panose="020B0609020204030204" pitchFamily="49" charset="0"/>
                <a:ea typeface="Fira Code" panose="00000509000000000000" pitchFamily="49" charset="0"/>
              </a:rPr>
              <a:t>                filled[x, </a:t>
            </a:r>
            <a:r>
              <a:rPr lang="en-US" sz="2000" dirty="0" err="1">
                <a:solidFill>
                  <a:srgbClr val="000000"/>
                </a:solidFill>
                <a:highlight>
                  <a:srgbClr val="FFFFFF"/>
                </a:highlight>
                <a:latin typeface="Consolas" panose="020B0609020204030204" pitchFamily="49" charset="0"/>
                <a:ea typeface="Fira Code" panose="00000509000000000000" pitchFamily="49" charset="0"/>
              </a:rPr>
              <a:t>yy</a:t>
            </a:r>
            <a:r>
              <a:rPr lang="en-US" sz="2000" dirty="0">
                <a:solidFill>
                  <a:srgbClr val="000000"/>
                </a:solidFill>
                <a:highlight>
                  <a:srgbClr val="FFFFFF"/>
                </a:highlight>
                <a:latin typeface="Consolas" panose="020B0609020204030204" pitchFamily="49" charset="0"/>
                <a:ea typeface="Fira Code" panose="00000509000000000000" pitchFamily="49" charset="0"/>
              </a:rPr>
              <a:t>] = filled[x, yy+1];</a:t>
            </a: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a:solidFill>
                  <a:srgbClr val="0000FF"/>
                </a:solidFill>
                <a:highlight>
                  <a:srgbClr val="FFFFFF"/>
                </a:highlight>
                <a:latin typeface="Consolas" panose="020B0609020204030204" pitchFamily="49" charset="0"/>
                <a:ea typeface="Fira Code" panose="00000509000000000000" pitchFamily="49" charset="0"/>
              </a:rPr>
              <a:t>for</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FF"/>
                </a:solidFill>
                <a:highlight>
                  <a:srgbClr val="FFFFFF"/>
                </a:highlight>
                <a:latin typeface="Consolas" panose="020B0609020204030204" pitchFamily="49" charset="0"/>
                <a:ea typeface="Fira Code" panose="00000509000000000000" pitchFamily="49" charset="0"/>
              </a:rPr>
              <a:t>int</a:t>
            </a:r>
            <a:r>
              <a:rPr lang="en-US" sz="2000" dirty="0">
                <a:solidFill>
                  <a:srgbClr val="000000"/>
                </a:solidFill>
                <a:highlight>
                  <a:srgbClr val="FFFFFF"/>
                </a:highlight>
                <a:latin typeface="Consolas" panose="020B0609020204030204" pitchFamily="49" charset="0"/>
                <a:ea typeface="Fira Code" panose="00000509000000000000" pitchFamily="49" charset="0"/>
              </a:rPr>
              <a:t> x = 0; x &lt; width; x++)</a:t>
            </a:r>
          </a:p>
          <a:p>
            <a:r>
              <a:rPr lang="en-US" sz="2000" dirty="0">
                <a:solidFill>
                  <a:srgbClr val="000000"/>
                </a:solidFill>
                <a:highlight>
                  <a:srgbClr val="FFFFFF"/>
                </a:highlight>
                <a:latin typeface="Consolas" panose="020B0609020204030204" pitchFamily="49" charset="0"/>
                <a:ea typeface="Fira Code" panose="00000509000000000000" pitchFamily="49" charset="0"/>
              </a:rPr>
              <a:t>            filled[x, height-1] = </a:t>
            </a:r>
            <a:r>
              <a:rPr lang="en-US" sz="2000" dirty="0">
                <a:solidFill>
                  <a:srgbClr val="0000FF"/>
                </a:solidFill>
                <a:highlight>
                  <a:srgbClr val="FFFFFF"/>
                </a:highlight>
                <a:latin typeface="Consolas" panose="020B0609020204030204" pitchFamily="49" charset="0"/>
                <a:ea typeface="Fira Code" panose="00000509000000000000" pitchFamily="49" charset="0"/>
              </a:rPr>
              <a:t>false</a:t>
            </a:r>
            <a:r>
              <a:rPr lang="en-US" sz="2000" dirty="0">
                <a:solidFill>
                  <a:srgbClr val="000000"/>
                </a:solidFill>
                <a:highlight>
                  <a:srgbClr val="FFFFFF"/>
                </a:highlight>
                <a:latin typeface="Consolas" panose="020B0609020204030204" pitchFamily="49" charset="0"/>
                <a:ea typeface="Fira Code" panose="00000509000000000000" pitchFamily="49" charset="0"/>
              </a:rPr>
              <a:t>;</a:t>
            </a: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ru-RU" sz="2000" dirty="0">
                <a:solidFill>
                  <a:srgbClr val="000000"/>
                </a:solidFill>
                <a:highlight>
                  <a:srgbClr val="FFFFFF"/>
                </a:highlight>
                <a:latin typeface="Consolas" panose="020B0609020204030204" pitchFamily="49" charset="0"/>
                <a:ea typeface="Fira Code" panose="00000509000000000000" pitchFamily="49" charset="0"/>
              </a:rPr>
              <a:t>}</a:t>
            </a:r>
          </a:p>
          <a:p>
            <a:r>
              <a:rPr lang="ru-RU" sz="2000" dirty="0">
                <a:solidFill>
                  <a:srgbClr val="000000"/>
                </a:solidFill>
                <a:highlight>
                  <a:srgbClr val="FFFFFF"/>
                </a:highlight>
                <a:latin typeface="Consolas" panose="020B0609020204030204" pitchFamily="49" charset="0"/>
                <a:ea typeface="Fira Code" panose="00000509000000000000" pitchFamily="49" charset="0"/>
              </a:rPr>
              <a:t>}</a:t>
            </a:r>
          </a:p>
          <a:p>
            <a:endParaRPr lang="ru-RU" sz="2000" dirty="0">
              <a:solidFill>
                <a:srgbClr val="000000"/>
              </a:solidFill>
              <a:highlight>
                <a:srgbClr val="FFFFFF"/>
              </a:highlight>
              <a:latin typeface="Consolas" panose="020B0609020204030204" pitchFamily="49" charset="0"/>
              <a:ea typeface="Fira Code" panose="00000509000000000000" pitchFamily="49" charset="0"/>
            </a:endParaRPr>
          </a:p>
        </p:txBody>
      </p:sp>
    </p:spTree>
    <p:extLst>
      <p:ext uri="{BB962C8B-B14F-4D97-AF65-F5344CB8AC3E}">
        <p14:creationId xmlns:p14="http://schemas.microsoft.com/office/powerpoint/2010/main" val="129698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Пишите код так, как будете его объяснять коллеге!</a:t>
            </a:r>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ru-RU" dirty="0">
                <a:solidFill>
                  <a:schemeClr val="accent1"/>
                </a:solidFill>
              </a:rPr>
              <a:t>я так не объясняю</a:t>
            </a:r>
            <a:endParaRPr lang="en-US" dirty="0">
              <a:solidFill>
                <a:schemeClr val="accent1"/>
              </a:solidFill>
            </a:endParaRPr>
          </a:p>
        </p:txBody>
      </p:sp>
    </p:spTree>
    <p:extLst>
      <p:ext uri="{BB962C8B-B14F-4D97-AF65-F5344CB8AC3E}">
        <p14:creationId xmlns:p14="http://schemas.microsoft.com/office/powerpoint/2010/main" val="12468555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295400" y="549275"/>
            <a:ext cx="9601200" cy="5262979"/>
          </a:xfrm>
          <a:prstGeom prst="rect">
            <a:avLst/>
          </a:prstGeom>
        </p:spPr>
        <p:txBody>
          <a:bodyPr wrap="square">
            <a:spAutoFit/>
          </a:bodyPr>
          <a:lstStyle/>
          <a:p>
            <a:r>
              <a:rPr lang="en-US" sz="2800" dirty="0">
                <a:solidFill>
                  <a:srgbClr val="0000FF"/>
                </a:solidFill>
                <a:highlight>
                  <a:srgbClr val="FFFFFF"/>
                </a:highlight>
                <a:latin typeface="Consolas" panose="020B0609020204030204" pitchFamily="49" charset="0"/>
                <a:ea typeface="Fira Code" panose="00000509000000000000" pitchFamily="49" charset="0"/>
              </a:rPr>
              <a:t>public</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void</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ClearFullLines</a:t>
            </a:r>
            <a:r>
              <a:rPr lang="en-US" sz="2800" dirty="0">
                <a:solidFill>
                  <a:srgbClr val="000000"/>
                </a:solidFill>
                <a:highlight>
                  <a:srgbClr val="FFFFFF"/>
                </a:highlight>
                <a:latin typeface="Consolas" panose="020B0609020204030204" pitchFamily="49" charset="0"/>
                <a:ea typeface="Fira Code" panose="00000509000000000000" pitchFamily="49" charset="0"/>
              </a:rPr>
              <a:t>()</a:t>
            </a:r>
            <a:br>
              <a:rPr lang="en-US" sz="2800" dirty="0">
                <a:solidFill>
                  <a:srgbClr val="000000"/>
                </a:solidFill>
                <a:highlight>
                  <a:srgbClr val="FFFFFF"/>
                </a:highlight>
                <a:latin typeface="Consolas" panose="020B0609020204030204" pitchFamily="49" charset="0"/>
                <a:ea typeface="Fira Code" panose="00000509000000000000" pitchFamily="49" charset="0"/>
              </a:rPr>
            </a:br>
            <a:r>
              <a:rPr lang="en-US" sz="2800" dirty="0">
                <a:solidFill>
                  <a:srgbClr val="000000"/>
                </a:solidFill>
                <a:highlight>
                  <a:srgbClr val="FFFFFF"/>
                </a:highlight>
                <a:latin typeface="Consolas" panose="020B0609020204030204" pitchFamily="49" charset="0"/>
                <a:ea typeface="Fira Code" panose="00000509000000000000" pitchFamily="49" charset="0"/>
              </a:rPr>
              <a:t>{</a:t>
            </a:r>
            <a:endParaRPr lang="ru-RU"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smtClean="0">
                <a:solidFill>
                  <a:srgbClr val="0000FF"/>
                </a:solidFill>
                <a:highlight>
                  <a:srgbClr val="FFFFFF"/>
                </a:highlight>
                <a:latin typeface="Consolas" panose="020B0609020204030204" pitchFamily="49" charset="0"/>
                <a:ea typeface="Fira Code" panose="00000509000000000000" pitchFamily="49" charset="0"/>
              </a:rPr>
              <a:t>    </a:t>
            </a:r>
            <a:r>
              <a:rPr lang="en-US" sz="2800" dirty="0" err="1" smtClean="0">
                <a:solidFill>
                  <a:srgbClr val="0000FF"/>
                </a:solidFill>
                <a:highlight>
                  <a:srgbClr val="FFFFFF"/>
                </a:highlight>
                <a:latin typeface="Consolas" panose="020B0609020204030204" pitchFamily="49" charset="0"/>
                <a:ea typeface="Fira Code" panose="00000509000000000000" pitchFamily="49" charset="0"/>
              </a:rPr>
              <a:t>var</a:t>
            </a:r>
            <a:r>
              <a:rPr lang="en-US" sz="2800" dirty="0" smtClean="0">
                <a:solidFill>
                  <a:srgbClr val="0000FF"/>
                </a:solidFill>
                <a:highlight>
                  <a:srgbClr val="FFFFFF"/>
                </a:highlight>
                <a:latin typeface="Consolas" panose="020B0609020204030204" pitchFamily="49" charset="0"/>
                <a:ea typeface="Fira Code" panose="00000509000000000000" pitchFamily="49" charset="0"/>
              </a:rPr>
              <a:t> </a:t>
            </a:r>
            <a:r>
              <a:rPr lang="en-US" sz="2800" dirty="0" smtClean="0">
                <a:solidFill>
                  <a:srgbClr val="000000"/>
                </a:solidFill>
                <a:highlight>
                  <a:srgbClr val="FFFFFF"/>
                </a:highlight>
                <a:latin typeface="Consolas" panose="020B0609020204030204" pitchFamily="49" charset="0"/>
                <a:ea typeface="Fira Code" panose="00000509000000000000" pitchFamily="49" charset="0"/>
              </a:rPr>
              <a:t>y </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smtClean="0">
                <a:solidFill>
                  <a:srgbClr val="000000"/>
                </a:solidFill>
                <a:highlight>
                  <a:srgbClr val="FFFFFF"/>
                </a:highlight>
                <a:latin typeface="Consolas" panose="020B0609020204030204" pitchFamily="49" charset="0"/>
                <a:ea typeface="Fira Code" panose="00000509000000000000" pitchFamily="49" charset="0"/>
              </a:rPr>
              <a:t>0; </a:t>
            </a:r>
            <a:r>
              <a:rPr lang="en-US" sz="2800" i="1" dirty="0" smtClean="0">
                <a:solidFill>
                  <a:srgbClr val="00B050"/>
                </a:solidFill>
                <a:highlight>
                  <a:srgbClr val="FFFFFF"/>
                </a:highlight>
                <a:latin typeface="Consolas" panose="020B0609020204030204" pitchFamily="49" charset="0"/>
                <a:ea typeface="Fira Code" panose="00000509000000000000" pitchFamily="49" charset="0"/>
              </a:rPr>
              <a:t>// bottom</a:t>
            </a:r>
            <a:endParaRPr lang="en-US" sz="2800" i="1" dirty="0">
              <a:solidFill>
                <a:srgbClr val="00B050"/>
              </a:solidFill>
              <a:highlight>
                <a:srgbClr val="FFFFFF"/>
              </a:highlight>
              <a:latin typeface="Consolas" panose="020B0609020204030204" pitchFamily="49" charset="0"/>
              <a:ea typeface="Fira Code" panose="00000509000000000000" pitchFamily="49" charset="0"/>
            </a:endParaRPr>
          </a:p>
          <a:p>
            <a:r>
              <a:rPr lang="en-US" sz="2800" dirty="0" smtClean="0">
                <a:solidFill>
                  <a:srgbClr val="000000"/>
                </a:solidFill>
                <a:highlight>
                  <a:srgbClr val="FFFFFF"/>
                </a:highlight>
                <a:latin typeface="Consolas" panose="020B0609020204030204" pitchFamily="49" charset="0"/>
                <a:ea typeface="Fira Code" panose="00000509000000000000" pitchFamily="49" charset="0"/>
              </a:rPr>
              <a:t>    </a:t>
            </a:r>
            <a:r>
              <a:rPr lang="en-US" sz="2800" dirty="0" smtClean="0">
                <a:solidFill>
                  <a:srgbClr val="0000FF"/>
                </a:solidFill>
                <a:highlight>
                  <a:srgbClr val="FFFFFF"/>
                </a:highlight>
                <a:latin typeface="Consolas" panose="020B0609020204030204" pitchFamily="49" charset="0"/>
                <a:ea typeface="Fira Code" panose="00000509000000000000" pitchFamily="49" charset="0"/>
              </a:rPr>
              <a:t>while</a:t>
            </a:r>
            <a:r>
              <a:rPr lang="en-US" sz="2800" dirty="0" smtClean="0">
                <a:solidFill>
                  <a:srgbClr val="000000"/>
                </a:solidFill>
                <a:highlight>
                  <a:srgbClr val="FFFFFF"/>
                </a:highlight>
                <a:latin typeface="Consolas" panose="020B0609020204030204" pitchFamily="49" charset="0"/>
                <a:ea typeface="Fira Code" panose="00000509000000000000" pitchFamily="49" charset="0"/>
              </a:rPr>
              <a:t> (y </a:t>
            </a:r>
            <a:r>
              <a:rPr lang="en-US" sz="2800" dirty="0">
                <a:solidFill>
                  <a:srgbClr val="000000"/>
                </a:solidFill>
                <a:highlight>
                  <a:srgbClr val="FFFFFF"/>
                </a:highlight>
                <a:latin typeface="Consolas" panose="020B0609020204030204" pitchFamily="49" charset="0"/>
                <a:ea typeface="Fira Code" panose="00000509000000000000" pitchFamily="49" charset="0"/>
              </a:rPr>
              <a:t>&lt; </a:t>
            </a:r>
            <a:r>
              <a:rPr lang="en-US" sz="2800" dirty="0" smtClean="0">
                <a:solidFill>
                  <a:srgbClr val="000000"/>
                </a:solidFill>
                <a:highlight>
                  <a:srgbClr val="FFFFFF"/>
                </a:highlight>
                <a:latin typeface="Consolas" panose="020B0609020204030204" pitchFamily="49" charset="0"/>
                <a:ea typeface="Fira Code" panose="00000509000000000000" pitchFamily="49" charset="0"/>
              </a:rPr>
              <a:t>height) </a:t>
            </a:r>
            <a:r>
              <a:rPr lang="en-US" sz="2800" dirty="0">
                <a:solidFill>
                  <a:srgbClr val="000000"/>
                </a:solidFill>
                <a:highlight>
                  <a:srgbClr val="FFFFFF"/>
                </a:highlight>
                <a:latin typeface="Consolas" panose="020B0609020204030204" pitchFamily="49" charset="0"/>
                <a:ea typeface="Fira Code" panose="00000509000000000000" pitchFamily="49" charset="0"/>
              </a:rPr>
              <a:t>{</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if</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LineIsFull</a:t>
            </a:r>
            <a:r>
              <a:rPr lang="en-US" sz="2800" dirty="0">
                <a:solidFill>
                  <a:srgbClr val="000000"/>
                </a:solidFill>
                <a:highlight>
                  <a:srgbClr val="FFFFFF"/>
                </a:highlight>
                <a:latin typeface="Consolas" panose="020B0609020204030204" pitchFamily="49" charset="0"/>
                <a:ea typeface="Fira Code" panose="00000509000000000000" pitchFamily="49" charset="0"/>
              </a:rPr>
              <a:t>(y)) {</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ShiftDownAllLinesHigherThan</a:t>
            </a:r>
            <a:r>
              <a:rPr lang="en-US" sz="2800" dirty="0">
                <a:solidFill>
                  <a:srgbClr val="000000"/>
                </a:solidFill>
                <a:highlight>
                  <a:srgbClr val="FFFFFF"/>
                </a:highlight>
                <a:latin typeface="Consolas" panose="020B0609020204030204" pitchFamily="49" charset="0"/>
                <a:ea typeface="Fira Code" panose="00000509000000000000" pitchFamily="49" charset="0"/>
              </a:rPr>
              <a:t>(y);</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AddEmptyLineOnTop</a:t>
            </a:r>
            <a:r>
              <a:rPr lang="en-US" sz="2800" dirty="0">
                <a:solidFill>
                  <a:srgbClr val="000000"/>
                </a:solidFill>
                <a:highlight>
                  <a:srgbClr val="FFFFFF"/>
                </a:highlight>
                <a:latin typeface="Consolas" panose="020B0609020204030204" pitchFamily="49" charset="0"/>
                <a:ea typeface="Fira Code" panose="00000509000000000000" pitchFamily="49" charset="0"/>
              </a:rPr>
              <a:t>();</a:t>
            </a:r>
          </a:p>
          <a:p>
            <a:r>
              <a:rPr lang="ru-RU" sz="2800" dirty="0">
                <a:solidFill>
                  <a:srgbClr val="000000"/>
                </a:solidFill>
                <a:highlight>
                  <a:srgbClr val="FFFFFF"/>
                </a:highlight>
                <a:latin typeface="Consolas" panose="020B0609020204030204" pitchFamily="49" charset="0"/>
                <a:ea typeface="Fira Code" panose="00000509000000000000" pitchFamily="49" charset="0"/>
              </a:rPr>
              <a:t>        }</a:t>
            </a:r>
            <a:endParaRPr lang="en-US"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else</a:t>
            </a:r>
            <a:endParaRPr lang="en-US"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ru-RU"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00"/>
                </a:solidFill>
                <a:highlight>
                  <a:srgbClr val="FFFFFF"/>
                </a:highlight>
                <a:latin typeface="Consolas" panose="020B0609020204030204" pitchFamily="49" charset="0"/>
                <a:ea typeface="Fira Code" panose="00000509000000000000" pitchFamily="49" charset="0"/>
              </a:rPr>
              <a:t>y++;</a:t>
            </a:r>
            <a:endParaRPr lang="ru-RU" sz="2800" dirty="0">
              <a:solidFill>
                <a:srgbClr val="000000"/>
              </a:solidFill>
              <a:highlight>
                <a:srgbClr val="FFFFFF"/>
              </a:highlight>
              <a:latin typeface="Consolas" panose="020B0609020204030204" pitchFamily="49" charset="0"/>
              <a:ea typeface="Fira Code" panose="00000509000000000000" pitchFamily="49" charset="0"/>
            </a:endParaRPr>
          </a:p>
          <a:p>
            <a:r>
              <a:rPr lang="ru-RU" sz="2800" dirty="0">
                <a:solidFill>
                  <a:srgbClr val="000000"/>
                </a:solidFill>
                <a:highlight>
                  <a:srgbClr val="FFFFFF"/>
                </a:highlight>
                <a:latin typeface="Consolas" panose="020B0609020204030204" pitchFamily="49" charset="0"/>
                <a:ea typeface="Fira Code" panose="00000509000000000000" pitchFamily="49" charset="0"/>
              </a:rPr>
              <a:t>    }</a:t>
            </a:r>
          </a:p>
          <a:p>
            <a:r>
              <a:rPr lang="ru-RU" sz="2800" dirty="0">
                <a:solidFill>
                  <a:srgbClr val="000000"/>
                </a:solidFill>
                <a:highlight>
                  <a:srgbClr val="FFFFFF"/>
                </a:highlight>
                <a:latin typeface="Consolas" panose="020B0609020204030204" pitchFamily="49" charset="0"/>
                <a:ea typeface="Fira Code" panose="00000509000000000000" pitchFamily="49" charset="0"/>
              </a:rPr>
              <a:t>}</a:t>
            </a: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8368" y="4352487"/>
            <a:ext cx="3028232" cy="1956238"/>
          </a:xfrm>
          <a:prstGeom prst="rect">
            <a:avLst/>
          </a:prstGeom>
        </p:spPr>
      </p:pic>
    </p:spTree>
    <p:extLst>
      <p:ext uri="{BB962C8B-B14F-4D97-AF65-F5344CB8AC3E}">
        <p14:creationId xmlns:p14="http://schemas.microsoft.com/office/powerpoint/2010/main" val="33603651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Autofit/>
          </a:bodyPr>
          <a:lstStyle/>
          <a:p>
            <a:pPr marL="0" indent="0">
              <a:buNone/>
            </a:pPr>
            <a:r>
              <a:rPr lang="en-US" sz="2400" dirty="0">
                <a:solidFill>
                  <a:srgbClr val="0000FF"/>
                </a:solidFill>
                <a:highlight>
                  <a:srgbClr val="FFFFFF"/>
                </a:highlight>
                <a:latin typeface="Consolas" panose="020B0609020204030204" pitchFamily="49" charset="0"/>
              </a:rPr>
              <a:t>public</a:t>
            </a:r>
            <a:r>
              <a:rPr lang="en-US" sz="2400" dirty="0">
                <a:solidFill>
                  <a:srgbClr val="000000"/>
                </a:solidFill>
                <a:highlight>
                  <a:srgbClr val="FFFFFF"/>
                </a:highlight>
                <a:latin typeface="Consolas" panose="020B0609020204030204" pitchFamily="49" charset="0"/>
              </a:rPr>
              <a:t> </a:t>
            </a:r>
            <a:r>
              <a:rPr lang="en-US" sz="2400" dirty="0">
                <a:solidFill>
                  <a:srgbClr val="00007F"/>
                </a:solidFill>
                <a:highlight>
                  <a:srgbClr val="FFFFFF"/>
                </a:highlight>
                <a:latin typeface="Consolas" panose="020B0609020204030204" pitchFamily="49" charset="0"/>
              </a:rPr>
              <a:t>Field</a:t>
            </a:r>
            <a:r>
              <a:rPr lang="en-US" sz="2400" dirty="0">
                <a:solidFill>
                  <a:srgbClr val="000000"/>
                </a:solidFill>
                <a:highlight>
                  <a:srgbClr val="FFFFFF"/>
                </a:highlight>
                <a:latin typeface="Consolas" panose="020B0609020204030204" pitchFamily="49" charset="0"/>
              </a:rPr>
              <a:t> </a:t>
            </a:r>
            <a:r>
              <a:rPr lang="en-US" sz="2400" dirty="0" err="1">
                <a:solidFill>
                  <a:srgbClr val="2B91AF"/>
                </a:solidFill>
                <a:highlight>
                  <a:srgbClr val="FFFFFF"/>
                </a:highlight>
                <a:latin typeface="Consolas" panose="020B0609020204030204" pitchFamily="49" charset="0"/>
              </a:rPr>
              <a:t>ClearFullLines</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ru-RU" sz="2400" dirty="0">
                <a:solidFill>
                  <a:srgbClr val="000000"/>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notFullLines</a:t>
            </a:r>
            <a:r>
              <a:rPr lang="en-US" sz="2400" dirty="0">
                <a:solidFill>
                  <a:srgbClr val="000000"/>
                </a:solidFill>
                <a:highlight>
                  <a:srgbClr val="FFFFFF"/>
                </a:highlight>
                <a:latin typeface="Consolas" panose="020B0609020204030204" pitchFamily="49" charset="0"/>
              </a:rPr>
              <a:t> = </a:t>
            </a:r>
            <a:r>
              <a:rPr lang="en-US" sz="2400" dirty="0" err="1">
                <a:solidFill>
                  <a:srgbClr val="2B91AF"/>
                </a:solidFill>
                <a:highlight>
                  <a:srgbClr val="FFFFFF"/>
                </a:highlight>
                <a:latin typeface="Consolas" panose="020B0609020204030204" pitchFamily="49" charset="0"/>
              </a:rPr>
              <a:t>GetAllNotFullLines</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clearedLinesCount</a:t>
            </a:r>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 </a:t>
            </a:r>
            <a:r>
              <a:rPr lang="en-US" sz="2400" dirty="0" smtClean="0">
                <a:solidFill>
                  <a:srgbClr val="800080"/>
                </a:solidFill>
                <a:highlight>
                  <a:srgbClr val="FFFFFF"/>
                </a:highlight>
                <a:latin typeface="Consolas" panose="020B0609020204030204" pitchFamily="49" charset="0"/>
              </a:rPr>
              <a:t>Height</a:t>
            </a:r>
            <a:r>
              <a:rPr lang="en-US" sz="2400" dirty="0" smtClean="0">
                <a:solidFill>
                  <a:srgbClr val="000000"/>
                </a:solidFill>
                <a:highlight>
                  <a:srgbClr val="FFFFFF"/>
                </a:highlight>
                <a:latin typeface="Consolas" panose="020B0609020204030204" pitchFamily="49" charset="0"/>
              </a:rPr>
              <a:t>-</a:t>
            </a:r>
            <a:r>
              <a:rPr lang="en-US" sz="2400" dirty="0" err="1" smtClean="0">
                <a:solidFill>
                  <a:srgbClr val="000000"/>
                </a:solidFill>
                <a:highlight>
                  <a:srgbClr val="FFFFFF"/>
                </a:highlight>
                <a:latin typeface="Consolas" panose="020B0609020204030204" pitchFamily="49" charset="0"/>
              </a:rPr>
              <a:t>notFullLines.</a:t>
            </a:r>
            <a:r>
              <a:rPr lang="en-US" sz="2400" dirty="0" err="1" smtClean="0">
                <a:solidFill>
                  <a:srgbClr val="800080"/>
                </a:solidFill>
                <a:highlight>
                  <a:srgbClr val="FFFFFF"/>
                </a:highlight>
                <a:latin typeface="Consolas" panose="020B0609020204030204" pitchFamily="49" charset="0"/>
              </a:rPr>
              <a:t>Count</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newLinesArray</a:t>
            </a:r>
            <a:r>
              <a:rPr lang="en-US" sz="2400" dirty="0">
                <a:solidFill>
                  <a:srgbClr val="000000"/>
                </a:solidFill>
                <a:highlight>
                  <a:srgbClr val="FFFFFF"/>
                </a:highlight>
                <a:latin typeface="Consolas" panose="020B0609020204030204" pitchFamily="49" charset="0"/>
              </a:rPr>
              <a:t> = </a:t>
            </a:r>
            <a:r>
              <a:rPr lang="en-US" sz="2400" dirty="0" err="1">
                <a:solidFill>
                  <a:srgbClr val="2B91AF"/>
                </a:solidFill>
                <a:highlight>
                  <a:srgbClr val="FFFFFF"/>
                </a:highlight>
                <a:latin typeface="Consolas" panose="020B0609020204030204" pitchFamily="49" charset="0"/>
              </a:rPr>
              <a:t>CreateNewLinesArray</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clearedLinesCount</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notFullLines</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return</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new</a:t>
            </a:r>
            <a:r>
              <a:rPr lang="en-US" sz="2400" dirty="0">
                <a:solidFill>
                  <a:srgbClr val="000000"/>
                </a:solidFill>
                <a:highlight>
                  <a:srgbClr val="FFFFFF"/>
                </a:highlight>
                <a:latin typeface="Consolas" panose="020B0609020204030204" pitchFamily="49" charset="0"/>
              </a:rPr>
              <a:t> </a:t>
            </a:r>
            <a:r>
              <a:rPr lang="en-US" sz="2400" dirty="0">
                <a:solidFill>
                  <a:srgbClr val="00007F"/>
                </a:solidFill>
                <a:highlight>
                  <a:srgbClr val="FFFFFF"/>
                </a:highlight>
                <a:latin typeface="Consolas" panose="020B0609020204030204" pitchFamily="49" charset="0"/>
              </a:rPr>
              <a:t>Field</a:t>
            </a:r>
            <a:r>
              <a:rPr lang="en-US" sz="2400" dirty="0">
                <a:solidFill>
                  <a:srgbClr val="000000"/>
                </a:solidFill>
                <a:highlight>
                  <a:srgbClr val="FFFFFF"/>
                </a:highlight>
                <a:latin typeface="Consolas" panose="020B0609020204030204" pitchFamily="49" charset="0"/>
              </a:rPr>
              <a:t>(</a:t>
            </a:r>
            <a:r>
              <a:rPr lang="en-US" sz="2400" dirty="0">
                <a:solidFill>
                  <a:srgbClr val="800080"/>
                </a:solidFill>
                <a:highlight>
                  <a:srgbClr val="FFFFFF"/>
                </a:highlight>
                <a:latin typeface="Consolas" panose="020B0609020204030204" pitchFamily="49" charset="0"/>
              </a:rPr>
              <a:t>Width</a:t>
            </a:r>
            <a:r>
              <a:rPr lang="en-US" sz="2400" dirty="0">
                <a:solidFill>
                  <a:srgbClr val="000000"/>
                </a:solidFill>
                <a:highlight>
                  <a:srgbClr val="FFFFFF"/>
                </a:highlight>
                <a:latin typeface="Consolas" panose="020B0609020204030204" pitchFamily="49" charset="0"/>
              </a:rPr>
              <a:t>, </a:t>
            </a:r>
            <a:r>
              <a:rPr lang="en-US" sz="2400" dirty="0">
                <a:solidFill>
                  <a:srgbClr val="800080"/>
                </a:solidFill>
                <a:highlight>
                  <a:srgbClr val="FFFFFF"/>
                </a:highlight>
                <a:latin typeface="Consolas" panose="020B0609020204030204" pitchFamily="49" charset="0"/>
              </a:rPr>
              <a:t>Height</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newLinesArray</a:t>
            </a:r>
            <a:r>
              <a:rPr lang="en-US" sz="2400" dirty="0">
                <a:solidFill>
                  <a:srgbClr val="000000"/>
                </a:solidFill>
                <a:highlight>
                  <a:srgbClr val="FFFFFF"/>
                </a:highlight>
                <a:latin typeface="Consolas" panose="020B0609020204030204" pitchFamily="49" charset="0"/>
              </a:rPr>
              <a:t>, </a:t>
            </a:r>
            <a:r>
              <a:rPr lang="en-US" sz="2400" dirty="0">
                <a:solidFill>
                  <a:srgbClr val="800080"/>
                </a:solidFill>
                <a:highlight>
                  <a:srgbClr val="FFFFFF"/>
                </a:highlight>
                <a:latin typeface="Consolas" panose="020B0609020204030204" pitchFamily="49" charset="0"/>
              </a:rPr>
              <a:t>Score</a:t>
            </a:r>
            <a:r>
              <a:rPr lang="en-US" sz="2400" dirty="0">
                <a:solidFill>
                  <a:srgbClr val="000000"/>
                </a:solidFill>
                <a:highlight>
                  <a:srgbClr val="FFFFFF"/>
                </a:highlight>
                <a:latin typeface="Consolas" panose="020B0609020204030204" pitchFamily="49" charset="0"/>
              </a:rPr>
              <a:t> + </a:t>
            </a:r>
            <a:r>
              <a:rPr lang="en-US" sz="2400" dirty="0" err="1">
                <a:solidFill>
                  <a:srgbClr val="000000"/>
                </a:solidFill>
                <a:highlight>
                  <a:srgbClr val="FFFFFF"/>
                </a:highlight>
                <a:latin typeface="Consolas" panose="020B0609020204030204" pitchFamily="49" charset="0"/>
              </a:rPr>
              <a:t>clearedLinesCount</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ru-RU" sz="2400" dirty="0">
                <a:solidFill>
                  <a:srgbClr val="000000"/>
                </a:solidFill>
                <a:highlight>
                  <a:srgbClr val="FFFFFF"/>
                </a:highlight>
                <a:latin typeface="Consolas" panose="020B0609020204030204" pitchFamily="49" charset="0"/>
              </a:rPr>
              <a:t>}</a:t>
            </a:r>
          </a:p>
          <a:p>
            <a:pPr marL="0" indent="0">
              <a:buNone/>
            </a:pPr>
            <a:endParaRPr lang="ru-RU" sz="2400" dirty="0"/>
          </a:p>
        </p:txBody>
      </p:sp>
      <p:sp>
        <p:nvSpPr>
          <p:cNvPr id="2" name="Заголовок 1"/>
          <p:cNvSpPr>
            <a:spLocks noGrp="1"/>
          </p:cNvSpPr>
          <p:nvPr>
            <p:ph type="title"/>
          </p:nvPr>
        </p:nvSpPr>
        <p:spPr/>
        <p:txBody>
          <a:bodyPr/>
          <a:lstStyle/>
          <a:p>
            <a:r>
              <a:rPr lang="en-US" dirty="0"/>
              <a:t>Immutable style</a:t>
            </a:r>
            <a:endParaRPr lang="ru-RU" dirty="0"/>
          </a:p>
        </p:txBody>
      </p:sp>
    </p:spTree>
    <p:extLst>
      <p:ext uri="{BB962C8B-B14F-4D97-AF65-F5344CB8AC3E}">
        <p14:creationId xmlns:p14="http://schemas.microsoft.com/office/powerpoint/2010/main" val="37848004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631504" y="258901"/>
            <a:ext cx="8928992" cy="6340197"/>
          </a:xfrm>
          <a:prstGeom prst="rect">
            <a:avLst/>
          </a:prstGeom>
        </p:spPr>
        <p:txBody>
          <a:bodyPr wrap="square">
            <a:spAutoFit/>
          </a:bodyPr>
          <a:lstStyle/>
          <a:p>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2B91AF"/>
                </a:solidFill>
                <a:highlight>
                  <a:srgbClr val="FFFFFF"/>
                </a:highlight>
                <a:latin typeface="Consolas" panose="020B0609020204030204" pitchFamily="49" charset="0"/>
                <a:ea typeface="Fira Code" panose="00000509000000000000" pitchFamily="49" charset="0"/>
              </a:rPr>
              <a:t>CompareStacks</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ru-RU" sz="1400" dirty="0">
                <a:solidFill>
                  <a:srgbClr val="000000"/>
                </a:solidFill>
                <a:highlight>
                  <a:srgbClr val="FFFFFF"/>
                </a:highlight>
                <a:latin typeface="Consolas" panose="020B0609020204030204" pitchFamily="49" charset="0"/>
                <a:ea typeface="Fira Code" panose="00000509000000000000" pitchFamily="49" charset="0"/>
              </a:rPr>
              <a:t/>
            </a:r>
            <a:br>
              <a:rPr lang="ru-RU" sz="1400" dirty="0">
                <a:solidFill>
                  <a:srgbClr val="000000"/>
                </a:solidFill>
                <a:highlight>
                  <a:srgbClr val="FFFFFF"/>
                </a:highlight>
                <a:latin typeface="Consolas" panose="020B0609020204030204" pitchFamily="49" charset="0"/>
                <a:ea typeface="Fira Code" panose="00000509000000000000" pitchFamily="49" charset="0"/>
              </a:rPr>
            </a:br>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first,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second, </a:t>
            </a:r>
            <a:r>
              <a:rPr lang="en-US" sz="1400" dirty="0">
                <a:solidFill>
                  <a:srgbClr val="0000FF"/>
                </a:solidFill>
                <a:highlight>
                  <a:srgbClr val="FFFFFF"/>
                </a:highlight>
                <a:latin typeface="Consolas" panose="020B0609020204030204" pitchFamily="49" charset="0"/>
                <a:ea typeface="Fira Code" panose="00000509000000000000" pitchFamily="49" charset="0"/>
              </a:rPr>
              <a:t>out</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merged)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merged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for</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 0;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&lt; </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800080"/>
                </a:solidFill>
                <a:highlight>
                  <a:srgbClr val="FFFFFF"/>
                </a:highlight>
                <a:latin typeface="Consolas" panose="020B0609020204030204" pitchFamily="49" charset="0"/>
                <a:ea typeface="Fira Code" panose="00000509000000000000" pitchFamily="49" charset="0"/>
              </a:rPr>
              <a:t>Length</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 </a:t>
            </a:r>
            <a:r>
              <a:rPr lang="en-US" sz="1400" dirty="0" err="1">
                <a:solidFill>
                  <a:srgbClr val="2B91AF"/>
                </a:solidFill>
                <a:highlight>
                  <a:srgbClr val="FFFFFF"/>
                </a:highlight>
                <a:latin typeface="Consolas" panose="020B0609020204030204" pitchFamily="49" charset="0"/>
                <a:ea typeface="Fira Code" panose="00000509000000000000" pitchFamily="49" charset="0"/>
              </a:rPr>
              <a:t>ToCLIType</a:t>
            </a:r>
            <a:r>
              <a:rPr lang="en-US" sz="1400" dirty="0">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secondCLIType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 </a:t>
            </a:r>
            <a:r>
              <a:rPr lang="en-US" sz="1400" dirty="0" err="1">
                <a:solidFill>
                  <a:srgbClr val="2B91AF"/>
                </a:solidFill>
                <a:highlight>
                  <a:srgbClr val="FFFFFF"/>
                </a:highlight>
                <a:latin typeface="Consolas" panose="020B0609020204030204" pitchFamily="49" charset="0"/>
                <a:ea typeface="Fira Code" panose="00000509000000000000" pitchFamily="49" charset="0"/>
              </a:rPr>
              <a:t>ToCLIType</a:t>
            </a:r>
            <a:r>
              <a:rPr lang="en-US" sz="1400" dirty="0">
                <a:solidFill>
                  <a:srgbClr val="000000"/>
                </a:solidFill>
                <a:highlight>
                  <a:srgbClr val="FFFFFF"/>
                </a:highlight>
                <a:latin typeface="Consolas" panose="020B0609020204030204" pitchFamily="49" charset="0"/>
                <a:ea typeface="Fira Code" panose="00000509000000000000" pitchFamily="49" charset="0"/>
              </a:rPr>
              <a:t>(second[</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 </a:t>
            </a:r>
            <a:r>
              <a:rPr lang="en-US" sz="1400" dirty="0" err="1">
                <a:solidFill>
                  <a:srgbClr val="000000"/>
                </a:solidFill>
                <a:highlight>
                  <a:srgbClr val="FFFFFF"/>
                </a:highlight>
                <a:latin typeface="Consolas" panose="020B0609020204030204" pitchFamily="49" charset="0"/>
                <a:ea typeface="Fira Code" panose="00000509000000000000" pitchFamily="49" charset="0"/>
              </a:rPr>
              <a:t>secondCLIType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
            </a:r>
            <a:br>
              <a:rPr lang="ru-RU" sz="1400" dirty="0">
                <a:solidFill>
                  <a:srgbClr val="000000"/>
                </a:solidFill>
                <a:highlight>
                  <a:srgbClr val="FFFFFF"/>
                </a:highlight>
                <a:latin typeface="Consolas" panose="020B0609020204030204" pitchFamily="49" charset="0"/>
                <a:ea typeface="Fira Code" panose="00000509000000000000" pitchFamily="49" charset="0"/>
              </a:rPr>
            </a:br>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Inconsistent</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2B91AF"/>
                </a:solidFill>
                <a:highlight>
                  <a:srgbClr val="FFFFFF"/>
                </a:highlight>
                <a:latin typeface="Consolas" panose="020B0609020204030204" pitchFamily="49" charset="0"/>
                <a:ea typeface="Fira Code" panose="00000509000000000000" pitchFamily="49" charset="0"/>
              </a:rPr>
              <a:t>EqualESTypes</a:t>
            </a:r>
            <a:r>
              <a:rPr lang="en-US" sz="1400" dirty="0">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second[</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common = </a:t>
            </a:r>
            <a:r>
              <a:rPr lang="en-US" sz="1400" dirty="0" err="1">
                <a:solidFill>
                  <a:srgbClr val="2B91AF"/>
                </a:solidFill>
                <a:highlight>
                  <a:srgbClr val="FFFFFF"/>
                </a:highlight>
                <a:latin typeface="Consolas" panose="020B0609020204030204" pitchFamily="49" charset="0"/>
                <a:ea typeface="Fira Code" panose="00000509000000000000" pitchFamily="49" charset="0"/>
              </a:rPr>
              <a:t>FindCommonType</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second[</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(common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
            </a:r>
            <a:br>
              <a:rPr lang="ru-RU" sz="1400" dirty="0">
                <a:solidFill>
                  <a:srgbClr val="000000"/>
                </a:solidFill>
                <a:highlight>
                  <a:srgbClr val="FFFFFF"/>
                </a:highlight>
                <a:latin typeface="Consolas" panose="020B0609020204030204" pitchFamily="49" charset="0"/>
                <a:ea typeface="Fira Code" panose="00000509000000000000" pitchFamily="49" charset="0"/>
              </a:rPr>
            </a:b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Inconsistent</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new</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800080"/>
                </a:solidFill>
                <a:highlight>
                  <a:srgbClr val="FFFFFF"/>
                </a:highlight>
                <a:latin typeface="Consolas" panose="020B0609020204030204" pitchFamily="49" charset="0"/>
                <a:ea typeface="Fira Code" panose="00000509000000000000" pitchFamily="49" charset="0"/>
              </a:rPr>
              <a:t>Length</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for</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j = 0; j &lt;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++j)</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result[j] = first[j];</a:t>
            </a: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 common;</a:t>
            </a: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else</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 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endParaRPr lang="ru-RU" sz="1400" dirty="0">
              <a:solidFill>
                <a:srgbClr val="000000"/>
              </a:solidFill>
              <a:highlight>
                <a:srgbClr val="FFFFFF"/>
              </a:highlight>
              <a:latin typeface="Consolas" panose="020B0609020204030204" pitchFamily="49" charset="0"/>
              <a:ea typeface="Fira Code" panose="00000509000000000000" pitchFamily="49" charset="0"/>
            </a:endParaRP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Equal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merged = result;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Equivalent</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ru-RU" sz="1400" dirty="0">
                <a:solidFill>
                  <a:srgbClr val="000000"/>
                </a:solidFill>
                <a:highlight>
                  <a:srgbClr val="FFFFFF"/>
                </a:highlight>
                <a:latin typeface="Consolas" panose="020B0609020204030204" pitchFamily="49" charset="0"/>
                <a:ea typeface="Fira Code" panose="00000509000000000000" pitchFamily="49" charset="0"/>
              </a:rPr>
              <a:t>}</a:t>
            </a:r>
          </a:p>
        </p:txBody>
      </p:sp>
      <p:pic>
        <p:nvPicPr>
          <p:cNvPr id="3" name="Рисунок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8392" y="4058436"/>
            <a:ext cx="2286000" cy="2242566"/>
          </a:xfrm>
          <a:prstGeom prst="rect">
            <a:avLst/>
          </a:prstGeom>
        </p:spPr>
      </p:pic>
    </p:spTree>
    <p:extLst>
      <p:ext uri="{BB962C8B-B14F-4D97-AF65-F5344CB8AC3E}">
        <p14:creationId xmlns:p14="http://schemas.microsoft.com/office/powerpoint/2010/main" val="94513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solidFill>
                  <a:schemeClr val="tx1"/>
                </a:solidFill>
              </a:rPr>
              <a:t>Маркер </a:t>
            </a:r>
            <a:r>
              <a:rPr lang="ru-RU" dirty="0"/>
              <a:t>ох, хочу кофе</a:t>
            </a:r>
            <a:endParaRPr lang="en-US" dirty="0"/>
          </a:p>
        </p:txBody>
      </p:sp>
      <p:pic>
        <p:nvPicPr>
          <p:cNvPr id="1026" name="Picture 2" descr="https://s-media-cache-ak0.pinimg.com/236x/ee/84/3b/ee843ba0149017ccf6618d8c4fc8225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2050" y="2124075"/>
            <a:ext cx="2247900"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6011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83031" y="4653136"/>
            <a:ext cx="3028232" cy="1956238"/>
          </a:xfrm>
          <a:prstGeom prst="rect">
            <a:avLst/>
          </a:prstGeom>
        </p:spPr>
      </p:pic>
      <p:sp>
        <p:nvSpPr>
          <p:cNvPr id="4" name="Прямоугольник 3"/>
          <p:cNvSpPr/>
          <p:nvPr/>
        </p:nvSpPr>
        <p:spPr>
          <a:xfrm>
            <a:off x="1803400" y="1085128"/>
            <a:ext cx="7789334" cy="276999"/>
          </a:xfrm>
          <a:prstGeom prst="rect">
            <a:avLst/>
          </a:prstGeom>
        </p:spPr>
        <p:txBody>
          <a:bodyPr wrap="square">
            <a:spAutoFit/>
          </a:bodyPr>
          <a:lstStyle/>
          <a:p>
            <a:endParaRPr lang="ru-RU" sz="1200" dirty="0">
              <a:solidFill>
                <a:srgbClr val="000000"/>
              </a:solidFill>
              <a:highlight>
                <a:srgbClr val="FFFFFF"/>
              </a:highlight>
              <a:latin typeface="Consolas" panose="020B0609020204030204" pitchFamily="49" charset="0"/>
            </a:endParaRPr>
          </a:p>
        </p:txBody>
      </p:sp>
      <p:sp>
        <p:nvSpPr>
          <p:cNvPr id="2" name="Прямоугольник 1"/>
          <p:cNvSpPr/>
          <p:nvPr/>
        </p:nvSpPr>
        <p:spPr>
          <a:xfrm>
            <a:off x="1803401" y="260651"/>
            <a:ext cx="8796866" cy="5632311"/>
          </a:xfrm>
          <a:prstGeom prst="rect">
            <a:avLst/>
          </a:prstGeom>
        </p:spPr>
        <p:txBody>
          <a:bodyPr wrap="square">
            <a:spAutoFit/>
          </a:bodyPr>
          <a:lstStyle/>
          <a:p>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CompareStacks</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ru-RU" dirty="0">
                <a:solidFill>
                  <a:srgbClr val="000000"/>
                </a:solidFill>
                <a:highlight>
                  <a:srgbClr val="FFFFFF"/>
                </a:highlight>
                <a:latin typeface="Fira Code" panose="00000509000000000000" pitchFamily="49" charset="0"/>
                <a:ea typeface="Fira Code" panose="00000509000000000000" pitchFamily="49" charset="0"/>
              </a:rPr>
              <a:t/>
            </a:r>
            <a:br>
              <a:rPr lang="ru-RU"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ESType</a:t>
            </a:r>
            <a:r>
              <a:rPr lang="en-US" dirty="0">
                <a:solidFill>
                  <a:srgbClr val="000000"/>
                </a:solidFill>
                <a:highlight>
                  <a:srgbClr val="FFFFFF"/>
                </a:highlight>
                <a:latin typeface="Fira Code" panose="00000509000000000000" pitchFamily="49" charset="0"/>
                <a:ea typeface="Fira Code" panose="00000509000000000000" pitchFamily="49" charset="0"/>
              </a:rPr>
              <a:t>[] first, </a:t>
            </a:r>
            <a:r>
              <a:rPr lang="en-US" dirty="0" err="1">
                <a:solidFill>
                  <a:srgbClr val="00007F"/>
                </a:solidFill>
                <a:highlight>
                  <a:srgbClr val="FFFFFF"/>
                </a:highlight>
                <a:latin typeface="Fira Code" panose="00000509000000000000" pitchFamily="49" charset="0"/>
                <a:ea typeface="Fira Code" panose="00000509000000000000" pitchFamily="49" charset="0"/>
              </a:rPr>
              <a:t>ESType</a:t>
            </a:r>
            <a:r>
              <a:rPr lang="en-US" dirty="0">
                <a:solidFill>
                  <a:srgbClr val="000000"/>
                </a:solidFill>
                <a:highlight>
                  <a:srgbClr val="FFFFFF"/>
                </a:highlight>
                <a:latin typeface="Fira Code" panose="00000509000000000000" pitchFamily="49" charset="0"/>
                <a:ea typeface="Fira Code" panose="00000509000000000000" pitchFamily="49" charset="0"/>
              </a:rPr>
              <a:t>[] second,</a:t>
            </a:r>
            <a:endParaRPr lang="ru-RU" dirty="0">
              <a:solidFill>
                <a:srgbClr val="000000"/>
              </a:solidFill>
              <a:highlight>
                <a:srgbClr val="FFFFFF"/>
              </a:highlight>
              <a:latin typeface="Fira Code" panose="00000509000000000000" pitchFamily="49" charset="0"/>
              <a:ea typeface="Fira Code" panose="00000509000000000000" pitchFamily="49" charset="0"/>
            </a:endParaRP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out</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ESType</a:t>
            </a:r>
            <a:r>
              <a:rPr lang="en-US" dirty="0">
                <a:solidFill>
                  <a:srgbClr val="000000"/>
                </a:solidFill>
                <a:highlight>
                  <a:srgbClr val="FFFFFF"/>
                </a:highlight>
                <a:latin typeface="Fira Code" panose="00000509000000000000" pitchFamily="49" charset="0"/>
                <a:ea typeface="Fira Code" panose="00000509000000000000" pitchFamily="49" charset="0"/>
              </a:rPr>
              <a:t>[] merged)</a:t>
            </a:r>
            <a:r>
              <a:rPr lang="ru-RU" dirty="0">
                <a:solidFill>
                  <a:srgbClr val="000000"/>
                </a:solidFill>
                <a:highlight>
                  <a:srgbClr val="FFFFFF"/>
                </a:highlight>
                <a:latin typeface="Fira Code" panose="00000509000000000000" pitchFamily="49" charset="0"/>
                <a:ea typeface="Fira Code" panose="00000509000000000000" pitchFamily="49" charset="0"/>
              </a:rPr>
              <a:t/>
            </a:r>
            <a:br>
              <a:rPr lang="ru-RU" dirty="0">
                <a:solidFill>
                  <a:srgbClr val="000000"/>
                </a:solidFill>
                <a:highlight>
                  <a:srgbClr val="FFFFFF"/>
                </a:highlight>
                <a:latin typeface="Fira Code" panose="00000509000000000000" pitchFamily="49" charset="0"/>
                <a:ea typeface="Fira Code" panose="00000509000000000000" pitchFamily="49" charset="0"/>
              </a:rPr>
            </a:br>
            <a:r>
              <a:rPr lang="ru-RU"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merged = </a:t>
            </a:r>
            <a:r>
              <a:rPr lang="en-US" dirty="0">
                <a:solidFill>
                  <a:srgbClr val="0000FF"/>
                </a:solidFill>
                <a:highlight>
                  <a:srgbClr val="FFFFFF"/>
                </a:highlight>
                <a:latin typeface="Fira Code" panose="00000509000000000000" pitchFamily="49" charset="0"/>
                <a:ea typeface="Fira Code" panose="00000509000000000000" pitchFamily="49" charset="0"/>
              </a:rPr>
              <a:t>null</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FF"/>
                </a:solidFill>
                <a:highlight>
                  <a:srgbClr val="FFFFFF"/>
                </a:highlight>
                <a:latin typeface="Fira Code" panose="00000509000000000000" pitchFamily="49" charset="0"/>
                <a:ea typeface="Fira Code" panose="00000509000000000000" pitchFamily="49" charset="0"/>
              </a:rPr>
              <a:t>var</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r>
              <a:rPr lang="en-US" dirty="0">
                <a:solidFill>
                  <a:srgbClr val="000000"/>
                </a:solidFill>
                <a:highlight>
                  <a:srgbClr val="FFFFFF"/>
                </a:highlight>
                <a:latin typeface="Fira Code" panose="00000509000000000000" pitchFamily="49" charset="0"/>
                <a:ea typeface="Fira Code" panose="00000509000000000000" pitchFamily="49" charset="0"/>
              </a:rPr>
              <a:t> = first</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2B91AF"/>
                </a:solidFill>
                <a:highlight>
                  <a:srgbClr val="FFFFFF"/>
                </a:highlight>
                <a:latin typeface="Fira Code" panose="00000509000000000000" pitchFamily="49" charset="0"/>
                <a:ea typeface="Fira Code" panose="00000509000000000000" pitchFamily="49" charset="0"/>
              </a:rPr>
              <a:t>Zip</a:t>
            </a:r>
            <a:r>
              <a:rPr lang="en-US" dirty="0">
                <a:solidFill>
                  <a:srgbClr val="000000"/>
                </a:solidFill>
                <a:highlight>
                  <a:srgbClr val="FFFFFF"/>
                </a:highlight>
                <a:latin typeface="Fira Code" panose="00000509000000000000" pitchFamily="49" charset="0"/>
                <a:ea typeface="Fira Code" panose="00000509000000000000" pitchFamily="49" charset="0"/>
              </a:rPr>
              <a:t>(second, </a:t>
            </a:r>
            <a:r>
              <a:rPr lang="en-US" dirty="0" err="1">
                <a:solidFill>
                  <a:srgbClr val="00007F"/>
                </a:solidFill>
                <a:highlight>
                  <a:srgbClr val="FFFFFF"/>
                </a:highlight>
                <a:latin typeface="Fira Code" panose="00000509000000000000" pitchFamily="49" charset="0"/>
                <a:ea typeface="Fira Code" panose="00000509000000000000" pitchFamily="49" charset="0"/>
              </a:rPr>
              <a:t>Tuple</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2B91AF"/>
                </a:solidFill>
                <a:highlight>
                  <a:srgbClr val="FFFFFF"/>
                </a:highlight>
                <a:latin typeface="Fira Code" panose="00000509000000000000" pitchFamily="49" charset="0"/>
                <a:ea typeface="Fira Code" panose="00000509000000000000" pitchFamily="49" charset="0"/>
              </a:rPr>
              <a:t>Create</a:t>
            </a:r>
            <a:r>
              <a:rPr lang="en-US" dirty="0">
                <a:solidFill>
                  <a:srgbClr val="000000"/>
                </a:solidFill>
                <a:highlight>
                  <a:srgbClr val="FFFFFF"/>
                </a:highlight>
                <a:latin typeface="Fira Code" panose="00000509000000000000" pitchFamily="49" charset="0"/>
                <a:ea typeface="Fira Code" panose="00000509000000000000" pitchFamily="49" charset="0"/>
              </a:rPr>
              <a:t>)</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ToList</a:t>
            </a:r>
            <a:r>
              <a:rPr lang="en-US" dirty="0">
                <a:solidFill>
                  <a:srgbClr val="000000"/>
                </a:solidFill>
                <a:highlight>
                  <a:srgbClr val="FFFFFF"/>
                </a:highlight>
                <a:latin typeface="Fira Code" panose="00000509000000000000" pitchFamily="49" charset="0"/>
                <a:ea typeface="Fira Code" panose="00000509000000000000" pitchFamily="49" charset="0"/>
              </a:rPr>
              <a:t>();</a:t>
            </a:r>
            <a:endParaRPr lang="en-US" dirty="0">
              <a:solidFill>
                <a:srgbClr val="00B050"/>
              </a:solidFill>
              <a:highlight>
                <a:srgbClr val="FFFFFF"/>
              </a:highlight>
              <a:latin typeface="Fira Code" panose="00000509000000000000" pitchFamily="49" charset="0"/>
              <a:ea typeface="Fira Code" panose="00000509000000000000" pitchFamily="49" charset="0"/>
            </a:endParaRPr>
          </a:p>
          <a:p>
            <a:r>
              <a:rPr lang="ru-RU" dirty="0">
                <a:solidFill>
                  <a:srgbClr val="0000FF"/>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if</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r>
              <a:rPr lang="en-US" dirty="0" err="1">
                <a:solidFill>
                  <a:srgbClr val="2B91AF"/>
                </a:solidFill>
                <a:highlight>
                  <a:srgbClr val="FFFFFF"/>
                </a:highlight>
                <a:latin typeface="Fira Code" panose="00000509000000000000" pitchFamily="49" charset="0"/>
                <a:ea typeface="Fira Code" panose="00000509000000000000" pitchFamily="49" charset="0"/>
              </a:rPr>
              <a:t>All</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2B91AF"/>
                </a:solidFill>
                <a:highlight>
                  <a:srgbClr val="FFFFFF"/>
                </a:highlight>
                <a:latin typeface="Fira Code" panose="00000509000000000000" pitchFamily="49" charset="0"/>
                <a:ea typeface="Fira Code" panose="00000509000000000000" pitchFamily="49" charset="0"/>
              </a:rPr>
              <a:t>EqualESTypes</a:t>
            </a:r>
            <a:r>
              <a:rPr lang="en-US" dirty="0">
                <a:solidFill>
                  <a:srgbClr val="000000"/>
                </a:solidFill>
                <a:highlight>
                  <a:srgbClr val="FFFFFF"/>
                </a:highlight>
                <a:latin typeface="Fira Code" panose="00000509000000000000" pitchFamily="49" charset="0"/>
                <a:ea typeface="Fira Code" panose="00000509000000000000" pitchFamily="49" charset="0"/>
              </a:rPr>
              <a:t>)) </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800080"/>
                </a:solidFill>
                <a:highlight>
                  <a:srgbClr val="FFFFFF"/>
                </a:highlight>
                <a:latin typeface="Fira Code" panose="00000509000000000000" pitchFamily="49" charset="0"/>
                <a:ea typeface="Fira Code" panose="00000509000000000000" pitchFamily="49" charset="0"/>
              </a:rPr>
              <a:t>Equal</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if</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r>
              <a:rPr lang="en-US" dirty="0" err="1">
                <a:solidFill>
                  <a:srgbClr val="2B91AF"/>
                </a:solidFill>
                <a:highlight>
                  <a:srgbClr val="FFFFFF"/>
                </a:highlight>
                <a:latin typeface="Fira Code" panose="00000509000000000000" pitchFamily="49" charset="0"/>
                <a:ea typeface="Fira Code" panose="00000509000000000000" pitchFamily="49" charset="0"/>
              </a:rPr>
              <a:t>All</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2B91AF"/>
                </a:solidFill>
                <a:highlight>
                  <a:srgbClr val="FFFFFF"/>
                </a:highlight>
                <a:latin typeface="Fira Code" panose="00000509000000000000" pitchFamily="49" charset="0"/>
                <a:ea typeface="Fira Code" panose="00000509000000000000" pitchFamily="49" charset="0"/>
              </a:rPr>
              <a:t>CompatibleCLIType</a:t>
            </a:r>
            <a:r>
              <a:rPr lang="en-US" dirty="0">
                <a:solidFill>
                  <a:srgbClr val="000000"/>
                </a:solidFill>
                <a:highlight>
                  <a:srgbClr val="FFFFFF"/>
                </a:highlight>
                <a:latin typeface="Fira Code" panose="00000509000000000000" pitchFamily="49" charset="0"/>
                <a:ea typeface="Fira Code" panose="00000509000000000000" pitchFamily="49" charset="0"/>
              </a:rPr>
              <a:t>))</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800080"/>
                </a:solidFill>
                <a:highlight>
                  <a:srgbClr val="FFFFFF"/>
                </a:highlight>
                <a:latin typeface="Fira Code" panose="00000509000000000000" pitchFamily="49" charset="0"/>
                <a:ea typeface="Fira Code" panose="00000509000000000000" pitchFamily="49" charset="0"/>
              </a:rPr>
              <a:t>Inconsistent</a:t>
            </a:r>
            <a:r>
              <a:rPr lang="en-US" dirty="0">
                <a:solidFill>
                  <a:srgbClr val="000000"/>
                </a:solidFill>
                <a:highlight>
                  <a:srgbClr val="FFFFFF"/>
                </a:highlight>
                <a:latin typeface="Fira Code" panose="00000509000000000000" pitchFamily="49" charset="0"/>
                <a:ea typeface="Fira Code" panose="00000509000000000000" pitchFamily="49" charset="0"/>
              </a:rPr>
              <a:t>;    </a:t>
            </a:r>
            <a:endParaRPr lang="ru-RU" dirty="0">
              <a:solidFill>
                <a:srgbClr val="000000"/>
              </a:solidFill>
              <a:highlight>
                <a:srgbClr val="FFFFFF"/>
              </a:highlight>
              <a:latin typeface="Fira Code" panose="00000509000000000000" pitchFamily="49" charset="0"/>
              <a:ea typeface="Fira Code" panose="00000509000000000000" pitchFamily="49" charset="0"/>
            </a:endParaRPr>
          </a:p>
          <a:p>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FF"/>
                </a:solidFill>
                <a:highlight>
                  <a:srgbClr val="FFFFFF"/>
                </a:highlight>
                <a:latin typeface="Fira Code" panose="00000509000000000000" pitchFamily="49" charset="0"/>
                <a:ea typeface="Fira Code" panose="00000509000000000000" pitchFamily="49" charset="0"/>
              </a:rPr>
              <a:t>var</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commonTypes</a:t>
            </a:r>
            <a:r>
              <a:rPr lang="en-US" dirty="0">
                <a:solidFill>
                  <a:srgbClr val="000000"/>
                </a:solidFill>
                <a:highlight>
                  <a:srgbClr val="FFFFFF"/>
                </a:highlight>
                <a:latin typeface="Fira Code" panose="00000509000000000000" pitchFamily="49" charset="0"/>
                <a:ea typeface="Fira Code" panose="00000509000000000000" pitchFamily="49" charset="0"/>
              </a:rPr>
              <a:t> =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r>
              <a:rPr lang="en-US" dirty="0">
                <a:solidFill>
                  <a:srgbClr val="000000"/>
                </a:solidFill>
                <a:highlight>
                  <a:srgbClr val="FFFFFF"/>
                </a:highlight>
                <a:latin typeface="Fira Code" panose="00000509000000000000" pitchFamily="49" charset="0"/>
                <a:ea typeface="Fira Code" panose="00000509000000000000" pitchFamily="49" charset="0"/>
              </a:rPr>
              <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2B91AF"/>
                </a:solidFill>
                <a:highlight>
                  <a:srgbClr val="FFFFFF"/>
                </a:highlight>
                <a:latin typeface="Fira Code" panose="00000509000000000000" pitchFamily="49" charset="0"/>
                <a:ea typeface="Fira Code" panose="00000509000000000000" pitchFamily="49" charset="0"/>
              </a:rPr>
              <a:t>Select</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2B91AF"/>
                </a:solidFill>
                <a:highlight>
                  <a:srgbClr val="FFFFFF"/>
                </a:highlight>
                <a:latin typeface="Fira Code" panose="00000509000000000000" pitchFamily="49" charset="0"/>
                <a:ea typeface="Fira Code" panose="00000509000000000000" pitchFamily="49" charset="0"/>
              </a:rPr>
              <a:t>GetCommonType</a:t>
            </a:r>
            <a:r>
              <a:rPr lang="en-US" dirty="0">
                <a:solidFill>
                  <a:srgbClr val="000000"/>
                </a:solidFill>
                <a:highlight>
                  <a:srgbClr val="FFFFFF"/>
                </a:highlight>
                <a:latin typeface="Fira Code" panose="00000509000000000000" pitchFamily="49" charset="0"/>
                <a:ea typeface="Fira Code" panose="00000509000000000000" pitchFamily="49" charset="0"/>
              </a:rPr>
              <a:t>)</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ToArray</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if</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commonTypes.</a:t>
            </a:r>
            <a:r>
              <a:rPr lang="en-US" dirty="0" err="1">
                <a:solidFill>
                  <a:srgbClr val="2B91AF"/>
                </a:solidFill>
                <a:highlight>
                  <a:srgbClr val="FFFFFF"/>
                </a:highlight>
                <a:latin typeface="Fira Code" panose="00000509000000000000" pitchFamily="49" charset="0"/>
                <a:ea typeface="Fira Code" panose="00000509000000000000" pitchFamily="49" charset="0"/>
              </a:rPr>
              <a:t>Any</a:t>
            </a:r>
            <a:r>
              <a:rPr lang="en-US" dirty="0">
                <a:solidFill>
                  <a:srgbClr val="000000"/>
                </a:solidFill>
                <a:highlight>
                  <a:srgbClr val="FFFFFF"/>
                </a:highlight>
                <a:latin typeface="Fira Code" panose="00000509000000000000" pitchFamily="49" charset="0"/>
                <a:ea typeface="Fira Code" panose="00000509000000000000" pitchFamily="49" charset="0"/>
              </a:rPr>
              <a:t>(t =&gt; t == </a:t>
            </a:r>
            <a:r>
              <a:rPr lang="en-US" dirty="0">
                <a:solidFill>
                  <a:srgbClr val="0000FF"/>
                </a:solidFill>
                <a:highlight>
                  <a:srgbClr val="FFFFFF"/>
                </a:highlight>
                <a:latin typeface="Fira Code" panose="00000509000000000000" pitchFamily="49" charset="0"/>
                <a:ea typeface="Fira Code" panose="00000509000000000000" pitchFamily="49" charset="0"/>
              </a:rPr>
              <a:t>null</a:t>
            </a:r>
            <a:r>
              <a:rPr lang="en-US" dirty="0">
                <a:solidFill>
                  <a:srgbClr val="000000"/>
                </a:solidFill>
                <a:highlight>
                  <a:srgbClr val="FFFFFF"/>
                </a:highlight>
                <a:latin typeface="Fira Code" panose="00000509000000000000" pitchFamily="49" charset="0"/>
                <a:ea typeface="Fira Code" panose="00000509000000000000" pitchFamily="49" charset="0"/>
              </a:rPr>
              <a:t>)) </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800080"/>
                </a:solidFill>
                <a:highlight>
                  <a:srgbClr val="FFFFFF"/>
                </a:highlight>
                <a:latin typeface="Fira Code" panose="00000509000000000000" pitchFamily="49" charset="0"/>
                <a:ea typeface="Fira Code" panose="00000509000000000000" pitchFamily="49" charset="0"/>
              </a:rPr>
              <a:t>Inconsistent</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merged = </a:t>
            </a:r>
            <a:r>
              <a:rPr lang="en-US" dirty="0" err="1">
                <a:solidFill>
                  <a:srgbClr val="000000"/>
                </a:solidFill>
                <a:highlight>
                  <a:srgbClr val="FFFFFF"/>
                </a:highlight>
                <a:latin typeface="Fira Code" panose="00000509000000000000" pitchFamily="49" charset="0"/>
                <a:ea typeface="Fira Code" panose="00000509000000000000" pitchFamily="49" charset="0"/>
              </a:rPr>
              <a:t>commonTypes</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800080"/>
                </a:solidFill>
                <a:highlight>
                  <a:srgbClr val="FFFFFF"/>
                </a:highlight>
                <a:latin typeface="Fira Code" panose="00000509000000000000" pitchFamily="49" charset="0"/>
                <a:ea typeface="Fira Code" panose="00000509000000000000" pitchFamily="49" charset="0"/>
              </a:rPr>
              <a:t>Equivalent</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ru-RU" dirty="0">
                <a:solidFill>
                  <a:srgbClr val="000000"/>
                </a:solidFill>
                <a:highlight>
                  <a:srgbClr val="FFFFFF"/>
                </a:highlight>
                <a:latin typeface="Fira Code" panose="00000509000000000000" pitchFamily="49" charset="0"/>
                <a:ea typeface="Fira Code" panose="00000509000000000000" pitchFamily="49" charset="0"/>
              </a:rPr>
              <a:t>}</a:t>
            </a:r>
          </a:p>
        </p:txBody>
      </p:sp>
    </p:spTree>
    <p:extLst>
      <p:ext uri="{BB962C8B-B14F-4D97-AF65-F5344CB8AC3E}">
        <p14:creationId xmlns:p14="http://schemas.microsoft.com/office/powerpoint/2010/main" val="29597303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514350" indent="-514350">
              <a:buFont typeface="+mj-lt"/>
              <a:buAutoNum type="arabicPeriod"/>
            </a:pPr>
            <a:r>
              <a:rPr lang="ru-RU" dirty="0"/>
              <a:t>Скрытый поток данных</a:t>
            </a:r>
          </a:p>
          <a:p>
            <a:pPr marL="514350" indent="-514350">
              <a:buFont typeface="+mj-lt"/>
              <a:buAutoNum type="arabicPeriod"/>
            </a:pPr>
            <a:r>
              <a:rPr lang="ru-RU" dirty="0"/>
              <a:t>Я так не объясняю</a:t>
            </a:r>
          </a:p>
          <a:p>
            <a:pPr marL="514350" indent="-514350">
              <a:buFont typeface="+mj-lt"/>
              <a:buAutoNum type="arabicPeriod"/>
            </a:pPr>
            <a:r>
              <a:rPr lang="ru-RU" dirty="0"/>
              <a:t>Ох, хочу кофе</a:t>
            </a:r>
            <a:endParaRPr lang="en-US" dirty="0"/>
          </a:p>
          <a:p>
            <a:pPr marL="514350" indent="-514350">
              <a:buFont typeface="+mj-lt"/>
              <a:buAutoNum type="arabicPeriod"/>
            </a:pPr>
            <a:r>
              <a:rPr lang="ru-RU" dirty="0"/>
              <a:t>Чрезмерная навигация по коду</a:t>
            </a:r>
          </a:p>
        </p:txBody>
      </p:sp>
      <p:sp>
        <p:nvSpPr>
          <p:cNvPr id="2" name="Заголовок 1"/>
          <p:cNvSpPr>
            <a:spLocks noGrp="1"/>
          </p:cNvSpPr>
          <p:nvPr>
            <p:ph type="title"/>
          </p:nvPr>
        </p:nvSpPr>
        <p:spPr/>
        <p:txBody>
          <a:bodyPr>
            <a:normAutofit fontScale="90000"/>
          </a:bodyPr>
          <a:lstStyle/>
          <a:p>
            <a:r>
              <a:rPr lang="ru-RU" sz="4800" dirty="0"/>
              <a:t>Маркеры плохой читаемости</a:t>
            </a:r>
          </a:p>
        </p:txBody>
      </p:sp>
    </p:spTree>
    <p:extLst>
      <p:ext uri="{BB962C8B-B14F-4D97-AF65-F5344CB8AC3E}">
        <p14:creationId xmlns:p14="http://schemas.microsoft.com/office/powerpoint/2010/main" val="20825552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85000" lnSpcReduction="10000"/>
          </a:bodyPr>
          <a:lstStyle/>
          <a:p>
            <a:r>
              <a:rPr lang="ru-RU" b="1" dirty="0"/>
              <a:t>Простота и понятность.</a:t>
            </a:r>
            <a:r>
              <a:rPr lang="ru-RU" dirty="0"/>
              <a:t> Что в будущем инженер смог быстро разобраться и доработать компонент под изменившиеся требования.</a:t>
            </a:r>
          </a:p>
          <a:p>
            <a:r>
              <a:rPr lang="x-none" b="1" dirty="0"/>
              <a:t>Корректность.</a:t>
            </a:r>
            <a:r>
              <a:rPr lang="x-none" dirty="0"/>
              <a:t> Чтобы в будущем инженер своими правками случайно не сломал работоспособность системы.</a:t>
            </a:r>
          </a:p>
          <a:p>
            <a:r>
              <a:rPr lang="x-none" b="1" dirty="0"/>
              <a:t>Расширяемость.</a:t>
            </a:r>
            <a:r>
              <a:rPr lang="x-none" dirty="0"/>
              <a:t> Чтобы в будущем инженеру проще было вносить доработки под новые требования.</a:t>
            </a:r>
          </a:p>
          <a:p>
            <a:r>
              <a:rPr lang="x-none" b="1" dirty="0"/>
              <a:t>Универсальность.</a:t>
            </a:r>
            <a:r>
              <a:rPr lang="x-none" dirty="0"/>
              <a:t> Чтобы в будущем инженеру было проще использовать этот код в контексте другой задачи или проекта.</a:t>
            </a:r>
          </a:p>
          <a:p>
            <a:pPr marL="0" indent="0">
              <a:buNone/>
            </a:pPr>
            <a:endParaRPr lang="ru-RU" dirty="0"/>
          </a:p>
        </p:txBody>
      </p:sp>
      <p:sp>
        <p:nvSpPr>
          <p:cNvPr id="2" name="Заголовок 1"/>
          <p:cNvSpPr>
            <a:spLocks noGrp="1"/>
          </p:cNvSpPr>
          <p:nvPr>
            <p:ph type="title"/>
          </p:nvPr>
        </p:nvSpPr>
        <p:spPr/>
        <p:txBody>
          <a:bodyPr>
            <a:noAutofit/>
          </a:bodyPr>
          <a:lstStyle/>
          <a:p>
            <a:r>
              <a:rPr lang="ru-RU" dirty="0"/>
              <a:t>Зачем нужен чистый код?</a:t>
            </a:r>
          </a:p>
        </p:txBody>
      </p:sp>
    </p:spTree>
    <p:extLst>
      <p:ext uri="{BB962C8B-B14F-4D97-AF65-F5344CB8AC3E}">
        <p14:creationId xmlns:p14="http://schemas.microsoft.com/office/powerpoint/2010/main" val="376939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2495599" y="1628779"/>
            <a:ext cx="7200852" cy="2550857"/>
          </a:xfrm>
        </p:spPr>
        <p:txBody>
          <a:bodyPr>
            <a:normAutofit/>
          </a:bodyPr>
          <a:lstStyle/>
          <a:p>
            <a:pPr marL="0" indent="0">
              <a:buNone/>
            </a:pPr>
            <a:r>
              <a:rPr lang="ru-RU" sz="2400" dirty="0"/>
              <a:t>Приведите в порядок класс </a:t>
            </a:r>
            <a:r>
              <a:rPr lang="ru-RU" sz="2400" dirty="0" err="1">
                <a:solidFill>
                  <a:schemeClr val="accent1"/>
                </a:solidFill>
              </a:rPr>
              <a:t>ChessProblem.cs</a:t>
            </a:r>
            <a:endParaRPr lang="ru-RU" sz="2400" dirty="0"/>
          </a:p>
          <a:p>
            <a:pPr marL="0" indent="0">
              <a:buNone/>
            </a:pPr>
            <a:r>
              <a:rPr lang="ru-RU" sz="2400" dirty="0"/>
              <a:t>Если для этого потребуется изменить другие классы проекта — </a:t>
            </a:r>
            <a:r>
              <a:rPr lang="ru-RU" sz="2400" dirty="0">
                <a:solidFill>
                  <a:schemeClr val="accent1"/>
                </a:solidFill>
              </a:rPr>
              <a:t>делайте это</a:t>
            </a:r>
          </a:p>
          <a:p>
            <a:pPr marL="0" indent="0">
              <a:buNone/>
            </a:pPr>
            <a:r>
              <a:rPr lang="ru-RU" sz="2400" dirty="0"/>
              <a:t>Проверяйте, что вы ничего не сломали с помощью теста </a:t>
            </a:r>
            <a:r>
              <a:rPr lang="ru-RU" sz="2400" dirty="0" err="1">
                <a:solidFill>
                  <a:schemeClr val="accent1"/>
                </a:solidFill>
              </a:rPr>
              <a:t>ChessProblem_Test</a:t>
            </a:r>
            <a:endParaRPr lang="en-US" sz="2400" dirty="0">
              <a:solidFill>
                <a:schemeClr val="accent1"/>
              </a:solidFill>
            </a:endParaRPr>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a:t>
            </a:r>
            <a:r>
              <a:rPr lang="en-US" dirty="0"/>
              <a:t>chess</a:t>
            </a:r>
          </a:p>
        </p:txBody>
      </p:sp>
      <p:grpSp>
        <p:nvGrpSpPr>
          <p:cNvPr id="4" name="Группа 3"/>
          <p:cNvGrpSpPr/>
          <p:nvPr/>
        </p:nvGrpSpPr>
        <p:grpSpPr>
          <a:xfrm>
            <a:off x="2495598" y="5421889"/>
            <a:ext cx="7200852" cy="830997"/>
            <a:chOff x="2495598" y="5424000"/>
            <a:chExt cx="7200852" cy="830997"/>
          </a:xfrm>
        </p:grpSpPr>
        <p:sp>
          <p:nvSpPr>
            <p:cNvPr id="5" name="TextBox 4"/>
            <p:cNvSpPr txBox="1"/>
            <p:nvPr/>
          </p:nvSpPr>
          <p:spPr>
            <a:xfrm>
              <a:off x="3503762" y="5424000"/>
              <a:ext cx="6192688" cy="830997"/>
            </a:xfrm>
            <a:prstGeom prst="rect">
              <a:avLst/>
            </a:prstGeom>
            <a:noFill/>
          </p:spPr>
          <p:txBody>
            <a:bodyPr wrap="square" rtlCol="0">
              <a:spAutoFit/>
            </a:bodyPr>
            <a:lstStyle/>
            <a:p>
              <a:pPr defTabSz="914286">
                <a:spcBef>
                  <a:spcPct val="20000"/>
                </a:spcBef>
                <a:buClr>
                  <a:srgbClr val="D94440"/>
                </a:buClr>
              </a:pPr>
              <a:r>
                <a:rPr lang="en-US" sz="2800" dirty="0">
                  <a:solidFill>
                    <a:srgbClr val="D94440"/>
                  </a:solidFill>
                  <a:latin typeface="Segoe UI" panose="020B0502040204020203" pitchFamily="34" charset="0"/>
                  <a:cs typeface="Segoe UI" panose="020B0502040204020203" pitchFamily="34" charset="0"/>
                </a:rPr>
                <a:t>Investigation 5 min</a:t>
              </a:r>
              <a:r>
                <a:rPr lang="ru-RU" sz="2400" dirty="0">
                  <a:solidFill>
                    <a:srgbClr val="000000"/>
                  </a:solidFill>
                  <a:latin typeface="Segoe UI" panose="020B0502040204020203" pitchFamily="34" charset="0"/>
                  <a:cs typeface="Segoe UI" panose="020B0502040204020203" pitchFamily="34" charset="0"/>
                </a:rPr>
                <a:t/>
              </a:r>
              <a:br>
                <a:rPr lang="ru-RU" sz="2400" dirty="0">
                  <a:solidFill>
                    <a:srgbClr val="000000"/>
                  </a:solidFill>
                  <a:latin typeface="Segoe UI" panose="020B0502040204020203" pitchFamily="34" charset="0"/>
                  <a:cs typeface="Segoe UI" panose="020B0502040204020203" pitchFamily="34" charset="0"/>
                </a:rPr>
              </a:br>
              <a:r>
                <a:rPr lang="ru-RU" sz="2000" dirty="0">
                  <a:solidFill>
                    <a:srgbClr val="000000"/>
                  </a:solidFill>
                  <a:latin typeface="Segoe UI" panose="020B0502040204020203" pitchFamily="34" charset="0"/>
                  <a:cs typeface="Segoe UI" panose="020B0502040204020203" pitchFamily="34" charset="0"/>
                </a:rPr>
                <a:t>первые 5 минут можно только исследовать код</a:t>
              </a:r>
              <a:endParaRPr lang="en-US" sz="2400" dirty="0">
                <a:solidFill>
                  <a:srgbClr val="000000"/>
                </a:solidFill>
                <a:latin typeface="Segoe UI" panose="020B0502040204020203" pitchFamily="34" charset="0"/>
                <a:cs typeface="Segoe UI" panose="020B0502040204020203" pitchFamily="34" charset="0"/>
              </a:endParaRPr>
            </a:p>
          </p:txBody>
        </p:sp>
        <p:pic>
          <p:nvPicPr>
            <p:cNvPr id="6" name="Picture 36" descr="C:\Users\sapogoff\Documents\sapogoff_work\SKB Kontur\01_presentation_templates\03_final\wmf_icons\лупа.wmf"/>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5598" y="5468164"/>
              <a:ext cx="756000" cy="7426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Группа 12"/>
          <p:cNvGrpSpPr/>
          <p:nvPr/>
        </p:nvGrpSpPr>
        <p:grpSpPr>
          <a:xfrm>
            <a:off x="2423592" y="4179636"/>
            <a:ext cx="7208657" cy="1138773"/>
            <a:chOff x="2495598" y="3372500"/>
            <a:chExt cx="7208657" cy="1138773"/>
          </a:xfrm>
        </p:grpSpPr>
        <p:sp>
          <p:nvSpPr>
            <p:cNvPr id="14" name="TextBox 13"/>
            <p:cNvSpPr txBox="1"/>
            <p:nvPr/>
          </p:nvSpPr>
          <p:spPr>
            <a:xfrm>
              <a:off x="3511567" y="3372500"/>
              <a:ext cx="6192688" cy="1138773"/>
            </a:xfrm>
            <a:prstGeom prst="rect">
              <a:avLst/>
            </a:prstGeom>
            <a:noFill/>
          </p:spPr>
          <p:txBody>
            <a:bodyPr wrap="square" rtlCol="0">
              <a:spAutoFit/>
            </a:bodyPr>
            <a:lstStyle/>
            <a:p>
              <a:pPr defTabSz="914286">
                <a:spcBef>
                  <a:spcPct val="20000"/>
                </a:spcBef>
                <a:buClr>
                  <a:srgbClr val="D94440"/>
                </a:buClr>
              </a:pPr>
              <a:r>
                <a:rPr lang="en-US" sz="2800" dirty="0">
                  <a:solidFill>
                    <a:srgbClr val="D94440"/>
                  </a:solidFill>
                  <a:latin typeface="Segoe UI" panose="020B0502040204020203" pitchFamily="34" charset="0"/>
                  <a:cs typeface="Segoe UI" panose="020B0502040204020203" pitchFamily="34" charset="0"/>
                </a:rPr>
                <a:t>Pair Ping Pong</a:t>
              </a:r>
              <a:r>
                <a:rPr lang="ru-RU" sz="2400" dirty="0">
                  <a:solidFill>
                    <a:srgbClr val="000000"/>
                  </a:solidFill>
                  <a:latin typeface="Segoe UI" panose="020B0502040204020203" pitchFamily="34" charset="0"/>
                  <a:cs typeface="Segoe UI" panose="020B0502040204020203" pitchFamily="34" charset="0"/>
                </a:rPr>
                <a:t/>
              </a:r>
              <a:br>
                <a:rPr lang="ru-RU" sz="2400" dirty="0">
                  <a:solidFill>
                    <a:srgbClr val="000000"/>
                  </a:solidFill>
                  <a:latin typeface="Segoe UI" panose="020B0502040204020203" pitchFamily="34" charset="0"/>
                  <a:cs typeface="Segoe UI" panose="020B0502040204020203" pitchFamily="34" charset="0"/>
                </a:rPr>
              </a:br>
              <a:r>
                <a:rPr lang="ru-RU" sz="2000" dirty="0">
                  <a:solidFill>
                    <a:srgbClr val="000000"/>
                  </a:solidFill>
                  <a:latin typeface="Segoe UI" panose="020B0502040204020203" pitchFamily="34" charset="0"/>
                  <a:cs typeface="Segoe UI" panose="020B0502040204020203" pitchFamily="34" charset="0"/>
                </a:rPr>
                <a:t>после каждого законченного изменения меняется </a:t>
              </a:r>
              <a:r>
                <a:rPr lang="en-US" sz="2000" dirty="0">
                  <a:solidFill>
                    <a:srgbClr val="000000"/>
                  </a:solidFill>
                  <a:latin typeface="Segoe UI" panose="020B0502040204020203" pitchFamily="34" charset="0"/>
                  <a:cs typeface="Segoe UI" panose="020B0502040204020203" pitchFamily="34" charset="0"/>
                </a:rPr>
                <a:t>driver</a:t>
              </a:r>
              <a:endParaRPr lang="en-US" sz="2400" dirty="0">
                <a:solidFill>
                  <a:srgbClr val="000000"/>
                </a:solidFill>
                <a:latin typeface="Segoe UI" panose="020B0502040204020203" pitchFamily="34" charset="0"/>
                <a:cs typeface="Segoe UI" panose="020B0502040204020203" pitchFamily="34" charset="0"/>
              </a:endParaRPr>
            </a:p>
          </p:txBody>
        </p:sp>
        <p:pic>
          <p:nvPicPr>
            <p:cNvPr id="15" name="Picture 66" descr="C:\Users\sapogoff\Documents\sapogoff_work\SKB Kontur\01_presentation_templates\03_final\wmf_icons\сортировка.wmf"/>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2474265" y="3431331"/>
              <a:ext cx="756000" cy="71333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719275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ru-RU" dirty="0"/>
              <a:t>Сделать более явным поток данных:</a:t>
            </a:r>
          </a:p>
          <a:p>
            <a:pPr lvl="1"/>
            <a:r>
              <a:rPr lang="ru-RU" dirty="0"/>
              <a:t>Убрать все поля, передавать аргументы в метод</a:t>
            </a:r>
          </a:p>
          <a:p>
            <a:pPr lvl="1"/>
            <a:r>
              <a:rPr lang="ru-RU" dirty="0"/>
              <a:t>Удалить </a:t>
            </a:r>
            <a:r>
              <a:rPr lang="en-US" dirty="0" err="1"/>
              <a:t>LoadFrom</a:t>
            </a:r>
            <a:r>
              <a:rPr lang="ru-RU" dirty="0"/>
              <a:t> (и доработать тесты)</a:t>
            </a:r>
          </a:p>
          <a:p>
            <a:r>
              <a:rPr lang="ru-RU" dirty="0"/>
              <a:t>Найти и использовать </a:t>
            </a:r>
            <a:r>
              <a:rPr lang="en-US" dirty="0" err="1"/>
              <a:t>PerformMove</a:t>
            </a:r>
            <a:endParaRPr lang="ru-RU" dirty="0"/>
          </a:p>
          <a:p>
            <a:r>
              <a:rPr lang="ru-RU" dirty="0"/>
              <a:t>Выделить </a:t>
            </a:r>
            <a:r>
              <a:rPr lang="en-US" dirty="0" err="1"/>
              <a:t>HasSafeMoves</a:t>
            </a:r>
            <a:endParaRPr lang="ru-RU" dirty="0"/>
          </a:p>
          <a:p>
            <a:r>
              <a:rPr lang="ru-RU" dirty="0"/>
              <a:t>Обобщить пару </a:t>
            </a:r>
            <a:r>
              <a:rPr lang="en-US" dirty="0" err="1"/>
              <a:t>foreach</a:t>
            </a:r>
            <a:r>
              <a:rPr lang="ru-RU" dirty="0"/>
              <a:t> в </a:t>
            </a:r>
            <a:r>
              <a:rPr lang="en-US" dirty="0" err="1"/>
              <a:t>HasMoves</a:t>
            </a:r>
            <a:endParaRPr lang="en-US" dirty="0"/>
          </a:p>
          <a:p>
            <a:r>
              <a:rPr lang="ru-RU" dirty="0"/>
              <a:t>Обобщить для любого цвета, не только белого</a:t>
            </a:r>
          </a:p>
        </p:txBody>
      </p:sp>
      <p:sp>
        <p:nvSpPr>
          <p:cNvPr id="2" name="Заголовок 1"/>
          <p:cNvSpPr>
            <a:spLocks noGrp="1"/>
          </p:cNvSpPr>
          <p:nvPr>
            <p:ph type="title"/>
          </p:nvPr>
        </p:nvSpPr>
        <p:spPr/>
        <p:txBody>
          <a:bodyPr/>
          <a:lstStyle/>
          <a:p>
            <a:r>
              <a:rPr lang="ru-RU" dirty="0">
                <a:solidFill>
                  <a:schemeClr val="tx1"/>
                </a:solidFill>
              </a:rPr>
              <a:t>Разбор задачи</a:t>
            </a:r>
            <a:r>
              <a:rPr lang="ru-RU" dirty="0"/>
              <a:t> </a:t>
            </a:r>
            <a:r>
              <a:rPr lang="en-US" dirty="0"/>
              <a:t>Chess</a:t>
            </a:r>
            <a:endParaRPr lang="ru-RU" dirty="0"/>
          </a:p>
        </p:txBody>
      </p:sp>
    </p:spTree>
    <p:extLst>
      <p:ext uri="{BB962C8B-B14F-4D97-AF65-F5344CB8AC3E}">
        <p14:creationId xmlns:p14="http://schemas.microsoft.com/office/powerpoint/2010/main" val="14473432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9718" b="9718"/>
          <a:stretch>
            <a:fillRect/>
          </a:stretch>
        </p:blipFill>
        <p:spPr/>
      </p:pic>
      <p:sp>
        <p:nvSpPr>
          <p:cNvPr id="3" name="Заголовок 2"/>
          <p:cNvSpPr>
            <a:spLocks noGrp="1"/>
          </p:cNvSpPr>
          <p:nvPr>
            <p:ph type="title"/>
          </p:nvPr>
        </p:nvSpPr>
        <p:spPr/>
        <p:txBody>
          <a:bodyPr/>
          <a:lstStyle/>
          <a:p>
            <a:r>
              <a:rPr lang="ru-RU" dirty="0"/>
              <a:t>Чистый код</a:t>
            </a:r>
            <a:endParaRPr lang="en-US" dirty="0"/>
          </a:p>
        </p:txBody>
      </p:sp>
      <p:sp>
        <p:nvSpPr>
          <p:cNvPr id="4" name="Текст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8102379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786" b="7786"/>
          <a:stretch>
            <a:fillRect/>
          </a:stretch>
        </p:blipFill>
        <p:spPr/>
      </p:pic>
      <p:sp>
        <p:nvSpPr>
          <p:cNvPr id="3" name="Заголовок 2"/>
          <p:cNvSpPr>
            <a:spLocks noGrp="1"/>
          </p:cNvSpPr>
          <p:nvPr>
            <p:ph type="title"/>
          </p:nvPr>
        </p:nvSpPr>
        <p:spPr/>
        <p:txBody>
          <a:bodyPr/>
          <a:lstStyle/>
          <a:p>
            <a:r>
              <a:rPr lang="ru-RU" dirty="0"/>
              <a:t>Реальный код</a:t>
            </a:r>
            <a:endParaRPr lang="en-US" dirty="0"/>
          </a:p>
        </p:txBody>
      </p:sp>
      <p:sp>
        <p:nvSpPr>
          <p:cNvPr id="4" name="Текст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1430786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lgn="ctr">
              <a:buNone/>
            </a:pPr>
            <a:r>
              <a:rPr lang="ru-RU" sz="3600" dirty="0"/>
              <a:t>Оставь место стоянки чище,</a:t>
            </a:r>
            <a:br>
              <a:rPr lang="ru-RU" sz="3600" dirty="0"/>
            </a:br>
            <a:r>
              <a:rPr lang="ru-RU" sz="3600" dirty="0"/>
              <a:t>чем оно было до твоего прихода</a:t>
            </a:r>
            <a:endParaRPr lang="ru-RU" dirty="0"/>
          </a:p>
        </p:txBody>
      </p:sp>
      <p:sp>
        <p:nvSpPr>
          <p:cNvPr id="3" name="Заголовок 2"/>
          <p:cNvSpPr>
            <a:spLocks noGrp="1"/>
          </p:cNvSpPr>
          <p:nvPr>
            <p:ph type="title"/>
          </p:nvPr>
        </p:nvSpPr>
        <p:spPr/>
        <p:txBody>
          <a:bodyPr/>
          <a:lstStyle/>
          <a:p>
            <a:r>
              <a:rPr lang="ru-RU" dirty="0"/>
              <a:t>Правило бойскаута</a:t>
            </a:r>
            <a:endParaRPr lang="en-US"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800" y="3778123"/>
            <a:ext cx="4114800" cy="2530602"/>
          </a:xfrm>
          <a:prstGeom prst="rect">
            <a:avLst/>
          </a:prstGeom>
        </p:spPr>
      </p:pic>
    </p:spTree>
    <p:extLst>
      <p:ext uri="{BB962C8B-B14F-4D97-AF65-F5344CB8AC3E}">
        <p14:creationId xmlns:p14="http://schemas.microsoft.com/office/powerpoint/2010/main" val="26366023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Следуйте</a:t>
            </a:r>
            <a:br>
              <a:rPr lang="ru-RU" dirty="0"/>
            </a:br>
            <a:r>
              <a:rPr lang="ru-RU" dirty="0"/>
              <a:t>Правилу бойскаута</a:t>
            </a:r>
            <a:br>
              <a:rPr lang="ru-RU" dirty="0"/>
            </a:br>
            <a:r>
              <a:rPr lang="ru-RU" dirty="0"/>
              <a:t>в </a:t>
            </a:r>
            <a:r>
              <a:rPr lang="ru-RU"/>
              <a:t>течение МЕСЯЦА</a:t>
            </a:r>
            <a:endParaRPr lang="en-US" dirty="0"/>
          </a:p>
        </p:txBody>
      </p:sp>
    </p:spTree>
    <p:extLst>
      <p:ext uri="{BB962C8B-B14F-4D97-AF65-F5344CB8AC3E}">
        <p14:creationId xmlns:p14="http://schemas.microsoft.com/office/powerpoint/2010/main" val="26314694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r>
              <a:rPr lang="ru-RU" sz="2800" dirty="0"/>
              <a:t>Найди в коде своего проекта</a:t>
            </a:r>
            <a:r>
              <a:rPr lang="en-US" sz="2800" dirty="0"/>
              <a:t> </a:t>
            </a:r>
            <a:r>
              <a:rPr lang="ru-RU" sz="2800" dirty="0"/>
              <a:t>пример</a:t>
            </a:r>
            <a:r>
              <a:rPr lang="en-US" sz="2800" dirty="0"/>
              <a:t> </a:t>
            </a:r>
            <a:r>
              <a:rPr lang="ru-RU" sz="2800" dirty="0"/>
              <a:t>неудачной декомпозиции с точки зрения «</a:t>
            </a:r>
            <a:r>
              <a:rPr lang="ru-RU" sz="2800" dirty="0" err="1"/>
              <a:t>переиспользуемости</a:t>
            </a:r>
            <a:r>
              <a:rPr lang="ru-RU" sz="2800" dirty="0"/>
              <a:t>»</a:t>
            </a:r>
          </a:p>
          <a:p>
            <a:r>
              <a:rPr lang="ru-RU" sz="2800" dirty="0"/>
              <a:t>Проведи </a:t>
            </a:r>
            <a:r>
              <a:rPr lang="ru-RU" sz="2800" dirty="0" err="1"/>
              <a:t>рефакторинг</a:t>
            </a:r>
            <a:endParaRPr lang="ru-RU" sz="2800" dirty="0"/>
          </a:p>
          <a:p>
            <a:r>
              <a:rPr lang="ru-RU" sz="2800" dirty="0"/>
              <a:t>Расскажи на следующем занятии (доклад 5-15 минут)</a:t>
            </a:r>
            <a:r>
              <a:rPr lang="ru-RU" sz="2800" dirty="0">
                <a:solidFill>
                  <a:schemeClr val="accent1"/>
                </a:solidFill>
              </a:rPr>
              <a:t>*</a:t>
            </a:r>
            <a:endParaRPr lang="en-US" sz="2800" dirty="0">
              <a:solidFill>
                <a:schemeClr val="accent1"/>
              </a:solidFill>
            </a:endParaRPr>
          </a:p>
          <a:p>
            <a:endParaRPr lang="en-US" sz="2800" dirty="0">
              <a:solidFill>
                <a:schemeClr val="accent1"/>
              </a:solidFill>
            </a:endParaRPr>
          </a:p>
          <a:p>
            <a:endParaRPr lang="en-US" sz="2800" dirty="0">
              <a:solidFill>
                <a:schemeClr val="accent1"/>
              </a:solidFill>
            </a:endParaRPr>
          </a:p>
          <a:p>
            <a:endParaRPr lang="en-US" sz="2800" dirty="0">
              <a:solidFill>
                <a:schemeClr val="accent1"/>
              </a:solidFill>
            </a:endParaRPr>
          </a:p>
          <a:p>
            <a:pPr marL="0" indent="0">
              <a:buNone/>
            </a:pPr>
            <a:r>
              <a:rPr lang="ru-RU" sz="2400" dirty="0">
                <a:solidFill>
                  <a:schemeClr val="accent1"/>
                </a:solidFill>
              </a:rPr>
              <a:t>*</a:t>
            </a:r>
            <a:r>
              <a:rPr lang="ru-RU" sz="2400" dirty="0"/>
              <a:t> Если вы из одного проекта, делайте в паре</a:t>
            </a:r>
          </a:p>
        </p:txBody>
      </p:sp>
      <p:sp>
        <p:nvSpPr>
          <p:cNvPr id="2" name="Заголовок 1"/>
          <p:cNvSpPr>
            <a:spLocks noGrp="1"/>
          </p:cNvSpPr>
          <p:nvPr>
            <p:ph type="title"/>
          </p:nvPr>
        </p:nvSpPr>
        <p:spPr/>
        <p:txBody>
          <a:bodyPr/>
          <a:lstStyle/>
          <a:p>
            <a:r>
              <a:rPr lang="ru-RU" dirty="0">
                <a:solidFill>
                  <a:schemeClr val="tx1"/>
                </a:solidFill>
              </a:rPr>
              <a:t>Спецзадание</a:t>
            </a:r>
            <a:r>
              <a:rPr lang="ru-RU" dirty="0"/>
              <a:t> </a:t>
            </a:r>
            <a:r>
              <a:rPr lang="en-US" dirty="0"/>
              <a:t>bad composability</a:t>
            </a:r>
            <a:endParaRPr lang="ru-RU" dirty="0"/>
          </a:p>
        </p:txBody>
      </p:sp>
    </p:spTree>
    <p:extLst>
      <p:ext uri="{BB962C8B-B14F-4D97-AF65-F5344CB8AC3E}">
        <p14:creationId xmlns:p14="http://schemas.microsoft.com/office/powerpoint/2010/main" val="4216210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ru-RU" dirty="0"/>
              <a:t>Аккуратное форматирование</a:t>
            </a:r>
          </a:p>
          <a:p>
            <a:r>
              <a:rPr lang="ru-RU" dirty="0"/>
              <a:t>Соответствие принятому (в команде или </a:t>
            </a:r>
            <a:br>
              <a:rPr lang="ru-RU" dirty="0"/>
            </a:br>
            <a:r>
              <a:rPr lang="ru-RU" dirty="0"/>
              <a:t>в </a:t>
            </a:r>
            <a:r>
              <a:rPr lang="ru-RU" dirty="0" err="1"/>
              <a:t>комьюнити</a:t>
            </a:r>
            <a:r>
              <a:rPr lang="ru-RU" dirty="0"/>
              <a:t>) стилю оформления кода</a:t>
            </a:r>
          </a:p>
          <a:p>
            <a:r>
              <a:rPr lang="ru-RU" dirty="0"/>
              <a:t>Понятные имена методов и переменных</a:t>
            </a:r>
          </a:p>
          <a:p>
            <a:endParaRPr lang="ru-RU" dirty="0"/>
          </a:p>
        </p:txBody>
      </p:sp>
      <p:sp>
        <p:nvSpPr>
          <p:cNvPr id="2" name="Заголовок 1"/>
          <p:cNvSpPr>
            <a:spLocks noGrp="1"/>
          </p:cNvSpPr>
          <p:nvPr>
            <p:ph type="title"/>
          </p:nvPr>
        </p:nvSpPr>
        <p:spPr/>
        <p:txBody>
          <a:bodyPr/>
          <a:lstStyle/>
          <a:p>
            <a:r>
              <a:rPr lang="ru-RU" dirty="0"/>
              <a:t>Гигиенический минимум</a:t>
            </a:r>
          </a:p>
        </p:txBody>
      </p:sp>
    </p:spTree>
    <p:extLst>
      <p:ext uri="{BB962C8B-B14F-4D97-AF65-F5344CB8AC3E}">
        <p14:creationId xmlns:p14="http://schemas.microsoft.com/office/powerpoint/2010/main" val="487705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Samples / </a:t>
            </a:r>
            <a:r>
              <a:rPr lang="en-US" dirty="0" err="1"/>
              <a:t>datasaver.cs</a:t>
            </a:r>
            <a:endParaRPr lang="en-US" dirty="0"/>
          </a:p>
        </p:txBody>
      </p:sp>
      <p:pic>
        <p:nvPicPr>
          <p:cNvPr id="5" name="Picture 22" descr="C:\Users\sapogoff\Documents\sapogoff_work\SKB Kontur\01_presentation_templates\03_final\wmf_icons\документ.wmf"/>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48066" y="549275"/>
            <a:ext cx="1296000" cy="158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69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Повтор кода – это признак отсутствующей абстракции</a:t>
            </a:r>
            <a:endParaRPr lang="en-US" sz="4000" dirty="0"/>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en-US" dirty="0">
                <a:solidFill>
                  <a:schemeClr val="accent1"/>
                </a:solidFill>
              </a:rPr>
              <a:t>dry</a:t>
            </a:r>
          </a:p>
        </p:txBody>
      </p:sp>
    </p:spTree>
    <p:extLst>
      <p:ext uri="{BB962C8B-B14F-4D97-AF65-F5344CB8AC3E}">
        <p14:creationId xmlns:p14="http://schemas.microsoft.com/office/powerpoint/2010/main" val="3464056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179676" y="2636912"/>
            <a:ext cx="5832648" cy="792163"/>
          </a:xfrm>
        </p:spPr>
        <p:txBody>
          <a:bodyPr/>
          <a:lstStyle/>
          <a:p>
            <a:pPr algn="ctr"/>
            <a:r>
              <a:rPr lang="ru-RU" sz="3600" dirty="0"/>
              <a:t>Дизайн плох если…</a:t>
            </a:r>
            <a:endParaRPr lang="en-US" sz="3600" dirty="0"/>
          </a:p>
        </p:txBody>
      </p:sp>
      <p:sp>
        <p:nvSpPr>
          <p:cNvPr id="4" name="TextBox 3"/>
          <p:cNvSpPr txBox="1"/>
          <p:nvPr/>
        </p:nvSpPr>
        <p:spPr>
          <a:xfrm>
            <a:off x="3827718" y="3429075"/>
            <a:ext cx="4536563" cy="461665"/>
          </a:xfrm>
          <a:prstGeom prst="rect">
            <a:avLst/>
          </a:prstGeom>
          <a:noFill/>
        </p:spPr>
        <p:txBody>
          <a:bodyPr wrap="none" rtlCol="0">
            <a:spAutoFit/>
          </a:bodyPr>
          <a:lstStyle/>
          <a:p>
            <a:r>
              <a:rPr lang="ru-RU" sz="2400" dirty="0"/>
              <a:t>когда приходит новая задача…</a:t>
            </a:r>
            <a:endParaRPr lang="en-US" sz="2400" dirty="0"/>
          </a:p>
        </p:txBody>
      </p:sp>
      <p:sp>
        <p:nvSpPr>
          <p:cNvPr id="5" name="TextBox 4"/>
          <p:cNvSpPr txBox="1"/>
          <p:nvPr/>
        </p:nvSpPr>
        <p:spPr>
          <a:xfrm>
            <a:off x="2495550" y="548680"/>
            <a:ext cx="3600450" cy="1261884"/>
          </a:xfrm>
          <a:prstGeom prst="rect">
            <a:avLst/>
          </a:prstGeom>
          <a:noFill/>
        </p:spPr>
        <p:txBody>
          <a:bodyPr wrap="square" rtlCol="0">
            <a:spAutoFit/>
          </a:bodyPr>
          <a:lstStyle/>
          <a:p>
            <a:r>
              <a:rPr lang="en-US" sz="2000" dirty="0">
                <a:solidFill>
                  <a:schemeClr val="tx1">
                    <a:lumMod val="50000"/>
                    <a:lumOff val="50000"/>
                  </a:schemeClr>
                </a:solidFill>
              </a:rPr>
              <a:t>viscosity</a:t>
            </a:r>
          </a:p>
          <a:p>
            <a:r>
              <a:rPr lang="ru-RU" sz="3600" dirty="0">
                <a:solidFill>
                  <a:schemeClr val="accent1"/>
                </a:solidFill>
              </a:rPr>
              <a:t>вязкость</a:t>
            </a:r>
            <a:endParaRPr lang="ru-RU" dirty="0">
              <a:solidFill>
                <a:schemeClr val="accent1"/>
              </a:solidFill>
            </a:endParaRPr>
          </a:p>
          <a:p>
            <a:r>
              <a:rPr lang="ru-RU" sz="2000" dirty="0"/>
              <a:t>…проще сделать «в обход»</a:t>
            </a:r>
            <a:endParaRPr lang="en-US" dirty="0"/>
          </a:p>
        </p:txBody>
      </p:sp>
      <p:sp>
        <p:nvSpPr>
          <p:cNvPr id="6" name="TextBox 5"/>
          <p:cNvSpPr txBox="1"/>
          <p:nvPr/>
        </p:nvSpPr>
        <p:spPr>
          <a:xfrm>
            <a:off x="6096000" y="548680"/>
            <a:ext cx="3594251" cy="1261884"/>
          </a:xfrm>
          <a:prstGeom prst="rect">
            <a:avLst/>
          </a:prstGeom>
          <a:noFill/>
        </p:spPr>
        <p:txBody>
          <a:bodyPr wrap="square" rtlCol="0">
            <a:spAutoFit/>
          </a:bodyPr>
          <a:lstStyle/>
          <a:p>
            <a:pPr algn="r"/>
            <a:r>
              <a:rPr lang="en-US" sz="2000" dirty="0">
                <a:solidFill>
                  <a:schemeClr val="tx1">
                    <a:lumMod val="50000"/>
                    <a:lumOff val="50000"/>
                  </a:schemeClr>
                </a:solidFill>
              </a:rPr>
              <a:t>rigidity</a:t>
            </a:r>
          </a:p>
          <a:p>
            <a:pPr algn="r"/>
            <a:r>
              <a:rPr lang="ru-RU" sz="3600" dirty="0">
                <a:solidFill>
                  <a:schemeClr val="accent1"/>
                </a:solidFill>
              </a:rPr>
              <a:t>жесткость</a:t>
            </a:r>
            <a:endParaRPr lang="ru-RU" dirty="0">
              <a:solidFill>
                <a:schemeClr val="accent1"/>
              </a:solidFill>
            </a:endParaRPr>
          </a:p>
          <a:p>
            <a:pPr algn="r"/>
            <a:r>
              <a:rPr lang="ru-RU" sz="2000" dirty="0"/>
              <a:t>…надо много переделывать</a:t>
            </a:r>
            <a:endParaRPr lang="en-US" dirty="0"/>
          </a:p>
        </p:txBody>
      </p:sp>
      <p:sp>
        <p:nvSpPr>
          <p:cNvPr id="7" name="TextBox 6"/>
          <p:cNvSpPr txBox="1"/>
          <p:nvPr/>
        </p:nvSpPr>
        <p:spPr>
          <a:xfrm>
            <a:off x="2499710" y="4862175"/>
            <a:ext cx="3600450" cy="1446550"/>
          </a:xfrm>
          <a:prstGeom prst="rect">
            <a:avLst/>
          </a:prstGeom>
          <a:noFill/>
        </p:spPr>
        <p:txBody>
          <a:bodyPr wrap="square" rtlCol="0" anchor="b" anchorCtr="1">
            <a:spAutoFit/>
          </a:bodyPr>
          <a:lstStyle/>
          <a:p>
            <a:r>
              <a:rPr lang="ru-RU" sz="1600" dirty="0"/>
              <a:t>…не получается использовать</a:t>
            </a:r>
            <a:r>
              <a:rPr lang="en-US" sz="1600" dirty="0"/>
              <a:t> </a:t>
            </a:r>
            <a:r>
              <a:rPr lang="ru-RU" sz="1600" dirty="0"/>
              <a:t>готовое решение в новом контексте</a:t>
            </a:r>
            <a:endParaRPr lang="en-US" dirty="0">
              <a:solidFill>
                <a:schemeClr val="tx1">
                  <a:lumMod val="50000"/>
                  <a:lumOff val="50000"/>
                </a:schemeClr>
              </a:solidFill>
            </a:endParaRPr>
          </a:p>
          <a:p>
            <a:r>
              <a:rPr lang="ru-RU" sz="3600" dirty="0">
                <a:solidFill>
                  <a:schemeClr val="accent1"/>
                </a:solidFill>
              </a:rPr>
              <a:t>неподвижность</a:t>
            </a:r>
            <a:endParaRPr lang="ru-RU" dirty="0">
              <a:solidFill>
                <a:schemeClr val="accent1"/>
              </a:solidFill>
            </a:endParaRPr>
          </a:p>
          <a:p>
            <a:r>
              <a:rPr lang="en-US" sz="2000" dirty="0">
                <a:solidFill>
                  <a:schemeClr val="tx1">
                    <a:lumMod val="50000"/>
                    <a:lumOff val="50000"/>
                  </a:schemeClr>
                </a:solidFill>
              </a:rPr>
              <a:t>immobility</a:t>
            </a:r>
          </a:p>
        </p:txBody>
      </p:sp>
      <p:sp>
        <p:nvSpPr>
          <p:cNvPr id="8" name="TextBox 7"/>
          <p:cNvSpPr txBox="1"/>
          <p:nvPr/>
        </p:nvSpPr>
        <p:spPr>
          <a:xfrm>
            <a:off x="6096000" y="5046841"/>
            <a:ext cx="3594251" cy="1261884"/>
          </a:xfrm>
          <a:prstGeom prst="rect">
            <a:avLst/>
          </a:prstGeom>
          <a:noFill/>
        </p:spPr>
        <p:txBody>
          <a:bodyPr wrap="square" rtlCol="0" anchor="b" anchorCtr="0">
            <a:spAutoFit/>
          </a:bodyPr>
          <a:lstStyle/>
          <a:p>
            <a:pPr algn="r"/>
            <a:r>
              <a:rPr lang="ru-RU" sz="2000" dirty="0"/>
              <a:t>…трогать код опасно</a:t>
            </a:r>
            <a:endParaRPr lang="en-US" sz="2000" dirty="0">
              <a:solidFill>
                <a:schemeClr val="tx1">
                  <a:lumMod val="50000"/>
                  <a:lumOff val="50000"/>
                </a:schemeClr>
              </a:solidFill>
            </a:endParaRPr>
          </a:p>
          <a:p>
            <a:pPr algn="r"/>
            <a:r>
              <a:rPr lang="ru-RU" sz="3600" dirty="0">
                <a:solidFill>
                  <a:schemeClr val="accent1"/>
                </a:solidFill>
              </a:rPr>
              <a:t>хрупкость</a:t>
            </a:r>
            <a:endParaRPr lang="ru-RU" dirty="0">
              <a:solidFill>
                <a:schemeClr val="accent1"/>
              </a:solidFill>
            </a:endParaRPr>
          </a:p>
          <a:p>
            <a:pPr algn="r"/>
            <a:r>
              <a:rPr lang="en-US" sz="2000" dirty="0">
                <a:solidFill>
                  <a:schemeClr val="tx1">
                    <a:lumMod val="50000"/>
                    <a:lumOff val="50000"/>
                  </a:schemeClr>
                </a:solidFill>
              </a:rPr>
              <a:t>fragility</a:t>
            </a:r>
          </a:p>
        </p:txBody>
      </p:sp>
    </p:spTree>
    <p:extLst>
      <p:ext uri="{BB962C8B-B14F-4D97-AF65-F5344CB8AC3E}">
        <p14:creationId xmlns:p14="http://schemas.microsoft.com/office/powerpoint/2010/main" val="1115243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85000" lnSpcReduction="10000"/>
          </a:bodyPr>
          <a:lstStyle/>
          <a:p>
            <a:pPr marL="514350" indent="-514350">
              <a:buAutoNum type="arabicPeriod"/>
            </a:pPr>
            <a:r>
              <a:rPr lang="en-US" dirty="0">
                <a:solidFill>
                  <a:schemeClr val="accent1"/>
                </a:solidFill>
              </a:rPr>
              <a:t>Decomposition</a:t>
            </a:r>
            <a:r>
              <a:rPr lang="en-US" dirty="0"/>
              <a:t> — </a:t>
            </a:r>
            <a:r>
              <a:rPr lang="ru-RU" dirty="0"/>
              <a:t>задача должна разбиваться на более простые подзадачи</a:t>
            </a:r>
          </a:p>
          <a:p>
            <a:pPr marL="514350" indent="-514350">
              <a:buAutoNum type="arabicPeriod"/>
            </a:pPr>
            <a:r>
              <a:rPr lang="en-US" dirty="0">
                <a:solidFill>
                  <a:schemeClr val="accent1"/>
                </a:solidFill>
              </a:rPr>
              <a:t>Composability</a:t>
            </a:r>
            <a:r>
              <a:rPr lang="ru-RU" dirty="0"/>
              <a:t> — подзадачи должны быть самоценны и вне контекста задачи</a:t>
            </a:r>
          </a:p>
          <a:p>
            <a:pPr marL="514350" indent="-514350">
              <a:buAutoNum type="arabicPeriod"/>
            </a:pPr>
            <a:r>
              <a:rPr lang="en-US" dirty="0">
                <a:solidFill>
                  <a:schemeClr val="accent1"/>
                </a:solidFill>
              </a:rPr>
              <a:t>Readability</a:t>
            </a:r>
            <a:r>
              <a:rPr lang="ru-RU" dirty="0"/>
              <a:t> — корректность кода модуля должна быть очевидна без изучения кода смежных модулей</a:t>
            </a:r>
            <a:endParaRPr lang="en-US" dirty="0"/>
          </a:p>
          <a:p>
            <a:pPr marL="514350" indent="-514350">
              <a:buAutoNum type="arabicPeriod"/>
            </a:pPr>
            <a:r>
              <a:rPr lang="en-US" dirty="0">
                <a:solidFill>
                  <a:schemeClr val="tx1">
                    <a:lumMod val="50000"/>
                    <a:lumOff val="50000"/>
                  </a:schemeClr>
                </a:solidFill>
              </a:rPr>
              <a:t>Protection</a:t>
            </a:r>
            <a:r>
              <a:rPr lang="en-US" dirty="0"/>
              <a:t> </a:t>
            </a:r>
            <a:r>
              <a:rPr lang="ru-RU" dirty="0"/>
              <a:t>—</a:t>
            </a:r>
            <a:r>
              <a:rPr lang="en-US" dirty="0"/>
              <a:t> </a:t>
            </a:r>
            <a:r>
              <a:rPr lang="ru-RU" dirty="0"/>
              <a:t>защита других модулей от ошибок, происходящих внутри модуля</a:t>
            </a:r>
          </a:p>
          <a:p>
            <a:pPr marL="0" indent="0">
              <a:buNone/>
            </a:pPr>
            <a:endParaRPr lang="ru-RU" dirty="0"/>
          </a:p>
          <a:p>
            <a:pPr marL="0" indent="0">
              <a:buNone/>
            </a:pPr>
            <a:endParaRPr lang="ru-RU" dirty="0"/>
          </a:p>
          <a:p>
            <a:pPr marL="0" indent="0">
              <a:buNone/>
            </a:pPr>
            <a:r>
              <a:rPr lang="en-US" dirty="0">
                <a:hlinkClick r:id="rId3"/>
              </a:rPr>
              <a:t>Object oriented software construction</a:t>
            </a:r>
            <a:r>
              <a:rPr lang="en-US" dirty="0"/>
              <a:t> by Meyer</a:t>
            </a:r>
            <a:endParaRPr lang="ru-RU" dirty="0"/>
          </a:p>
        </p:txBody>
      </p:sp>
      <p:sp>
        <p:nvSpPr>
          <p:cNvPr id="2" name="Заголовок 1"/>
          <p:cNvSpPr>
            <a:spLocks noGrp="1"/>
          </p:cNvSpPr>
          <p:nvPr>
            <p:ph type="title"/>
          </p:nvPr>
        </p:nvSpPr>
        <p:spPr/>
        <p:txBody>
          <a:bodyPr>
            <a:normAutofit fontScale="90000"/>
          </a:bodyPr>
          <a:lstStyle/>
          <a:p>
            <a:r>
              <a:rPr lang="en-US" dirty="0"/>
              <a:t>Modular Design</a:t>
            </a:r>
            <a:r>
              <a:rPr lang="ru-RU" dirty="0"/>
              <a:t> </a:t>
            </a:r>
            <a:r>
              <a:rPr lang="en-US" dirty="0"/>
              <a:t>Principles</a:t>
            </a:r>
            <a:endParaRPr lang="ru-RU" dirty="0"/>
          </a:p>
        </p:txBody>
      </p:sp>
    </p:spTree>
    <p:extLst>
      <p:ext uri="{BB962C8B-B14F-4D97-AF65-F5344CB8AC3E}">
        <p14:creationId xmlns:p14="http://schemas.microsoft.com/office/powerpoint/2010/main" val="108527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Макеты слайдов с основной цветовой темой">
  <a:themeElements>
    <a:clrScheme name="Контур.Продукты">
      <a:dk1>
        <a:srgbClr val="000000"/>
      </a:dk1>
      <a:lt1>
        <a:sysClr val="window" lastClr="FFFFFF"/>
      </a:lt1>
      <a:dk2>
        <a:srgbClr val="000000"/>
      </a:dk2>
      <a:lt2>
        <a:srgbClr val="FFFFFF"/>
      </a:lt2>
      <a:accent1>
        <a:srgbClr val="D94440"/>
      </a:accent1>
      <a:accent2>
        <a:srgbClr val="51926C"/>
      </a:accent2>
      <a:accent3>
        <a:srgbClr val="1E78BE"/>
      </a:accent3>
      <a:accent4>
        <a:srgbClr val="A23A99"/>
      </a:accent4>
      <a:accent5>
        <a:srgbClr val="00AA90"/>
      </a:accent5>
      <a:accent6>
        <a:srgbClr val="FF5500"/>
      </a:accent6>
      <a:hlink>
        <a:srgbClr val="0070C0"/>
      </a:hlink>
      <a:folHlink>
        <a:srgbClr val="800080"/>
      </a:folHlink>
    </a:clrScheme>
    <a:fontScheme name="Презентация.Контур">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2.xml><?xml version="1.0" encoding="utf-8"?>
<a:theme xmlns:a="http://schemas.openxmlformats.org/drawingml/2006/main" name="Макеты слайдов для демонстрации кода">
  <a:themeElements>
    <a:clrScheme name="Контур.Код">
      <a:dk1>
        <a:srgbClr val="000000"/>
      </a:dk1>
      <a:lt1>
        <a:sysClr val="window" lastClr="FFFFFF"/>
      </a:lt1>
      <a:dk2>
        <a:srgbClr val="000000"/>
      </a:dk2>
      <a:lt2>
        <a:srgbClr val="FFFFFF"/>
      </a:lt2>
      <a:accent1>
        <a:srgbClr val="D94440"/>
      </a:accent1>
      <a:accent2>
        <a:srgbClr val="008000"/>
      </a:accent2>
      <a:accent3>
        <a:srgbClr val="0000FF"/>
      </a:accent3>
      <a:accent4>
        <a:srgbClr val="800080"/>
      </a:accent4>
      <a:accent5>
        <a:srgbClr val="2B91AF"/>
      </a:accent5>
      <a:accent6>
        <a:srgbClr val="A31515"/>
      </a:accent6>
      <a:hlink>
        <a:srgbClr val="0070C0"/>
      </a:hlink>
      <a:folHlink>
        <a:srgbClr val="800080"/>
      </a:folHlink>
    </a:clrScheme>
    <a:fontScheme name="Segoe and Consolas">
      <a:majorFont>
        <a:latin typeface="Segoe UI Light"/>
        <a:ea typeface=""/>
        <a:cs typeface=""/>
      </a:majorFont>
      <a:minorFont>
        <a:latin typeface="Consolas"/>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E346D4429ECB76409F7994AE89987FCA" ma:contentTypeVersion="0" ma:contentTypeDescription="Создание документа." ma:contentTypeScope="" ma:versionID="3cbcf180bdc4db4d624f0fe699415cfd">
  <xsd:schema xmlns:xsd="http://www.w3.org/2001/XMLSchema" xmlns:xs="http://www.w3.org/2001/XMLSchema" xmlns:p="http://schemas.microsoft.com/office/2006/metadata/properties" xmlns:ns2="0c9149cd-f996-4d9e-91c9-ce8e5945528f" targetNamespace="http://schemas.microsoft.com/office/2006/metadata/properties" ma:root="true" ma:fieldsID="8c6f0fecba2eaac0d733b3b653b3f5ff" ns2:_="">
    <xsd:import namespace="0c9149cd-f996-4d9e-91c9-ce8e5945528f"/>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9149cd-f996-4d9e-91c9-ce8e5945528f" elementFormDefault="qualified">
    <xsd:import namespace="http://schemas.microsoft.com/office/2006/documentManagement/types"/>
    <xsd:import namespace="http://schemas.microsoft.com/office/infopath/2007/PartnerControls"/>
    <xsd:element name="_dlc_DocId" ma:index="8" nillable="true" ma:displayName="Значение идентификатора документа" ma:description="Значение идентификатора документа, присвоенного данному элементу." ma:internalName="_dlc_DocId" ma:readOnly="true">
      <xsd:simpleType>
        <xsd:restriction base="dms:Text"/>
      </xsd:simpleType>
    </xsd:element>
    <xsd:element name="_dlc_DocIdUrl" ma:index="9" nillable="true" ma:displayName="Идентификатор документа" ma:description="Постоянная ссылка на этот документ."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Сохранить идентификатор" ma:description="Сохранять идентификатор при добавлении."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_dlc_DocId xmlns="0c9149cd-f996-4d9e-91c9-ce8e5945528f">KQK76PRV35WE-1143-163</_dlc_DocId>
    <_dlc_DocIdUrl xmlns="0c9149cd-f996-4d9e-91c9-ce8e5945528f">
      <Url>https://sps.skbkontur.ru/Services/officespace/_layouts/DocIdRedir.aspx?ID=KQK76PRV35WE-1143-163</Url>
      <Description>KQK76PRV35WE-1143-163</Description>
    </_dlc_DocIdUrl>
  </documentManagement>
</p:properties>
</file>

<file path=customXml/itemProps1.xml><?xml version="1.0" encoding="utf-8"?>
<ds:datastoreItem xmlns:ds="http://schemas.openxmlformats.org/officeDocument/2006/customXml" ds:itemID="{392A0E88-C45E-4035-ACB1-85AF74E6A8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9149cd-f996-4d9e-91c9-ce8e59455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9FC0A9-D1C6-450E-992B-D3422A85EAB3}">
  <ds:schemaRefs>
    <ds:schemaRef ds:uri="http://schemas.microsoft.com/sharepoint/v3/contenttype/forms"/>
  </ds:schemaRefs>
</ds:datastoreItem>
</file>

<file path=customXml/itemProps3.xml><?xml version="1.0" encoding="utf-8"?>
<ds:datastoreItem xmlns:ds="http://schemas.openxmlformats.org/officeDocument/2006/customXml" ds:itemID="{4D57F3B4-626C-48E6-A3BF-29668BFEB3E8}">
  <ds:schemaRefs>
    <ds:schemaRef ds:uri="http://schemas.microsoft.com/sharepoint/events"/>
  </ds:schemaRefs>
</ds:datastoreItem>
</file>

<file path=customXml/itemProps4.xml><?xml version="1.0" encoding="utf-8"?>
<ds:datastoreItem xmlns:ds="http://schemas.openxmlformats.org/officeDocument/2006/customXml" ds:itemID="{45CE6859-96AE-4F55-91FD-B1143C1F920F}">
  <ds:schemaRefs>
    <ds:schemaRef ds:uri="http://schemas.microsoft.com/office/2006/documentManagement/types"/>
    <ds:schemaRef ds:uri="http://schemas.microsoft.com/office/infopath/2007/PartnerControls"/>
    <ds:schemaRef ds:uri="0c9149cd-f996-4d9e-91c9-ce8e5945528f"/>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Kontur Edu</Template>
  <TotalTime>2084</TotalTime>
  <Words>1447</Words>
  <Application>Microsoft Office PowerPoint</Application>
  <PresentationFormat>Широкоэкранный</PresentationFormat>
  <Paragraphs>298</Paragraphs>
  <Slides>46</Slides>
  <Notes>24</Notes>
  <HiddenSlides>5</HiddenSlides>
  <MMClips>0</MMClips>
  <ScaleCrop>false</ScaleCrop>
  <HeadingPairs>
    <vt:vector size="6" baseType="variant">
      <vt:variant>
        <vt:lpstr>Использованные шрифты</vt:lpstr>
      </vt:variant>
      <vt:variant>
        <vt:i4>7</vt:i4>
      </vt:variant>
      <vt:variant>
        <vt:lpstr>Тема</vt:lpstr>
      </vt:variant>
      <vt:variant>
        <vt:i4>2</vt:i4>
      </vt:variant>
      <vt:variant>
        <vt:lpstr>Заголовки слайдов</vt:lpstr>
      </vt:variant>
      <vt:variant>
        <vt:i4>46</vt:i4>
      </vt:variant>
    </vt:vector>
  </HeadingPairs>
  <TitlesOfParts>
    <vt:vector size="55" baseType="lpstr">
      <vt:lpstr>Arial</vt:lpstr>
      <vt:lpstr>Calibri</vt:lpstr>
      <vt:lpstr>Consolas</vt:lpstr>
      <vt:lpstr>Fira Code</vt:lpstr>
      <vt:lpstr>Segoe UI</vt:lpstr>
      <vt:lpstr>Segoe UI Light</vt:lpstr>
      <vt:lpstr>Wingdings</vt:lpstr>
      <vt:lpstr>Макеты слайдов с основной цветовой темой</vt:lpstr>
      <vt:lpstr>Макеты слайдов для демонстрации кода</vt:lpstr>
      <vt:lpstr>CLEAN CODE</vt:lpstr>
      <vt:lpstr>основы</vt:lpstr>
      <vt:lpstr>Зачем нужен чистый код?</vt:lpstr>
      <vt:lpstr>Зачем нужен чистый код?</vt:lpstr>
      <vt:lpstr>Гигиенический минимум</vt:lpstr>
      <vt:lpstr>Samples / datasaver.cs</vt:lpstr>
      <vt:lpstr>Маркер dry</vt:lpstr>
      <vt:lpstr>Дизайн плох если…</vt:lpstr>
      <vt:lpstr>Modular Design Principles</vt:lpstr>
      <vt:lpstr>decomposition</vt:lpstr>
      <vt:lpstr>Задача разбить на поля csv</vt:lpstr>
      <vt:lpstr>No Decomposition</vt:lpstr>
      <vt:lpstr>Маркеры плохой декомпозиции</vt:lpstr>
      <vt:lpstr>decomposition</vt:lpstr>
      <vt:lpstr>composability</vt:lpstr>
      <vt:lpstr>composability</vt:lpstr>
      <vt:lpstr>composability</vt:lpstr>
      <vt:lpstr>задача циклический сдвиг</vt:lpstr>
      <vt:lpstr>задача циклический сдвиг</vt:lpstr>
      <vt:lpstr>Циклический сдвиг массива</vt:lpstr>
      <vt:lpstr>Циклический сдвиг массива</vt:lpstr>
      <vt:lpstr>Маркеры плохой компонуемости</vt:lpstr>
      <vt:lpstr>Общие компоненты</vt:lpstr>
      <vt:lpstr>Задача controldigit</vt:lpstr>
      <vt:lpstr>Разбор задачи controldigit</vt:lpstr>
      <vt:lpstr>readability</vt:lpstr>
      <vt:lpstr>Samples / pathfinder.cs</vt:lpstr>
      <vt:lpstr>Маркер статически изменяемые данные</vt:lpstr>
      <vt:lpstr>Маркер скрыт поток данных</vt:lpstr>
      <vt:lpstr>Маркер скрыт поток данных</vt:lpstr>
      <vt:lpstr>Презентация PowerPoint</vt:lpstr>
      <vt:lpstr>Презентация PowerPoint</vt:lpstr>
      <vt:lpstr>Маркер я так не объясняю</vt:lpstr>
      <vt:lpstr>Презентация PowerPoint</vt:lpstr>
      <vt:lpstr>Immutable style</vt:lpstr>
      <vt:lpstr>Презентация PowerPoint</vt:lpstr>
      <vt:lpstr>Маркер ох, хочу кофе</vt:lpstr>
      <vt:lpstr>Презентация PowerPoint</vt:lpstr>
      <vt:lpstr>Маркеры плохой читаемости</vt:lpstr>
      <vt:lpstr>Задача chess</vt:lpstr>
      <vt:lpstr>Разбор задачи Chess</vt:lpstr>
      <vt:lpstr>Чистый код</vt:lpstr>
      <vt:lpstr>Реальный код</vt:lpstr>
      <vt:lpstr>Правило бойскаута</vt:lpstr>
      <vt:lpstr>Следуйте Правилу бойскаута в течение МЕСЯЦА</vt:lpstr>
      <vt:lpstr>Спецзадание bad composability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Егоров Павел Владимирович</cp:lastModifiedBy>
  <cp:revision>331</cp:revision>
  <dcterms:created xsi:type="dcterms:W3CDTF">2014-03-14T10:29:29Z</dcterms:created>
  <dcterms:modified xsi:type="dcterms:W3CDTF">2016-11-02T13:49:34Z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0x010100E346D4429ECB76409F7994AE89987FCA</vt:lpwstr>
  </property>
  <property fmtid="{D5CDD505-2E9C-101B-9397-08002B2CF9AE}" pid="3" name="_dlc_DocIdItemGuid">
    <vt:lpwstr>fdaee2e1-41f4-4505-bceb-4523d90ad3f1</vt:lpwstr>
  </property>
</Properties>
</file>