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52"/>
  </p:notesMasterIdLst>
  <p:handoutMasterIdLst>
    <p:handoutMasterId r:id="rId53"/>
  </p:handout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70" r:id="rId20"/>
    <p:sldId id="271" r:id="rId21"/>
    <p:sldId id="272" r:id="rId22"/>
    <p:sldId id="273" r:id="rId23"/>
    <p:sldId id="274" r:id="rId24"/>
    <p:sldId id="275" r:id="rId25"/>
    <p:sldId id="276" r:id="rId26"/>
    <p:sldId id="305" r:id="rId27"/>
    <p:sldId id="278" r:id="rId28"/>
    <p:sldId id="279" r:id="rId29"/>
    <p:sldId id="280" r:id="rId30"/>
    <p:sldId id="281" r:id="rId31"/>
    <p:sldId id="282" r:id="rId32"/>
    <p:sldId id="283" r:id="rId33"/>
    <p:sldId id="284" r:id="rId34"/>
    <p:sldId id="303" r:id="rId35"/>
    <p:sldId id="285" r:id="rId36"/>
    <p:sldId id="286" r:id="rId37"/>
    <p:sldId id="304" r:id="rId38"/>
    <p:sldId id="289" r:id="rId39"/>
    <p:sldId id="290" r:id="rId40"/>
    <p:sldId id="291" r:id="rId41"/>
    <p:sldId id="292" r:id="rId42"/>
    <p:sldId id="293" r:id="rId43"/>
    <p:sldId id="294" r:id="rId44"/>
    <p:sldId id="302" r:id="rId45"/>
    <p:sldId id="296" r:id="rId46"/>
    <p:sldId id="297" r:id="rId47"/>
    <p:sldId id="298" r:id="rId48"/>
    <p:sldId id="299" r:id="rId49"/>
    <p:sldId id="300" r:id="rId50"/>
    <p:sldId id="301" r:id="rId5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сновы" id="{43066BAC-F9CE-41F4-90C5-99E031C39168}">
          <p14:sldIdLst>
            <p14:sldId id="257"/>
            <p14:sldId id="258"/>
            <p14:sldId id="259"/>
            <p14:sldId id="260"/>
            <p14:sldId id="261"/>
            <p14:sldId id="262"/>
            <p14:sldId id="263"/>
            <p14:sldId id="264"/>
          </p14:sldIdLst>
        </p14:section>
        <p14:section name="Decomposition" id="{C0CDF7E5-439C-4561-8F61-6C0123FDA5AA}">
          <p14:sldIdLst>
            <p14:sldId id="265"/>
            <p14:sldId id="266"/>
            <p14:sldId id="267"/>
            <p14:sldId id="268"/>
            <p14:sldId id="270"/>
          </p14:sldIdLst>
        </p14:section>
        <p14:section name="Composability" id="{50177EF8-0E39-433E-91A0-8FF2D2153F1D}">
          <p14:sldIdLst>
            <p14:sldId id="271"/>
            <p14:sldId id="272"/>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284"/>
            <p14:sldId id="303"/>
            <p14:sldId id="285"/>
            <p14:sldId id="286"/>
            <p14:sldId id="304"/>
            <p14:sldId id="289"/>
            <p14:sldId id="290"/>
            <p14:sldId id="291"/>
            <p14:sldId id="292"/>
            <p14:sldId id="293"/>
            <p14:sldId id="294"/>
          </p14:sldIdLst>
        </p14:section>
        <p14:section name="Задача Chess" id="{33F6E6C4-C527-46FA-9259-88B9F3554688}">
          <p14:sldIdLst>
            <p14:sldId id="302"/>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4440"/>
    <a:srgbClr val="5B9BD5"/>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19" autoAdjust="0"/>
    <p:restoredTop sz="81149" autoAdjust="0"/>
  </p:normalViewPr>
  <p:slideViewPr>
    <p:cSldViewPr>
      <p:cViewPr varScale="1">
        <p:scale>
          <a:sx n="76" d="100"/>
          <a:sy n="76" d="100"/>
        </p:scale>
        <p:origin x="76" y="1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608"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marL="0" lvl="0" indent="0" algn="l" defTabSz="222250">
            <a:lnSpc>
              <a:spcPct val="90000"/>
            </a:lnSpc>
            <a:spcBef>
              <a:spcPct val="0"/>
            </a:spcBef>
            <a:spcAft>
              <a:spcPct val="35000"/>
            </a:spcAft>
            <a:buNone/>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marL="0" lvl="0" indent="0" algn="ctr" defTabSz="1778000">
            <a:lnSpc>
              <a:spcPct val="90000"/>
            </a:lnSpc>
            <a:spcBef>
              <a:spcPct val="0"/>
            </a:spcBef>
            <a:spcAft>
              <a:spcPct val="35000"/>
            </a:spcAft>
            <a:buNone/>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16.10.2016</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16.10.2016</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3</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19</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20</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21</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a:t>
            </a:r>
            <a:r>
              <a:rPr lang="ru-RU" baseline="0" dirty="0"/>
              <a:t> паттерн </a:t>
            </a:r>
            <a:r>
              <a:rPr lang="ru-RU" baseline="0" dirty="0" err="1"/>
              <a:t>неиземеняемого</a:t>
            </a:r>
            <a:r>
              <a:rPr lang="ru-RU" baseline="0" dirty="0"/>
              <a:t> класса для поля тетриса, можно написать эту функцию вообще без циклов и переменных. Меньше циклов и переменных — меньше ошибок.</a:t>
            </a:r>
          </a:p>
          <a:p>
            <a:r>
              <a:rPr lang="ru-RU" baseline="0" dirty="0"/>
              <a:t>Убедиться в корректности этого кода стало заметно проще.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41</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42</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43</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44</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16</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p>
          <a:p>
            <a:pPr marL="0" indent="0">
              <a:buNone/>
            </a:pPr>
            <a:endParaRPr lang="ru-RU" baseline="0" dirty="0"/>
          </a:p>
          <a:p>
            <a:pPr marL="0" indent="0">
              <a:buNone/>
            </a:pPr>
            <a:r>
              <a:rPr lang="ru-RU" baseline="0" dirty="0"/>
              <a:t>Решение с </a:t>
            </a:r>
            <a:r>
              <a:rPr lang="en-US" baseline="0" dirty="0"/>
              <a:t>LINQ</a:t>
            </a:r>
            <a:r>
              <a:rPr lang="ru-RU" baseline="0" dirty="0"/>
              <a:t> короче, очевиднее, но менее эффективно, хотя асимптотика та же.</a:t>
            </a:r>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4222242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https://github.com/kontur-csharper/</a:t>
            </a:r>
            <a:r>
              <a:rPr lang="en-US" b="1" dirty="0">
                <a:hlinkClick r:id="rId2"/>
              </a:rPr>
              <a:t>clean-code</a:t>
            </a:r>
            <a:endParaRPr lang="en-US" b="1" dirty="0"/>
          </a:p>
          <a:p>
            <a:endParaRPr lang="en-US" dirty="0"/>
          </a:p>
        </p:txBody>
      </p:sp>
      <p:sp>
        <p:nvSpPr>
          <p:cNvPr id="3" name="Текст 2"/>
          <p:cNvSpPr>
            <a:spLocks noGrp="1"/>
          </p:cNvSpPr>
          <p:nvPr>
            <p:ph type="body" sz="quarter" idx="11"/>
          </p:nvPr>
        </p:nvSpPr>
        <p:spPr>
          <a:xfrm>
            <a:off x="4367213" y="5229225"/>
            <a:ext cx="6529387" cy="439738"/>
          </a:xfrm>
        </p:spPr>
        <p:txBody>
          <a:bodyPr/>
          <a:lstStyle/>
          <a:p>
            <a:endParaRPr lang="en-US"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en-US" dirty="0"/>
              <a:t>Field1 </a:t>
            </a:r>
            <a:r>
              <a:rPr lang="ru-RU" dirty="0"/>
              <a:t> </a:t>
            </a:r>
            <a:r>
              <a:rPr lang="en-US" dirty="0"/>
              <a:t>Field2 </a:t>
            </a:r>
            <a:r>
              <a:rPr lang="ru-RU" dirty="0"/>
              <a:t> </a:t>
            </a:r>
            <a:r>
              <a:rPr lang="en-US" dirty="0"/>
              <a:t>“Field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endParaRPr lang="ru-RU" dirty="0"/>
          </a:p>
          <a:p>
            <a:pPr marL="0" indent="0">
              <a:buNone/>
            </a:pPr>
            <a:r>
              <a:rPr lang="en-US" dirty="0"/>
              <a:t>Field1</a:t>
            </a:r>
          </a:p>
          <a:p>
            <a:pPr marL="0" indent="0">
              <a:buNone/>
            </a:pPr>
            <a:r>
              <a:rPr lang="en-US" dirty="0"/>
              <a:t>Field2</a:t>
            </a:r>
          </a:p>
          <a:p>
            <a:pPr marL="0" indent="0">
              <a:buNone/>
            </a:pPr>
            <a:r>
              <a:rPr lang="en-US" dirty="0"/>
              <a:t>Field 3 with spaces</a:t>
            </a:r>
          </a:p>
          <a:p>
            <a:pPr marL="0" indent="0">
              <a:buNone/>
            </a:pPr>
            <a:r>
              <a:rPr lang="en-US" dirty="0"/>
              <a:t>“quote”</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Tree>
    <p:extLst>
      <p:ext uri="{BB962C8B-B14F-4D97-AF65-F5344CB8AC3E}">
        <p14:creationId xmlns:p14="http://schemas.microsoft.com/office/powerpoint/2010/main" val="42321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a:latin typeface="Consolas" panose="020B0609020204030204" pitchFamily="49" charset="0"/>
              </a:rPr>
              <a:t>ReadFields</a:t>
            </a:r>
            <a:r>
              <a:rPr lang="en-US" dirty="0">
                <a:latin typeface="Consolas" panose="020B0609020204030204" pitchFamily="49" charset="0"/>
              </a:rPr>
              <a:t>(</a:t>
            </a:r>
            <a:r>
              <a:rPr lang="en-US" dirty="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void</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0" indent="0">
              <a:buNone/>
            </a:pPr>
            <a:r>
              <a:rPr lang="en-US" sz="2800" dirty="0">
                <a:solidFill>
                  <a:srgbClr val="0000FF"/>
                </a:solidFill>
                <a:latin typeface="Consolas" panose="020B0609020204030204" pitchFamily="49" charset="0"/>
              </a:rPr>
              <a:t>	string</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a:solidFill>
                  <a:srgbClr val="0000FF"/>
                </a:solidFill>
                <a:latin typeface="Consolas" panose="020B0609020204030204" pitchFamily="49" charset="0"/>
              </a:rPr>
              <a:t>ref </a:t>
            </a:r>
            <a:r>
              <a:rPr lang="en-US" sz="2800" dirty="0" err="1">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pos</a:t>
            </a:r>
            <a:r>
              <a:rPr lang="en-US" sz="28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 </a:t>
            </a:r>
          </a:p>
          <a:p>
            <a:pPr marL="400050" lvl="1"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a:latin typeface="Consolas" panose="020B0609020204030204" pitchFamily="49" charset="0"/>
              </a:rPr>
              <a:t>pos</a:t>
            </a:r>
            <a:r>
              <a:rPr lang="en-US" sz="2400" dirty="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a:latin typeface="Consolas" panose="020B0609020204030204" pitchFamily="49" charset="0"/>
              </a:rPr>
              <a:t>Tokenizer {</a:t>
            </a:r>
          </a:p>
          <a:p>
            <a:pPr marL="0" indent="0">
              <a:buNone/>
            </a:pP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solidFill>
                  <a:srgbClr val="0000FF"/>
                </a:solidFill>
                <a:latin typeface="Consolas" panose="020B0609020204030204" pitchFamily="49" charset="0"/>
              </a:rPr>
              <a:t>params</a:t>
            </a:r>
            <a:r>
              <a:rPr lang="en-US" sz="2400" dirty="0">
                <a:solidFill>
                  <a:srgbClr val="0000FF"/>
                </a:solidFill>
                <a:latin typeface="Consolas" panose="020B0609020204030204" pitchFamily="49" charset="0"/>
              </a:rPr>
              <a:t> char</a:t>
            </a:r>
            <a:r>
              <a:rPr lang="en-US" sz="2400" dirty="0">
                <a:latin typeface="Consolas" panose="020B0609020204030204" pitchFamily="49" charset="0"/>
              </a:rPr>
              <a:t> []  </a:t>
            </a:r>
            <a:r>
              <a:rPr lang="en-US" sz="2400" dirty="0" err="1">
                <a:latin typeface="Consolas" panose="020B0609020204030204" pitchFamily="49" charset="0"/>
              </a:rPr>
              <a:t>stopChars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string</a:t>
            </a:r>
            <a:r>
              <a:rPr lang="en-US" sz="2400" dirty="0">
                <a:latin typeface="Consolas" panose="020B0609020204030204" pitchFamily="49" charset="0"/>
              </a:rPr>
              <a:t>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t>
            </a:r>
            <a:r>
              <a:rPr lang="en-US" sz="2400" dirty="0">
                <a:solidFill>
                  <a:srgbClr val="0000FF"/>
                </a:solidFill>
                <a:latin typeface="Consolas" panose="020B0609020204030204" pitchFamily="49" charset="0"/>
              </a:rPr>
              <a:t>void </a:t>
            </a:r>
            <a:r>
              <a:rPr lang="en-US" sz="2400" dirty="0" err="1">
                <a:latin typeface="Consolas" panose="020B0609020204030204" pitchFamily="49" charset="0"/>
              </a:rPr>
              <a:t>SkipSpaces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char</a:t>
            </a:r>
            <a:r>
              <a:rPr lang="en-US" sz="2400" dirty="0">
                <a:latin typeface="Consolas" panose="020B0609020204030204" pitchFamily="49" charset="0"/>
              </a:rPr>
              <a:t> </a:t>
            </a:r>
            <a:r>
              <a:rPr lang="en-US" sz="2400" dirty="0" err="1">
                <a:latin typeface="Consolas" panose="020B0609020204030204" pitchFamily="49" charset="0"/>
              </a:rPr>
              <a:t>CurrenChar</a:t>
            </a:r>
            <a:r>
              <a:rPr lang="en-US" sz="2400" dirty="0">
                <a:latin typeface="Consolas" panose="020B0609020204030204" pitchFamily="49" charset="0"/>
              </a:rPr>
              <a:t>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pPr marL="0" indent="0">
              <a:buNone/>
            </a:pPr>
            <a:r>
              <a:rPr lang="en-US" sz="2400" dirty="0">
                <a:solidFill>
                  <a:srgbClr val="0000FF"/>
                </a:solidFill>
                <a:latin typeface="Consolas" panose="020B0609020204030204" pitchFamily="49" charset="0"/>
              </a:rPr>
              <a:t>string </a:t>
            </a:r>
            <a:r>
              <a:rPr lang="en-US" sz="2400" dirty="0" err="1">
                <a:latin typeface="Consolas" panose="020B0609020204030204" pitchFamily="49" charset="0"/>
              </a:rPr>
              <a:t>Unescape</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 </a:t>
            </a:r>
            <a:r>
              <a:rPr lang="en-US" sz="2400" dirty="0">
                <a:latin typeface="Consolas" panose="020B0609020204030204" pitchFamily="49" charset="0"/>
              </a:rPr>
              <a:t>input);</a:t>
            </a:r>
            <a:endParaRPr lang="ru-RU" sz="2400" dirty="0">
              <a:latin typeface="Consolas" panose="020B0609020204030204" pitchFamily="49" charset="0"/>
            </a:endParaRPr>
          </a:p>
          <a:p>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r>
              <a:rPr lang="ru-RU" dirty="0">
                <a:solidFill>
                  <a:schemeClr val="accent1"/>
                </a:solidFill>
              </a:rPr>
              <a:t>Как решать?</a:t>
            </a:r>
            <a:endParaRPr lang="en-US" dirty="0">
              <a:solidFill>
                <a:schemeClr val="accent1"/>
              </a:solidFill>
            </a:endParaRPr>
          </a:p>
          <a:p>
            <a:pPr marL="0" indent="0">
              <a:buNone/>
            </a:pPr>
            <a:endParaRPr lang="en-US" dirty="0"/>
          </a:p>
          <a:p>
            <a:pPr marL="0" indent="0">
              <a:buNone/>
            </a:pPr>
            <a:r>
              <a:rPr lang="ru-RU" dirty="0">
                <a:solidFill>
                  <a:schemeClr val="accent1"/>
                </a:solidFill>
              </a:rPr>
              <a:t>Решение</a:t>
            </a: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400050" lvl="1"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400050" lvl="1"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400050" lvl="1"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400050" lvl="1"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основы</a:t>
            </a:r>
            <a:endParaRPr lang="en-US" dirty="0"/>
          </a:p>
        </p:txBody>
      </p:sp>
    </p:spTree>
    <p:extLst>
      <p:ext uri="{BB962C8B-B14F-4D97-AF65-F5344CB8AC3E}">
        <p14:creationId xmlns:p14="http://schemas.microsoft.com/office/powerpoint/2010/main" val="1953024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//O(k)</a:t>
            </a:r>
          </a:p>
          <a:p>
            <a:pPr marL="0" indent="0">
              <a:buNone/>
            </a:pPr>
            <a:r>
              <a:rPr lang="en-US" dirty="0"/>
              <a:t>Reverse(array, k, n-1);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dirty="0"/>
              <a:t>Зачем нужен чистый код?</a:t>
            </a:r>
            <a:endParaRPr lang="en-US" dirty="0"/>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3" y="549275"/>
            <a:ext cx="5213414"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filled[x,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filled[x, yy+1];</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height-1]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Tree>
    <p:extLst>
      <p:ext uri="{BB962C8B-B14F-4D97-AF65-F5344CB8AC3E}">
        <p14:creationId xmlns:p14="http://schemas.microsoft.com/office/powerpoint/2010/main" val="1296986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bottom = 0;</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for</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int</a:t>
            </a:r>
            <a:r>
              <a:rPr lang="en-US" sz="2800" dirty="0">
                <a:solidFill>
                  <a:srgbClr val="000000"/>
                </a:solidFill>
                <a:highlight>
                  <a:srgbClr val="FFFFFF"/>
                </a:highlight>
                <a:latin typeface="Consolas" panose="020B0609020204030204" pitchFamily="49" charset="0"/>
                <a:ea typeface="Fira Code" panose="00000509000000000000" pitchFamily="49" charset="0"/>
              </a:rPr>
              <a:t> y = bottom;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Tree>
    <p:extLst>
      <p:ext uri="{BB962C8B-B14F-4D97-AF65-F5344CB8AC3E}">
        <p14:creationId xmlns:p14="http://schemas.microsoft.com/office/powerpoint/2010/main" val="3360365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Tree>
    <p:extLst>
      <p:ext uri="{BB962C8B-B14F-4D97-AF65-F5344CB8AC3E}">
        <p14:creationId xmlns:p14="http://schemas.microsoft.com/office/powerpoint/2010/main" val="3784800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Tree>
    <p:extLst>
      <p:ext uri="{BB962C8B-B14F-4D97-AF65-F5344CB8AC3E}">
        <p14:creationId xmlns:p14="http://schemas.microsoft.com/office/powerpoint/2010/main" val="945138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959730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datasaver.cs</a:t>
            </a:r>
            <a:endParaRPr lang="en-US" dirty="0"/>
          </a:p>
        </p:txBody>
      </p:sp>
      <p:pic>
        <p:nvPicPr>
          <p:cNvPr id="5"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9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179676" y="2636912"/>
            <a:ext cx="5832648" cy="792163"/>
          </a:xfrm>
        </p:spPr>
        <p:txBody>
          <a:bodyPr/>
          <a:lstStyle/>
          <a:p>
            <a:pPr algn="ctr"/>
            <a:r>
              <a:rPr lang="ru-RU" sz="3600" dirty="0"/>
              <a:t>Дизайн плох если…</a:t>
            </a:r>
            <a:endParaRPr lang="en-US" sz="3600" dirty="0"/>
          </a:p>
        </p:txBody>
      </p:sp>
      <p:sp>
        <p:nvSpPr>
          <p:cNvPr id="4" name="TextBox 3"/>
          <p:cNvSpPr txBox="1"/>
          <p:nvPr/>
        </p:nvSpPr>
        <p:spPr>
          <a:xfrm>
            <a:off x="3827718" y="3429075"/>
            <a:ext cx="4536563" cy="461665"/>
          </a:xfrm>
          <a:prstGeom prst="rect">
            <a:avLst/>
          </a:prstGeom>
          <a:noFill/>
        </p:spPr>
        <p:txBody>
          <a:bodyPr wrap="none" rtlCol="0">
            <a:spAutoFit/>
          </a:bodyPr>
          <a:lstStyle/>
          <a:p>
            <a:r>
              <a:rPr lang="ru-RU" sz="2400" dirty="0"/>
              <a:t>когда приходит новая задача…</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11524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Props1.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3.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4.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Kontur Edu</Template>
  <TotalTime>2059</TotalTime>
  <Words>1439</Words>
  <Application>Microsoft Office PowerPoint</Application>
  <PresentationFormat>Широкоэкранный</PresentationFormat>
  <Paragraphs>293</Paragraphs>
  <Slides>45</Slides>
  <Notes>24</Notes>
  <HiddenSlides>3</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45</vt:i4>
      </vt:variant>
    </vt:vector>
  </HeadingPairs>
  <TitlesOfParts>
    <vt:vector size="54" baseType="lpstr">
      <vt:lpstr>Arial</vt:lpstr>
      <vt:lpstr>Calibri</vt:lpstr>
      <vt:lpstr>Consolas</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основы</vt:lpstr>
      <vt:lpstr>Зачем нужен чистый код?</vt:lpstr>
      <vt:lpstr>Зачем нужен чистый код?</vt:lpstr>
      <vt:lpstr>Гигиенический минимум</vt:lpstr>
      <vt:lpstr>Samples / datasaver.cs</vt:lpstr>
      <vt:lpstr>Маркер dry</vt:lpstr>
      <vt:lpstr>Дизайн плох если…</vt:lpstr>
      <vt:lpstr>Modular Design Principles</vt:lpstr>
      <vt:lpstr>decomposition</vt:lpstr>
      <vt:lpstr>Задача разбить на поля csv</vt:lpstr>
      <vt:lpstr>No Decomposition</vt:lpstr>
      <vt:lpstr>decomposition</vt:lpstr>
      <vt:lpstr>Маркеры плохой декомпозиции</vt:lpstr>
      <vt:lpstr>composability</vt:lpstr>
      <vt:lpstr>composability</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Маркер я так не объясняю</vt:lpstr>
      <vt:lpstr>Презентация PowerPoint</vt:lpstr>
      <vt:lpstr>Immutable style</vt:lpstr>
      <vt:lpstr>Презентация PowerPoint</vt:lpstr>
      <vt:lpstr>Маркер ох, хочу кофе</vt:lpstr>
      <vt:lpstr>Презентация PowerPoint</vt:lpstr>
      <vt:lpstr>Маркеры плохой читаемости</vt:lpstr>
      <vt:lpstr>Задача chess</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Иван Домашних</cp:lastModifiedBy>
  <cp:revision>324</cp:revision>
  <dcterms:created xsi:type="dcterms:W3CDTF">2014-03-14T10:29:29Z</dcterms:created>
  <dcterms:modified xsi:type="dcterms:W3CDTF">2016-10-16T11:21:30Z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