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5"/>
  </p:notesMasterIdLst>
  <p:sldIdLst>
    <p:sldId id="457" r:id="rId2"/>
    <p:sldId id="360" r:id="rId3"/>
    <p:sldId id="369" r:id="rId4"/>
    <p:sldId id="416" r:id="rId5"/>
    <p:sldId id="435" r:id="rId6"/>
    <p:sldId id="415" r:id="rId7"/>
    <p:sldId id="421" r:id="rId8"/>
    <p:sldId id="419" r:id="rId9"/>
    <p:sldId id="436" r:id="rId10"/>
    <p:sldId id="423" r:id="rId11"/>
    <p:sldId id="424" r:id="rId12"/>
    <p:sldId id="437" r:id="rId13"/>
    <p:sldId id="425" r:id="rId14"/>
    <p:sldId id="426" r:id="rId15"/>
    <p:sldId id="427" r:id="rId16"/>
    <p:sldId id="434" r:id="rId17"/>
    <p:sldId id="445" r:id="rId18"/>
    <p:sldId id="454" r:id="rId19"/>
    <p:sldId id="444" r:id="rId20"/>
    <p:sldId id="446" r:id="rId21"/>
    <p:sldId id="438" r:id="rId22"/>
    <p:sldId id="417" r:id="rId23"/>
    <p:sldId id="455" r:id="rId24"/>
    <p:sldId id="441" r:id="rId25"/>
    <p:sldId id="442" r:id="rId26"/>
    <p:sldId id="448" r:id="rId27"/>
    <p:sldId id="453" r:id="rId28"/>
    <p:sldId id="443" r:id="rId29"/>
    <p:sldId id="450" r:id="rId30"/>
    <p:sldId id="452" r:id="rId31"/>
    <p:sldId id="451" r:id="rId32"/>
    <p:sldId id="363" r:id="rId33"/>
    <p:sldId id="456" r:id="rId3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" id="{4BF5B2ED-4B4C-45CE-A3DE-F0310A21FCAE}">
          <p14:sldIdLst>
            <p14:sldId id="457"/>
          </p14:sldIdLst>
        </p14:section>
        <p14:section name="Начало 10 мин" id="{06C021D3-1290-4F1C-9A4E-D2C355EE25B6}">
          <p14:sldIdLst>
            <p14:sldId id="360"/>
            <p14:sldId id="369"/>
            <p14:sldId id="416"/>
          </p14:sldIdLst>
        </p14:section>
        <p14:section name="Modular Design 20 мин" id="{55E32EE1-B46C-44E8-822D-A82547C6E7A3}">
          <p14:sldIdLst>
            <p14:sldId id="435"/>
            <p14:sldId id="415"/>
            <p14:sldId id="421"/>
            <p14:sldId id="419"/>
            <p14:sldId id="436"/>
            <p14:sldId id="423"/>
            <p14:sldId id="424"/>
            <p14:sldId id="437"/>
            <p14:sldId id="425"/>
            <p14:sldId id="426"/>
            <p14:sldId id="427"/>
            <p14:sldId id="434"/>
            <p14:sldId id="445"/>
            <p14:sldId id="454"/>
          </p14:sldIdLst>
        </p14:section>
        <p14:section name="Задача на декомпозицию (ControlDigit) 30 мин" id="{CAE1CCAF-40F9-43EC-9DA7-DEBD5DA8E46D}">
          <p14:sldIdLst>
            <p14:sldId id="444"/>
            <p14:sldId id="446"/>
          </p14:sldIdLst>
        </p14:section>
        <p14:section name="Поток данных 10 мин" id="{D5EB0170-DC35-48ED-89B0-55674797AA5B}">
          <p14:sldIdLst>
            <p14:sldId id="438"/>
            <p14:sldId id="417"/>
            <p14:sldId id="455"/>
          </p14:sldIdLst>
        </p14:section>
        <p14:section name="Код как объяснение 15 мин" id="{36E44201-B9B0-4A3A-97AE-68C56DCBEE1D}">
          <p14:sldIdLst>
            <p14:sldId id="441"/>
            <p14:sldId id="442"/>
            <p14:sldId id="448"/>
            <p14:sldId id="453"/>
            <p14:sldId id="443"/>
            <p14:sldId id="450"/>
            <p14:sldId id="452"/>
            <p14:sldId id="451"/>
          </p14:sldIdLst>
        </p14:section>
        <p14:section name="Задача на рефакторинг (Chess) 1.5 часа" id="{7AFF8732-F88B-4F64-9A52-AFBD720596C1}">
          <p14:sldIdLst>
            <p14:sldId id="363"/>
            <p14:sldId id="4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E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4" autoAdjust="0"/>
    <p:restoredTop sz="86384" autoAdjust="0"/>
  </p:normalViewPr>
  <p:slideViewPr>
    <p:cSldViewPr>
      <p:cViewPr varScale="1">
        <p:scale>
          <a:sx n="87" d="100"/>
          <a:sy n="87" d="100"/>
        </p:scale>
        <p:origin x="53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416"/>
    </p:cViewPr>
  </p:sorterViewPr>
  <p:notesViewPr>
    <p:cSldViewPr>
      <p:cViewPr varScale="1">
        <p:scale>
          <a:sx n="71" d="100"/>
          <a:sy n="71" d="100"/>
        </p:scale>
        <p:origin x="284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5F246-0B7D-44DF-8C1B-EDFCA5DA626A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ECB10-9972-4830-A584-02C41DAFD45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603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760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0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651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1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4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9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452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127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7615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36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798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A5A9E-355E-4F5A-82F5-195339D13266}" type="datetimeFigureOut">
              <a:rPr lang="ru-RU" smtClean="0"/>
              <a:t>08.05.2016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25B0A-9D01-4A49-8487-37D2E00820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920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rgbClr val="027E17"/>
          </a:solidFill>
          <a:latin typeface="Candara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ontur-intern-2016/clean-cod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Dwre5P" TargetMode="External"/><Relationship Id="rId2" Type="http://schemas.openxmlformats.org/officeDocument/2006/relationships/hyperlink" Target="http://cleancodegame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bit.ly/1CL8XT8" TargetMode="External"/><Relationship Id="rId4" Type="http://schemas.openxmlformats.org/officeDocument/2006/relationships/hyperlink" Target="http://slidesha.re/1DTGjwg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eb.uettaxila.edu.pk/CMS/AUT2011/seSCbs/tutorial/Object%20Oriented%20Software%20Construction.pd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Clean Code</a:t>
            </a:r>
            <a:endParaRPr lang="ru-RU" sz="80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https://github.com/kontur-intern-2016/clean-code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12317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Циклический сдвиг массива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1490209"/>
            <a:ext cx="69913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69" y="2636912"/>
            <a:ext cx="70389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96" y="39245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47296" y="5258062"/>
            <a:ext cx="70961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57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Циклический сдвиг массива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Reverse(array, 0, k-1);  //O(k)</a:t>
            </a:r>
          </a:p>
          <a:p>
            <a:pPr marL="0" indent="0">
              <a:buNone/>
            </a:pPr>
            <a:r>
              <a:rPr lang="en-US" dirty="0"/>
              <a:t>Reverse(array, k, n-1);  //O(n-k)</a:t>
            </a:r>
          </a:p>
          <a:p>
            <a:pPr marL="0" indent="0">
              <a:buNone/>
            </a:pPr>
            <a:r>
              <a:rPr lang="en-US" dirty="0"/>
              <a:t>Reverse(array, 0, n-1);  // O(n)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Decomposition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Composability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Understandability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15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281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Разбить на поля </a:t>
            </a:r>
            <a:r>
              <a:rPr lang="en-US" dirty="0"/>
              <a:t>CSV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0405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Field1 </a:t>
            </a:r>
            <a:r>
              <a:rPr lang="ru-RU" dirty="0"/>
              <a:t> </a:t>
            </a:r>
            <a:r>
              <a:rPr lang="en-US" dirty="0"/>
              <a:t>Field2 </a:t>
            </a:r>
            <a:r>
              <a:rPr lang="ru-RU" dirty="0"/>
              <a:t> </a:t>
            </a:r>
            <a:r>
              <a:rPr lang="en-US" dirty="0"/>
              <a:t>“Field 3 with spaces” “\”quote\””</a:t>
            </a:r>
          </a:p>
          <a:p>
            <a:pPr marL="0" indent="0" algn="ctr">
              <a:buNone/>
            </a:pPr>
            <a:r>
              <a:rPr lang="en-US" dirty="0"/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SplitToFields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line)</a:t>
            </a:r>
            <a:endParaRPr lang="ru-RU" dirty="0"/>
          </a:p>
          <a:p>
            <a:pPr marL="0" indent="0" algn="ctr">
              <a:buNone/>
            </a:pPr>
            <a:r>
              <a:rPr lang="ru-RU" dirty="0"/>
              <a:t>↓</a:t>
            </a:r>
          </a:p>
          <a:p>
            <a:pPr marL="0" indent="0" algn="ctr">
              <a:buNone/>
            </a:pPr>
            <a:r>
              <a:rPr lang="en-US" dirty="0"/>
              <a:t>Field1</a:t>
            </a:r>
          </a:p>
          <a:p>
            <a:pPr marL="0" indent="0" algn="ctr">
              <a:buNone/>
            </a:pPr>
            <a:r>
              <a:rPr lang="en-US" dirty="0"/>
              <a:t>Field2</a:t>
            </a:r>
          </a:p>
          <a:p>
            <a:pPr marL="0" indent="0" algn="ctr">
              <a:buNone/>
            </a:pPr>
            <a:r>
              <a:rPr lang="en-US" dirty="0"/>
              <a:t>Field 3 with spaces</a:t>
            </a:r>
          </a:p>
          <a:p>
            <a:pPr marL="0" indent="0" algn="ctr">
              <a:buNone/>
            </a:pPr>
            <a:r>
              <a:rPr lang="en-US" dirty="0"/>
              <a:t>“quote”</a:t>
            </a:r>
          </a:p>
        </p:txBody>
      </p:sp>
    </p:spTree>
    <p:extLst>
      <p:ext uri="{BB962C8B-B14F-4D97-AF65-F5344CB8AC3E}">
        <p14:creationId xmlns:p14="http://schemas.microsoft.com/office/powerpoint/2010/main" val="14751107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16632"/>
            <a:ext cx="4734780" cy="6604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Заголовок 1"/>
          <p:cNvSpPr>
            <a:spLocks noGrp="1"/>
          </p:cNvSpPr>
          <p:nvPr>
            <p:ph type="title"/>
          </p:nvPr>
        </p:nvSpPr>
        <p:spPr>
          <a:xfrm>
            <a:off x="2483768" y="274638"/>
            <a:ext cx="6203032" cy="1143000"/>
          </a:xfrm>
        </p:spPr>
        <p:txBody>
          <a:bodyPr/>
          <a:lstStyle/>
          <a:p>
            <a:r>
              <a:rPr lang="en-US" dirty="0"/>
              <a:t>No Decomposition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9181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Decomposition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[] </a:t>
            </a:r>
            <a:r>
              <a:rPr lang="en-US" dirty="0" err="1"/>
              <a:t>ReadFields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void</a:t>
            </a:r>
            <a:r>
              <a:rPr lang="en-US" dirty="0"/>
              <a:t> </a:t>
            </a:r>
            <a:r>
              <a:rPr lang="en-US" dirty="0" err="1"/>
              <a:t>SkipSpaces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	string</a:t>
            </a:r>
            <a:r>
              <a:rPr lang="en-US" dirty="0"/>
              <a:t> </a:t>
            </a:r>
            <a:r>
              <a:rPr lang="en-US" dirty="0" err="1"/>
              <a:t>ReadField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>
                <a:solidFill>
                  <a:srgbClr val="0000FF"/>
                </a:solidFill>
              </a:rPr>
              <a:t>ref</a:t>
            </a:r>
            <a:r>
              <a:rPr lang="en-US" dirty="0"/>
              <a:t> 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	string</a:t>
            </a:r>
            <a:r>
              <a:rPr lang="en-US" dirty="0"/>
              <a:t> </a:t>
            </a:r>
            <a:r>
              <a:rPr lang="en-US" dirty="0" err="1"/>
              <a:t>ReadSimpleField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</a:p>
          <a:p>
            <a:pPr marL="400050" lvl="1" indent="0">
              <a:buNone/>
            </a:pPr>
            <a:r>
              <a:rPr lang="en-US" dirty="0">
                <a:solidFill>
                  <a:srgbClr val="0000FF"/>
                </a:solidFill>
              </a:rPr>
              <a:t>		string</a:t>
            </a:r>
            <a:r>
              <a:rPr lang="en-US" dirty="0"/>
              <a:t> </a:t>
            </a:r>
            <a:r>
              <a:rPr lang="en-US" dirty="0" err="1"/>
              <a:t>ReadQuotedField</a:t>
            </a:r>
            <a:r>
              <a:rPr lang="en-US" dirty="0"/>
              <a:t>(</a:t>
            </a:r>
            <a:r>
              <a:rPr lang="en-US" dirty="0">
                <a:solidFill>
                  <a:srgbClr val="0000FF"/>
                </a:solidFill>
              </a:rPr>
              <a:t>string</a:t>
            </a:r>
            <a:r>
              <a:rPr lang="en-US" dirty="0"/>
              <a:t> line, </a:t>
            </a:r>
            <a:r>
              <a:rPr lang="en-US" dirty="0" err="1">
                <a:solidFill>
                  <a:srgbClr val="0000FF"/>
                </a:solidFill>
              </a:rPr>
              <a:t>int</a:t>
            </a:r>
            <a:r>
              <a:rPr lang="en-US" dirty="0"/>
              <a:t> </a:t>
            </a:r>
            <a:r>
              <a:rPr lang="en-US" dirty="0" err="1"/>
              <a:t>pos</a:t>
            </a:r>
            <a:r>
              <a:rPr lang="en-US" dirty="0"/>
              <a:t>) 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923928" y="4941168"/>
            <a:ext cx="3600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5400" b="1" kern="1200">
                <a:solidFill>
                  <a:srgbClr val="027E17"/>
                </a:solidFill>
                <a:latin typeface="Candara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sz="4000" dirty="0"/>
              <a:t>Composability?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11763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class </a:t>
            </a:r>
            <a:r>
              <a:rPr lang="en-US" sz="2800" dirty="0"/>
              <a:t>Tokenizer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    string</a:t>
            </a:r>
            <a:r>
              <a:rPr lang="en-US" sz="2800" dirty="0"/>
              <a:t> </a:t>
            </a:r>
            <a:r>
              <a:rPr lang="en-US" sz="2800" dirty="0" err="1"/>
              <a:t>ReadUntil</a:t>
            </a:r>
            <a:r>
              <a:rPr lang="en-US" sz="2800" dirty="0"/>
              <a:t>(</a:t>
            </a:r>
            <a:r>
              <a:rPr lang="en-US" sz="2800" dirty="0" err="1">
                <a:solidFill>
                  <a:srgbClr val="0000FF"/>
                </a:solidFill>
              </a:rPr>
              <a:t>params</a:t>
            </a:r>
            <a:r>
              <a:rPr lang="en-US" sz="2800" dirty="0">
                <a:solidFill>
                  <a:srgbClr val="0000FF"/>
                </a:solidFill>
              </a:rPr>
              <a:t> char</a:t>
            </a:r>
            <a:r>
              <a:rPr lang="en-US" sz="2800" dirty="0"/>
              <a:t> []  </a:t>
            </a:r>
            <a:r>
              <a:rPr lang="en-US" sz="2800" dirty="0" err="1"/>
              <a:t>stopChars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>
                <a:solidFill>
                  <a:srgbClr val="0000FF"/>
                </a:solidFill>
              </a:rPr>
              <a:t>    string</a:t>
            </a:r>
            <a:r>
              <a:rPr lang="en-US" sz="2800" dirty="0"/>
              <a:t> </a:t>
            </a:r>
            <a:r>
              <a:rPr lang="en-US" sz="2800" dirty="0" err="1"/>
              <a:t>ReadUntil</a:t>
            </a:r>
            <a:r>
              <a:rPr lang="en-US" sz="2800" dirty="0"/>
              <a:t>(</a:t>
            </a:r>
            <a:r>
              <a:rPr lang="en-US" sz="2800" dirty="0" err="1"/>
              <a:t>Func</a:t>
            </a:r>
            <a:r>
              <a:rPr lang="en-US" sz="2800" dirty="0"/>
              <a:t>&lt;</a:t>
            </a:r>
            <a:r>
              <a:rPr lang="en-US" sz="2800" dirty="0">
                <a:solidFill>
                  <a:srgbClr val="0000FF"/>
                </a:solidFill>
              </a:rPr>
              <a:t>char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bool</a:t>
            </a:r>
            <a:r>
              <a:rPr lang="en-US" sz="2800" dirty="0"/>
              <a:t>&gt; </a:t>
            </a:r>
            <a:r>
              <a:rPr lang="en-US" sz="2800" dirty="0" err="1"/>
              <a:t>isStopChar</a:t>
            </a:r>
            <a:r>
              <a:rPr lang="en-US" sz="2800" dirty="0"/>
              <a:t>);</a:t>
            </a:r>
            <a:br>
              <a:rPr lang="en-US" sz="2800" dirty="0"/>
            </a:br>
            <a:r>
              <a:rPr lang="en-US" sz="2800" dirty="0"/>
              <a:t>    </a:t>
            </a:r>
            <a:r>
              <a:rPr lang="en-US" sz="2800" dirty="0">
                <a:solidFill>
                  <a:srgbClr val="0000FF"/>
                </a:solidFill>
              </a:rPr>
              <a:t>void </a:t>
            </a:r>
            <a:r>
              <a:rPr lang="en-US" sz="2800" dirty="0" err="1"/>
              <a:t>SkipSpaces</a:t>
            </a:r>
            <a:r>
              <a:rPr lang="en-US" sz="2800" dirty="0"/>
              <a:t>();</a:t>
            </a:r>
            <a:br>
              <a:rPr lang="en-US" sz="2800" dirty="0"/>
            </a:br>
            <a:r>
              <a:rPr lang="en-US" sz="2800" dirty="0">
                <a:solidFill>
                  <a:srgbClr val="0000FF"/>
                </a:solidFill>
              </a:rPr>
              <a:t>    char</a:t>
            </a:r>
            <a:r>
              <a:rPr lang="en-US" sz="2800" dirty="0"/>
              <a:t> </a:t>
            </a:r>
            <a:r>
              <a:rPr lang="en-US" sz="2800" dirty="0" err="1"/>
              <a:t>CurrenChar</a:t>
            </a:r>
            <a:r>
              <a:rPr lang="en-US" sz="2800" dirty="0"/>
              <a:t> { </a:t>
            </a:r>
            <a:r>
              <a:rPr lang="en-US" sz="2800" dirty="0">
                <a:solidFill>
                  <a:srgbClr val="0000FF"/>
                </a:solidFill>
              </a:rPr>
              <a:t>get</a:t>
            </a:r>
            <a:r>
              <a:rPr lang="en-US" sz="2800" dirty="0"/>
              <a:t>; }</a:t>
            </a:r>
            <a:br>
              <a:rPr lang="en-US" sz="2800" dirty="0"/>
            </a:br>
            <a:r>
              <a:rPr lang="en-US" sz="2800" dirty="0"/>
              <a:t>    ....</a:t>
            </a:r>
            <a:endParaRPr lang="ru-RU" sz="2800" dirty="0"/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</a:rPr>
              <a:t>string </a:t>
            </a:r>
            <a:r>
              <a:rPr lang="en-US" sz="2800" dirty="0" err="1"/>
              <a:t>Unescape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00FF"/>
                </a:solidFill>
              </a:rPr>
              <a:t>string </a:t>
            </a:r>
            <a:r>
              <a:rPr lang="en-US" sz="2800" dirty="0"/>
              <a:t>input);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151686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Методы </a:t>
            </a:r>
            <a:r>
              <a:rPr lang="en-US" dirty="0" err="1"/>
              <a:t>Linq</a:t>
            </a:r>
            <a:r>
              <a:rPr lang="ru-RU" dirty="0"/>
              <a:t> — хороший пример подзадач, </a:t>
            </a:r>
            <a:br>
              <a:rPr lang="ru-RU" dirty="0"/>
            </a:br>
            <a:r>
              <a:rPr lang="ru-RU" dirty="0"/>
              <a:t>с высокой самостоятельной ценностью.</a:t>
            </a:r>
          </a:p>
        </p:txBody>
      </p:sp>
    </p:spTree>
    <p:extLst>
      <p:ext uri="{BB962C8B-B14F-4D97-AF65-F5344CB8AC3E}">
        <p14:creationId xmlns:p14="http://schemas.microsoft.com/office/powerpoint/2010/main" val="670888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Маркер «Не самоценно»</a:t>
            </a:r>
          </a:p>
        </p:txBody>
      </p:sp>
    </p:spTree>
    <p:extLst>
      <p:ext uri="{BB962C8B-B14F-4D97-AF65-F5344CB8AC3E}">
        <p14:creationId xmlns:p14="http://schemas.microsoft.com/office/powerpoint/2010/main" val="921218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 err="1"/>
              <a:t>ControlDigit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6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Clean Code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hlinkClick r:id="rId2"/>
              </a:rPr>
              <a:t>http://cleancodegame.github.io</a:t>
            </a:r>
            <a:endParaRPr lang="ru-RU" b="1" u="sng" dirty="0"/>
          </a:p>
          <a:p>
            <a:r>
              <a:rPr lang="ru-RU" u="sng" dirty="0">
                <a:hlinkClick r:id="rId3"/>
              </a:rPr>
              <a:t>"Чистый код" Роберта Мартина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или её </a:t>
            </a:r>
            <a:r>
              <a:rPr lang="ru-RU" u="sng" dirty="0">
                <a:hlinkClick r:id="rId4"/>
              </a:rPr>
              <a:t>краткий конспект</a:t>
            </a:r>
            <a:endParaRPr lang="ru-RU" dirty="0"/>
          </a:p>
          <a:p>
            <a:r>
              <a:rPr lang="ru-RU" dirty="0">
                <a:hlinkClick r:id="rId5"/>
              </a:rPr>
              <a:t>Онлайн практикум</a:t>
            </a:r>
            <a:r>
              <a:rPr lang="ru-RU" dirty="0"/>
              <a:t> по языку запросов LINQ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51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Разбор задачи </a:t>
            </a:r>
            <a:r>
              <a:rPr lang="en-US" dirty="0" err="1"/>
              <a:t>ControlDigit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89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Samples/</a:t>
            </a:r>
            <a:r>
              <a:rPr lang="en-US" dirty="0" err="1"/>
              <a:t>PathFinder.cs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4987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Understandability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прячьте поток данных от читателя!</a:t>
            </a:r>
          </a:p>
          <a:p>
            <a:pPr marL="0" indent="0">
              <a:buNone/>
            </a:pPr>
            <a:r>
              <a:rPr lang="ru-RU" dirty="0"/>
              <a:t>	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Solve();</a:t>
            </a:r>
            <a:b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OutputData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data = </a:t>
            </a:r>
            <a:r>
              <a:rPr lang="en-US" sz="2400" b="1" dirty="0" err="1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InputData</a:t>
            </a:r>
            <a:r>
              <a:rPr lang="en-US" sz="2400" b="1" dirty="0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(“input.txt”);</a:t>
            </a:r>
            <a:br>
              <a:rPr lang="en-US" sz="2400" b="1" dirty="0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400" b="1" dirty="0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result = Solve(data);</a:t>
            </a:r>
            <a:br>
              <a:rPr lang="en-US" sz="2400" b="1" dirty="0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400" b="1" dirty="0" err="1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OutputData</a:t>
            </a:r>
            <a:r>
              <a:rPr lang="en-US" sz="2400" b="1" dirty="0">
                <a:solidFill>
                  <a:srgbClr val="027E17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(“output.txt”, result);</a:t>
            </a:r>
            <a:endParaRPr lang="ru-RU" sz="2400" b="1" dirty="0">
              <a:solidFill>
                <a:srgbClr val="027E17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ru-RU" sz="24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27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Маркер </a:t>
            </a:r>
            <a:br>
              <a:rPr lang="ru-RU" dirty="0"/>
            </a:br>
            <a:r>
              <a:rPr lang="ru-RU" dirty="0"/>
              <a:t>«</a:t>
            </a:r>
            <a:r>
              <a:rPr lang="en-US" dirty="0"/>
              <a:t>void</a:t>
            </a:r>
            <a:r>
              <a:rPr lang="ru-RU" dirty="0"/>
              <a:t>-</a:t>
            </a:r>
            <a:r>
              <a:rPr lang="en-US" dirty="0"/>
              <a:t>mania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33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vseigritut.ru/games/tetris/tetri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704" y="0"/>
            <a:ext cx="3464905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23528" y="260648"/>
            <a:ext cx="8266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ClearFullLines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() </a:t>
            </a:r>
            <a:b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</a:b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//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Удалить все заполненные строки</a:t>
            </a:r>
          </a:p>
        </p:txBody>
      </p:sp>
    </p:spTree>
    <p:extLst>
      <p:ext uri="{BB962C8B-B14F-4D97-AF65-F5344CB8AC3E}">
        <p14:creationId xmlns:p14="http://schemas.microsoft.com/office/powerpoint/2010/main" val="4270774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537326"/>
            <a:ext cx="2286000" cy="2242566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23528" y="260648"/>
            <a:ext cx="826658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ClearFullLines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() 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  <a:ea typeface="Fira Code" panose="00000509000000000000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{</a:t>
            </a: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for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(</a:t>
            </a:r>
            <a:r>
              <a:rPr lang="es-E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int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y = 0; y &lt; height; y++)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  <a:ea typeface="Fira Code" panose="00000509000000000000" pitchFamily="49" charset="0"/>
            </a:endParaRPr>
          </a:p>
          <a:p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  <a:ea typeface="Fira Code" panose="00000509000000000000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full = Enumerable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.Range(0, width).All(x =&gt; filled[x, y]);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  <a:ea typeface="Fira Code" panose="00000509000000000000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(!full)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  <a:ea typeface="Fira Code" panose="00000509000000000000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yy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= y;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yy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&lt; height-1;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yy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x = 0; x &lt; width; x++)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    filled[x,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yy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] = filled[x, yy+1];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x = 0; x &lt; width; x++)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filled[x, height-1]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  <a:ea typeface="Fira Code" panose="000005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08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18658"/>
          </a:xfrm>
        </p:spPr>
        <p:txBody>
          <a:bodyPr>
            <a:normAutofit/>
          </a:bodyPr>
          <a:lstStyle/>
          <a:p>
            <a:r>
              <a:rPr lang="ru-RU" dirty="0"/>
              <a:t>Пишите код так, </a:t>
            </a:r>
            <a:br>
              <a:rPr lang="en-US" dirty="0"/>
            </a:br>
            <a:r>
              <a:rPr lang="ru-RU" dirty="0"/>
              <a:t>как вы будете его объяснять коллеге!</a:t>
            </a:r>
          </a:p>
        </p:txBody>
      </p:sp>
    </p:spTree>
    <p:extLst>
      <p:ext uri="{BB962C8B-B14F-4D97-AF65-F5344CB8AC3E}">
        <p14:creationId xmlns:p14="http://schemas.microsoft.com/office/powerpoint/2010/main" val="39635590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Маркер </a:t>
            </a:r>
            <a:br>
              <a:rPr lang="ru-RU" dirty="0"/>
            </a:br>
            <a:r>
              <a:rPr lang="ru-RU" dirty="0"/>
              <a:t>«Я так не объясняю»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225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260648"/>
            <a:ext cx="839046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ClearFullLines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y = 0; y &lt; height;)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LineIsFull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(y))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ShiftDownAllLinesHigherThan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(y);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AddEmptyLineOnTop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  <a:ea typeface="Fira Code" panose="00000509000000000000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  <a:ea typeface="Fira Code" panose="00000509000000000000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y++;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  <a:ea typeface="Fira Code" panose="00000509000000000000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12" y="3645024"/>
            <a:ext cx="4477310" cy="28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104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528" y="188640"/>
            <a:ext cx="8928992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ComparisonResult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CompareStacks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</a:t>
            </a:r>
            <a:b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</a:b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ESType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[] first,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ESType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[] second,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ESType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[] merged)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merged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ESType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[] result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= 0;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first.Length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 ++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)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firstCLIType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ToCLIType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(first[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secondCLIType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ToCLIType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(second[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firstCLIType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!=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secondCLIType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) </a:t>
            </a:r>
            <a:b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</a:b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ComparisonResult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.Inconsistent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EqualESTypes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(first[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], second[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]))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common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FindCommonType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firstCLIType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, first[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], second[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(common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) </a:t>
            </a:r>
            <a:b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</a:b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ComparisonResult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.Inconsistent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(result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) 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    result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ESType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first.Length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j = 0; j 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 ++j)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        result[j] = first[j];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result[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] = common;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(result !=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    result[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] = first[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];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(result ==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)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  <a:ea typeface="Fira Code" panose="00000509000000000000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ComparisonResult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.Equal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merged = result;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ComparisonResult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.Equivalent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615434"/>
            <a:ext cx="2286000" cy="224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93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Гигиенический минимум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Аккуратное форматирование</a:t>
            </a:r>
          </a:p>
          <a:p>
            <a:r>
              <a:rPr lang="ru-RU" dirty="0"/>
              <a:t>Соответствие принятому (в команде или </a:t>
            </a:r>
            <a:br>
              <a:rPr lang="ru-RU" dirty="0"/>
            </a:br>
            <a:r>
              <a:rPr lang="ru-RU" dirty="0"/>
              <a:t>в </a:t>
            </a:r>
            <a:r>
              <a:rPr lang="ru-RU" dirty="0" err="1"/>
              <a:t>комьюнити</a:t>
            </a:r>
            <a:r>
              <a:rPr lang="ru-RU" dirty="0"/>
              <a:t>) стилю оформления кода</a:t>
            </a:r>
          </a:p>
          <a:p>
            <a:r>
              <a:rPr lang="ru-RU" dirty="0"/>
              <a:t>Понятные имена методов и переменных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692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Маркер «Ох, хочу кофе»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8036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9400" y="1085125"/>
            <a:ext cx="778933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9401" y="260648"/>
            <a:ext cx="8796866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ComparisonResult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CompareStacks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</a:t>
            </a:r>
            <a:b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</a:b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	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ESType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[] first,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ESType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[] second,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ESType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[] merged)</a:t>
            </a:r>
            <a:b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</a:b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merged =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typePairs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first.Zip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(second,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Tuple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.Create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ToList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();</a:t>
            </a:r>
            <a:endParaRPr lang="en-US" sz="1400" dirty="0">
              <a:solidFill>
                <a:srgbClr val="00B050"/>
              </a:solidFill>
              <a:highlight>
                <a:srgbClr val="FFFFFF"/>
              </a:highlight>
              <a:latin typeface="Fira Code" panose="00000509000000000000" pitchFamily="49" charset="0"/>
              <a:ea typeface="Fira Code" panose="00000509000000000000" pitchFamily="49" charset="0"/>
            </a:endParaRPr>
          </a:p>
          <a:p>
            <a:r>
              <a:rPr lang="ru-RU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typePairs.All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EqualESTypes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)) </a:t>
            </a:r>
            <a:b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</a:b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ComparisonResult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.Equal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(!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typePairs.All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CompatibleCLIType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)) </a:t>
            </a:r>
            <a:b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</a:b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ComparisonResult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.Inconsistent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    </a:t>
            </a:r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Fira Code" panose="00000509000000000000" pitchFamily="49" charset="0"/>
              <a:ea typeface="Fira Code" panose="00000509000000000000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commonTypes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typePairs.Select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GetCommonType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).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ToArray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commonTypes.Any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(t =&gt; t==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)) </a:t>
            </a:r>
            <a:b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</a:b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ComparisonResult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.Inconsistent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merged =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commonTypes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ComparisonResult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.Equivalent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Fira Code" panose="00000509000000000000" pitchFamily="49" charset="0"/>
                <a:ea typeface="Fira Code" panose="00000509000000000000" pitchFamily="49" charset="0"/>
              </a:rPr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12" y="3645024"/>
            <a:ext cx="4477310" cy="289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034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</a:t>
            </a:r>
            <a:r>
              <a:rPr lang="en-US" dirty="0"/>
              <a:t>Chess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486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задачи </a:t>
            </a:r>
            <a:r>
              <a:rPr lang="en-US" dirty="0"/>
              <a:t>Chess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09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Эвристики и маркеры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892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Samples/</a:t>
            </a:r>
            <a:r>
              <a:rPr lang="en-US" dirty="0" err="1"/>
              <a:t>DataSaver.cs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2142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Маркер «</a:t>
            </a:r>
            <a:r>
              <a:rPr lang="en-US" dirty="0"/>
              <a:t>DRY</a:t>
            </a:r>
            <a:r>
              <a:rPr lang="ru-RU" dirty="0"/>
              <a:t>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Повтор кода — это признак отсутствующей абстракции</a:t>
            </a:r>
          </a:p>
        </p:txBody>
      </p:sp>
    </p:spTree>
    <p:extLst>
      <p:ext uri="{BB962C8B-B14F-4D97-AF65-F5344CB8AC3E}">
        <p14:creationId xmlns:p14="http://schemas.microsoft.com/office/powerpoint/2010/main" val="2672034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863181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Modular Design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Дублирование — это</a:t>
            </a:r>
            <a:br>
              <a:rPr lang="ru-RU" dirty="0"/>
            </a:br>
            <a:r>
              <a:rPr lang="ru-RU" dirty="0"/>
              <a:t>	не единственная причина 		заниматься декомпозицией</a:t>
            </a:r>
          </a:p>
        </p:txBody>
      </p:sp>
    </p:spTree>
    <p:extLst>
      <p:ext uri="{BB962C8B-B14F-4D97-AF65-F5344CB8AC3E}">
        <p14:creationId xmlns:p14="http://schemas.microsoft.com/office/powerpoint/2010/main" val="1293136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Design</a:t>
            </a:r>
            <a:r>
              <a:rPr lang="ru-RU" dirty="0"/>
              <a:t> </a:t>
            </a:r>
            <a:r>
              <a:rPr lang="en-US" dirty="0"/>
              <a:t>Principles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Decomposition — </a:t>
            </a:r>
            <a:r>
              <a:rPr lang="ru-RU" dirty="0"/>
              <a:t>задача должна разбиваться на более простые подзадачи</a:t>
            </a:r>
          </a:p>
          <a:p>
            <a:pPr marL="514350" indent="-514350">
              <a:buAutoNum type="arabicPeriod"/>
            </a:pPr>
            <a:r>
              <a:rPr lang="en-US" dirty="0"/>
              <a:t>Composability</a:t>
            </a:r>
            <a:r>
              <a:rPr lang="ru-RU" dirty="0"/>
              <a:t> — подзадачи должны быть самоценны и вне контекста задачи</a:t>
            </a:r>
          </a:p>
          <a:p>
            <a:pPr marL="514350" indent="-514350">
              <a:buAutoNum type="arabicPeriod"/>
            </a:pPr>
            <a:r>
              <a:rPr lang="en-US" dirty="0"/>
              <a:t>Understandability</a:t>
            </a:r>
            <a:r>
              <a:rPr lang="ru-RU" dirty="0"/>
              <a:t> — корректность кода модуля должна быть очевидна без изучения кода смежных модулей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Object oriented software construction</a:t>
            </a:r>
            <a:r>
              <a:rPr lang="en-US" dirty="0"/>
              <a:t> by Meyer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483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10294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17203</TotalTime>
  <Words>336</Words>
  <Application>Microsoft Office PowerPoint</Application>
  <PresentationFormat>Экран (4:3)</PresentationFormat>
  <Paragraphs>136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1" baseType="lpstr">
      <vt:lpstr>Arial</vt:lpstr>
      <vt:lpstr>Calibri</vt:lpstr>
      <vt:lpstr>Candara</vt:lpstr>
      <vt:lpstr>Consolas</vt:lpstr>
      <vt:lpstr>Fira Code</vt:lpstr>
      <vt:lpstr>Segoe UI</vt:lpstr>
      <vt:lpstr>Wingdings</vt:lpstr>
      <vt:lpstr>Тема Office</vt:lpstr>
      <vt:lpstr>Clean Code</vt:lpstr>
      <vt:lpstr>Clean Code</vt:lpstr>
      <vt:lpstr>Гигиенический минимум</vt:lpstr>
      <vt:lpstr>Эвристики и маркеры</vt:lpstr>
      <vt:lpstr>Samples/DataSaver.cs</vt:lpstr>
      <vt:lpstr>Маркер «DRY»</vt:lpstr>
      <vt:lpstr>Modular Design</vt:lpstr>
      <vt:lpstr>Modular Design Principles</vt:lpstr>
      <vt:lpstr>Пример 1</vt:lpstr>
      <vt:lpstr>Циклический сдвиг массива</vt:lpstr>
      <vt:lpstr>Циклический сдвиг массива</vt:lpstr>
      <vt:lpstr>Пример 2</vt:lpstr>
      <vt:lpstr>Разбить на поля CSV</vt:lpstr>
      <vt:lpstr>No Decomposition</vt:lpstr>
      <vt:lpstr>Decomposition</vt:lpstr>
      <vt:lpstr>Composability</vt:lpstr>
      <vt:lpstr>Linq</vt:lpstr>
      <vt:lpstr>Маркер «Не самоценно»</vt:lpstr>
      <vt:lpstr>Задача ControlDigit</vt:lpstr>
      <vt:lpstr>Разбор задачи ControlDigit</vt:lpstr>
      <vt:lpstr>Samples/PathFinder.cs</vt:lpstr>
      <vt:lpstr>Understandability</vt:lpstr>
      <vt:lpstr>Маркер  «void-mania»</vt:lpstr>
      <vt:lpstr>Презентация PowerPoint</vt:lpstr>
      <vt:lpstr>Презентация PowerPoint</vt:lpstr>
      <vt:lpstr>Пишите код так,  как вы будете его объяснять коллеге!</vt:lpstr>
      <vt:lpstr>Маркер  «Я так не объясняю»</vt:lpstr>
      <vt:lpstr>Презентация PowerPoint</vt:lpstr>
      <vt:lpstr>Презентация PowerPoint</vt:lpstr>
      <vt:lpstr>Маркер «Ох, хочу кофе»</vt:lpstr>
      <vt:lpstr>Презентация PowerPoint</vt:lpstr>
      <vt:lpstr>Задача Chess</vt:lpstr>
      <vt:lpstr>Разбор задачи Chess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Тестирование</dc:title>
  <dc:creator>xoposhiy</dc:creator>
  <cp:lastModifiedBy>Иван Домашних</cp:lastModifiedBy>
  <cp:revision>268</cp:revision>
  <dcterms:created xsi:type="dcterms:W3CDTF">2013-06-28T10:07:11Z</dcterms:created>
  <dcterms:modified xsi:type="dcterms:W3CDTF">2016-05-08T10:57:14Z</dcterms:modified>
</cp:coreProperties>
</file>