
<file path=[Content_Types].xml><?xml version="1.0" encoding="utf-8"?>
<Types xmlns="http://schemas.openxmlformats.org/package/2006/content-types">
  <Default Extension="png" ContentType="image/png"/>
  <Default Extension="svg" ContentType="image/svg+xml"/>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68"/>
  </p:notesMasterIdLst>
  <p:handoutMasterIdLst>
    <p:handoutMasterId r:id="rId69"/>
  </p:handoutMasterIdLst>
  <p:sldIdLst>
    <p:sldId id="256" r:id="rId7"/>
    <p:sldId id="258" r:id="rId8"/>
    <p:sldId id="308" r:id="rId9"/>
    <p:sldId id="259" r:id="rId10"/>
    <p:sldId id="260" r:id="rId11"/>
    <p:sldId id="309" r:id="rId12"/>
    <p:sldId id="264" r:id="rId13"/>
    <p:sldId id="310" r:id="rId14"/>
    <p:sldId id="262" r:id="rId15"/>
    <p:sldId id="265" r:id="rId16"/>
    <p:sldId id="312" r:id="rId17"/>
    <p:sldId id="267" r:id="rId18"/>
    <p:sldId id="270" r:id="rId19"/>
    <p:sldId id="323" r:id="rId20"/>
    <p:sldId id="268" r:id="rId21"/>
    <p:sldId id="314" r:id="rId22"/>
    <p:sldId id="313" r:id="rId23"/>
    <p:sldId id="271" r:id="rId24"/>
    <p:sldId id="272" r:id="rId25"/>
    <p:sldId id="307" r:id="rId26"/>
    <p:sldId id="326" r:id="rId27"/>
    <p:sldId id="324" r:id="rId28"/>
    <p:sldId id="315" r:id="rId29"/>
    <p:sldId id="273" r:id="rId30"/>
    <p:sldId id="274" r:id="rId31"/>
    <p:sldId id="275" r:id="rId32"/>
    <p:sldId id="276" r:id="rId33"/>
    <p:sldId id="305" r:id="rId34"/>
    <p:sldId id="278" r:id="rId35"/>
    <p:sldId id="279" r:id="rId36"/>
    <p:sldId id="280" r:id="rId37"/>
    <p:sldId id="281" r:id="rId38"/>
    <p:sldId id="282" r:id="rId39"/>
    <p:sldId id="283" r:id="rId40"/>
    <p:sldId id="320" r:id="rId41"/>
    <p:sldId id="321" r:id="rId42"/>
    <p:sldId id="284" r:id="rId43"/>
    <p:sldId id="303" r:id="rId44"/>
    <p:sldId id="285" r:id="rId45"/>
    <p:sldId id="286" r:id="rId46"/>
    <p:sldId id="316" r:id="rId47"/>
    <p:sldId id="304" r:id="rId48"/>
    <p:sldId id="289" r:id="rId49"/>
    <p:sldId id="317" r:id="rId50"/>
    <p:sldId id="318" r:id="rId51"/>
    <p:sldId id="290" r:id="rId52"/>
    <p:sldId id="291" r:id="rId53"/>
    <p:sldId id="319" r:id="rId54"/>
    <p:sldId id="292" r:id="rId55"/>
    <p:sldId id="293" r:id="rId56"/>
    <p:sldId id="322" r:id="rId57"/>
    <p:sldId id="294" r:id="rId58"/>
    <p:sldId id="302" r:id="rId59"/>
    <p:sldId id="311" r:id="rId60"/>
    <p:sldId id="296" r:id="rId61"/>
    <p:sldId id="297" r:id="rId62"/>
    <p:sldId id="298" r:id="rId63"/>
    <p:sldId id="299" r:id="rId64"/>
    <p:sldId id="300" r:id="rId65"/>
    <p:sldId id="301" r:id="rId66"/>
    <p:sldId id="327" r:id="rId6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прос" id="{43066BAC-F9CE-41F4-90C5-99E031C39168}">
          <p14:sldIdLst>
            <p14:sldId id="258"/>
            <p14:sldId id="308"/>
            <p14:sldId id="259"/>
            <p14:sldId id="260"/>
            <p14:sldId id="309"/>
            <p14:sldId id="264"/>
            <p14:sldId id="310"/>
            <p14:sldId id="262"/>
          </p14:sldIdLst>
        </p14:section>
        <p14:section name="Decomposition" id="{C0CDF7E5-439C-4561-8F61-6C0123FDA5AA}">
          <p14:sldIdLst>
            <p14:sldId id="265"/>
            <p14:sldId id="312"/>
            <p14:sldId id="267"/>
            <p14:sldId id="270"/>
            <p14:sldId id="323"/>
            <p14:sldId id="268"/>
            <p14:sldId id="314"/>
            <p14:sldId id="313"/>
          </p14:sldIdLst>
        </p14:section>
        <p14:section name="Composability" id="{50177EF8-0E39-433E-91A0-8FF2D2153F1D}">
          <p14:sldIdLst>
            <p14:sldId id="271"/>
            <p14:sldId id="272"/>
            <p14:sldId id="307"/>
            <p14:sldId id="326"/>
            <p14:sldId id="324"/>
            <p14:sldId id="315"/>
            <p14:sldId id="273"/>
            <p14:sldId id="274"/>
            <p14:sldId id="275"/>
            <p14:sldId id="276"/>
            <p14:sldId id="305"/>
            <p14:sldId id="278"/>
          </p14:sldIdLst>
        </p14:section>
        <p14:section name="Задача ControlDigit" id="{A1DEB306-903C-40F2-9914-F21A4B7E8BC7}">
          <p14:sldIdLst>
            <p14:sldId id="279"/>
            <p14:sldId id="280"/>
          </p14:sldIdLst>
        </p14:section>
        <p14:section name="Readability" id="{0C4F3F5C-4570-449A-B213-BE662A1E5AF4}">
          <p14:sldIdLst>
            <p14:sldId id="281"/>
            <p14:sldId id="282"/>
            <p14:sldId id="283"/>
            <p14:sldId id="320"/>
            <p14:sldId id="321"/>
            <p14:sldId id="284"/>
            <p14:sldId id="303"/>
            <p14:sldId id="285"/>
            <p14:sldId id="286"/>
            <p14:sldId id="316"/>
            <p14:sldId id="304"/>
            <p14:sldId id="289"/>
            <p14:sldId id="317"/>
            <p14:sldId id="318"/>
            <p14:sldId id="290"/>
            <p14:sldId id="291"/>
            <p14:sldId id="319"/>
            <p14:sldId id="292"/>
            <p14:sldId id="293"/>
            <p14:sldId id="322"/>
            <p14:sldId id="294"/>
          </p14:sldIdLst>
        </p14:section>
        <p14:section name="Задача Chess" id="{33F6E6C4-C527-46FA-9259-88B9F3554688}">
          <p14:sldIdLst>
            <p14:sldId id="302"/>
            <p14:sldId id="311"/>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ldId id="301"/>
            <p14:sldId id="32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8776"/>
    <a:srgbClr val="00007F"/>
    <a:srgbClr val="0000FF"/>
    <a:srgbClr val="5B9BD5"/>
    <a:srgbClr val="FFFFFF"/>
    <a:srgbClr val="D94440"/>
    <a:srgbClr val="00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3" autoAdjust="0"/>
    <p:restoredTop sz="77829" autoAdjust="0"/>
  </p:normalViewPr>
  <p:slideViewPr>
    <p:cSldViewPr>
      <p:cViewPr varScale="1">
        <p:scale>
          <a:sx n="89" d="100"/>
          <a:sy n="89" d="100"/>
        </p:scale>
        <p:origin x="1344"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017518C9-1619-4B19-AA03-86BA999BA287}" srcId="{EAB81984-5B84-4970-8447-2B456B8C58DF}" destId="{B75F6A3A-9A51-4DF3-8A57-9AEB0739425C}" srcOrd="0" destOrd="0" parTransId="{203596AF-4F49-40BA-B1E1-11BDD34B512E}" sibTransId="{A056157B-3867-49A4-9195-F3A4F3FBBA8E}"/>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017518C9-1619-4B19-AA03-86BA999BA287}" srcId="{EAB81984-5B84-4970-8447-2B456B8C58DF}" destId="{B75F6A3A-9A51-4DF3-8A57-9AEB0739425C}" srcOrd="0" destOrd="0" parTransId="{203596AF-4F49-40BA-B1E1-11BDD34B512E}" sibTransId="{A056157B-3867-49A4-9195-F3A4F3FBBA8E}"/>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9E27516-E8E4-42A7-A155-024D48E79559}" type="presOf" srcId="{8F66C165-B39F-46D3-B19F-623799541DD3}" destId="{B6F028CB-F170-4FEF-BC3A-25F0E90D434A}" srcOrd="0" destOrd="0" presId="urn:microsoft.com/office/officeart/2008/layout/PictureGrid"/>
    <dgm:cxn modelId="{A177C822-7566-4410-A889-706A6CE15148}" srcId="{8F66C165-B39F-46D3-B19F-623799541DD3}" destId="{9C9C0585-42CE-4F34-A2BB-F1377DA03788}" srcOrd="0" destOrd="0" parTransId="{4E5DCF2B-AAE7-41E2-837F-518128C03597}" sibTransId="{56F70C7F-1925-4DBA-9BD6-AF5E91799A59}"/>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marL="0" lvl="0" indent="0" algn="l" defTabSz="222250">
            <a:lnSpc>
              <a:spcPct val="90000"/>
            </a:lnSpc>
            <a:spcBef>
              <a:spcPct val="0"/>
            </a:spcBef>
            <a:spcAft>
              <a:spcPct val="35000"/>
            </a:spcAft>
            <a:buNone/>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marL="0" lvl="0" indent="0" algn="l" defTabSz="222250">
            <a:lnSpc>
              <a:spcPct val="90000"/>
            </a:lnSpc>
            <a:spcBef>
              <a:spcPct val="0"/>
            </a:spcBef>
            <a:spcAft>
              <a:spcPct val="35000"/>
            </a:spcAft>
            <a:buNone/>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marL="0" lvl="0" indent="0" algn="ctr" defTabSz="1778000">
            <a:lnSpc>
              <a:spcPct val="90000"/>
            </a:lnSpc>
            <a:spcBef>
              <a:spcPct val="0"/>
            </a:spcBef>
            <a:spcAft>
              <a:spcPct val="35000"/>
            </a:spcAft>
            <a:buNone/>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t>16.04.2018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t>16.04.2018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Нужен</a:t>
            </a:r>
            <a:r>
              <a:rPr lang="ru-RU" baseline="0" dirty="0"/>
              <a:t> в ситуациях, когда к код живет долго и к нему придется ещё не раз возвращаться. </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2</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20</a:t>
            </a:fld>
            <a:endParaRPr lang="ru-RU"/>
          </a:p>
        </p:txBody>
      </p:sp>
    </p:spTree>
    <p:extLst>
      <p:ext uri="{BB962C8B-B14F-4D97-AF65-F5344CB8AC3E}">
        <p14:creationId xmlns:p14="http://schemas.microsoft.com/office/powerpoint/2010/main" val="2812668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Примитивные типы лучше не расширять нигде. Свои типы расширять можно и нужно.</a:t>
            </a:r>
          </a:p>
        </p:txBody>
      </p:sp>
      <p:sp>
        <p:nvSpPr>
          <p:cNvPr id="4" name="Номер слайда 3"/>
          <p:cNvSpPr>
            <a:spLocks noGrp="1"/>
          </p:cNvSpPr>
          <p:nvPr>
            <p:ph type="sldNum" sz="quarter" idx="10"/>
          </p:nvPr>
        </p:nvSpPr>
        <p:spPr/>
        <p:txBody>
          <a:bodyPr/>
          <a:lstStyle/>
          <a:p>
            <a:fld id="{32510822-B256-415B-AC9F-45AE7E2A44F1}" type="slidenum">
              <a:rPr lang="ru-RU" smtClean="0"/>
              <a:t>21</a:t>
            </a:fld>
            <a:endParaRPr lang="ru-RU"/>
          </a:p>
        </p:txBody>
      </p:sp>
    </p:spTree>
    <p:extLst>
      <p:ext uri="{BB962C8B-B14F-4D97-AF65-F5344CB8AC3E}">
        <p14:creationId xmlns:p14="http://schemas.microsoft.com/office/powerpoint/2010/main" val="3316311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JS можно сделать подобное, но лучше не надо))  Вернее, свои собственные классы можно любыми методами дополнить. А встроенные (</a:t>
            </a:r>
            <a:r>
              <a:rPr lang="en-US" dirty="0"/>
              <a:t>Object, Array, String</a:t>
            </a:r>
            <a:r>
              <a:rPr lang="ru-RU" dirty="0"/>
              <a:t>, </a:t>
            </a:r>
            <a:r>
              <a:rPr lang="en-US" dirty="0"/>
              <a:t>Number </a:t>
            </a:r>
            <a:r>
              <a:rPr lang="ru-RU" dirty="0"/>
              <a:t>и т.д.) лучше не надо. У расширения прототипов встроенных типов есть две потенциальные проблемы: </a:t>
            </a:r>
          </a:p>
          <a:p>
            <a:pPr marL="160421" indent="-160421">
              <a:buSzPct val="100000"/>
              <a:buAutoNum type="arabicPeriod"/>
            </a:pPr>
            <a:r>
              <a:rPr lang="ru-RU" dirty="0"/>
              <a:t>рано или поздно методы с таким же названием могут появиться в стандарте, и иметь немного</a:t>
            </a:r>
            <a:r>
              <a:rPr lang="en-US" dirty="0"/>
              <a:t> </a:t>
            </a:r>
            <a:r>
              <a:rPr lang="ru-RU" dirty="0"/>
              <a:t>другую сигнатуру, что запутает коллег (и сломает код сторонних библиотек), если перезаписывать этот метод, не проверяя его наличие. Или будет в разных браузерах разное поведение.</a:t>
            </a:r>
          </a:p>
          <a:p>
            <a:pPr marL="160421" indent="-160421">
              <a:buSzPct val="100000"/>
              <a:buAutoNum type="arabicPeriod"/>
            </a:pPr>
            <a:r>
              <a:rPr lang="ru-RU" dirty="0"/>
              <a:t>Если расширять встроенные объекты, именуя новые методы с какими-нибудь сложными префиксами, то вы спасете себя от предыдущей проблемы, но сделаете код менее читаемым. Кроме того, расширение прототипов замедляет работу.</a:t>
            </a:r>
          </a:p>
        </p:txBody>
      </p:sp>
      <p:sp>
        <p:nvSpPr>
          <p:cNvPr id="4" name="Номер слайда 3"/>
          <p:cNvSpPr>
            <a:spLocks noGrp="1"/>
          </p:cNvSpPr>
          <p:nvPr>
            <p:ph type="sldNum" sz="quarter" idx="10"/>
          </p:nvPr>
        </p:nvSpPr>
        <p:spPr/>
        <p:txBody>
          <a:bodyPr/>
          <a:lstStyle/>
          <a:p>
            <a:fld id="{32510822-B256-415B-AC9F-45AE7E2A44F1}" type="slidenum">
              <a:rPr lang="ru-RU" smtClean="0"/>
              <a:t>22</a:t>
            </a:fld>
            <a:endParaRPr lang="ru-RU"/>
          </a:p>
        </p:txBody>
      </p:sp>
    </p:spTree>
    <p:extLst>
      <p:ext uri="{BB962C8B-B14F-4D97-AF65-F5344CB8AC3E}">
        <p14:creationId xmlns:p14="http://schemas.microsoft.com/office/powerpoint/2010/main" val="451435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endParaRPr lang="en-US" baseline="0" dirty="0"/>
          </a:p>
          <a:p>
            <a:pPr marL="228600" indent="-228600">
              <a:buAutoNum type="arabicPeriod"/>
            </a:pPr>
            <a:r>
              <a:rPr lang="ru-RU" baseline="0" dirty="0"/>
              <a:t>Создать новый массив, в который перенести все значения с нужным сдвигом.</a:t>
            </a:r>
          </a:p>
        </p:txBody>
      </p:sp>
      <p:sp>
        <p:nvSpPr>
          <p:cNvPr id="4" name="Номер слайда 3"/>
          <p:cNvSpPr>
            <a:spLocks noGrp="1"/>
          </p:cNvSpPr>
          <p:nvPr>
            <p:ph type="sldNum" sz="quarter" idx="10"/>
          </p:nvPr>
        </p:nvSpPr>
        <p:spPr/>
        <p:txBody>
          <a:bodyPr/>
          <a:lstStyle/>
          <a:p>
            <a:fld id="{3BAECB10-9972-4830-A584-02C41DAFD45B}" type="slidenum">
              <a:rPr lang="ru-RU" smtClean="0"/>
              <a:t>23</a:t>
            </a:fld>
            <a:endParaRPr lang="ru-RU"/>
          </a:p>
        </p:txBody>
      </p:sp>
    </p:spTree>
    <p:extLst>
      <p:ext uri="{BB962C8B-B14F-4D97-AF65-F5344CB8AC3E}">
        <p14:creationId xmlns:p14="http://schemas.microsoft.com/office/powerpoint/2010/main" val="1322860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indent="0">
              <a:buNone/>
            </a:pPr>
            <a:r>
              <a:rPr lang="ru-RU" baseline="0" dirty="0"/>
              <a:t>Решение с </a:t>
            </a:r>
            <a:r>
              <a:rPr lang="en-US" baseline="0" dirty="0"/>
              <a:t>LINQ</a:t>
            </a:r>
            <a:r>
              <a:rPr lang="ru-RU" baseline="0" dirty="0"/>
              <a:t> короче, очевиднее, но менее эффективно, хотя асимптотика та же.</a:t>
            </a:r>
            <a:endParaRPr lang="en-US"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24</a:t>
            </a:fld>
            <a:endParaRPr lang="ru-RU"/>
          </a:p>
        </p:txBody>
      </p:sp>
    </p:spTree>
    <p:extLst>
      <p:ext uri="{BB962C8B-B14F-4D97-AF65-F5344CB8AC3E}">
        <p14:creationId xmlns:p14="http://schemas.microsoft.com/office/powerpoint/2010/main" val="3881435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p>
          <a:p>
            <a:pPr marL="228600" indent="-228600">
              <a:buAutoNum type="arabicPeriod"/>
            </a:pPr>
            <a:r>
              <a:rPr lang="ru-RU" dirty="0"/>
              <a:t>Поставить нулевой</a:t>
            </a:r>
            <a:r>
              <a:rPr lang="ru-RU" baseline="0" dirty="0"/>
              <a:t> элемент на место </a:t>
            </a:r>
            <a:r>
              <a:rPr lang="en-US" baseline="0" dirty="0" err="1"/>
              <a:t>shiftSize</a:t>
            </a:r>
            <a:r>
              <a:rPr lang="ru-RU" baseline="0" dirty="0"/>
              <a:t>, тот что был там — на позицию </a:t>
            </a:r>
            <a:r>
              <a:rPr lang="en-US" baseline="0" dirty="0"/>
              <a:t>2*</a:t>
            </a:r>
            <a:r>
              <a:rPr lang="en-US" baseline="0" dirty="0" err="1"/>
              <a:t>shiftSize</a:t>
            </a:r>
            <a:r>
              <a:rPr lang="en-US" baseline="0" dirty="0"/>
              <a:t> </a:t>
            </a:r>
            <a:r>
              <a:rPr lang="ru-RU" baseline="0" dirty="0"/>
              <a:t>%</a:t>
            </a:r>
            <a:r>
              <a:rPr lang="en-US" baseline="0" dirty="0"/>
              <a:t> N</a:t>
            </a:r>
            <a:r>
              <a:rPr lang="ru-RU" baseline="0" dirty="0"/>
              <a:t> и т.п.</a:t>
            </a:r>
            <a:br>
              <a:rPr lang="ru-RU" baseline="0" dirty="0"/>
            </a:br>
            <a:r>
              <a:rPr lang="ru-RU" baseline="0" dirty="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dirty="0"/>
              <a:t>O(N)</a:t>
            </a:r>
            <a:r>
              <a:rPr lang="ru-RU" baseline="0" dirty="0"/>
              <a:t> памяти.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25</a:t>
            </a:fld>
            <a:endParaRPr lang="ru-RU"/>
          </a:p>
        </p:txBody>
      </p:sp>
    </p:spTree>
    <p:extLst>
      <p:ext uri="{BB962C8B-B14F-4D97-AF65-F5344CB8AC3E}">
        <p14:creationId xmlns:p14="http://schemas.microsoft.com/office/powerpoint/2010/main" val="4222242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26</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Для работы этого решения здесь</a:t>
            </a:r>
            <a:r>
              <a:rPr lang="ru-RU" baseline="0" dirty="0"/>
              <a:t> предлагается написать свою реализацию </a:t>
            </a:r>
            <a:r>
              <a:rPr lang="en-US" baseline="0" dirty="0"/>
              <a:t>Reverse</a:t>
            </a:r>
            <a:r>
              <a:rPr lang="ru-RU" baseline="0" dirty="0"/>
              <a:t>, работающего </a:t>
            </a:r>
            <a:r>
              <a:rPr lang="en-US" baseline="0" dirty="0"/>
              <a:t>In Place.</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27</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 вы видите</a:t>
            </a:r>
            <a:r>
              <a:rPr lang="ru-RU" baseline="0" dirty="0"/>
              <a:t> декомпозицию на функции, которые нигде больше не понадобятся, можно напрячься и подумать, нельзя ли было сделать лучше.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28</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Долгое</a:t>
            </a:r>
            <a:r>
              <a:rPr lang="ru-RU" baseline="0" dirty="0"/>
              <a:t> время Контур развивался как почти не взаимодействующее множество самобытных команд, каждая из которых делает свой продукт.</a:t>
            </a:r>
          </a:p>
          <a:p>
            <a:endParaRPr lang="ru-RU" dirty="0"/>
          </a:p>
          <a:p>
            <a:r>
              <a:rPr lang="ru-RU" dirty="0"/>
              <a:t>Сейчас перед</a:t>
            </a:r>
            <a:r>
              <a:rPr lang="ru-RU" baseline="0" dirty="0"/>
              <a:t> Контуром стоит вызов — научиться ускорять и удешевлять разработку за счет повторного использования наработок.</a:t>
            </a:r>
          </a:p>
          <a:p>
            <a:r>
              <a:rPr lang="ru-RU" baseline="0" dirty="0"/>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p>
        </p:txBody>
      </p:sp>
      <p:sp>
        <p:nvSpPr>
          <p:cNvPr id="4" name="Номер слайда 3"/>
          <p:cNvSpPr>
            <a:spLocks noGrp="1"/>
          </p:cNvSpPr>
          <p:nvPr>
            <p:ph type="sldNum" sz="quarter" idx="10"/>
          </p:nvPr>
        </p:nvSpPr>
        <p:spPr/>
        <p:txBody>
          <a:bodyPr/>
          <a:lstStyle/>
          <a:p>
            <a:fld id="{3BAECB10-9972-4830-A584-02C41DAFD45B}" type="slidenum">
              <a:rPr lang="ru-RU" smtClean="0"/>
              <a:t>29</a:t>
            </a:fld>
            <a:endParaRPr lang="ru-RU"/>
          </a:p>
        </p:txBody>
      </p:sp>
    </p:spTree>
    <p:extLst>
      <p:ext uri="{BB962C8B-B14F-4D97-AF65-F5344CB8AC3E}">
        <p14:creationId xmlns:p14="http://schemas.microsoft.com/office/powerpoint/2010/main" val="3225014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63147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a:t>
            </a:r>
            <a:r>
              <a:rPr lang="ru-RU" baseline="0" dirty="0"/>
              <a:t> </a:t>
            </a:r>
            <a:r>
              <a:rPr lang="en-US" baseline="0" dirty="0"/>
              <a:t>JS </a:t>
            </a:r>
            <a:r>
              <a:rPr lang="ru-RU" baseline="0" dirty="0"/>
              <a:t>вопрос о переопределении функций из глобальной области</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34</a:t>
            </a:fld>
            <a:endParaRPr lang="ru-RU"/>
          </a:p>
        </p:txBody>
      </p:sp>
    </p:spTree>
    <p:extLst>
      <p:ext uri="{BB962C8B-B14F-4D97-AF65-F5344CB8AC3E}">
        <p14:creationId xmlns:p14="http://schemas.microsoft.com/office/powerpoint/2010/main" val="2571693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JS нет многопоточности, но идентичный код тоже имеет некоторые проблемы. Посмотрите на JS с подобным кодом.</a:t>
            </a:r>
          </a:p>
          <a:p>
            <a:r>
              <a:rPr lang="ru-RU" dirty="0"/>
              <a:t>В нем немного другая логика: теперь он ищет не следующий шаг, а весь путь до цели. И он записывает путь до цели в объект </a:t>
            </a:r>
            <a:r>
              <a:rPr lang="ru-RU" dirty="0" err="1"/>
              <a:t>prev</a:t>
            </a:r>
            <a:r>
              <a:rPr lang="ru-RU" dirty="0"/>
              <a:t>, чтобы, если еще раз считать то же, то не искать еще раз те же значения.</a:t>
            </a:r>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35</a:t>
            </a:fld>
            <a:endParaRPr lang="ru-RU"/>
          </a:p>
        </p:txBody>
      </p:sp>
    </p:spTree>
    <p:extLst>
      <p:ext uri="{BB962C8B-B14F-4D97-AF65-F5344CB8AC3E}">
        <p14:creationId xmlns:p14="http://schemas.microsoft.com/office/powerpoint/2010/main" val="3387326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36</a:t>
            </a:fld>
            <a:endParaRPr lang="ru-RU"/>
          </a:p>
        </p:txBody>
      </p:sp>
    </p:spTree>
    <p:extLst>
      <p:ext uri="{BB962C8B-B14F-4D97-AF65-F5344CB8AC3E}">
        <p14:creationId xmlns:p14="http://schemas.microsoft.com/office/powerpoint/2010/main" val="3475932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Как бы</a:t>
            </a:r>
            <a:r>
              <a:rPr lang="ru-RU" baseline="0" dirty="0"/>
              <a:t> вы стали объяснять, что делает этот метод? Вопрос аудитории.</a:t>
            </a:r>
          </a:p>
          <a:p>
            <a:r>
              <a:rPr lang="ru-RU" dirty="0"/>
              <a:t>Примерно так: </a:t>
            </a:r>
          </a:p>
          <a:p>
            <a:r>
              <a:rPr lang="ru-RU" baseline="0" dirty="0"/>
              <a:t>найти заполненные строки, удалить, все остальные сдвинуть вниз, добавить сверху такое же количество пустых строк.</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39</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не</a:t>
            </a:r>
            <a:r>
              <a:rPr lang="ru-RU" baseline="0" dirty="0"/>
              <a:t> так в этом коде?</a:t>
            </a:r>
            <a:r>
              <a:rPr lang="en-US" baseline="0" dirty="0"/>
              <a:t> </a:t>
            </a:r>
            <a:r>
              <a:rPr lang="ru-RU" baseline="0" dirty="0"/>
              <a:t>(Если вам кажется, что код непонятный потому что он на </a:t>
            </a:r>
            <a:r>
              <a:rPr lang="en-US" baseline="0" dirty="0"/>
              <a:t>C# </a:t>
            </a:r>
            <a:r>
              <a:rPr lang="ru-RU" baseline="0" dirty="0"/>
              <a:t>написан, то есть версия на </a:t>
            </a:r>
            <a:r>
              <a:rPr lang="en-US" baseline="0" dirty="0"/>
              <a:t>JS</a:t>
            </a:r>
            <a:r>
              <a:rPr lang="ru-RU" baseline="0" dirty="0"/>
              <a:t> – она на следующем слайде)</a:t>
            </a:r>
          </a:p>
          <a:p>
            <a:r>
              <a:rPr lang="ru-RU" baseline="0" dirty="0"/>
              <a:t>Тут нет ни одного ключевого слова, которые вы называли на прошлом слайде!</a:t>
            </a:r>
          </a:p>
          <a:p>
            <a:r>
              <a:rPr lang="ru-RU" baseline="0" dirty="0"/>
              <a:t>Как следствие, код кажется непонятным.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a:t>
            </a:r>
            <a:r>
              <a:rPr lang="en-US" dirty="0"/>
              <a:t>JS</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41</a:t>
            </a:fld>
            <a:endParaRPr lang="ru-RU"/>
          </a:p>
        </p:txBody>
      </p:sp>
    </p:spTree>
    <p:extLst>
      <p:ext uri="{BB962C8B-B14F-4D97-AF65-F5344CB8AC3E}">
        <p14:creationId xmlns:p14="http://schemas.microsoft.com/office/powerpoint/2010/main" val="3754547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Вот</a:t>
            </a:r>
            <a:r>
              <a:rPr lang="ru-RU" baseline="0" dirty="0"/>
              <a:t> 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43</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baseline="0" dirty="0"/>
              <a:t>То же самое на </a:t>
            </a:r>
            <a:r>
              <a:rPr lang="en-US" baseline="0" dirty="0"/>
              <a:t>JS</a:t>
            </a:r>
            <a:endParaRPr lang="ru-RU" baseline="0" dirty="0"/>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44</a:t>
            </a:fld>
            <a:endParaRPr lang="ru-RU"/>
          </a:p>
        </p:txBody>
      </p:sp>
    </p:spTree>
    <p:extLst>
      <p:ext uri="{BB962C8B-B14F-4D97-AF65-F5344CB8AC3E}">
        <p14:creationId xmlns:p14="http://schemas.microsoft.com/office/powerpoint/2010/main" val="4111772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Используя паттерн </a:t>
            </a:r>
            <a:r>
              <a:rPr lang="ru-RU" dirty="0" err="1"/>
              <a:t>неиземеняемого</a:t>
            </a:r>
            <a:r>
              <a:rPr lang="ru-RU" dirty="0"/>
              <a:t> класса для поля тетриса, можно написать эту функцию вообще без циклов и переменных. Меньше циклов и переменных — меньше ошибок.</a:t>
            </a:r>
          </a:p>
          <a:p>
            <a:r>
              <a:rPr lang="ru-RU" dirty="0"/>
              <a:t>Убедиться в корректности этого кода стало заметно проще.</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45</a:t>
            </a:fld>
            <a:endParaRPr lang="ru-RU"/>
          </a:p>
        </p:txBody>
      </p:sp>
    </p:spTree>
    <p:extLst>
      <p:ext uri="{BB962C8B-B14F-4D97-AF65-F5344CB8AC3E}">
        <p14:creationId xmlns:p14="http://schemas.microsoft.com/office/powerpoint/2010/main" val="1126826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46</a:t>
            </a:fld>
            <a:endParaRPr lang="ru-RU"/>
          </a:p>
        </p:txBody>
      </p:sp>
    </p:spTree>
    <p:extLst>
      <p:ext uri="{BB962C8B-B14F-4D97-AF65-F5344CB8AC3E}">
        <p14:creationId xmlns:p14="http://schemas.microsoft.com/office/powerpoint/2010/main" val="228905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делает этот код?</a:t>
            </a:r>
          </a:p>
          <a:p>
            <a:r>
              <a:rPr lang="ru-RU" dirty="0"/>
              <a:t>Какие</a:t>
            </a:r>
            <a:r>
              <a:rPr lang="ru-RU" baseline="0" dirty="0"/>
              <a:t> эмоции у вас возникают, глядя на этот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47</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То же самое на JS</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48</a:t>
            </a:fld>
            <a:endParaRPr lang="ru-RU"/>
          </a:p>
        </p:txBody>
      </p:sp>
    </p:spTree>
    <p:extLst>
      <p:ext uri="{BB962C8B-B14F-4D97-AF65-F5344CB8AC3E}">
        <p14:creationId xmlns:p14="http://schemas.microsoft.com/office/powerpoint/2010/main" val="2233001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А что делает этот код? </a:t>
            </a:r>
            <a:r>
              <a:rPr lang="ru-RU" baseline="0" dirty="0"/>
              <a:t> Может кто-нибудь объяснить?</a:t>
            </a:r>
          </a:p>
          <a:p>
            <a:r>
              <a:rPr lang="ru-RU" baseline="0" dirty="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50</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51</a:t>
            </a:fld>
            <a:endParaRPr lang="ru-RU"/>
          </a:p>
        </p:txBody>
      </p:sp>
    </p:spTree>
    <p:extLst>
      <p:ext uri="{BB962C8B-B14F-4D97-AF65-F5344CB8AC3E}">
        <p14:creationId xmlns:p14="http://schemas.microsoft.com/office/powerpoint/2010/main" val="9879030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55</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56</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57</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58</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59</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a:t>
            </a:fld>
            <a:endParaRPr lang="ru-RU"/>
          </a:p>
        </p:txBody>
      </p:sp>
    </p:spTree>
    <p:extLst>
      <p:ext uri="{BB962C8B-B14F-4D97-AF65-F5344CB8AC3E}">
        <p14:creationId xmlns:p14="http://schemas.microsoft.com/office/powerpoint/2010/main" val="4173768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a:t>
            </a:r>
            <a:r>
              <a:rPr lang="ru-RU" baseline="0" dirty="0"/>
              <a:t> эту задачу дать студенту, который не задумывается о декомпозиции, то легко получить что-то такое.</a:t>
            </a:r>
          </a:p>
          <a:p>
            <a:r>
              <a:rPr lang="ru-RU" baseline="0" dirty="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t>12</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228600" indent="-228600">
              <a:buAutoNum type="arabicPeriod"/>
            </a:pPr>
            <a:r>
              <a:rPr lang="ru-RU" dirty="0"/>
              <a:t>Длинный</a:t>
            </a:r>
            <a:r>
              <a:rPr lang="ru-RU" baseline="0" dirty="0"/>
              <a:t> метод — скорее всего сигнализирует о том, что у метода есть несколько обязанностей.</a:t>
            </a:r>
          </a:p>
          <a:p>
            <a:pPr marL="228600" indent="-228600">
              <a:buAutoNum type="arabicPeriod"/>
            </a:pPr>
            <a:r>
              <a:rPr lang="ru-RU" baseline="0" dirty="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dirty="0"/>
              <a:t>Если метод, нарушающий </a:t>
            </a:r>
            <a:r>
              <a:rPr lang="en-US" baseline="0" dirty="0"/>
              <a:t>SRP</a:t>
            </a:r>
            <a:r>
              <a:rPr lang="ru-RU" baseline="0" dirty="0"/>
              <a:t>  назвать честно, то получаются громоздкие фразы. Это уже лучше, чем слишком общее имя, но более явно указывает на нарушение </a:t>
            </a:r>
            <a:r>
              <a:rPr lang="en-US" baseline="0" dirty="0"/>
              <a:t>SRP</a:t>
            </a:r>
            <a:r>
              <a:rPr lang="ru-RU" baseline="0" dirty="0"/>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13</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Вводим концепцию Токена</a:t>
            </a:r>
          </a:p>
          <a:p>
            <a:r>
              <a:rPr lang="ru-RU" dirty="0"/>
              <a:t>Нам понадобится сущность, которую мы назовем Токен. Он будет хранить в себе прочитанный текст, позицию и длину.</a:t>
            </a:r>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15</a:t>
            </a:fld>
            <a:endParaRPr lang="ru-RU"/>
          </a:p>
        </p:txBody>
      </p:sp>
    </p:spTree>
    <p:extLst>
      <p:ext uri="{BB962C8B-B14F-4D97-AF65-F5344CB8AC3E}">
        <p14:creationId xmlns:p14="http://schemas.microsoft.com/office/powerpoint/2010/main" val="4009889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прошлом решении есть недостаток </a:t>
            </a:r>
            <a:r>
              <a:rPr lang="ru-RU" dirty="0" err="1"/>
              <a:t>компонуемости</a:t>
            </a:r>
            <a:r>
              <a:rPr lang="ru-RU" dirty="0"/>
              <a:t>.</a:t>
            </a:r>
            <a:r>
              <a:rPr lang="ru-RU" baseline="0" dirty="0"/>
              <a:t> Выделенные методы вряд ли где-то ещё понадобятся.</a:t>
            </a:r>
          </a:p>
          <a:p>
            <a:r>
              <a:rPr lang="ru-RU" baseline="0" dirty="0"/>
              <a:t>Однако, п</a:t>
            </a:r>
            <a:r>
              <a:rPr lang="ru-RU" dirty="0"/>
              <a:t>родолжая</a:t>
            </a:r>
            <a:r>
              <a:rPr lang="ru-RU" baseline="0" dirty="0"/>
              <a:t> прошлую задачу, можно было дополнительно выделить абстракцию </a:t>
            </a:r>
            <a:r>
              <a:rPr lang="ru-RU" baseline="0" dirty="0" err="1"/>
              <a:t>Токенайзера</a:t>
            </a:r>
            <a:r>
              <a:rPr lang="ru-RU" baseline="0" dirty="0"/>
              <a:t>, с помощью которого остальные методы реализуются в одну простую строчку.</a:t>
            </a:r>
          </a:p>
          <a:p>
            <a:r>
              <a:rPr lang="ru-RU" baseline="0" dirty="0"/>
              <a:t>Такой </a:t>
            </a:r>
            <a:r>
              <a:rPr lang="en-US" baseline="0" dirty="0"/>
              <a:t>Tokenizer</a:t>
            </a:r>
            <a:r>
              <a:rPr lang="ru-RU" baseline="0" dirty="0"/>
              <a:t> может оказаться полезным в других задачах </a:t>
            </a:r>
            <a:r>
              <a:rPr lang="ru-RU" baseline="0" dirty="0" err="1"/>
              <a:t>парсинга</a:t>
            </a:r>
            <a:r>
              <a:rPr lang="ru-RU" baseline="0" dirty="0"/>
              <a:t> текстов.</a:t>
            </a:r>
          </a:p>
        </p:txBody>
      </p:sp>
      <p:sp>
        <p:nvSpPr>
          <p:cNvPr id="4" name="Номер слайда 3"/>
          <p:cNvSpPr>
            <a:spLocks noGrp="1"/>
          </p:cNvSpPr>
          <p:nvPr>
            <p:ph type="sldNum" sz="quarter" idx="10"/>
          </p:nvPr>
        </p:nvSpPr>
        <p:spPr/>
        <p:txBody>
          <a:bodyPr/>
          <a:lstStyle/>
          <a:p>
            <a:fld id="{32510822-B256-415B-AC9F-45AE7E2A44F1}" type="slidenum">
              <a:rPr lang="ru-RU" smtClean="0"/>
              <a:t>19</a:t>
            </a:fld>
            <a:endParaRPr lang="ru-RU"/>
          </a:p>
        </p:txBody>
      </p:sp>
    </p:spTree>
    <p:extLst>
      <p:ext uri="{BB962C8B-B14F-4D97-AF65-F5344CB8AC3E}">
        <p14:creationId xmlns:p14="http://schemas.microsoft.com/office/powerpoint/2010/main" val="2509426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userDrawn="1">
            <p:extLst>
              <p:ext uri="{D42A27DB-BD31-4B8C-83A1-F6EECF244321}">
                <p14:modId xmlns:p14="http://schemas.microsoft.com/office/powerpoint/2010/main" val="159739320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0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mod="1">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mod="1">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lt1" tx1="dk1" bg2="lt2" tx2="dk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courses/di" TargetMode="External"/><Relationship Id="rId2" Type="http://schemas.openxmlformats.org/officeDocument/2006/relationships/hyperlink" Target="https://github.com/kontur-csharper/clean-code"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bit.ly/kontur-courses-feedback" TargetMode="Externa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CLEAN CODE</a:t>
            </a:r>
          </a:p>
        </p:txBody>
      </p:sp>
      <p:sp>
        <p:nvSpPr>
          <p:cNvPr id="7" name="Подзаголовок 6"/>
          <p:cNvSpPr>
            <a:spLocks noGrp="1"/>
          </p:cNvSpPr>
          <p:nvPr>
            <p:ph type="subTitle" idx="1"/>
          </p:nvPr>
        </p:nvSpPr>
        <p:spPr/>
        <p:txBody>
          <a:bodyPr/>
          <a:lstStyle/>
          <a:p>
            <a:r>
              <a:rPr lang="en-US" dirty="0">
                <a:hlinkClick r:id="rId2"/>
              </a:rPr>
              <a:t>https://github.com/</a:t>
            </a:r>
            <a:r>
              <a:rPr lang="en-US" dirty="0">
                <a:hlinkClick r:id="rId3"/>
              </a:rPr>
              <a:t>kontur-courses</a:t>
            </a:r>
            <a:r>
              <a:rPr lang="en-US" dirty="0">
                <a:hlinkClick r:id="rId2"/>
              </a:rPr>
              <a:t>/</a:t>
            </a:r>
            <a:r>
              <a:rPr lang="en-US" b="1" dirty="0">
                <a:hlinkClick r:id="rId2"/>
              </a:rPr>
              <a:t>clean-code</a:t>
            </a:r>
            <a:endParaRPr lang="en-US" b="1" dirty="0"/>
          </a:p>
          <a:p>
            <a:endParaRPr lang="en-US" dirty="0"/>
          </a:p>
        </p:txBody>
      </p:sp>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20601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858155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разбить на поля </a:t>
            </a:r>
            <a:r>
              <a:rPr lang="en-US" dirty="0"/>
              <a:t>csv</a:t>
            </a:r>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3340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p:txBody>
          <a:bodyPr/>
          <a:lstStyle/>
          <a:p>
            <a:pPr algn="r"/>
            <a:r>
              <a:rPr lang="en-US" dirty="0"/>
              <a:t>No Decomposition</a:t>
            </a:r>
            <a:endParaRPr lang="ru-RU" dirty="0"/>
          </a:p>
        </p:txBody>
      </p:sp>
    </p:spTree>
    <p:extLst>
      <p:ext uri="{BB962C8B-B14F-4D97-AF65-F5344CB8AC3E}">
        <p14:creationId xmlns:p14="http://schemas.microsoft.com/office/powerpoint/2010/main" val="3739920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Слишком длинный метод / класс</a:t>
            </a:r>
          </a:p>
          <a:p>
            <a:pPr marL="514350" indent="-514350">
              <a:buFont typeface="+mj-lt"/>
              <a:buAutoNum type="arabicPeriod"/>
            </a:pPr>
            <a:r>
              <a:rPr lang="ru-RU" dirty="0"/>
              <a:t>Слишком общее название метода</a:t>
            </a:r>
            <a:endParaRPr lang="en-US" dirty="0"/>
          </a:p>
          <a:p>
            <a:pPr marL="514350" indent="-514350">
              <a:buFont typeface="+mj-lt"/>
              <a:buAutoNum type="arabicPeriod"/>
            </a:pPr>
            <a:r>
              <a:rPr lang="ru-RU" dirty="0"/>
              <a:t>Слишком сложное название метода</a:t>
            </a:r>
          </a:p>
        </p:txBody>
      </p:sp>
      <p:sp>
        <p:nvSpPr>
          <p:cNvPr id="2" name="Заголовок 1"/>
          <p:cNvSpPr>
            <a:spLocks noGrp="1"/>
          </p:cNvSpPr>
          <p:nvPr>
            <p:ph type="title"/>
          </p:nvPr>
        </p:nvSpPr>
        <p:spPr/>
        <p:txBody>
          <a:bodyPr>
            <a:noAutofit/>
          </a:bodyPr>
          <a:lstStyle/>
          <a:p>
            <a:r>
              <a:rPr lang="ru-RU" dirty="0"/>
              <a:t>Маркеры плохой декомпозиции</a:t>
            </a:r>
          </a:p>
        </p:txBody>
      </p:sp>
    </p:spTree>
    <p:extLst>
      <p:ext uri="{BB962C8B-B14F-4D97-AF65-F5344CB8AC3E}">
        <p14:creationId xmlns:p14="http://schemas.microsoft.com/office/powerpoint/2010/main" val="2621299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Вернемся к задаче</a:t>
            </a:r>
            <a:endParaRPr lang="en-US" dirty="0"/>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70831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class</a:t>
            </a:r>
            <a:r>
              <a:rPr lang="en-US" dirty="0">
                <a:latin typeface="Consolas" panose="020B0609020204030204" pitchFamily="49" charset="0"/>
              </a:rPr>
              <a:t> </a:t>
            </a:r>
            <a:r>
              <a:rPr lang="en-US" dirty="0">
                <a:solidFill>
                  <a:srgbClr val="00007F"/>
                </a:solidFill>
                <a:latin typeface="Consolas" panose="020B0609020204030204" pitchFamily="49" charset="0"/>
              </a:rPr>
              <a:t>Token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Position;</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Length;</a:t>
            </a:r>
          </a:p>
          <a:p>
            <a:pPr marL="0" indent="0">
              <a:buNone/>
            </a:pPr>
            <a:r>
              <a:rPr lang="en-US" dirty="0">
                <a:latin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string </a:t>
            </a:r>
            <a:r>
              <a:rPr lang="en-US" dirty="0">
                <a:latin typeface="Consolas" panose="020B0609020204030204" pitchFamily="49" charset="0"/>
              </a:rPr>
              <a:t>Value;</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Введем понятие токена</a:t>
            </a:r>
            <a:endParaRPr lang="en-US" dirty="0"/>
          </a:p>
        </p:txBody>
      </p:sp>
    </p:spTree>
    <p:extLst>
      <p:ext uri="{BB962C8B-B14F-4D97-AF65-F5344CB8AC3E}">
        <p14:creationId xmlns:p14="http://schemas.microsoft.com/office/powerpoint/2010/main" val="3867181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Как использовать токены</a:t>
            </a:r>
            <a:endParaRPr lang="en-US" dirty="0"/>
          </a:p>
        </p:txBody>
      </p:sp>
      <p:pic>
        <p:nvPicPr>
          <p:cNvPr id="1026" name="Picture 2" descr="Отображается файл &quot;Token (Clean code).png&quot;">
            <a:extLst>
              <a:ext uri="{FF2B5EF4-FFF2-40B4-BE49-F238E27FC236}">
                <a16:creationId xmlns:a16="http://schemas.microsoft.com/office/drawing/2014/main" id="{CD53F8A1-F9D1-4B44-934D-493BDC6B2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719" y="1634969"/>
            <a:ext cx="9558562" cy="367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6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a:t>
            </a: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0039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893002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dirty="0">
                <a:solidFill>
                  <a:srgbClr val="0000FF"/>
                </a:solidFill>
                <a:latin typeface="Consolas" panose="020B0609020204030204" pitchFamily="49" charset="0"/>
              </a:rPr>
              <a:t>class </a:t>
            </a:r>
            <a:r>
              <a:rPr lang="en-US" sz="2400" dirty="0" err="1">
                <a:solidFill>
                  <a:srgbClr val="00007F"/>
                </a:solidFill>
                <a:latin typeface="Consolas" panose="020B0609020204030204" pitchFamily="49" charset="0"/>
              </a:rPr>
              <a:t>TokenReader</a:t>
            </a:r>
            <a:r>
              <a:rPr lang="en-US" sz="2400" dirty="0">
                <a:latin typeface="Consolas" panose="020B0609020204030204" pitchFamily="49" charset="0"/>
              </a:rPr>
              <a:t> {</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ReadUntil</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t>
            </a:r>
            <a:r>
              <a:rPr lang="en-US" sz="2400" dirty="0" err="1">
                <a:latin typeface="Consolas" panose="020B0609020204030204" pitchFamily="49" charset="0"/>
              </a:rPr>
              <a:t>isStopChar</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ReadWhile</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accept);</a:t>
            </a:r>
            <a:br>
              <a:rPr lang="en-US" sz="2400" dirty="0">
                <a:latin typeface="Consolas" panose="020B0609020204030204" pitchFamily="49" charset="0"/>
              </a:rPr>
            </a:br>
            <a:r>
              <a:rPr lang="en-US" sz="2400" dirty="0">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Position { </a:t>
            </a:r>
            <a:r>
              <a:rPr lang="en-US" sz="2400" dirty="0">
                <a:solidFill>
                  <a:srgbClr val="0000FF"/>
                </a:solidFill>
                <a:latin typeface="Consolas" panose="020B0609020204030204" pitchFamily="49" charset="0"/>
              </a:rPr>
              <a:t>get</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endParaRPr lang="ru-RU" sz="2400" dirty="0">
              <a:latin typeface="Consolas" panose="020B0609020204030204" pitchFamily="49" charset="0"/>
            </a:endParaRPr>
          </a:p>
          <a:p>
            <a:pPr marL="0" indent="0">
              <a:buNone/>
            </a:pPr>
            <a:r>
              <a:rPr lang="en-US" sz="2400" dirty="0">
                <a:latin typeface="Consolas" panose="020B0609020204030204" pitchFamily="49" charset="0"/>
              </a:rPr>
              <a:t>}</a:t>
            </a:r>
          </a:p>
          <a:p>
            <a:pPr marL="0" indent="0">
              <a:buNone/>
            </a:pPr>
            <a:endParaRPr lang="en-US" sz="2400" dirty="0"/>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63441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Большие проекты</a:t>
            </a:r>
          </a:p>
          <a:p>
            <a:r>
              <a:rPr lang="ru-RU" dirty="0"/>
              <a:t>Большие команды</a:t>
            </a:r>
          </a:p>
          <a:p>
            <a:r>
              <a:rPr lang="ru-RU" dirty="0"/>
              <a:t>Длительное сопровождение</a:t>
            </a:r>
          </a:p>
        </p:txBody>
      </p:sp>
      <p:sp>
        <p:nvSpPr>
          <p:cNvPr id="3" name="Заголовок 2"/>
          <p:cNvSpPr>
            <a:spLocks noGrp="1"/>
          </p:cNvSpPr>
          <p:nvPr>
            <p:ph type="title"/>
          </p:nvPr>
        </p:nvSpPr>
        <p:spPr/>
        <p:txBody>
          <a:bodyPr/>
          <a:lstStyle/>
          <a:p>
            <a:r>
              <a:rPr lang="ru-RU" sz="4000" dirty="0"/>
              <a:t>Зачем заботиться о качестве кода?</a:t>
            </a:r>
            <a:endParaRPr lang="en-US" sz="4000" dirty="0"/>
          </a:p>
        </p:txBody>
      </p:sp>
      <p:sp>
        <p:nvSpPr>
          <p:cNvPr id="4" name="TextBox 3">
            <a:extLst>
              <a:ext uri="{FF2B5EF4-FFF2-40B4-BE49-F238E27FC236}">
                <a16:creationId xmlns:a16="http://schemas.microsoft.com/office/drawing/2014/main" id="{F37AF362-5772-48E5-9642-F3C093F60721}"/>
              </a:ext>
            </a:extLst>
          </p:cNvPr>
          <p:cNvSpPr txBox="1"/>
          <p:nvPr/>
        </p:nvSpPr>
        <p:spPr>
          <a:xfrm rot="20880000">
            <a:off x="5215142" y="4035010"/>
            <a:ext cx="5747792" cy="523220"/>
          </a:xfrm>
          <a:prstGeom prst="rect">
            <a:avLst/>
          </a:prstGeom>
          <a:noFill/>
        </p:spPr>
        <p:txBody>
          <a:bodyPr wrap="none" rtlCol="0">
            <a:spAutoFit/>
          </a:bodyPr>
          <a:lstStyle/>
          <a:p>
            <a:pPr algn="ctr"/>
            <a:r>
              <a:rPr lang="ru-RU" sz="2800" i="1" dirty="0">
                <a:solidFill>
                  <a:schemeClr val="accent1"/>
                </a:solidFill>
              </a:rPr>
              <a:t>А когда качество важно меньше?</a:t>
            </a:r>
          </a:p>
        </p:txBody>
      </p:sp>
      <p:sp>
        <p:nvSpPr>
          <p:cNvPr id="5" name="TextBox 4">
            <a:extLst>
              <a:ext uri="{FF2B5EF4-FFF2-40B4-BE49-F238E27FC236}">
                <a16:creationId xmlns:a16="http://schemas.microsoft.com/office/drawing/2014/main" id="{350CB845-F4E4-4F9F-BC85-C16ADFA63903}"/>
              </a:ext>
            </a:extLst>
          </p:cNvPr>
          <p:cNvSpPr txBox="1"/>
          <p:nvPr/>
        </p:nvSpPr>
        <p:spPr>
          <a:xfrm rot="20880000">
            <a:off x="5751402" y="4455421"/>
            <a:ext cx="5173660" cy="1384995"/>
          </a:xfrm>
          <a:prstGeom prst="rect">
            <a:avLst/>
          </a:prstGeom>
          <a:noFill/>
        </p:spPr>
        <p:txBody>
          <a:bodyPr wrap="none" rtlCol="0">
            <a:spAutoFit/>
          </a:bodyPr>
          <a:lstStyle/>
          <a:p>
            <a:pPr marL="457200" indent="-457200">
              <a:buFont typeface="Arial" panose="020B0604020202020204" pitchFamily="34" charset="0"/>
              <a:buChar char="•"/>
            </a:pPr>
            <a:r>
              <a:rPr lang="ru-RU" sz="2800" i="1" dirty="0"/>
              <a:t>Заказная разработка</a:t>
            </a:r>
          </a:p>
          <a:p>
            <a:pPr marL="457200" indent="-457200">
              <a:buFont typeface="Arial" panose="020B0604020202020204" pitchFamily="34" charset="0"/>
              <a:buChar char="•"/>
            </a:pPr>
            <a:r>
              <a:rPr lang="ru-RU" sz="2800" i="1" dirty="0"/>
              <a:t>Проверка научных гипотез</a:t>
            </a:r>
          </a:p>
          <a:p>
            <a:pPr marL="457200" indent="-457200">
              <a:buFont typeface="Arial" panose="020B0604020202020204" pitchFamily="34" charset="0"/>
              <a:buChar char="•"/>
            </a:pPr>
            <a:r>
              <a:rPr lang="ru-RU" sz="2800" i="1" dirty="0"/>
              <a:t>Начало стартапа</a:t>
            </a:r>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a:t>
            </a:r>
            <a:br>
              <a:rPr lang="ru-RU" sz="2400" dirty="0">
                <a:solidFill>
                  <a:srgbClr val="0000FF"/>
                </a:solidFill>
                <a:latin typeface="Consolas" panose="020B0609020204030204" pitchFamily="49" charset="0"/>
              </a:rPr>
            </a:br>
            <a:r>
              <a:rPr lang="ru-RU"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br>
              <a:rPr lang="ru-RU" sz="2400" dirty="0">
                <a:latin typeface="Consolas" panose="020B0609020204030204" pitchFamily="49" charset="0"/>
              </a:rPr>
            </a:br>
            <a:r>
              <a:rPr lang="ru-RU" sz="2400" dirty="0">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p>
          <a:p>
            <a:pPr marL="0" indent="0">
              <a:buNone/>
            </a:pPr>
            <a:endParaRPr lang="en-US" sz="2400" dirty="0">
              <a:latin typeface="Consolas" panose="020B0609020204030204" pitchFamily="49" charset="0"/>
            </a:endParaRPr>
          </a:p>
          <a:p>
            <a:pPr marL="0" indent="0">
              <a:buNone/>
            </a:pPr>
            <a:endParaRPr lang="ru-RU" sz="2400" dirty="0">
              <a:latin typeface="Consolas" panose="020B0609020204030204" pitchFamily="49" charset="0"/>
            </a:endParaRPr>
          </a:p>
          <a:p>
            <a:pPr marL="0" indent="0" algn="ctr">
              <a:buNone/>
            </a:pPr>
            <a:r>
              <a:rPr lang="en-US" sz="2800" b="1" dirty="0" err="1">
                <a:latin typeface="Calibri" panose="020F0502020204030204" pitchFamily="34" charset="0"/>
                <a:cs typeface="Calibri" panose="020F0502020204030204" pitchFamily="34" charset="0"/>
              </a:rPr>
              <a:t>TokenReader</a:t>
            </a:r>
            <a:r>
              <a:rPr lang="en-US" sz="2800" b="1" dirty="0">
                <a:latin typeface="Calibri" panose="020F0502020204030204" pitchFamily="34" charset="0"/>
                <a:cs typeface="Calibri" panose="020F0502020204030204" pitchFamily="34" charset="0"/>
              </a:rPr>
              <a:t> </a:t>
            </a:r>
            <a:r>
              <a:rPr lang="ru-RU" sz="2800" b="1" dirty="0">
                <a:latin typeface="Calibri" panose="020F0502020204030204" pitchFamily="34" charset="0"/>
                <a:cs typeface="Calibri" panose="020F0502020204030204" pitchFamily="34" charset="0"/>
              </a:rPr>
              <a:t>можно </a:t>
            </a:r>
            <a:r>
              <a:rPr lang="ru-RU" sz="2800" b="1" dirty="0" err="1">
                <a:latin typeface="Calibri" panose="020F0502020204030204" pitchFamily="34" charset="0"/>
                <a:cs typeface="Calibri" panose="020F0502020204030204" pitchFamily="34" charset="0"/>
              </a:rPr>
              <a:t>переиспользовать</a:t>
            </a:r>
            <a:r>
              <a:rPr lang="ru-RU" sz="2800" b="1" dirty="0">
                <a:latin typeface="Calibri" panose="020F0502020204030204" pitchFamily="34" charset="0"/>
                <a:cs typeface="Calibri" panose="020F0502020204030204" pitchFamily="34" charset="0"/>
              </a:rPr>
              <a:t> в похожих задач</a:t>
            </a:r>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23290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Autofit/>
          </a:bodyPr>
          <a:lstStyle/>
          <a:p>
            <a:pPr marL="0" indent="0">
              <a:buNone/>
            </a:pP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TokenReaderExtensions</a:t>
            </a: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8B"/>
                </a:solidFill>
                <a:highlight>
                  <a:srgbClr val="FFFFFF"/>
                </a:highlight>
                <a:latin typeface="Consolas" panose="020B0609020204030204" pitchFamily="49" charset="0"/>
              </a:rPr>
              <a:t>Token</a:t>
            </a:r>
            <a:r>
              <a:rPr lang="en-US" sz="2000" dirty="0">
                <a:solidFill>
                  <a:srgbClr val="000000"/>
                </a:solidFill>
                <a:highlight>
                  <a:srgbClr val="FFFFFF"/>
                </a:highlight>
                <a:latin typeface="Consolas" panose="020B0609020204030204" pitchFamily="49" charset="0"/>
              </a:rPr>
              <a:t> </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this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a:t>
            </a:r>
            <a:r>
              <a:rPr lang="en-US" sz="2000" dirty="0">
                <a:solidFill>
                  <a:srgbClr val="000000"/>
                </a:solidFill>
                <a:highlight>
                  <a:srgbClr val="FFFFFF"/>
                </a:highlight>
                <a:latin typeface="Consolas" panose="020B0609020204030204" pitchFamily="49" charset="0"/>
              </a:rPr>
              <a:t> reader) </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 </a:t>
            </a:r>
            <a:r>
              <a:rPr lang="ru-RU" sz="2000" dirty="0">
                <a:solidFill>
                  <a:srgbClr val="000000"/>
                </a:solidFill>
                <a:highlight>
                  <a:srgbClr val="FFFFFF"/>
                </a:highlight>
                <a:latin typeface="Consolas" panose="020B0609020204030204" pitchFamily="49" charset="0"/>
              </a:rPr>
              <a:t>}</a:t>
            </a:r>
          </a:p>
          <a:p>
            <a:pPr marL="0" indent="0">
              <a:buNone/>
            </a:pPr>
            <a:r>
              <a:rPr lang="ru-RU" sz="2000" dirty="0">
                <a:solidFill>
                  <a:srgbClr val="000000"/>
                </a:solidFill>
                <a:highlight>
                  <a:srgbClr val="FFFFFF"/>
                </a:highlight>
                <a:latin typeface="Consolas" panose="020B0609020204030204" pitchFamily="49" charset="0"/>
              </a:rPr>
              <a:t>}</a:t>
            </a:r>
            <a:br>
              <a:rPr lang="ru-RU" sz="2000" dirty="0">
                <a:solidFill>
                  <a:srgbClr val="0000FF"/>
                </a:solidFill>
                <a:latin typeface="Consolas" panose="020B0609020204030204" pitchFamily="49" charset="0"/>
              </a:rPr>
            </a:br>
            <a:endParaRPr lang="en-US" sz="2000" dirty="0"/>
          </a:p>
          <a:p>
            <a:pPr marL="0" indent="0">
              <a:buNone/>
            </a:pPr>
            <a:r>
              <a:rPr lang="ru-RU" sz="2000" dirty="0">
                <a:solidFill>
                  <a:srgbClr val="008000"/>
                </a:solidFill>
                <a:highlight>
                  <a:srgbClr val="FFFFFF"/>
                </a:highlight>
                <a:latin typeface="Consolas" panose="020B0609020204030204" pitchFamily="49" charset="0"/>
              </a:rPr>
              <a:t>// Обычный вызов</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8B"/>
                </a:solidFill>
                <a:highlight>
                  <a:srgbClr val="FFFFFF"/>
                </a:highlight>
                <a:latin typeface="Consolas" panose="020B0609020204030204" pitchFamily="49" charset="0"/>
              </a:rPr>
              <a:t>TokenReaderExtensions</a:t>
            </a:r>
            <a:r>
              <a:rPr lang="en-US" sz="2000" dirty="0" err="1">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(reader);</a:t>
            </a:r>
          </a:p>
          <a:p>
            <a:pPr marL="0" indent="0">
              <a:buNone/>
            </a:pPr>
            <a:r>
              <a:rPr lang="ru-RU" sz="2000" dirty="0">
                <a:solidFill>
                  <a:srgbClr val="008000"/>
                </a:solidFill>
                <a:highlight>
                  <a:srgbClr val="FFFFFF"/>
                </a:highlight>
                <a:latin typeface="Consolas" panose="020B0609020204030204" pitchFamily="49" charset="0"/>
              </a:rPr>
              <a:t>// Вызов с "сахарком"</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Работает </a:t>
            </a:r>
            <a:r>
              <a:rPr lang="ru-RU" sz="2000" dirty="0" err="1">
                <a:solidFill>
                  <a:srgbClr val="008000"/>
                </a:solidFill>
                <a:highlight>
                  <a:srgbClr val="FFFFFF"/>
                </a:highlight>
                <a:latin typeface="Consolas" panose="020B0609020204030204" pitchFamily="49" charset="0"/>
              </a:rPr>
              <a:t>автоподстановка</a:t>
            </a:r>
            <a:r>
              <a:rPr lang="ru-RU" sz="2000" dirty="0">
                <a:solidFill>
                  <a:srgbClr val="008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00"/>
                </a:solidFill>
                <a:highlight>
                  <a:srgbClr val="FFFFFF"/>
                </a:highlight>
                <a:latin typeface="Consolas" panose="020B0609020204030204" pitchFamily="49" charset="0"/>
              </a:rPr>
              <a:t>reader.</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008000"/>
                </a:solidFill>
                <a:highlight>
                  <a:srgbClr val="FFFFFF"/>
                </a:highlight>
                <a:latin typeface="Consolas" panose="020B0609020204030204" pitchFamily="49" charset="0"/>
              </a:rPr>
              <a:t>//</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Свои типы расширять можно и нужно!</a:t>
            </a:r>
            <a:endParaRPr lang="en-US" sz="2000" dirty="0">
              <a:solidFill>
                <a:srgbClr val="000000"/>
              </a:solidFill>
              <a:highlight>
                <a:srgbClr val="FFFFFF"/>
              </a:highlight>
              <a:latin typeface="Consolas" panose="020B0609020204030204" pitchFamily="49" charset="0"/>
            </a:endParaRPr>
          </a:p>
          <a:p>
            <a:pPr marL="0" indent="0">
              <a:buNone/>
            </a:pPr>
            <a:endParaRPr lang="en-US" sz="2000" dirty="0"/>
          </a:p>
          <a:p>
            <a:pPr marL="0" indent="0">
              <a:buNone/>
            </a:pP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abc</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LeftPad</a:t>
            </a:r>
            <a:r>
              <a:rPr lang="en-US" sz="2000" dirty="0">
                <a:solidFill>
                  <a:srgbClr val="000000"/>
                </a:solidFill>
                <a:highlight>
                  <a:srgbClr val="FFFFFF"/>
                </a:highlight>
                <a:latin typeface="Consolas" panose="020B0609020204030204" pitchFamily="49" charset="0"/>
              </a:rPr>
              <a:t>(2); </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можно</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A31515"/>
                </a:solidFill>
                <a:highlight>
                  <a:srgbClr val="FFFFFF"/>
                </a:highlight>
                <a:latin typeface="Consolas" panose="020B0609020204030204" pitchFamily="49" charset="0"/>
              </a:rPr>
              <a:t>"123"</a:t>
            </a:r>
            <a:r>
              <a:rPr lang="ru-RU" sz="2000" dirty="0">
                <a:solidFill>
                  <a:srgbClr val="000000"/>
                </a:solidFill>
                <a:highlight>
                  <a:srgbClr val="FFFFFF"/>
                </a:highlight>
                <a:latin typeface="Consolas" panose="020B0609020204030204" pitchFamily="49" charset="0"/>
              </a:rPr>
              <a:t>.</a:t>
            </a:r>
            <a:r>
              <a:rPr lang="ru-RU" sz="2000" dirty="0">
                <a:solidFill>
                  <a:srgbClr val="008B8B"/>
                </a:solidFill>
                <a:highlight>
                  <a:srgbClr val="FFFFFF"/>
                </a:highlight>
                <a:latin typeface="Consolas" panose="020B0609020204030204" pitchFamily="49" charset="0"/>
              </a:rPr>
              <a:t>IsInn</a:t>
            </a:r>
            <a:r>
              <a:rPr lang="ru-RU" sz="2000" dirty="0">
                <a:solidFill>
                  <a:srgbClr val="000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 не надо так: слишком специфичный метод</a:t>
            </a:r>
            <a:endParaRPr lang="en-US" sz="2000" dirty="0">
              <a:solidFill>
                <a:srgbClr val="008000"/>
              </a:solidFill>
              <a:highlight>
                <a:srgbClr val="FFFFFF"/>
              </a:highlight>
              <a:latin typeface="Consolas" panose="020B0609020204030204" pitchFamily="49" charset="0"/>
            </a:endParaRPr>
          </a:p>
          <a:p>
            <a:pPr marL="0" indent="0">
              <a:buNone/>
            </a:pPr>
            <a:endParaRPr lang="en-US" sz="2000" dirty="0"/>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ru-RU" dirty="0"/>
              <a:t>Методы расширения в </a:t>
            </a:r>
            <a:r>
              <a:rPr lang="en-US" dirty="0"/>
              <a:t>C#</a:t>
            </a:r>
            <a:endParaRPr lang="ru-RU" dirty="0"/>
          </a:p>
        </p:txBody>
      </p:sp>
      <p:sp>
        <p:nvSpPr>
          <p:cNvPr id="4" name="Прямоугольник 3">
            <a:extLst>
              <a:ext uri="{FF2B5EF4-FFF2-40B4-BE49-F238E27FC236}">
                <a16:creationId xmlns:a16="http://schemas.microsoft.com/office/drawing/2014/main" id="{1AD49043-8CB6-4B10-B8FE-D3256B6C4BF2}"/>
              </a:ext>
            </a:extLst>
          </p:cNvPr>
          <p:cNvSpPr/>
          <p:nvPr/>
        </p:nvSpPr>
        <p:spPr>
          <a:xfrm>
            <a:off x="9816533" y="522922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20352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rmAutofit/>
          </a:bodyPr>
          <a:lstStyle/>
          <a:p>
            <a:pPr marL="0" indent="0">
              <a:buNone/>
            </a:pPr>
            <a:r>
              <a:rPr lang="ru-RU" altLang="ru-RU" sz="2400" b="1" dirty="0" err="1">
                <a:solidFill>
                  <a:srgbClr val="000080"/>
                </a:solidFill>
                <a:latin typeface="Courier New" panose="02070309020205020404" pitchFamily="49" charset="0"/>
                <a:cs typeface="Courier New" panose="02070309020205020404" pitchFamily="49" charset="0"/>
              </a:rPr>
              <a:t>class</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TokenReader</a:t>
            </a:r>
            <a:r>
              <a:rPr lang="ru-RU" altLang="ru-RU" sz="2400" dirty="0">
                <a:solidFill>
                  <a:srgbClr val="000000"/>
                </a:solidFill>
                <a:latin typeface="Courier New" panose="02070309020205020404" pitchFamily="49" charset="0"/>
                <a:cs typeface="Courier New" panose="02070309020205020404" pitchFamily="49" charset="0"/>
              </a:rPr>
              <a:t> {...}</a:t>
            </a:r>
            <a:endParaRPr lang="en-US" altLang="ru-RU" sz="2400" dirty="0">
              <a:solidFill>
                <a:srgbClr val="000000"/>
              </a:solidFill>
              <a:latin typeface="Courier New" panose="02070309020205020404" pitchFamily="49" charset="0"/>
              <a:cs typeface="Courier New" panose="02070309020205020404" pitchFamily="49" charset="0"/>
            </a:endParaRPr>
          </a:p>
          <a:p>
            <a:pPr marL="0" indent="0">
              <a:buNone/>
            </a:pP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Если надо добавить что-то еще...</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dirty="0" err="1">
                <a:solidFill>
                  <a:srgbClr val="000000"/>
                </a:solidFill>
                <a:latin typeface="Courier New" panose="02070309020205020404" pitchFamily="49" charset="0"/>
                <a:cs typeface="Courier New" panose="02070309020205020404" pitchFamily="49" charset="0"/>
              </a:rPr>
              <a:t>TokenReader.</a:t>
            </a:r>
            <a:r>
              <a:rPr lang="ru-RU" altLang="ru-RU" sz="2400" b="1" dirty="0" err="1">
                <a:solidFill>
                  <a:srgbClr val="660E7A"/>
                </a:solidFill>
                <a:latin typeface="Courier New" panose="02070309020205020404" pitchFamily="49" charset="0"/>
                <a:cs typeface="Courier New" panose="02070309020205020404" pitchFamily="49" charset="0"/>
              </a:rPr>
              <a:t>prototype</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readField</a:t>
            </a:r>
            <a:r>
              <a:rPr lang="ru-RU" altLang="ru-RU" sz="2400" dirty="0">
                <a:solidFill>
                  <a:srgbClr val="7A7A43"/>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 () =&gt; {...};</a:t>
            </a:r>
            <a:br>
              <a:rPr lang="ru-RU" altLang="ru-RU" sz="2400" dirty="0">
                <a:solidFill>
                  <a:srgbClr val="000000"/>
                </a:solidFill>
                <a:latin typeface="Courier New" panose="02070309020205020404" pitchFamily="49" charset="0"/>
                <a:cs typeface="Courier New" panose="02070309020205020404" pitchFamily="49" charset="0"/>
              </a:rPr>
            </a:b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И можно использовать</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dirty="0" err="1">
                <a:solidFill>
                  <a:srgbClr val="458383"/>
                </a:solidFill>
                <a:latin typeface="Courier New" panose="02070309020205020404" pitchFamily="49" charset="0"/>
                <a:cs typeface="Courier New" panose="02070309020205020404" pitchFamily="49" charset="0"/>
              </a:rPr>
              <a:t>tokenReader</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readField</a:t>
            </a:r>
            <a:r>
              <a:rPr lang="ru-RU" altLang="ru-RU" sz="2400" dirty="0">
                <a:solidFill>
                  <a:srgbClr val="000000"/>
                </a:solidFill>
                <a:latin typeface="Courier New" panose="02070309020205020404" pitchFamily="49" charset="0"/>
                <a:cs typeface="Courier New" panose="02070309020205020404" pitchFamily="49" charset="0"/>
              </a:rPr>
              <a:t>();</a:t>
            </a:r>
            <a:endParaRPr lang="ru-RU" altLang="ru-RU" sz="2400" dirty="0">
              <a:solidFill>
                <a:srgbClr val="000000"/>
              </a:solidFill>
              <a:latin typeface="Arial" panose="020B0604020202020204" pitchFamily="34" charset="0"/>
              <a:cs typeface="Courier New" panose="02070309020205020404" pitchFamily="49" charset="0"/>
            </a:endParaRPr>
          </a:p>
          <a:p>
            <a:pPr marL="0" indent="0">
              <a:buNone/>
            </a:pPr>
            <a:r>
              <a:rPr lang="ru-RU" altLang="ru-RU" sz="2400" i="1" dirty="0">
                <a:solidFill>
                  <a:srgbClr val="808080"/>
                </a:solidFill>
                <a:latin typeface="Courier New" panose="02070309020205020404" pitchFamily="49" charset="0"/>
                <a:cs typeface="Courier New" panose="02070309020205020404" pitchFamily="49" charset="0"/>
              </a:rPr>
              <a:t>// Не лучшая практика, но допустимо</a:t>
            </a:r>
            <a:endParaRPr lang="en-US" altLang="ru-RU" sz="2400" i="1" dirty="0">
              <a:solidFill>
                <a:srgbClr val="808080"/>
              </a:solidFill>
              <a:latin typeface="Courier New" panose="02070309020205020404" pitchFamily="49" charset="0"/>
              <a:cs typeface="Courier New" panose="02070309020205020404" pitchFamily="49" charset="0"/>
            </a:endParaRPr>
          </a:p>
          <a:p>
            <a:pPr marL="0" indent="0">
              <a:buNone/>
            </a:pPr>
            <a:endParaRPr lang="en-US" sz="2400" dirty="0"/>
          </a:p>
          <a:p>
            <a:pPr marL="0" lvl="0" indent="0" defTabSz="914400" eaLnBrk="0" fontAlgn="base" hangingPunct="0">
              <a:spcBef>
                <a:spcPct val="0"/>
              </a:spcBef>
              <a:spcAft>
                <a:spcPct val="0"/>
              </a:spcAft>
              <a:buClrTx/>
              <a:buNone/>
            </a:pP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b="1" dirty="0" err="1">
                <a:solidFill>
                  <a:srgbClr val="008000"/>
                </a:solidFill>
                <a:latin typeface="Courier New" panose="02070309020205020404" pitchFamily="49" charset="0"/>
                <a:cs typeface="Courier New" panose="02070309020205020404" pitchFamily="49" charset="0"/>
              </a:rPr>
              <a:t>abc</a:t>
            </a: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leftPad</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0000FF"/>
                </a:solidFill>
                <a:latin typeface="Courier New" panose="02070309020205020404" pitchFamily="49" charset="0"/>
                <a:cs typeface="Courier New" panose="02070309020205020404" pitchFamily="49" charset="0"/>
              </a:rPr>
              <a:t>2</a:t>
            </a:r>
            <a:r>
              <a:rPr lang="ru-RU" altLang="ru-RU" sz="2400" dirty="0">
                <a:solidFill>
                  <a:srgbClr val="000000"/>
                </a:solidFill>
                <a:latin typeface="Courier New" panose="02070309020205020404" pitchFamily="49" charset="0"/>
                <a:cs typeface="Courier New" panose="02070309020205020404" pitchFamily="49" charset="0"/>
              </a:rPr>
              <a:t>);</a:t>
            </a:r>
            <a:r>
              <a:rPr lang="en-US"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Коллизии со стандартом</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b="1" dirty="0">
                <a:solidFill>
                  <a:srgbClr val="008000"/>
                </a:solidFill>
                <a:latin typeface="Courier New" panose="02070309020205020404" pitchFamily="49" charset="0"/>
                <a:cs typeface="Courier New" panose="02070309020205020404" pitchFamily="49" charset="0"/>
              </a:rPr>
              <a:t>"123"</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7A7A43"/>
                </a:solidFill>
                <a:latin typeface="Courier New" panose="02070309020205020404" pitchFamily="49" charset="0"/>
                <a:cs typeface="Courier New" panose="02070309020205020404" pitchFamily="49" charset="0"/>
              </a:rPr>
              <a:t>isInn</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Специфично, плюс</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тормоза</a:t>
            </a:r>
            <a:endParaRPr lang="ru-RU" altLang="ru-RU" sz="2400" dirty="0">
              <a:latin typeface="Arial" panose="020B0604020202020204" pitchFamily="34" charset="0"/>
            </a:endParaRPr>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en-US" dirty="0"/>
              <a:t>Monkey Pathing</a:t>
            </a:r>
            <a:r>
              <a:rPr lang="ru-RU" dirty="0"/>
              <a:t> в </a:t>
            </a:r>
            <a:r>
              <a:rPr lang="en-US" dirty="0"/>
              <a:t>JS</a:t>
            </a:r>
            <a:endParaRPr lang="ru-RU" dirty="0"/>
          </a:p>
        </p:txBody>
      </p:sp>
      <p:sp>
        <p:nvSpPr>
          <p:cNvPr id="4" name="Прямоугольник 3">
            <a:extLst>
              <a:ext uri="{FF2B5EF4-FFF2-40B4-BE49-F238E27FC236}">
                <a16:creationId xmlns:a16="http://schemas.microsoft.com/office/drawing/2014/main" id="{306252EA-683B-497C-8D5B-5BCB4BD961BE}"/>
              </a:ext>
            </a:extLst>
          </p:cNvPr>
          <p:cNvSpPr/>
          <p:nvPr/>
        </p:nvSpPr>
        <p:spPr>
          <a:xfrm>
            <a:off x="9816600" y="522795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5" name="Rectangle 1">
            <a:extLst>
              <a:ext uri="{FF2B5EF4-FFF2-40B4-BE49-F238E27FC236}">
                <a16:creationId xmlns:a16="http://schemas.microsoft.com/office/drawing/2014/main" id="{FF02267D-B590-4CE0-815D-B3111F9F04C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B2EDAFF-2288-4812-9485-24B5153C00D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63C0AD47-9BF6-4895-A1D6-69431233263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144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dirty="0">
                <a:latin typeface="Consolas" panose="020B0609020204030204" pitchFamily="49" charset="0"/>
              </a:rPr>
              <a:t>T[] 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400050" lvl="1" indent="0">
              <a:buNone/>
            </a:pPr>
            <a:r>
              <a:rPr lang="en-US" sz="2400" dirty="0">
                <a:latin typeface="Consolas" panose="020B0609020204030204" pitchFamily="49" charset="0"/>
              </a:rPr>
              <a:t>Rotate(</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{1,</a:t>
            </a:r>
            <a:r>
              <a:rPr lang="ru-RU" sz="2400" dirty="0">
                <a:latin typeface="Consolas" panose="020B0609020204030204" pitchFamily="49" charset="0"/>
              </a:rPr>
              <a:t> </a:t>
            </a:r>
            <a:r>
              <a:rPr lang="en-US" sz="2400" dirty="0">
                <a:latin typeface="Consolas" panose="020B0609020204030204" pitchFamily="49" charset="0"/>
              </a:rPr>
              <a:t>2,</a:t>
            </a:r>
            <a:r>
              <a:rPr lang="ru-RU" sz="2400" dirty="0">
                <a:latin typeface="Consolas" panose="020B0609020204030204" pitchFamily="49" charset="0"/>
              </a:rPr>
              <a:t> </a:t>
            </a:r>
            <a:r>
              <a:rPr lang="en-US" sz="2400" dirty="0">
                <a:latin typeface="Consolas" panose="020B0609020204030204" pitchFamily="49" charset="0"/>
              </a:rPr>
              <a:t>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 2) → {3,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a:t>
            </a:r>
            <a:r>
              <a:rPr lang="ru-RU" sz="2400" dirty="0">
                <a:latin typeface="Consolas" panose="020B0609020204030204" pitchFamily="49" charset="0"/>
              </a:rPr>
              <a:t> </a:t>
            </a:r>
            <a:r>
              <a:rPr lang="en-US" sz="2400" dirty="0">
                <a:latin typeface="Consolas" panose="020B0609020204030204" pitchFamily="49" charset="0"/>
              </a:rPr>
              <a:t>1,</a:t>
            </a:r>
            <a:r>
              <a:rPr lang="ru-RU" sz="2400" dirty="0">
                <a:latin typeface="Consolas" panose="020B0609020204030204" pitchFamily="49" charset="0"/>
              </a:rPr>
              <a:t> </a:t>
            </a:r>
            <a:r>
              <a:rPr lang="en-US" sz="2400" dirty="0">
                <a:latin typeface="Consolas" panose="020B0609020204030204" pitchFamily="49" charset="0"/>
              </a:rPr>
              <a:t>2}</a:t>
            </a:r>
            <a:endParaRPr lang="en-US" sz="3200" dirty="0">
              <a:latin typeface="Consolas" panose="020B0609020204030204" pitchFamily="49" charset="0"/>
            </a:endParaRPr>
          </a:p>
          <a:p>
            <a:pPr marL="0" indent="0">
              <a:buNone/>
            </a:pPr>
            <a:endParaRPr lang="ru-RU" dirty="0">
              <a:solidFill>
                <a:schemeClr val="accent1"/>
              </a:solidFill>
            </a:endParaRPr>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2805674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dirty="0">
                <a:solidFill>
                  <a:schemeClr val="accent1"/>
                </a:solidFill>
              </a:rPr>
              <a:t>Решение С</a:t>
            </a:r>
            <a:r>
              <a:rPr lang="en-US" dirty="0">
                <a:solidFill>
                  <a:schemeClr val="accent1"/>
                </a:solidFill>
              </a:rPr>
              <a:t>#</a:t>
            </a:r>
            <a:endParaRPr lang="ru-RU" dirty="0">
              <a:solidFill>
                <a:schemeClr val="accent1"/>
              </a:solidFill>
            </a:endParaRPr>
          </a:p>
          <a:p>
            <a:pPr marL="0" indent="0">
              <a:buNone/>
            </a:pPr>
            <a:r>
              <a:rPr lang="en-US" dirty="0" err="1">
                <a:latin typeface="Consolas" panose="020B0609020204030204" pitchFamily="49" charset="0"/>
              </a:rPr>
              <a:t>array.Skip</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array.Take</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ToArray</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ru-RU" dirty="0">
                <a:solidFill>
                  <a:schemeClr val="accent1"/>
                </a:solidFill>
              </a:rPr>
              <a:t>Решение </a:t>
            </a:r>
            <a:r>
              <a:rPr lang="en-US" dirty="0">
                <a:solidFill>
                  <a:schemeClr val="accent1"/>
                </a:solidFill>
              </a:rPr>
              <a:t>JS</a:t>
            </a:r>
            <a:endParaRPr lang="ru-RU" dirty="0">
              <a:solidFill>
                <a:schemeClr val="accent1"/>
              </a:solidFill>
            </a:endParaRPr>
          </a:p>
          <a:p>
            <a:pPr marL="0" indent="0">
              <a:buNone/>
            </a:pPr>
            <a:r>
              <a:rPr lang="en-US" dirty="0" err="1">
                <a:latin typeface="Consolas" panose="020B0609020204030204" pitchFamily="49" charset="0"/>
              </a:rPr>
              <a:t>array.slice</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array.slice</a:t>
            </a:r>
            <a:r>
              <a:rPr lang="en-US" dirty="0">
                <a:latin typeface="Consolas" panose="020B0609020204030204" pitchFamily="49" charset="0"/>
              </a:rPr>
              <a:t>(0, </a:t>
            </a:r>
            <a:r>
              <a:rPr lang="en-US" dirty="0" err="1">
                <a:latin typeface="Consolas" panose="020B0609020204030204" pitchFamily="49" charset="0"/>
              </a:rPr>
              <a:t>shiftSize</a:t>
            </a:r>
            <a:r>
              <a:rPr lang="en-US" dirty="0">
                <a:latin typeface="Consolas" panose="020B0609020204030204" pitchFamily="49" charset="0"/>
              </a:rPr>
              <a:t>))</a:t>
            </a: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
        <p:nvSpPr>
          <p:cNvPr id="4" name="Прямоугольник 3">
            <a:extLst>
              <a:ext uri="{FF2B5EF4-FFF2-40B4-BE49-F238E27FC236}">
                <a16:creationId xmlns:a16="http://schemas.microsoft.com/office/drawing/2014/main" id="{ABCC9CFF-068B-48FF-9695-32C17AA5EAE7}"/>
              </a:ext>
            </a:extLst>
          </p:cNvPr>
          <p:cNvSpPr/>
          <p:nvPr/>
        </p:nvSpPr>
        <p:spPr>
          <a:xfrm>
            <a:off x="10176600" y="1628775"/>
            <a:ext cx="720000" cy="720000"/>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C#</a:t>
            </a:r>
          </a:p>
        </p:txBody>
      </p:sp>
      <p:sp>
        <p:nvSpPr>
          <p:cNvPr id="5" name="Прямоугольник 4">
            <a:extLst>
              <a:ext uri="{FF2B5EF4-FFF2-40B4-BE49-F238E27FC236}">
                <a16:creationId xmlns:a16="http://schemas.microsoft.com/office/drawing/2014/main" id="{2F906A8B-BFE2-4785-9D2D-30929619EBCB}"/>
              </a:ext>
            </a:extLst>
          </p:cNvPr>
          <p:cNvSpPr/>
          <p:nvPr/>
        </p:nvSpPr>
        <p:spPr>
          <a:xfrm>
            <a:off x="10176533" y="4365104"/>
            <a:ext cx="720000" cy="720000"/>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JS</a:t>
            </a:r>
          </a:p>
        </p:txBody>
      </p:sp>
    </p:spTree>
    <p:extLst>
      <p:ext uri="{BB962C8B-B14F-4D97-AF65-F5344CB8AC3E}">
        <p14:creationId xmlns:p14="http://schemas.microsoft.com/office/powerpoint/2010/main" val="4129566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20000"/>
          </a:bodyPr>
          <a:lstStyle/>
          <a:p>
            <a:pPr marL="0" indent="0">
              <a:buNone/>
            </a:pPr>
            <a:r>
              <a:rPr lang="ru-RU" dirty="0"/>
              <a:t>А если мы хотим сделать это </a:t>
            </a:r>
            <a:r>
              <a:rPr lang="en-US" dirty="0">
                <a:solidFill>
                  <a:schemeClr val="accent1"/>
                </a:solidFill>
              </a:rPr>
              <a:t>In Place</a:t>
            </a:r>
            <a:r>
              <a:rPr lang="ru-RU" dirty="0"/>
              <a:t>, без выделения дополнительной памяти?</a:t>
            </a:r>
          </a:p>
          <a:p>
            <a:pPr marL="0" indent="0">
              <a:buNone/>
            </a:pPr>
            <a:endParaRPr lang="ru-RU" dirty="0"/>
          </a:p>
          <a:p>
            <a:pPr marL="0" indent="0">
              <a:buNone/>
            </a:pPr>
            <a:r>
              <a:rPr lang="en-US" b="1" dirty="0">
                <a:solidFill>
                  <a:srgbClr val="0000FF"/>
                </a:solidFill>
                <a:latin typeface="Consolas" panose="020B0609020204030204" pitchFamily="49" charset="0"/>
              </a:rPr>
              <a:t>void</a:t>
            </a:r>
            <a:r>
              <a:rPr lang="en-US" sz="3600" dirty="0">
                <a:latin typeface="Consolas" panose="020B0609020204030204" pitchFamily="49" charset="0"/>
              </a:rPr>
              <a:t> </a:t>
            </a:r>
            <a:r>
              <a:rPr lang="en-US" dirty="0">
                <a:latin typeface="Consolas" panose="020B0609020204030204" pitchFamily="49" charset="0"/>
              </a:rPr>
              <a:t>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29" indent="0">
              <a:buNone/>
            </a:pPr>
            <a:r>
              <a:rPr lang="en-US" dirty="0">
                <a:solidFill>
                  <a:srgbClr val="008000"/>
                </a:solidFill>
                <a:latin typeface="Consolas" panose="020B0609020204030204" pitchFamily="49" charset="0"/>
              </a:rPr>
              <a:t>//</a:t>
            </a:r>
            <a:r>
              <a:rPr lang="ru-RU" dirty="0">
                <a:solidFill>
                  <a:srgbClr val="008000"/>
                </a:solidFill>
                <a:latin typeface="Consolas" panose="020B0609020204030204" pitchFamily="49" charset="0"/>
              </a:rPr>
              <a:t>пример использования</a:t>
            </a:r>
            <a:endParaRPr lang="en-US" dirty="0">
              <a:solidFill>
                <a:srgbClr val="008000"/>
              </a:solidFill>
              <a:latin typeface="Consolas" panose="020B0609020204030204" pitchFamily="49" charset="0"/>
            </a:endParaRPr>
          </a:p>
          <a:p>
            <a:pPr marL="29" indent="0">
              <a:buNone/>
            </a:pPr>
            <a:r>
              <a:rPr lang="en-US" dirty="0" err="1">
                <a:solidFill>
                  <a:srgbClr val="0000FF"/>
                </a:solidFill>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 = </a:t>
            </a:r>
            <a:r>
              <a:rPr lang="en-US" dirty="0">
                <a:solidFill>
                  <a:srgbClr val="0000FF"/>
                </a:solidFill>
                <a:latin typeface="Consolas" panose="020B0609020204030204" pitchFamily="49" charset="0"/>
              </a:rPr>
              <a:t>new</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1,</a:t>
            </a:r>
            <a:r>
              <a:rPr lang="ru-RU" dirty="0">
                <a:latin typeface="Consolas" panose="020B0609020204030204" pitchFamily="49" charset="0"/>
              </a:rPr>
              <a:t> </a:t>
            </a:r>
            <a:r>
              <a:rPr lang="en-US" dirty="0">
                <a:latin typeface="Consolas" panose="020B0609020204030204" pitchFamily="49" charset="0"/>
              </a:rPr>
              <a:t>2,</a:t>
            </a:r>
            <a:r>
              <a:rPr lang="ru-RU" dirty="0">
                <a:latin typeface="Consolas" panose="020B0609020204030204" pitchFamily="49" charset="0"/>
              </a:rPr>
              <a:t> </a:t>
            </a:r>
            <a:r>
              <a:rPr lang="en-US" dirty="0">
                <a:latin typeface="Consolas" panose="020B0609020204030204" pitchFamily="49" charset="0"/>
              </a:rPr>
              <a:t>3,</a:t>
            </a:r>
            <a:r>
              <a:rPr lang="ru-RU" dirty="0">
                <a:latin typeface="Consolas" panose="020B0609020204030204" pitchFamily="49" charset="0"/>
              </a:rPr>
              <a:t> </a:t>
            </a:r>
            <a:r>
              <a:rPr lang="en-US" dirty="0">
                <a:latin typeface="Consolas" panose="020B0609020204030204" pitchFamily="49" charset="0"/>
              </a:rPr>
              <a:t>4,</a:t>
            </a:r>
            <a:r>
              <a:rPr lang="ru-RU" dirty="0">
                <a:latin typeface="Consolas" panose="020B0609020204030204" pitchFamily="49" charset="0"/>
              </a:rPr>
              <a:t> </a:t>
            </a:r>
            <a:r>
              <a:rPr lang="en-US" dirty="0">
                <a:latin typeface="Consolas" panose="020B0609020204030204" pitchFamily="49" charset="0"/>
              </a:rPr>
              <a:t>5</a:t>
            </a:r>
            <a:r>
              <a:rPr lang="ru-RU" dirty="0">
                <a:latin typeface="Consolas" panose="020B0609020204030204" pitchFamily="49" charset="0"/>
              </a:rPr>
              <a:t> </a:t>
            </a:r>
            <a:r>
              <a:rPr lang="en-US" dirty="0">
                <a:latin typeface="Consolas" panose="020B0609020204030204" pitchFamily="49" charset="0"/>
              </a:rPr>
              <a:t>};</a:t>
            </a:r>
          </a:p>
          <a:p>
            <a:pPr marL="29" indent="0">
              <a:buNone/>
            </a:pPr>
            <a:r>
              <a:rPr lang="en-US" dirty="0">
                <a:latin typeface="Consolas" panose="020B0609020204030204" pitchFamily="49" charset="0"/>
              </a:rPr>
              <a:t>Rotate(</a:t>
            </a:r>
            <a:r>
              <a:rPr lang="en-US" dirty="0" err="1">
                <a:latin typeface="Consolas" panose="020B0609020204030204" pitchFamily="49" charset="0"/>
              </a:rPr>
              <a:t>arr</a:t>
            </a:r>
            <a:r>
              <a:rPr lang="en-US" dirty="0">
                <a:latin typeface="Consolas" panose="020B0609020204030204" pitchFamily="49" charset="0"/>
              </a:rPr>
              <a:t>, 2);</a:t>
            </a:r>
          </a:p>
          <a:p>
            <a:pPr marL="29" indent="0">
              <a:buNone/>
            </a:pP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arr</a:t>
            </a:r>
            <a:r>
              <a:rPr lang="en-US" dirty="0">
                <a:solidFill>
                  <a:srgbClr val="008000"/>
                </a:solidFill>
                <a:latin typeface="Consolas" panose="020B0609020204030204" pitchFamily="49" charset="0"/>
              </a:rPr>
              <a:t> == {3,4,5,1,2}</a:t>
            </a:r>
          </a:p>
          <a:p>
            <a:pPr marL="0" indent="0">
              <a:buNone/>
            </a:pPr>
            <a:endParaRPr lang="en-US" dirty="0"/>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3535944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296" y="1490212"/>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dirty="0"/>
              <a:t>Reverse(array, 0, k-1);  // O(k)</a:t>
            </a:r>
          </a:p>
          <a:p>
            <a:pPr marL="0" indent="0">
              <a:buNone/>
            </a:pPr>
            <a:r>
              <a:rPr lang="en-US" dirty="0"/>
              <a:t>Reverse(array, k, n-1);  //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Не самоценно</a:t>
            </a:r>
          </a:p>
        </p:txBody>
      </p:sp>
      <p:sp>
        <p:nvSpPr>
          <p:cNvPr id="2" name="Заголовок 1"/>
          <p:cNvSpPr>
            <a:spLocks noGrp="1"/>
          </p:cNvSpPr>
          <p:nvPr>
            <p:ph type="title"/>
          </p:nvPr>
        </p:nvSpPr>
        <p:spPr/>
        <p:txBody>
          <a:bodyPr>
            <a:noAutofit/>
          </a:bodyPr>
          <a:lstStyle/>
          <a:p>
            <a:r>
              <a:rPr lang="ru-RU" sz="4000" dirty="0"/>
              <a:t>Маркеры плохой </a:t>
            </a:r>
            <a:r>
              <a:rPr lang="ru-RU" sz="4000" dirty="0" err="1"/>
              <a:t>компонуемости</a:t>
            </a:r>
            <a:endParaRPr lang="ru-RU" sz="4000" dirty="0"/>
          </a:p>
        </p:txBody>
      </p:sp>
    </p:spTree>
    <p:extLst>
      <p:ext uri="{BB962C8B-B14F-4D97-AF65-F5344CB8AC3E}">
        <p14:creationId xmlns:p14="http://schemas.microsoft.com/office/powerpoint/2010/main" val="831461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86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dirty="0"/>
              <a:t>Простота и понятность</a:t>
            </a:r>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Корректность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Расширяемость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Универсальность</a:t>
            </a:r>
          </a:p>
          <a:p>
            <a:pPr marL="0" indent="0">
              <a:buNone/>
            </a:pPr>
            <a:endParaRPr lang="ru-RU" dirty="0"/>
          </a:p>
        </p:txBody>
      </p:sp>
      <p:sp>
        <p:nvSpPr>
          <p:cNvPr id="2" name="Заголовок 1"/>
          <p:cNvSpPr>
            <a:spLocks noGrp="1"/>
          </p:cNvSpPr>
          <p:nvPr>
            <p:ph type="title"/>
          </p:nvPr>
        </p:nvSpPr>
        <p:spPr/>
        <p:txBody>
          <a:bodyPr>
            <a:noAutofit/>
          </a:bodyPr>
          <a:lstStyle/>
          <a:p>
            <a:r>
              <a:rPr lang="ru-RU" sz="4000" dirty="0"/>
              <a:t>Как заботиться о качестве кода?</a:t>
            </a:r>
          </a:p>
        </p:txBody>
      </p:sp>
    </p:spTree>
    <p:extLst>
      <p:ext uri="{BB962C8B-B14F-4D97-AF65-F5344CB8AC3E}">
        <p14:creationId xmlns:p14="http://schemas.microsoft.com/office/powerpoint/2010/main" val="249996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Помните про декомпозицию и </a:t>
            </a:r>
            <a:r>
              <a:rPr lang="ru-RU" dirty="0" err="1"/>
              <a:t>компонуемость</a:t>
            </a:r>
            <a:endParaRPr lang="ru-RU" dirty="0"/>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294647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Повторно-используемые примитивы:</a:t>
            </a:r>
            <a:endParaRPr lang="en-US" dirty="0"/>
          </a:p>
          <a:p>
            <a:r>
              <a:rPr lang="ru-RU" dirty="0"/>
              <a:t>Получить все цифры числа</a:t>
            </a:r>
          </a:p>
          <a:p>
            <a:pPr lvl="1"/>
            <a:r>
              <a:rPr lang="ru-RU" dirty="0"/>
              <a:t>Очевидно ли, в каком порядке возвращаются?</a:t>
            </a:r>
          </a:p>
          <a:p>
            <a:pPr lvl="1"/>
            <a:r>
              <a:rPr lang="ru-RU" dirty="0"/>
              <a:t>Куда положить метод, чтобы его нашли?</a:t>
            </a:r>
          </a:p>
          <a:p>
            <a:r>
              <a:rPr lang="ru-RU" dirty="0"/>
              <a:t>Посчитать взвешенную сумму</a:t>
            </a:r>
          </a:p>
          <a:p>
            <a:r>
              <a:rPr lang="ru-RU" dirty="0"/>
              <a:t>На сколько пострадала производительность? Критично ли это?</a:t>
            </a:r>
          </a:p>
          <a:p>
            <a:endParaRPr lang="en-US"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1682235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p>
        </p:txBody>
      </p:sp>
    </p:spTree>
    <p:extLst>
      <p:ext uri="{BB962C8B-B14F-4D97-AF65-F5344CB8AC3E}">
        <p14:creationId xmlns:p14="http://schemas.microsoft.com/office/powerpoint/2010/main" val="945960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a:t>
            </a:r>
            <a:r>
              <a:rPr lang="en-US" dirty="0" err="1"/>
              <a:t>pathfinder.cs</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8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развалится ли</a:t>
            </a:r>
            <a:br>
              <a:rPr lang="ru-RU" sz="4000" dirty="0"/>
            </a:br>
            <a:r>
              <a:rPr lang="ru-RU" sz="4000" dirty="0"/>
              <a:t>в многопоточной среде?</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2221952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pathfinder.JS</a:t>
            </a:r>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89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spcBef>
                <a:spcPts val="900"/>
              </a:spcBef>
              <a:buSzTx/>
              <a:buNone/>
              <a:defRPr sz="4000"/>
            </a:pPr>
            <a:r>
              <a:rPr lang="ru-RU" dirty="0"/>
              <a:t>Что произойдет, если будет</a:t>
            </a:r>
          </a:p>
          <a:p>
            <a:pPr marL="0" indent="0" algn="ctr">
              <a:spcBef>
                <a:spcPts val="900"/>
              </a:spcBef>
              <a:buSzTx/>
              <a:buNone/>
              <a:defRPr sz="4000"/>
            </a:pPr>
            <a:r>
              <a:rPr lang="ru-RU" dirty="0"/>
              <a:t> два экземпляра итераторов?</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318761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	</a:t>
            </a:r>
            <a:r>
              <a:rPr lang="en-US" b="1" dirty="0" err="1">
                <a:solidFill>
                  <a:schemeClr val="accent1"/>
                </a:solidFill>
                <a:latin typeface="Consolas" panose="020B0609020204030204" pitchFamily="49" charset="0"/>
                <a:cs typeface="Consolas" panose="020B0609020204030204" pitchFamily="49" charset="0"/>
              </a:rPr>
              <a:t>InputData</a:t>
            </a:r>
            <a:r>
              <a:rPr lang="en-US" b="1" dirty="0">
                <a:solidFill>
                  <a:schemeClr val="accent1"/>
                </a:solidFill>
                <a:latin typeface="Consolas" panose="020B0609020204030204" pitchFamily="49" charset="0"/>
                <a:cs typeface="Consolas" panose="020B0609020204030204" pitchFamily="49" charset="0"/>
              </a:rPr>
              <a:t>();</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Solve();</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OutputData</a:t>
            </a:r>
            <a:r>
              <a:rPr lang="en-US" b="1" dirty="0">
                <a:solidFill>
                  <a:schemeClr val="accent1"/>
                </a:solidFill>
                <a:latin typeface="Consolas" panose="020B0609020204030204" pitchFamily="49" charset="0"/>
                <a:cs typeface="Consolas" panose="020B0609020204030204" pitchFamily="49" charset="0"/>
              </a:rPr>
              <a:t>();</a:t>
            </a:r>
          </a:p>
          <a:p>
            <a:pPr marL="0" indent="0">
              <a:buNone/>
            </a:pPr>
            <a:r>
              <a:rPr lang="en-US" b="1" dirty="0">
                <a:solidFill>
                  <a:srgbClr val="027E17"/>
                </a:solidFill>
                <a:latin typeface="Consolas" panose="020B0609020204030204" pitchFamily="49" charset="0"/>
                <a:cs typeface="Consolas" panose="020B0609020204030204" pitchFamily="49" charset="0"/>
              </a:rPr>
              <a:t>     </a:t>
            </a:r>
          </a:p>
          <a:p>
            <a:pPr marL="0" indent="0">
              <a:buNone/>
            </a:pPr>
            <a:r>
              <a:rPr lang="en-US" b="1" dirty="0">
                <a:solidFill>
                  <a:srgbClr val="027E17"/>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data = </a:t>
            </a:r>
            <a:r>
              <a:rPr lang="en-US" b="1" dirty="0" err="1">
                <a:solidFill>
                  <a:schemeClr val="accent2"/>
                </a:solidFill>
                <a:latin typeface="Consolas" panose="020B0609020204030204" pitchFamily="49" charset="0"/>
                <a:cs typeface="Consolas" panose="020B0609020204030204" pitchFamily="49" charset="0"/>
              </a:rPr>
              <a:t>InputData</a:t>
            </a:r>
            <a:r>
              <a:rPr lang="en-US" b="1" dirty="0">
                <a:solidFill>
                  <a:schemeClr val="accent2"/>
                </a:solidFill>
                <a:latin typeface="Consolas" panose="020B0609020204030204" pitchFamily="49" charset="0"/>
                <a:cs typeface="Consolas" panose="020B0609020204030204" pitchFamily="49" charset="0"/>
              </a:rPr>
              <a:t>(“input.txt”);</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result = Solve(data);</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OutputData</a:t>
            </a:r>
            <a:r>
              <a:rPr lang="en-US" b="1" dirty="0">
                <a:solidFill>
                  <a:schemeClr val="accent2"/>
                </a:solidFill>
                <a:latin typeface="Consolas" panose="020B0609020204030204" pitchFamily="49" charset="0"/>
                <a:cs typeface="Consolas" panose="020B0609020204030204" pitchFamily="49" charset="0"/>
              </a:rPr>
              <a:t>(“output.txt”, result);</a:t>
            </a:r>
            <a:endParaRPr lang="ru-RU" b="1" dirty="0">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прячьте поток данных от читателя!</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1775868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649" y="2385109"/>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489292" y="549275"/>
            <a:ext cx="7287227"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2B91AF"/>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Удалить все заполненные строки</a:t>
            </a:r>
          </a:p>
        </p:txBody>
      </p:sp>
    </p:spTree>
    <p:extLst>
      <p:ext uri="{BB962C8B-B14F-4D97-AF65-F5344CB8AC3E}">
        <p14:creationId xmlns:p14="http://schemas.microsoft.com/office/powerpoint/2010/main" val="4006705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r>
              <a:rPr lang="ru-RU" b="1" dirty="0"/>
              <a:t>Простота и понятность.</a:t>
            </a:r>
            <a:r>
              <a:rPr lang="ru-RU" dirty="0"/>
              <a:t> Что в будущем инженер смог быстро разобраться и доработать компонент под изменившиеся требования.</a:t>
            </a:r>
          </a:p>
          <a:p>
            <a:r>
              <a:rPr lang="x-none" b="1" dirty="0"/>
              <a:t>Корректность.</a:t>
            </a:r>
            <a:r>
              <a:rPr lang="x-none" dirty="0"/>
              <a:t> Чтобы в будущем инженер своими правками случайно не сломал работоспособность системы.</a:t>
            </a:r>
          </a:p>
          <a:p>
            <a:r>
              <a:rPr lang="x-none" b="1" dirty="0"/>
              <a:t>Расширяемость.</a:t>
            </a:r>
            <a:r>
              <a:rPr lang="x-none" dirty="0"/>
              <a:t> Чтобы в будущем инженеру проще было вносить доработки под новые требования.</a:t>
            </a:r>
          </a:p>
          <a:p>
            <a:r>
              <a:rPr lang="x-none" b="1" dirty="0"/>
              <a:t>Универсальность.</a:t>
            </a:r>
            <a:r>
              <a:rPr lang="x-none" dirty="0"/>
              <a:t> Чтобы в будущем инженеру было проще использовать этот код в контексте другой задачи или проекта.</a:t>
            </a:r>
          </a:p>
          <a:p>
            <a:pPr marL="0" indent="0">
              <a:buNone/>
            </a:pPr>
            <a:endParaRPr lang="ru-RU" dirty="0"/>
          </a:p>
        </p:txBody>
      </p:sp>
      <p:sp>
        <p:nvSpPr>
          <p:cNvPr id="2" name="Заголовок 1"/>
          <p:cNvSpPr>
            <a:spLocks noGrp="1"/>
          </p:cNvSpPr>
          <p:nvPr>
            <p:ph type="title"/>
          </p:nvPr>
        </p:nvSpPr>
        <p:spPr/>
        <p:txBody>
          <a:bodyPr>
            <a:noAutofit/>
          </a:bodyPr>
          <a:lstStyle/>
          <a:p>
            <a:r>
              <a:rPr lang="ru-RU" dirty="0"/>
              <a:t>Зачем нужен чистый код?</a:t>
            </a:r>
          </a:p>
        </p:txBody>
      </p:sp>
    </p:spTree>
    <p:extLst>
      <p:ext uri="{BB962C8B-B14F-4D97-AF65-F5344CB8AC3E}">
        <p14:creationId xmlns:p14="http://schemas.microsoft.com/office/powerpoint/2010/main" val="376939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4" name="Прямоугольник 3"/>
          <p:cNvSpPr/>
          <p:nvPr/>
        </p:nvSpPr>
        <p:spPr>
          <a:xfrm>
            <a:off x="1295400" y="549275"/>
            <a:ext cx="9601200" cy="4708981"/>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ea typeface="Fira Code" panose="00000509000000000000" pitchFamily="49" charset="0"/>
              </a:rPr>
              <a:t>public</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void</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for</a:t>
            </a:r>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int</a:t>
            </a:r>
            <a:r>
              <a:rPr lang="es-ES" sz="20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   {</a:t>
            </a:r>
            <a:endParaRPr lang="en-US"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var</a:t>
            </a:r>
            <a:r>
              <a:rPr lang="en-US" sz="2000" dirty="0">
                <a:solidFill>
                  <a:srgbClr val="000000"/>
                </a:solidFill>
                <a:highlight>
                  <a:srgbClr val="FFFFFF"/>
                </a:highlight>
                <a:latin typeface="Consolas" panose="020B0609020204030204" pitchFamily="49" charset="0"/>
                <a:ea typeface="Fira Code" panose="00000509000000000000" pitchFamily="49" charset="0"/>
              </a:rPr>
              <a:t> full = </a:t>
            </a:r>
            <a:r>
              <a:rPr lang="en-US" sz="2000" dirty="0">
                <a:solidFill>
                  <a:srgbClr val="00007F"/>
                </a:solidFill>
                <a:highlight>
                  <a:srgbClr val="FFFFFF"/>
                </a:highlight>
                <a:latin typeface="Consolas" panose="020B0609020204030204" pitchFamily="49" charset="0"/>
                <a:ea typeface="Fira Code" panose="00000509000000000000" pitchFamily="49" charset="0"/>
              </a:rPr>
              <a:t>Enumerable</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2B91AF"/>
                </a:solidFill>
                <a:highlight>
                  <a:srgbClr val="FFFFFF"/>
                </a:highlight>
                <a:latin typeface="Consolas" panose="020B0609020204030204" pitchFamily="49" charset="0"/>
                <a:ea typeface="Fira Code" panose="00000509000000000000" pitchFamily="49" charset="0"/>
              </a:rPr>
              <a:t>Range</a:t>
            </a:r>
            <a:r>
              <a:rPr lang="en-US" sz="2000" dirty="0">
                <a:solidFill>
                  <a:srgbClr val="000000"/>
                </a:solidFill>
                <a:highlight>
                  <a:srgbClr val="FFFFFF"/>
                </a:highlight>
                <a:latin typeface="Consolas" panose="020B0609020204030204" pitchFamily="49" charset="0"/>
                <a:ea typeface="Fira Code" panose="00000509000000000000" pitchFamily="49" charset="0"/>
              </a:rPr>
              <a:t>(0, width).</a:t>
            </a:r>
            <a:r>
              <a:rPr lang="en-US" sz="2000" dirty="0">
                <a:solidFill>
                  <a:srgbClr val="2B91AF"/>
                </a:solidFill>
                <a:highlight>
                  <a:srgbClr val="FFFFFF"/>
                </a:highlight>
                <a:latin typeface="Consolas" panose="020B0609020204030204" pitchFamily="49" charset="0"/>
                <a:ea typeface="Fira Code" panose="00000509000000000000" pitchFamily="49" charset="0"/>
              </a:rPr>
              <a:t>All</a:t>
            </a:r>
            <a:r>
              <a:rPr lang="en-US" sz="2000" dirty="0">
                <a:solidFill>
                  <a:srgbClr val="000000"/>
                </a:solidFill>
                <a:highlight>
                  <a:srgbClr val="FFFFFF"/>
                </a:highlight>
                <a:latin typeface="Consolas" panose="020B0609020204030204" pitchFamily="49" charset="0"/>
                <a:ea typeface="Fira Code" panose="00000509000000000000" pitchFamily="49" charset="0"/>
              </a:rPr>
              <a:t>(x =&gt; filled[y][x]);</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if</a:t>
            </a:r>
            <a:r>
              <a:rPr lang="en-US" sz="2000" dirty="0">
                <a:solidFill>
                  <a:srgbClr val="000000"/>
                </a:solidFill>
                <a:highlight>
                  <a:srgbClr val="FFFFFF"/>
                </a:highlight>
                <a:latin typeface="Consolas" panose="020B0609020204030204" pitchFamily="49" charset="0"/>
                <a:ea typeface="Fira Code" panose="00000509000000000000" pitchFamily="49" charset="0"/>
              </a:rPr>
              <a:t> (!full) </a:t>
            </a:r>
            <a:r>
              <a:rPr lang="en-US" sz="2000" dirty="0">
                <a:solidFill>
                  <a:srgbClr val="0000FF"/>
                </a:solidFill>
                <a:highlight>
                  <a:srgbClr val="FFFFFF"/>
                </a:highlight>
                <a:latin typeface="Consolas" panose="020B0609020204030204" pitchFamily="49" charset="0"/>
                <a:ea typeface="Fira Code" panose="00000509000000000000" pitchFamily="49" charset="0"/>
              </a:rPr>
              <a:t>continue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y;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&lt; height-1;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][x] = filled[yy+1][x];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filled[height-1][x] = </a:t>
            </a:r>
            <a:r>
              <a:rPr lang="en-US" sz="2000" dirty="0">
                <a:solidFill>
                  <a:srgbClr val="0000FF"/>
                </a:solidFill>
                <a:highlight>
                  <a:srgbClr val="FFFFFF"/>
                </a:highlight>
                <a:latin typeface="Consolas" panose="020B0609020204030204" pitchFamily="49" charset="0"/>
                <a:ea typeface="Fira Code" panose="00000509000000000000" pitchFamily="49" charset="0"/>
              </a:rPr>
              <a:t>false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endParaRPr lang="ru-RU" sz="2000" dirty="0">
              <a:solidFill>
                <a:srgbClr val="000000"/>
              </a:solidFill>
              <a:highlight>
                <a:srgbClr val="FFFFFF"/>
              </a:highlight>
              <a:latin typeface="Consolas" panose="020B0609020204030204" pitchFamily="49" charset="0"/>
              <a:ea typeface="Fira Code" panose="00000509000000000000" pitchFamily="49" charset="0"/>
            </a:endParaRPr>
          </a:p>
        </p:txBody>
      </p:sp>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12969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295400" y="549275"/>
            <a:ext cx="9601200"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dirty="0" err="1">
                <a:solidFill>
                  <a:srgbClr val="000000"/>
                </a:solidFill>
                <a:latin typeface="Courier New" panose="02070309020205020404" pitchFamily="49" charset="0"/>
                <a:cs typeface="Courier New" panose="02070309020205020404" pitchFamily="49" charset="0"/>
              </a:rPr>
              <a:t>clearFullLines</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dirty="0">
                <a:solidFill>
                  <a:srgbClr val="000000"/>
                </a:solidFill>
                <a:latin typeface="Courier New" panose="02070309020205020404" pitchFamily="49" charset="0"/>
                <a:cs typeface="Courier New" panose="02070309020205020404" pitchFamily="49" charset="0"/>
              </a:rPr>
              <a:t>; y++)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full</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Array</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7A7A43"/>
                </a:solidFill>
                <a:latin typeface="Courier New" panose="02070309020205020404" pitchFamily="49" charset="0"/>
                <a:cs typeface="Courier New" panose="02070309020205020404" pitchFamily="49" charset="0"/>
              </a:rPr>
              <a:t>keys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7A7A43"/>
                </a:solidFill>
                <a:latin typeface="Courier New" panose="02070309020205020404" pitchFamily="49" charset="0"/>
                <a:cs typeface="Courier New" panose="02070309020205020404" pitchFamily="49" charset="0"/>
              </a:rPr>
              <a:t>every</a:t>
            </a:r>
            <a:r>
              <a:rPr lang="ru-RU" altLang="ru-RU" sz="2000" dirty="0">
                <a:solidFill>
                  <a:srgbClr val="000000"/>
                </a:solidFill>
                <a:latin typeface="Courier New" panose="02070309020205020404" pitchFamily="49" charset="0"/>
                <a:cs typeface="Courier New" panose="02070309020205020404" pitchFamily="49" charset="0"/>
              </a:rPr>
              <a:t>(x =&gt;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y</a:t>
            </a:r>
            <a:r>
              <a:rPr lang="ru-RU" altLang="ru-RU" sz="2000" dirty="0">
                <a:solidFill>
                  <a:srgbClr val="000000"/>
                </a:solidFill>
                <a:latin typeface="Courier New" panose="02070309020205020404" pitchFamily="49" charset="0"/>
                <a:cs typeface="Courier New" panose="02070309020205020404" pitchFamily="49" charset="0"/>
              </a:rPr>
              <a:t>][x])</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if</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full</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continue</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yy</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x++)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x++)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b="1" dirty="0" err="1">
                <a:solidFill>
                  <a:srgbClr val="000080"/>
                </a:solidFill>
                <a:latin typeface="Courier New" panose="02070309020205020404" pitchFamily="49" charset="0"/>
                <a:cs typeface="Courier New" panose="02070309020205020404" pitchFamily="49" charset="0"/>
              </a:rPr>
              <a:t>false</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endParaRPr lang="ru-RU" altLang="ru-RU" sz="4400" dirty="0">
              <a:latin typeface="Arial" panose="020B0604020202020204" pitchFamily="34"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8" name="Прямоугольник 7">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2" name="Rectangle 1">
            <a:extLst>
              <a:ext uri="{FF2B5EF4-FFF2-40B4-BE49-F238E27FC236}">
                <a16:creationId xmlns:a16="http://schemas.microsoft.com/office/drawing/2014/main" id="{D0C9582D-321A-4BAD-A342-1A629347169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1335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я так не объясняю</a:t>
            </a:r>
            <a:endParaRPr lang="en-US" dirty="0">
              <a:solidFill>
                <a:schemeClr val="accent1"/>
              </a:solidFill>
            </a:endParaRPr>
          </a:p>
        </p:txBody>
      </p:sp>
    </p:spTree>
    <p:extLst>
      <p:ext uri="{BB962C8B-B14F-4D97-AF65-F5344CB8AC3E}">
        <p14:creationId xmlns:p14="http://schemas.microsoft.com/office/powerpoint/2010/main" val="1246855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err="1">
                <a:solidFill>
                  <a:srgbClr val="0000FF"/>
                </a:solidFill>
                <a:highlight>
                  <a:srgbClr val="FFFFFF"/>
                </a:highlight>
                <a:latin typeface="Consolas" panose="020B0609020204030204" pitchFamily="49" charset="0"/>
                <a:ea typeface="Fira Code" panose="00000509000000000000" pitchFamily="49" charset="0"/>
              </a:rPr>
              <a:t>var</a:t>
            </a:r>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 = 0; </a:t>
            </a:r>
            <a:r>
              <a:rPr lang="en-US" sz="2800" dirty="0">
                <a:solidFill>
                  <a:srgbClr val="008000"/>
                </a:solidFill>
                <a:highlight>
                  <a:srgbClr val="FFFFFF"/>
                </a:highlight>
                <a:latin typeface="Consolas" panose="020B0609020204030204" pitchFamily="49" charset="0"/>
              </a:rPr>
              <a:t>//bottom</a:t>
            </a:r>
            <a:endParaRPr lang="en-US" sz="2800" i="1" dirty="0">
              <a:solidFill>
                <a:srgbClr val="00B05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while</a:t>
            </a:r>
            <a:r>
              <a:rPr lang="en-US" sz="2800" dirty="0">
                <a:solidFill>
                  <a:srgbClr val="000000"/>
                </a:solidFill>
                <a:highlight>
                  <a:srgbClr val="FFFFFF"/>
                </a:highlight>
                <a:latin typeface="Consolas" panose="020B0609020204030204" pitchFamily="49" charset="0"/>
                <a:ea typeface="Fira Code" panose="00000509000000000000" pitchFamily="49" charset="0"/>
              </a:rPr>
              <a:t> (y &lt; height)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else</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p>
          <a:p>
            <a:r>
              <a:rPr lang="ru-RU" sz="28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5" name="Прямоугольник 4">
            <a:extLst>
              <a:ext uri="{FF2B5EF4-FFF2-40B4-BE49-F238E27FC236}">
                <a16:creationId xmlns:a16="http://schemas.microsoft.com/office/drawing/2014/main" id="{E0A643F2-CE73-465C-8A30-4C064323F5A0}"/>
              </a:ext>
            </a:extLst>
          </p:cNvPr>
          <p:cNvSpPr/>
          <p:nvPr/>
        </p:nvSpPr>
        <p:spPr>
          <a:xfrm>
            <a:off x="9828925"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3360365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95400" y="549270"/>
            <a:ext cx="9601200"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400" i="1" dirty="0" err="1">
                <a:solidFill>
                  <a:srgbClr val="000000"/>
                </a:solidFill>
                <a:latin typeface="Courier New" panose="02070309020205020404" pitchFamily="49" charset="0"/>
                <a:cs typeface="Courier New" panose="02070309020205020404" pitchFamily="49" charset="0"/>
              </a:rPr>
              <a:t>clearFullLines</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let</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458383"/>
                </a:solidFill>
                <a:latin typeface="Courier New" panose="02070309020205020404" pitchFamily="49" charset="0"/>
                <a:cs typeface="Courier New" panose="02070309020205020404" pitchFamily="49" charset="0"/>
              </a:rPr>
              <a:t>y </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a:solidFill>
                  <a:srgbClr val="0000FF"/>
                </a:solidFill>
                <a:latin typeface="Courier New" panose="02070309020205020404" pitchFamily="49" charset="0"/>
                <a:cs typeface="Courier New" panose="02070309020205020404" pitchFamily="49" charset="0"/>
              </a:rPr>
              <a:t>0</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ru-RU" altLang="ru-RU" sz="2400" i="1" dirty="0" err="1">
                <a:solidFill>
                  <a:srgbClr val="808080"/>
                </a:solidFill>
                <a:latin typeface="Courier New" panose="02070309020205020404" pitchFamily="49" charset="0"/>
                <a:cs typeface="Courier New" panose="02070309020205020404" pitchFamily="49" charset="0"/>
              </a:rPr>
              <a:t>bottom</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while</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 </a:t>
            </a:r>
            <a:r>
              <a:rPr lang="ru-RU" altLang="ru-RU" sz="2400" dirty="0">
                <a:solidFill>
                  <a:srgbClr val="000000"/>
                </a:solidFill>
                <a:latin typeface="Courier New" panose="02070309020205020404" pitchFamily="49" charset="0"/>
                <a:cs typeface="Courier New" panose="02070309020205020404" pitchFamily="49" charset="0"/>
              </a:rPr>
              <a:t>&lt;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b="1" dirty="0" err="1">
                <a:solidFill>
                  <a:srgbClr val="660E7A"/>
                </a:solidFill>
                <a:latin typeface="Courier New" panose="02070309020205020404" pitchFamily="49" charset="0"/>
                <a:cs typeface="Courier New" panose="02070309020205020404" pitchFamily="49" charset="0"/>
              </a:rPr>
              <a:t>height</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if</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.lineIsFull</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.shiftDownAllLinesHigherThan</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.addEmptyLineOnTop</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 </a:t>
            </a:r>
            <a:r>
              <a:rPr lang="ru-RU" altLang="ru-RU" sz="2400" b="1" dirty="0" err="1">
                <a:solidFill>
                  <a:srgbClr val="000080"/>
                </a:solidFill>
                <a:latin typeface="Courier New" panose="02070309020205020404" pitchFamily="49" charset="0"/>
                <a:cs typeface="Courier New" panose="02070309020205020404" pitchFamily="49" charset="0"/>
              </a:rPr>
              <a:t>else</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endParaRPr lang="ru-RU" altLang="ru-RU" sz="2400" dirty="0">
              <a:latin typeface="Arial" panose="020B0604020202020204" pitchFamily="34"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7" name="Прямоугольник 6">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5E8752B1-0757-43F7-AFF6-1F516A5D8D41}"/>
              </a:ext>
            </a:extLst>
          </p:cNvPr>
          <p:cNvSpPr>
            <a:spLocks noChangeArrowheads="1"/>
          </p:cNvSpPr>
          <p:nvPr/>
        </p:nvSpPr>
        <p:spPr bwMode="auto">
          <a:xfrm>
            <a:off x="1559496" y="3926671"/>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14329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Autofit/>
          </a:bodyPr>
          <a:lstStyle/>
          <a:p>
            <a:pPr marL="0" indent="0">
              <a:buNone/>
            </a:pPr>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ClearFullLines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GetAllNotFullLines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 </a:t>
            </a:r>
            <a:r>
              <a:rPr lang="en-US" sz="2400" dirty="0">
                <a:solidFill>
                  <a:srgbClr val="800080"/>
                </a:solidFill>
                <a:highlight>
                  <a:srgbClr val="FFFFFF"/>
                </a:highlight>
                <a:latin typeface="Consolas" panose="020B0609020204030204" pitchFamily="49" charset="0"/>
              </a:rPr>
              <a:t>Height </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err="1">
                <a:solidFill>
                  <a:srgbClr val="800080"/>
                </a:solidFill>
                <a:highlight>
                  <a:srgbClr val="FFFFFF"/>
                </a:highlight>
                <a:latin typeface="Consolas" panose="020B0609020204030204" pitchFamily="49" charset="0"/>
              </a:rPr>
              <a:t>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CreateNewLinesArray</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a:t>
            </a:r>
            <a:r>
              <a:rPr lang="en-US" sz="2400" dirty="0">
                <a:solidFill>
                  <a:srgbClr val="800080"/>
                </a:solidFill>
                <a:highlight>
                  <a:srgbClr val="FFFFFF"/>
                </a:highlight>
                <a:latin typeface="Consolas" panose="020B0609020204030204" pitchFamily="49" charset="0"/>
              </a:rPr>
              <a:t>Width</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Score</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p>
          <a:p>
            <a:pPr marL="0" indent="0">
              <a:buNone/>
            </a:pPr>
            <a:endParaRPr lang="ru-RU" sz="2400" dirty="0"/>
          </a:p>
        </p:txBody>
      </p:sp>
      <p:sp>
        <p:nvSpPr>
          <p:cNvPr id="2" name="Заголовок 1"/>
          <p:cNvSpPr>
            <a:spLocks noGrp="1"/>
          </p:cNvSpPr>
          <p:nvPr>
            <p:ph type="title"/>
          </p:nvPr>
        </p:nvSpPr>
        <p:spPr/>
        <p:txBody>
          <a:bodyPr/>
          <a:lstStyle/>
          <a:p>
            <a:r>
              <a:rPr lang="en-US" dirty="0"/>
              <a:t>Immutable style</a:t>
            </a:r>
            <a:endParaRPr lang="ru-RU" dirty="0"/>
          </a:p>
        </p:txBody>
      </p:sp>
      <p:sp>
        <p:nvSpPr>
          <p:cNvPr id="7" name="Прямоугольник 6">
            <a:extLst>
              <a:ext uri="{FF2B5EF4-FFF2-40B4-BE49-F238E27FC236}">
                <a16:creationId xmlns:a16="http://schemas.microsoft.com/office/drawing/2014/main" id="{E0A643F2-CE73-465C-8A30-4C064323F5A0}"/>
              </a:ext>
            </a:extLst>
          </p:cNvPr>
          <p:cNvSpPr/>
          <p:nvPr/>
        </p:nvSpPr>
        <p:spPr>
          <a:xfrm>
            <a:off x="9816600" y="5229219"/>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17392762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Immutable style</a:t>
            </a:r>
            <a:endParaRPr lang="ru-RU" dirty="0"/>
          </a:p>
        </p:txBody>
      </p:sp>
      <p:sp>
        <p:nvSpPr>
          <p:cNvPr id="5" name="Rectangle 1"/>
          <p:cNvSpPr>
            <a:spLocks noChangeArrowheads="1"/>
          </p:cNvSpPr>
          <p:nvPr/>
        </p:nvSpPr>
        <p:spPr bwMode="auto">
          <a:xfrm>
            <a:off x="1295469" y="1628775"/>
            <a:ext cx="9601200"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dirty="0" err="1">
                <a:solidFill>
                  <a:srgbClr val="000000"/>
                </a:solidFill>
                <a:latin typeface="Courier New" panose="02070309020205020404" pitchFamily="49" charset="0"/>
                <a:cs typeface="Courier New" panose="02070309020205020404" pitchFamily="49" charset="0"/>
              </a:rPr>
              <a:t>clearFullLines</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.getAllNotFullLines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length</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newLinesArray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.createNewLinesArray</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return</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new</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Field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newLinesArray</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.score</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a:t>
            </a:r>
            <a:endParaRPr lang="ru-RU" altLang="ru-RU" sz="4400" dirty="0">
              <a:latin typeface="Arial" panose="020B0604020202020204" pitchFamily="34" charset="0"/>
            </a:endParaRPr>
          </a:p>
        </p:txBody>
      </p:sp>
      <p:sp>
        <p:nvSpPr>
          <p:cNvPr id="7" name="Прямоугольник 6">
            <a:extLst>
              <a:ext uri="{FF2B5EF4-FFF2-40B4-BE49-F238E27FC236}">
                <a16:creationId xmlns:a16="http://schemas.microsoft.com/office/drawing/2014/main" id="{D4B9A7FA-1F1B-423D-81C7-B548A1FD443F}"/>
              </a:ext>
            </a:extLst>
          </p:cNvPr>
          <p:cNvSpPr/>
          <p:nvPr/>
        </p:nvSpPr>
        <p:spPr>
          <a:xfrm>
            <a:off x="9816600" y="522920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CC35E46E-58C8-48C2-BE30-813D828268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4800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258901"/>
            <a:ext cx="8928992" cy="6340197"/>
          </a:xfrm>
          <a:prstGeom prst="rect">
            <a:avLst/>
          </a:prstGeom>
        </p:spPr>
        <p:txBody>
          <a:bodyPr wrap="square">
            <a:spAutoFit/>
          </a:bodyPr>
          <a:lstStyle/>
          <a:p>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2B91AF"/>
                </a:solidFill>
                <a:highlight>
                  <a:srgbClr val="FFFFFF"/>
                </a:highlight>
                <a:latin typeface="Consolas" panose="020B0609020204030204" pitchFamily="49" charset="0"/>
                <a:ea typeface="Fira Code" panose="00000509000000000000" pitchFamily="49" charset="0"/>
              </a:rPr>
              <a:t>CompareStacks</a:t>
            </a:r>
            <a:r>
              <a:rPr lang="en-US" sz="1400" dirty="0">
                <a:solidFill>
                  <a:srgbClr val="000000"/>
                </a:solidFill>
                <a:highlight>
                  <a:srgbClr val="FFFFFF"/>
                </a:highlight>
                <a:latin typeface="Consolas" panose="020B0609020204030204" pitchFamily="49" charset="0"/>
                <a:ea typeface="Fira Code" panose="00000509000000000000" pitchFamily="49" charset="0"/>
              </a:rPr>
              <a:t>(</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second, </a:t>
            </a:r>
            <a:r>
              <a:rPr lang="en-US" sz="1400" dirty="0">
                <a:solidFill>
                  <a:srgbClr val="0000FF"/>
                </a:solidFill>
                <a:highlight>
                  <a:srgbClr val="FFFFFF"/>
                </a:highlight>
                <a:latin typeface="Consolas" panose="020B0609020204030204" pitchFamily="49" charset="0"/>
                <a:ea typeface="Fira Code" panose="00000509000000000000" pitchFamily="49" charset="0"/>
              </a:rPr>
              <a:t>out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merged)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0;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2B91AF"/>
                </a:solidFill>
                <a:highlight>
                  <a:srgbClr val="FFFFFF"/>
                </a:highlight>
                <a:latin typeface="Consolas" panose="020B0609020204030204" pitchFamily="49" charset="0"/>
                <a:ea typeface="Fira Code" panose="00000509000000000000" pitchFamily="49" charset="0"/>
              </a:rPr>
              <a:t>EqualESTypes</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common = </a:t>
            </a:r>
            <a:r>
              <a:rPr lang="en-US" sz="1400" dirty="0" err="1">
                <a:solidFill>
                  <a:srgbClr val="2B91AF"/>
                </a:solidFill>
                <a:highlight>
                  <a:srgbClr val="FFFFFF"/>
                </a:highlight>
                <a:latin typeface="Consolas" panose="020B0609020204030204" pitchFamily="49" charset="0"/>
                <a:ea typeface="Fira Code" panose="00000509000000000000" pitchFamily="49" charset="0"/>
              </a:rPr>
              <a:t>FindCommonType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(common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new</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j = 0; j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++j)</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result[j] = first[j];</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common;</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else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endParaRPr lang="ru-RU" sz="1400" dirty="0">
              <a:solidFill>
                <a:srgbClr val="000000"/>
              </a:solidFill>
              <a:highlight>
                <a:srgbClr val="FFFFFF"/>
              </a:highlight>
              <a:latin typeface="Consolas" panose="020B0609020204030204" pitchFamily="49" charset="0"/>
              <a:ea typeface="Fira Code" panose="00000509000000000000" pitchFamily="49" charset="0"/>
            </a:endParaRP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Equal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result;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Equivalent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9451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28497" y="566143"/>
            <a:ext cx="8928992" cy="5262979"/>
          </a:xfrm>
          <a:prstGeom prst="rect">
            <a:avLst/>
          </a:prstGeom>
        </p:spPr>
        <p:txBody>
          <a:bodyPr wrap="square">
            <a:spAutoFit/>
          </a:bodyPr>
          <a:lstStyle/>
          <a:p>
            <a:pPr lvl="0" eaLnBrk="0" fontAlgn="base" hangingPunct="0">
              <a:spcBef>
                <a:spcPct val="0"/>
              </a:spcBef>
              <a:spcAft>
                <a:spcPct val="0"/>
              </a:spcAft>
            </a:pP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compareStacks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null</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for</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FF"/>
                </a:solidFill>
                <a:highlight>
                  <a:srgbClr val="FFFFFF"/>
                </a:highlight>
                <a:latin typeface="Courier New" panose="02070309020205020404" pitchFamily="49" charset="0"/>
                <a:cs typeface="Courier New" panose="02070309020205020404" pitchFamily="49" charset="0"/>
              </a:rPr>
              <a:t>0</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&lt; </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first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length</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.toCLIType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secondCLIType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.toCLIType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secondCLIType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.equalESTypes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.findCommonType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new</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ESType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first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length</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for</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FF"/>
                </a:solidFill>
                <a:highlight>
                  <a:srgbClr val="FFFFFF"/>
                </a:highlight>
                <a:latin typeface="Courier New" panose="02070309020205020404" pitchFamily="49" charset="0"/>
                <a:cs typeface="Courier New" panose="02070309020205020404" pitchFamily="49" charset="0"/>
              </a:rPr>
              <a:t>0</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&lt;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else</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equal</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ComparisonResult.equivalent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altLang="ru-RU" sz="2800" dirty="0">
              <a:highlight>
                <a:srgbClr val="FFFFFF"/>
              </a:highlight>
              <a:latin typeface="Arial" panose="020B0604020202020204" pitchFamily="34" charset="0"/>
            </a:endParaRP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
        <p:nvSpPr>
          <p:cNvPr id="6" name="Прямоугольник 5">
            <a:extLst>
              <a:ext uri="{FF2B5EF4-FFF2-40B4-BE49-F238E27FC236}">
                <a16:creationId xmlns:a16="http://schemas.microsoft.com/office/drawing/2014/main" id="{D4B9A7FA-1F1B-423D-81C7-B548A1FD443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2" name="Rectangle 1">
            <a:extLst>
              <a:ext uri="{FF2B5EF4-FFF2-40B4-BE49-F238E27FC236}">
                <a16:creationId xmlns:a16="http://schemas.microsoft.com/office/drawing/2014/main" id="{D175350D-9960-4642-B685-BA90762AD2B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E6A9C97-2E31-4F35-B289-89DB7D7A8C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8EB0C56A-1966-4F3F-B522-D50B91982B3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3785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solidFill>
                  <a:schemeClr val="tx1"/>
                </a:solidFill>
              </a:rPr>
              <a:t>Маркер </a:t>
            </a:r>
            <a:r>
              <a:rPr lang="ru-RU" dirty="0"/>
              <a:t>ох, хочу кофе</a:t>
            </a:r>
            <a:endParaRPr lang="en-US" dirty="0"/>
          </a:p>
        </p:txBody>
      </p:sp>
      <p:pic>
        <p:nvPicPr>
          <p:cNvPr id="1026" name="Picture 2" descr="https://s-media-cache-ak0.pinimg.com/236x/ee/84/3b/ee843ba0149017ccf6618d8c4fc82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124075"/>
            <a:ext cx="22479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Аккуратное форматирование</a:t>
            </a:r>
          </a:p>
          <a:p>
            <a:r>
              <a:rPr lang="ru-RU" dirty="0"/>
              <a:t>Соответствие принятому (в команде или </a:t>
            </a:r>
            <a:br>
              <a:rPr lang="ru-RU" dirty="0"/>
            </a:br>
            <a:r>
              <a:rPr lang="ru-RU" dirty="0"/>
              <a:t>в </a:t>
            </a:r>
            <a:r>
              <a:rPr lang="ru-RU" dirty="0" err="1"/>
              <a:t>комьюнити</a:t>
            </a:r>
            <a:r>
              <a:rPr lang="ru-RU" dirty="0"/>
              <a:t>) стилю оформления кода</a:t>
            </a:r>
          </a:p>
          <a:p>
            <a:r>
              <a:rPr lang="ru-RU" dirty="0"/>
              <a:t>Понятные имена методов и переменных</a:t>
            </a:r>
          </a:p>
          <a:p>
            <a:endParaRPr lang="ru-RU" dirty="0"/>
          </a:p>
        </p:txBody>
      </p:sp>
      <p:sp>
        <p:nvSpPr>
          <p:cNvPr id="2" name="Заголовок 1"/>
          <p:cNvSpPr>
            <a:spLocks noGrp="1"/>
          </p:cNvSpPr>
          <p:nvPr>
            <p:ph type="title"/>
          </p:nvPr>
        </p:nvSpPr>
        <p:spPr/>
        <p:txBody>
          <a:bodyPr/>
          <a:lstStyle/>
          <a:p>
            <a:r>
              <a:rPr lang="ru-RU" dirty="0"/>
              <a:t>Гигиенический минимум</a:t>
            </a:r>
          </a:p>
        </p:txBody>
      </p:sp>
    </p:spTree>
    <p:extLst>
      <p:ext uri="{BB962C8B-B14F-4D97-AF65-F5344CB8AC3E}">
        <p14:creationId xmlns:p14="http://schemas.microsoft.com/office/powerpoint/2010/main" val="487705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803401" y="260651"/>
            <a:ext cx="8796866" cy="5632311"/>
          </a:xfrm>
          <a:prstGeom prst="rect">
            <a:avLst/>
          </a:prstGeom>
        </p:spPr>
        <p:txBody>
          <a:bodyPr wrap="square">
            <a:spAutoFit/>
          </a:bodyPr>
          <a:lstStyle/>
          <a:p>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CompareStacks</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first,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second,</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out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merged)</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 first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Zip</a:t>
            </a:r>
            <a:r>
              <a:rPr lang="en-US" dirty="0">
                <a:solidFill>
                  <a:srgbClr val="000000"/>
                </a:solidFill>
                <a:highlight>
                  <a:srgbClr val="FFFFFF"/>
                </a:highlight>
                <a:latin typeface="Fira Code" panose="00000509000000000000" pitchFamily="49" charset="0"/>
                <a:ea typeface="Fira Code" panose="00000509000000000000" pitchFamily="49" charset="0"/>
              </a:rPr>
              <a:t>(second, </a:t>
            </a:r>
            <a:r>
              <a:rPr lang="en-US" dirty="0" err="1">
                <a:solidFill>
                  <a:srgbClr val="00007F"/>
                </a:solidFill>
                <a:highlight>
                  <a:srgbClr val="FFFFFF"/>
                </a:highlight>
                <a:latin typeface="Fira Code" panose="00000509000000000000" pitchFamily="49" charset="0"/>
                <a:ea typeface="Fira Code" panose="00000509000000000000" pitchFamily="49" charset="0"/>
              </a:rPr>
              <a:t>Tuple</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Create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ToList</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en-US" dirty="0">
              <a:solidFill>
                <a:srgbClr val="00B050"/>
              </a:solidFill>
              <a:highlight>
                <a:srgbClr val="FFFFFF"/>
              </a:highlight>
              <a:latin typeface="Fira Code" panose="00000509000000000000" pitchFamily="49" charset="0"/>
              <a:ea typeface="Fira Code" panose="00000509000000000000" pitchFamily="49" charset="0"/>
            </a:endParaRPr>
          </a:p>
          <a:p>
            <a:r>
              <a:rPr lang="ru-RU" dirty="0">
                <a:solidFill>
                  <a:srgbClr val="0000FF"/>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EqualESTypes</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Equal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CompatibleCLIType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    </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 =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Select</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GetCommonType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ToArray</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err="1">
                <a:solidFill>
                  <a:srgbClr val="2B91AF"/>
                </a:solidFill>
                <a:highlight>
                  <a:srgbClr val="FFFFFF"/>
                </a:highlight>
                <a:latin typeface="Fira Code" panose="00000509000000000000" pitchFamily="49" charset="0"/>
                <a:ea typeface="Fira Code" panose="00000509000000000000" pitchFamily="49" charset="0"/>
              </a:rPr>
              <a:t>Any</a:t>
            </a:r>
            <a:r>
              <a:rPr lang="en-US" dirty="0">
                <a:solidFill>
                  <a:srgbClr val="000000"/>
                </a:solidFill>
                <a:highlight>
                  <a:srgbClr val="FFFFFF"/>
                </a:highlight>
                <a:latin typeface="Fira Code" panose="00000509000000000000" pitchFamily="49" charset="0"/>
                <a:ea typeface="Fira Code" panose="00000509000000000000" pitchFamily="49" charset="0"/>
              </a:rPr>
              <a:t>(t =&gt; t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Equivalent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a:t>
            </a:r>
          </a:p>
        </p:txBody>
      </p:sp>
      <p:sp>
        <p:nvSpPr>
          <p:cNvPr id="5" name="Прямоугольник 4">
            <a:extLst>
              <a:ext uri="{FF2B5EF4-FFF2-40B4-BE49-F238E27FC236}">
                <a16:creationId xmlns:a16="http://schemas.microsoft.com/office/drawing/2014/main" id="{8DBAD9E2-8946-4BE2-95C8-3F4BF9E384F3}"/>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29597303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697567" y="549275"/>
            <a:ext cx="8796866" cy="3970318"/>
          </a:xfrm>
          <a:prstGeom prst="rect">
            <a:avLst/>
          </a:prstGeom>
        </p:spPr>
        <p:txBody>
          <a:bodyPr wrap="square">
            <a:spAutoFit/>
          </a:bodyPr>
          <a:lstStyle/>
          <a:p>
            <a:pPr lvl="0" eaLnBrk="0" fontAlgn="base" hangingPunct="0">
              <a:spcBef>
                <a:spcPct val="0"/>
              </a:spcBef>
              <a:spcAft>
                <a:spcPct val="0"/>
              </a:spcAft>
            </a:pP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compareStacks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a:solidFill>
                  <a:srgbClr val="7A7A43"/>
                </a:solidFill>
                <a:highlight>
                  <a:srgbClr val="FFFFFF"/>
                </a:highlight>
                <a:latin typeface="Courier New" panose="02070309020205020404" pitchFamily="49" charset="0"/>
                <a:cs typeface="Courier New" panose="02070309020205020404" pitchFamily="49" charset="0"/>
              </a:rPr>
              <a:t>_</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zip</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every</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.equalESTypes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equal</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every</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.compatibleCLIType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map</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.getCommonType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some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(t =&gt; t ===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null</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merged</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ComparisonResult.equivalent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endParaRPr lang="ru-RU" altLang="ru-RU" sz="4000" dirty="0">
              <a:highlight>
                <a:srgbClr val="FFFFFF"/>
              </a:highlight>
              <a:latin typeface="Arial" panose="020B0604020202020204" pitchFamily="34" charset="0"/>
            </a:endParaRPr>
          </a:p>
        </p:txBody>
      </p:sp>
      <p:sp>
        <p:nvSpPr>
          <p:cNvPr id="7" name="Прямоугольник 6">
            <a:extLst>
              <a:ext uri="{FF2B5EF4-FFF2-40B4-BE49-F238E27FC236}">
                <a16:creationId xmlns:a16="http://schemas.microsoft.com/office/drawing/2014/main" id="{49FA5E4B-278A-4D34-82E8-6F35ABECDC8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5A28E60A-84A7-4D63-9BB6-8738B93233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6377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Скрытый поток данных</a:t>
            </a:r>
          </a:p>
          <a:p>
            <a:pPr marL="514350" indent="-514350">
              <a:buFont typeface="+mj-lt"/>
              <a:buAutoNum type="arabicPeriod"/>
            </a:pPr>
            <a:r>
              <a:rPr lang="ru-RU" dirty="0"/>
              <a:t>Я так не объясняю</a:t>
            </a:r>
          </a:p>
          <a:p>
            <a:pPr marL="514350" indent="-514350">
              <a:buFont typeface="+mj-lt"/>
              <a:buAutoNum type="arabicPeriod"/>
            </a:pPr>
            <a:r>
              <a:rPr lang="ru-RU" dirty="0"/>
              <a:t>Ох, хочу кофе</a:t>
            </a:r>
            <a:endParaRPr lang="en-US" dirty="0"/>
          </a:p>
          <a:p>
            <a:pPr marL="514350" indent="-514350">
              <a:buFont typeface="+mj-lt"/>
              <a:buAutoNum type="arabicPeriod"/>
            </a:pPr>
            <a:r>
              <a:rPr lang="ru-RU" dirty="0"/>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dirty="0"/>
              <a:t>Маркеры плохой читаемости</a:t>
            </a:r>
          </a:p>
        </p:txBody>
      </p:sp>
    </p:spTree>
    <p:extLst>
      <p:ext uri="{BB962C8B-B14F-4D97-AF65-F5344CB8AC3E}">
        <p14:creationId xmlns:p14="http://schemas.microsoft.com/office/powerpoint/2010/main" val="20825552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dirty="0"/>
              <a:t>Приведите в порядок класс </a:t>
            </a:r>
            <a:r>
              <a:rPr lang="ru-RU" sz="2400" dirty="0" err="1">
                <a:solidFill>
                  <a:schemeClr val="accent1"/>
                </a:solidFill>
              </a:rPr>
              <a:t>ChessProblem.cs</a:t>
            </a:r>
            <a:endParaRPr lang="ru-RU" sz="2400" dirty="0"/>
          </a:p>
          <a:p>
            <a:pPr marL="0" indent="0">
              <a:buNone/>
            </a:pPr>
            <a:r>
              <a:rPr lang="ru-RU" sz="2400" dirty="0"/>
              <a:t>Если для этого потребуется изменить другие классы проекта — </a:t>
            </a:r>
            <a:r>
              <a:rPr lang="ru-RU" sz="2400" dirty="0">
                <a:solidFill>
                  <a:schemeClr val="accent1"/>
                </a:solidFill>
              </a:rPr>
              <a:t>делайте это</a:t>
            </a:r>
          </a:p>
          <a:p>
            <a:pPr marL="0" indent="0">
              <a:buNone/>
            </a:pPr>
            <a:r>
              <a:rPr lang="ru-RU" sz="2400" dirty="0"/>
              <a:t>Проверяйте, что вы ничего не сломали с помощью теста </a:t>
            </a:r>
            <a:r>
              <a:rPr lang="ru-RU" sz="2400" dirty="0" err="1">
                <a:solidFill>
                  <a:schemeClr val="accent1"/>
                </a:solidFill>
              </a:rPr>
              <a:t>ChessProblem_Test</a:t>
            </a:r>
            <a:endParaRPr lang="en-US" sz="2400" dirty="0">
              <a:solidFill>
                <a:schemeClr val="accent1"/>
              </a:solidFill>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Investigation 5 min</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dirty="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Pair Ping Pong</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dirty="0">
                  <a:solidFill>
                    <a:srgbClr val="000000"/>
                  </a:solidFill>
                  <a:latin typeface="Segoe UI" panose="020B0502040204020203" pitchFamily="34" charset="0"/>
                  <a:cs typeface="Segoe UI" panose="020B0502040204020203" pitchFamily="34" charset="0"/>
                </a:rPr>
                <a:t>driver</a:t>
              </a:r>
              <a:endParaRPr lang="en-US" sz="2400" dirty="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7ACDAE3-1CFC-4F99-9E45-58F13F63E79C}"/>
              </a:ext>
            </a:extLst>
          </p:cNvPr>
          <p:cNvSpPr>
            <a:spLocks noGrp="1"/>
          </p:cNvSpPr>
          <p:nvPr>
            <p:ph sz="quarter" idx="13"/>
          </p:nvPr>
        </p:nvSpPr>
        <p:spPr/>
        <p:txBody>
          <a:bodyPr>
            <a:normAutofit fontScale="70000" lnSpcReduction="20000"/>
          </a:bodyPr>
          <a:lstStyle/>
          <a:p>
            <a:pPr marL="0" indent="0">
              <a:buNone/>
            </a:pPr>
            <a:r>
              <a:rPr lang="en-US" sz="3400" dirty="0">
                <a:solidFill>
                  <a:schemeClr val="accent1"/>
                </a:solidFill>
              </a:rPr>
              <a:t>Decomposition</a:t>
            </a:r>
            <a:endParaRPr lang="ru-RU" sz="3400" dirty="0">
              <a:solidFill>
                <a:schemeClr val="accent1"/>
              </a:solidFill>
            </a:endParaRPr>
          </a:p>
          <a:p>
            <a:r>
              <a:rPr lang="ru-RU" sz="3400" dirty="0"/>
              <a:t>Нарушение </a:t>
            </a:r>
            <a:r>
              <a:rPr lang="en-US" sz="3400" dirty="0"/>
              <a:t>SRP</a:t>
            </a:r>
            <a:endParaRPr lang="ru-RU" sz="3400" dirty="0"/>
          </a:p>
          <a:p>
            <a:r>
              <a:rPr lang="ru-RU" sz="3400" dirty="0"/>
              <a:t>Слишком длинный метод / класс</a:t>
            </a:r>
          </a:p>
          <a:p>
            <a:r>
              <a:rPr lang="ru-RU" sz="3400" dirty="0"/>
              <a:t>Слишком общее / сложное название метода</a:t>
            </a:r>
          </a:p>
          <a:p>
            <a:pPr marL="0" indent="0">
              <a:buNone/>
            </a:pPr>
            <a:endParaRPr lang="ru-RU" sz="2600" dirty="0"/>
          </a:p>
          <a:p>
            <a:pPr marL="0" indent="0">
              <a:buNone/>
            </a:pPr>
            <a:r>
              <a:rPr lang="en-US" sz="3400" dirty="0">
                <a:solidFill>
                  <a:schemeClr val="accent1"/>
                </a:solidFill>
              </a:rPr>
              <a:t>Composability</a:t>
            </a:r>
            <a:endParaRPr lang="ru-RU" sz="3400" dirty="0">
              <a:solidFill>
                <a:schemeClr val="accent1"/>
              </a:solidFill>
            </a:endParaRPr>
          </a:p>
          <a:p>
            <a:r>
              <a:rPr lang="ru-RU" sz="3400" dirty="0" err="1"/>
              <a:t>Переиспользуемость</a:t>
            </a:r>
            <a:endParaRPr lang="en-US" sz="3400" dirty="0"/>
          </a:p>
          <a:p>
            <a:r>
              <a:rPr lang="ru-RU" sz="3400" dirty="0"/>
              <a:t>Не самоценно</a:t>
            </a:r>
          </a:p>
          <a:p>
            <a:pPr marL="0" indent="0">
              <a:buNone/>
            </a:pPr>
            <a:endParaRPr lang="ru-RU" sz="2600" dirty="0"/>
          </a:p>
          <a:p>
            <a:pPr marL="0" indent="0">
              <a:buNone/>
            </a:pPr>
            <a:r>
              <a:rPr lang="en-US" sz="3400" dirty="0">
                <a:solidFill>
                  <a:schemeClr val="accent1"/>
                </a:solidFill>
              </a:rPr>
              <a:t>Readability</a:t>
            </a:r>
            <a:endParaRPr lang="ru-RU" sz="3400" dirty="0">
              <a:solidFill>
                <a:schemeClr val="accent1"/>
              </a:solidFill>
            </a:endParaRPr>
          </a:p>
          <a:p>
            <a:r>
              <a:rPr lang="ru-RU" sz="3400" dirty="0"/>
              <a:t>Скрытый поток данных</a:t>
            </a:r>
          </a:p>
          <a:p>
            <a:r>
              <a:rPr lang="ru-RU" sz="3400" dirty="0"/>
              <a:t>Я так не объясняю / Ох, хочу кофе</a:t>
            </a:r>
            <a:endParaRPr lang="en-US" sz="3400" dirty="0"/>
          </a:p>
          <a:p>
            <a:r>
              <a:rPr lang="ru-RU" sz="3400" dirty="0"/>
              <a:t>Чрезмерная навигация по коду</a:t>
            </a:r>
          </a:p>
        </p:txBody>
      </p:sp>
      <p:sp>
        <p:nvSpPr>
          <p:cNvPr id="3" name="Заголовок 2">
            <a:extLst>
              <a:ext uri="{FF2B5EF4-FFF2-40B4-BE49-F238E27FC236}">
                <a16:creationId xmlns:a16="http://schemas.microsoft.com/office/drawing/2014/main" id="{D1923B6C-4BA7-4B51-BE13-C776BE3D6485}"/>
              </a:ext>
            </a:extLst>
          </p:cNvPr>
          <p:cNvSpPr>
            <a:spLocks noGrp="1"/>
          </p:cNvSpPr>
          <p:nvPr>
            <p:ph type="title"/>
          </p:nvPr>
        </p:nvSpPr>
        <p:spPr/>
        <p:txBody>
          <a:bodyPr/>
          <a:lstStyle/>
          <a:p>
            <a:r>
              <a:rPr lang="ru-RU" dirty="0"/>
              <a:t>Какие маркеры заметили?</a:t>
            </a:r>
            <a:endParaRPr lang="en-US" dirty="0"/>
          </a:p>
        </p:txBody>
      </p:sp>
    </p:spTree>
    <p:extLst>
      <p:ext uri="{BB962C8B-B14F-4D97-AF65-F5344CB8AC3E}">
        <p14:creationId xmlns:p14="http://schemas.microsoft.com/office/powerpoint/2010/main" val="36992178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Сделать более явным поток данных:</a:t>
            </a:r>
          </a:p>
          <a:p>
            <a:pPr lvl="1"/>
            <a:r>
              <a:rPr lang="ru-RU" dirty="0"/>
              <a:t>Убрать все поля, передавать аргументы в метод</a:t>
            </a:r>
          </a:p>
          <a:p>
            <a:pPr lvl="1"/>
            <a:r>
              <a:rPr lang="ru-RU" dirty="0"/>
              <a:t>Удалить </a:t>
            </a:r>
            <a:r>
              <a:rPr lang="en-US" dirty="0" err="1"/>
              <a:t>LoadFrom</a:t>
            </a:r>
            <a:r>
              <a:rPr lang="ru-RU" dirty="0"/>
              <a:t> (и доработать тесты)</a:t>
            </a:r>
          </a:p>
          <a:p>
            <a:r>
              <a:rPr lang="ru-RU" dirty="0"/>
              <a:t>Найти и использовать </a:t>
            </a:r>
            <a:r>
              <a:rPr lang="en-US" dirty="0" err="1"/>
              <a:t>PerformMove</a:t>
            </a:r>
            <a:endParaRPr lang="ru-RU" dirty="0"/>
          </a:p>
          <a:p>
            <a:r>
              <a:rPr lang="ru-RU" dirty="0"/>
              <a:t>Выделить </a:t>
            </a:r>
            <a:r>
              <a:rPr lang="en-US" dirty="0" err="1"/>
              <a:t>HasSafeMoves</a:t>
            </a:r>
            <a:endParaRPr lang="ru-RU" dirty="0"/>
          </a:p>
          <a:p>
            <a:r>
              <a:rPr lang="ru-RU" dirty="0"/>
              <a:t>Обобщить пару </a:t>
            </a:r>
            <a:r>
              <a:rPr lang="en-US" dirty="0" err="1"/>
              <a:t>foreach</a:t>
            </a:r>
            <a:r>
              <a:rPr lang="ru-RU" dirty="0"/>
              <a:t> в </a:t>
            </a:r>
            <a:r>
              <a:rPr lang="en-US" dirty="0" err="1"/>
              <a:t>HasMoves</a:t>
            </a:r>
            <a:endParaRPr lang="en-US" dirty="0"/>
          </a:p>
          <a:p>
            <a:r>
              <a:rPr lang="ru-RU" dirty="0"/>
              <a:t>Обобщить для любого цвета, не только белого</a:t>
            </a:r>
          </a:p>
        </p:txBody>
      </p:sp>
      <p:sp>
        <p:nvSpPr>
          <p:cNvPr id="2" name="Заголовок 1"/>
          <p:cNvSpPr>
            <a:spLocks noGrp="1"/>
          </p:cNvSpPr>
          <p:nvPr>
            <p:ph type="title"/>
          </p:nvPr>
        </p:nvSpPr>
        <p:spPr/>
        <p:txBody>
          <a:bodyPr/>
          <a:lstStyle/>
          <a:p>
            <a:r>
              <a:rPr lang="ru-RU" dirty="0">
                <a:solidFill>
                  <a:schemeClr val="tx1"/>
                </a:solidFill>
              </a:rPr>
              <a:t>Разбор задачи</a:t>
            </a:r>
            <a:r>
              <a:rPr lang="ru-RU" dirty="0"/>
              <a:t> </a:t>
            </a:r>
            <a:r>
              <a:rPr lang="en-US" dirty="0"/>
              <a:t>Chess</a:t>
            </a:r>
            <a:endParaRPr lang="ru-RU" dirty="0"/>
          </a:p>
        </p:txBody>
      </p:sp>
    </p:spTree>
    <p:extLst>
      <p:ext uri="{BB962C8B-B14F-4D97-AF65-F5344CB8AC3E}">
        <p14:creationId xmlns:p14="http://schemas.microsoft.com/office/powerpoint/2010/main" val="14473432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dirty="0"/>
              <a:t>Чистый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dirty="0"/>
              <a:t>Реальный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lgn="ctr">
              <a:buNone/>
            </a:pPr>
            <a:r>
              <a:rPr lang="ru-RU" sz="3600" dirty="0"/>
              <a:t>Оставь место стоянки чище,</a:t>
            </a:r>
            <a:br>
              <a:rPr lang="ru-RU" sz="3600" dirty="0"/>
            </a:br>
            <a:r>
              <a:rPr lang="ru-RU" sz="3600" dirty="0"/>
              <a:t>чем оно было до твоего прихода</a:t>
            </a:r>
            <a:endParaRPr lang="ru-RU" dirty="0"/>
          </a:p>
        </p:txBody>
      </p:sp>
      <p:sp>
        <p:nvSpPr>
          <p:cNvPr id="3" name="Заголовок 2"/>
          <p:cNvSpPr>
            <a:spLocks noGrp="1"/>
          </p:cNvSpPr>
          <p:nvPr>
            <p:ph type="title"/>
          </p:nvPr>
        </p:nvSpPr>
        <p:spPr/>
        <p:txBody>
          <a:bodyPr/>
          <a:lstStyle/>
          <a:p>
            <a:r>
              <a:rPr lang="ru-RU" dirty="0"/>
              <a:t>Правило бойскаута</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3778123"/>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Следуйте</a:t>
            </a:r>
            <a:br>
              <a:rPr lang="ru-RU" dirty="0"/>
            </a:br>
            <a:r>
              <a:rPr lang="ru-RU" dirty="0"/>
              <a:t>Правилу бойскаута</a:t>
            </a:r>
            <a:br>
              <a:rPr lang="ru-RU" dirty="0"/>
            </a:br>
            <a:r>
              <a:rPr lang="ru-RU" dirty="0"/>
              <a:t>в </a:t>
            </a:r>
            <a:r>
              <a:rPr lang="ru-RU"/>
              <a:t>течение МЕСЯЦА</a:t>
            </a:r>
            <a:endParaRPr lang="en-US" dirty="0"/>
          </a:p>
        </p:txBody>
      </p:sp>
    </p:spTree>
    <p:extLst>
      <p:ext uri="{BB962C8B-B14F-4D97-AF65-F5344CB8AC3E}">
        <p14:creationId xmlns:p14="http://schemas.microsoft.com/office/powerpoint/2010/main" val="263146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5C57D83-92E5-416E-A37C-8E6508A15768}"/>
              </a:ext>
            </a:extLst>
          </p:cNvPr>
          <p:cNvSpPr>
            <a:spLocks noGrp="1"/>
          </p:cNvSpPr>
          <p:nvPr>
            <p:ph sz="quarter" idx="13"/>
          </p:nvPr>
        </p:nvSpPr>
        <p:spPr/>
        <p:txBody>
          <a:bodyPr/>
          <a:lstStyle/>
          <a:p>
            <a:pPr marL="0" indent="0">
              <a:buNone/>
            </a:pPr>
            <a:r>
              <a:rPr lang="ru-RU" dirty="0"/>
              <a:t>У каждого модуля должна быть лишь одна реалистичная причина для изменения</a:t>
            </a:r>
            <a:endParaRPr lang="en-US" dirty="0"/>
          </a:p>
          <a:p>
            <a:pPr marL="0" indent="0">
              <a:buNone/>
            </a:pPr>
            <a:endParaRPr lang="en-US" dirty="0"/>
          </a:p>
          <a:p>
            <a:r>
              <a:rPr lang="ru-RU" dirty="0"/>
              <a:t>Что может быть модулем?</a:t>
            </a:r>
          </a:p>
          <a:p>
            <a:r>
              <a:rPr lang="ru-RU" dirty="0"/>
              <a:t>Влияет ли на конфликты при </a:t>
            </a:r>
            <a:r>
              <a:rPr lang="en-US" dirty="0"/>
              <a:t>merge </a:t>
            </a:r>
            <a:r>
              <a:rPr lang="ru-RU" dirty="0"/>
              <a:t>в </a:t>
            </a:r>
            <a:r>
              <a:rPr lang="en-US" dirty="0"/>
              <a:t>VCS</a:t>
            </a:r>
            <a:r>
              <a:rPr lang="ru-RU" dirty="0"/>
              <a:t>?</a:t>
            </a:r>
          </a:p>
          <a:p>
            <a:r>
              <a:rPr lang="ru-RU" dirty="0"/>
              <a:t>Достаточно ли</a:t>
            </a:r>
            <a:r>
              <a:rPr lang="en-US" dirty="0"/>
              <a:t> SRP</a:t>
            </a:r>
            <a:r>
              <a:rPr lang="ru-RU" dirty="0"/>
              <a:t>, чтобы получился хороший модуль?</a:t>
            </a:r>
            <a:endParaRPr lang="en-US" dirty="0"/>
          </a:p>
          <a:p>
            <a:pPr marL="0" indent="0">
              <a:buNone/>
            </a:pPr>
            <a:endParaRPr lang="en-US" dirty="0"/>
          </a:p>
        </p:txBody>
      </p:sp>
      <p:sp>
        <p:nvSpPr>
          <p:cNvPr id="3" name="Заголовок 2">
            <a:extLst>
              <a:ext uri="{FF2B5EF4-FFF2-40B4-BE49-F238E27FC236}">
                <a16:creationId xmlns:a16="http://schemas.microsoft.com/office/drawing/2014/main" id="{10BA32A1-A65C-4148-B45D-023D062AA6FE}"/>
              </a:ext>
            </a:extLst>
          </p:cNvPr>
          <p:cNvSpPr>
            <a:spLocks noGrp="1"/>
          </p:cNvSpPr>
          <p:nvPr>
            <p:ph type="title"/>
          </p:nvPr>
        </p:nvSpPr>
        <p:spPr/>
        <p:txBody>
          <a:bodyPr/>
          <a:lstStyle/>
          <a:p>
            <a:r>
              <a:rPr lang="ru-RU" dirty="0"/>
              <a:t>Что такое </a:t>
            </a:r>
            <a:r>
              <a:rPr lang="en-US" dirty="0"/>
              <a:t>SRP?</a:t>
            </a:r>
          </a:p>
        </p:txBody>
      </p:sp>
    </p:spTree>
    <p:extLst>
      <p:ext uri="{BB962C8B-B14F-4D97-AF65-F5344CB8AC3E}">
        <p14:creationId xmlns:p14="http://schemas.microsoft.com/office/powerpoint/2010/main" val="415832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sz="2800" dirty="0"/>
              <a:t>Найди в коде своего проекта</a:t>
            </a:r>
            <a:r>
              <a:rPr lang="en-US" sz="2800" dirty="0"/>
              <a:t> </a:t>
            </a:r>
            <a:r>
              <a:rPr lang="ru-RU" sz="2800" dirty="0"/>
              <a:t>пример</a:t>
            </a:r>
            <a:r>
              <a:rPr lang="en-US" sz="2800" dirty="0"/>
              <a:t> </a:t>
            </a:r>
            <a:r>
              <a:rPr lang="ru-RU" sz="2800" dirty="0"/>
              <a:t>неудачной декомпозиции с точки зрения «</a:t>
            </a:r>
            <a:r>
              <a:rPr lang="ru-RU" sz="2800" dirty="0" err="1"/>
              <a:t>переиспользуемости</a:t>
            </a:r>
            <a:r>
              <a:rPr lang="ru-RU" sz="2800" dirty="0"/>
              <a:t>»</a:t>
            </a:r>
          </a:p>
          <a:p>
            <a:r>
              <a:rPr lang="ru-RU" sz="2800" dirty="0"/>
              <a:t>Проведи </a:t>
            </a:r>
            <a:r>
              <a:rPr lang="ru-RU" sz="2800" dirty="0" err="1"/>
              <a:t>рефакторинг</a:t>
            </a:r>
            <a:endParaRPr lang="ru-RU" sz="2800" dirty="0"/>
          </a:p>
          <a:p>
            <a:r>
              <a:rPr lang="ru-RU" sz="2800" dirty="0"/>
              <a:t>Расскажи на следующем занятии (доклад 5-15 минут)</a:t>
            </a:r>
            <a:r>
              <a:rPr lang="ru-RU" sz="2800" dirty="0">
                <a:solidFill>
                  <a:schemeClr val="accent1"/>
                </a:solidFill>
              </a:rPr>
              <a:t>*</a:t>
            </a:r>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pPr marL="0" indent="0">
              <a:buNone/>
            </a:pPr>
            <a:r>
              <a:rPr lang="ru-RU" sz="2400" dirty="0">
                <a:solidFill>
                  <a:schemeClr val="accent1"/>
                </a:solidFill>
              </a:rPr>
              <a:t>*</a:t>
            </a:r>
            <a:r>
              <a:rPr lang="ru-RU" sz="2400" dirty="0"/>
              <a:t> Если вы из одного проекта, делайте в паре</a:t>
            </a:r>
          </a:p>
        </p:txBody>
      </p:sp>
      <p:sp>
        <p:nvSpPr>
          <p:cNvPr id="2" name="Заголовок 1"/>
          <p:cNvSpPr>
            <a:spLocks noGrp="1"/>
          </p:cNvSpPr>
          <p:nvPr>
            <p:ph type="title"/>
          </p:nvPr>
        </p:nvSpPr>
        <p:spPr/>
        <p:txBody>
          <a:bodyPr/>
          <a:lstStyle/>
          <a:p>
            <a:r>
              <a:rPr lang="ru-RU" dirty="0">
                <a:solidFill>
                  <a:schemeClr val="tx1"/>
                </a:solidFill>
              </a:rPr>
              <a:t>Спецзадание</a:t>
            </a:r>
            <a:r>
              <a:rPr lang="ru-RU" dirty="0"/>
              <a:t> </a:t>
            </a:r>
            <a:r>
              <a:rPr lang="en-US" dirty="0"/>
              <a:t>bad composability</a:t>
            </a:r>
            <a:endParaRPr lang="ru-RU" dirty="0"/>
          </a:p>
        </p:txBody>
      </p:sp>
    </p:spTree>
    <p:extLst>
      <p:ext uri="{BB962C8B-B14F-4D97-AF65-F5344CB8AC3E}">
        <p14:creationId xmlns:p14="http://schemas.microsoft.com/office/powerpoint/2010/main" val="42162109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E05C4A9-0667-45B8-AC59-85FD9C81BD21}"/>
              </a:ext>
            </a:extLst>
          </p:cNvPr>
          <p:cNvSpPr>
            <a:spLocks noGrp="1"/>
          </p:cNvSpPr>
          <p:nvPr>
            <p:ph sz="quarter" idx="13"/>
          </p:nvPr>
        </p:nvSpPr>
        <p:spPr/>
        <p:txBody>
          <a:bodyPr anchor="t">
            <a:normAutofit/>
          </a:bodyPr>
          <a:lstStyle/>
          <a:p>
            <a:pPr marL="0" indent="0">
              <a:buNone/>
            </a:pPr>
            <a:endParaRPr lang="en-US" dirty="0"/>
          </a:p>
          <a:p>
            <a:pPr marL="0" indent="0">
              <a:buNone/>
            </a:pPr>
            <a:endParaRPr lang="en-US" dirty="0"/>
          </a:p>
          <a:p>
            <a:pPr marL="0" indent="0">
              <a:buNone/>
            </a:pPr>
            <a:endParaRPr lang="en-US" dirty="0"/>
          </a:p>
          <a:p>
            <a:pPr marL="0" indent="0" algn="ctr">
              <a:buNone/>
            </a:pPr>
            <a:r>
              <a:rPr lang="ru-RU" sz="2800" dirty="0"/>
              <a:t>Заполни форму обратной связи по ссылке</a:t>
            </a:r>
          </a:p>
          <a:p>
            <a:pPr marL="0" indent="0" algn="ctr">
              <a:buNone/>
            </a:pPr>
            <a:r>
              <a:rPr lang="en-US" sz="2800" dirty="0">
                <a:hlinkClick r:id="rId2"/>
              </a:rPr>
              <a:t>http://bit.ly/kontur-courses-feedback</a:t>
            </a:r>
            <a:endParaRPr lang="ru-RU" sz="2800" dirty="0"/>
          </a:p>
          <a:p>
            <a:pPr marL="0" indent="0" algn="ctr">
              <a:buNone/>
            </a:pPr>
            <a:r>
              <a:rPr lang="ru-RU" sz="2800" dirty="0"/>
              <a:t>или</a:t>
            </a:r>
            <a:endParaRPr lang="en-US" sz="2800" dirty="0"/>
          </a:p>
          <a:p>
            <a:pPr marL="0" indent="0" algn="ctr">
              <a:buNone/>
            </a:pPr>
            <a:r>
              <a:rPr lang="ru-RU" sz="2800" dirty="0"/>
              <a:t>по ярлыку </a:t>
            </a:r>
            <a:r>
              <a:rPr lang="en-US" sz="2800" i="1" dirty="0">
                <a:solidFill>
                  <a:schemeClr val="accent1"/>
                </a:solidFill>
              </a:rPr>
              <a:t>feedback</a:t>
            </a:r>
            <a:r>
              <a:rPr lang="en-US" sz="2800" dirty="0"/>
              <a:t> </a:t>
            </a:r>
            <a:r>
              <a:rPr lang="ru-RU" sz="2800" dirty="0"/>
              <a:t>в корне репозитория</a:t>
            </a:r>
          </a:p>
        </p:txBody>
      </p:sp>
      <p:sp>
        <p:nvSpPr>
          <p:cNvPr id="3" name="Заголовок 2">
            <a:extLst>
              <a:ext uri="{FF2B5EF4-FFF2-40B4-BE49-F238E27FC236}">
                <a16:creationId xmlns:a16="http://schemas.microsoft.com/office/drawing/2014/main" id="{1B72F5E6-5086-4A59-ADDF-28C342BF771A}"/>
              </a:ext>
            </a:extLst>
          </p:cNvPr>
          <p:cNvSpPr>
            <a:spLocks noGrp="1"/>
          </p:cNvSpPr>
          <p:nvPr>
            <p:ph type="title"/>
          </p:nvPr>
        </p:nvSpPr>
        <p:spPr/>
        <p:txBody>
          <a:bodyPr/>
          <a:lstStyle/>
          <a:p>
            <a:r>
              <a:rPr lang="ru-RU" dirty="0"/>
              <a:t>Обратная связь</a:t>
            </a:r>
          </a:p>
        </p:txBody>
      </p:sp>
      <p:pic>
        <p:nvPicPr>
          <p:cNvPr id="5" name="Рисунок 4" descr="Речь">
            <a:extLst>
              <a:ext uri="{FF2B5EF4-FFF2-40B4-BE49-F238E27FC236}">
                <a16:creationId xmlns:a16="http://schemas.microsoft.com/office/drawing/2014/main" id="{4CD964C9-55F6-450A-94E0-4A3D7D08BC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3290" y="1622285"/>
            <a:ext cx="1825352" cy="1825352"/>
          </a:xfrm>
          <a:prstGeom prst="rect">
            <a:avLst/>
          </a:prstGeom>
        </p:spPr>
      </p:pic>
    </p:spTree>
    <p:extLst>
      <p:ext uri="{BB962C8B-B14F-4D97-AF65-F5344CB8AC3E}">
        <p14:creationId xmlns:p14="http://schemas.microsoft.com/office/powerpoint/2010/main" val="163551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pPr marL="514350" indent="-514350">
              <a:buAutoNum type="arabicPeriod"/>
            </a:pPr>
            <a:r>
              <a:rPr lang="en-US" dirty="0">
                <a:solidFill>
                  <a:schemeClr val="accent1"/>
                </a:solidFill>
              </a:rPr>
              <a:t>Decomposition</a:t>
            </a:r>
            <a:r>
              <a:rPr lang="en-US" dirty="0"/>
              <a:t> — </a:t>
            </a:r>
            <a:r>
              <a:rPr lang="ru-RU" dirty="0"/>
              <a:t>задача должна разбиваться на более простые подзадачи</a:t>
            </a:r>
          </a:p>
          <a:p>
            <a:pPr marL="514350" indent="-514350">
              <a:buAutoNum type="arabicPeriod"/>
            </a:pPr>
            <a:r>
              <a:rPr lang="en-US" dirty="0">
                <a:solidFill>
                  <a:schemeClr val="accent1"/>
                </a:solidFill>
              </a:rPr>
              <a:t>Composability</a:t>
            </a:r>
            <a:r>
              <a:rPr lang="ru-RU" dirty="0"/>
              <a:t> — подзадачи должны быть самоценны и вне контекста задачи</a:t>
            </a:r>
          </a:p>
          <a:p>
            <a:pPr marL="514350" indent="-514350">
              <a:buAutoNum type="arabicPeriod"/>
            </a:pPr>
            <a:r>
              <a:rPr lang="en-US" dirty="0">
                <a:solidFill>
                  <a:schemeClr val="accent1"/>
                </a:solidFill>
              </a:rPr>
              <a:t>Readability</a:t>
            </a:r>
            <a:r>
              <a:rPr lang="ru-RU" dirty="0"/>
              <a:t> — корректность кода модуля должна быть очевидна без изучения кода смежных модулей</a:t>
            </a:r>
            <a:endParaRPr lang="en-US" dirty="0"/>
          </a:p>
          <a:p>
            <a:pPr marL="514350" indent="-514350">
              <a:buAutoNum type="arabicPeriod"/>
            </a:pPr>
            <a:r>
              <a:rPr lang="en-US" dirty="0">
                <a:solidFill>
                  <a:schemeClr val="tx1">
                    <a:lumMod val="50000"/>
                    <a:lumOff val="50000"/>
                  </a:schemeClr>
                </a:solidFill>
              </a:rPr>
              <a:t>Protection</a:t>
            </a:r>
            <a:r>
              <a:rPr lang="en-US" dirty="0"/>
              <a:t> </a:t>
            </a:r>
            <a:r>
              <a:rPr lang="ru-RU" dirty="0"/>
              <a:t>—</a:t>
            </a:r>
            <a:r>
              <a:rPr lang="en-US" dirty="0"/>
              <a:t> </a:t>
            </a:r>
            <a:r>
              <a:rPr lang="ru-RU" dirty="0"/>
              <a:t>защита других модулей от ошибок, происходящих внутри модуля</a:t>
            </a:r>
          </a:p>
          <a:p>
            <a:pPr marL="0" indent="0">
              <a:buNone/>
            </a:pPr>
            <a:endParaRPr lang="ru-RU" dirty="0"/>
          </a:p>
          <a:p>
            <a:pPr marL="0" indent="0">
              <a:buNone/>
            </a:pPr>
            <a:endParaRPr lang="ru-RU" dirty="0"/>
          </a:p>
          <a:p>
            <a:pPr marL="0" indent="0">
              <a:buNone/>
            </a:pPr>
            <a:r>
              <a:rPr lang="en-US" dirty="0">
                <a:hlinkClick r:id="rId3"/>
              </a:rPr>
              <a:t>Object oriented software construction</a:t>
            </a:r>
            <a:r>
              <a:rPr lang="en-US" dirty="0"/>
              <a:t> by Meyer</a:t>
            </a:r>
            <a:endParaRPr lang="ru-RU" dirty="0"/>
          </a:p>
        </p:txBody>
      </p:sp>
      <p:sp>
        <p:nvSpPr>
          <p:cNvPr id="2" name="Заголовок 1"/>
          <p:cNvSpPr>
            <a:spLocks noGrp="1"/>
          </p:cNvSpPr>
          <p:nvPr>
            <p:ph type="title"/>
          </p:nvPr>
        </p:nvSpPr>
        <p:spPr/>
        <p:txBody>
          <a:bodyPr>
            <a:normAutofit fontScale="90000"/>
          </a:bodyPr>
          <a:lstStyle/>
          <a:p>
            <a:r>
              <a:rPr lang="en-US" dirty="0"/>
              <a:t>Modular Design</a:t>
            </a:r>
            <a:r>
              <a:rPr lang="ru-RU" dirty="0"/>
              <a:t> </a:t>
            </a:r>
            <a:r>
              <a:rPr lang="en-US" dirty="0"/>
              <a:t>Principles?</a:t>
            </a:r>
            <a:endParaRPr lang="ru-RU" dirty="0"/>
          </a:p>
        </p:txBody>
      </p:sp>
    </p:spTree>
    <p:extLst>
      <p:ext uri="{BB962C8B-B14F-4D97-AF65-F5344CB8AC3E}">
        <p14:creationId xmlns:p14="http://schemas.microsoft.com/office/powerpoint/2010/main" val="108527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5549" y="2636912"/>
            <a:ext cx="7194701" cy="792163"/>
          </a:xfrm>
        </p:spPr>
        <p:txBody>
          <a:bodyPr/>
          <a:lstStyle/>
          <a:p>
            <a:pPr algn="ctr"/>
            <a:r>
              <a:rPr lang="ru-RU" sz="3600" dirty="0"/>
              <a:t>Помогает ли модульность?</a:t>
            </a:r>
            <a:endParaRPr lang="en-US" sz="3600" dirty="0"/>
          </a:p>
        </p:txBody>
      </p:sp>
      <p:sp>
        <p:nvSpPr>
          <p:cNvPr id="4" name="TextBox 3"/>
          <p:cNvSpPr txBox="1"/>
          <p:nvPr/>
        </p:nvSpPr>
        <p:spPr>
          <a:xfrm>
            <a:off x="2495550" y="3429075"/>
            <a:ext cx="7200900" cy="461665"/>
          </a:xfrm>
          <a:prstGeom prst="rect">
            <a:avLst/>
          </a:prstGeom>
          <a:noFill/>
        </p:spPr>
        <p:txBody>
          <a:bodyPr wrap="square" rtlCol="0">
            <a:spAutoFit/>
          </a:bodyPr>
          <a:lstStyle/>
          <a:p>
            <a:pPr algn="ctr"/>
            <a:r>
              <a:rPr lang="ru-RU" sz="2400" dirty="0"/>
              <a:t>когда приходит новая задача или</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78240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Повтор кода – это признак отсутствующей абстракции</a:t>
            </a:r>
            <a:endParaRPr lang="en-US" sz="4000" dirty="0"/>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en-US" dirty="0">
                <a:solidFill>
                  <a:schemeClr val="accent1"/>
                </a:solidFill>
              </a:rPr>
              <a:t>dry</a:t>
            </a:r>
          </a:p>
        </p:txBody>
      </p:sp>
    </p:spTree>
    <p:extLst>
      <p:ext uri="{BB962C8B-B14F-4D97-AF65-F5344CB8AC3E}">
        <p14:creationId xmlns:p14="http://schemas.microsoft.com/office/powerpoint/2010/main" val="3464056545"/>
      </p:ext>
    </p:extLst>
  </p:cSld>
  <p:clrMapOvr>
    <a:masterClrMapping/>
  </p:clrMapOvr>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5CE6859-96AE-4F55-91FD-B1143C1F920F}">
  <ds:schemaRefs>
    <ds:schemaRef ds:uri="http://schemas.microsoft.com/office/2006/documentManagement/types"/>
    <ds:schemaRef ds:uri="http://schemas.microsoft.com/office/infopath/2007/PartnerControls"/>
    <ds:schemaRef ds:uri="0c9149cd-f996-4d9e-91c9-ce8e5945528f"/>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3C9FC0A9-D1C6-450E-992B-D3422A85EAB3}">
  <ds:schemaRefs>
    <ds:schemaRef ds:uri="http://schemas.microsoft.com/sharepoint/v3/contenttype/forms"/>
  </ds:schemaRefs>
</ds:datastoreItem>
</file>

<file path=customXml/itemProps3.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D57F3B4-626C-48E6-A3BF-29668BFEB3E8}">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Kontur Edu</Template>
  <TotalTime>3608</TotalTime>
  <Words>2070</Words>
  <Application>Microsoft Office PowerPoint</Application>
  <PresentationFormat>Широкоэкранный</PresentationFormat>
  <Paragraphs>425</Paragraphs>
  <Slides>61</Slides>
  <Notes>38</Notes>
  <HiddenSlides>4</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61</vt:i4>
      </vt:variant>
    </vt:vector>
  </HeadingPairs>
  <TitlesOfParts>
    <vt:vector size="71" baseType="lpstr">
      <vt:lpstr>Arial</vt:lpstr>
      <vt:lpstr>Calibri</vt:lpstr>
      <vt:lpstr>Consolas</vt:lpstr>
      <vt:lpstr>Courier New</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Зачем заботиться о качестве кода?</vt:lpstr>
      <vt:lpstr>Как заботиться о качестве кода?</vt:lpstr>
      <vt:lpstr>Зачем нужен чистый код?</vt:lpstr>
      <vt:lpstr>Гигиенический минимум</vt:lpstr>
      <vt:lpstr>Что такое SRP?</vt:lpstr>
      <vt:lpstr>Modular Design Principles?</vt:lpstr>
      <vt:lpstr>Помогает ли модульность?</vt:lpstr>
      <vt:lpstr>Маркер dry</vt:lpstr>
      <vt:lpstr>decomposition</vt:lpstr>
      <vt:lpstr>Задача разбить на поля csv</vt:lpstr>
      <vt:lpstr>No Decomposition</vt:lpstr>
      <vt:lpstr>Маркеры плохой декомпозиции</vt:lpstr>
      <vt:lpstr>Вернемся к задаче</vt:lpstr>
      <vt:lpstr>Введем понятие токена</vt:lpstr>
      <vt:lpstr>Как использовать токены</vt:lpstr>
      <vt:lpstr>decomposition</vt:lpstr>
      <vt:lpstr>composability</vt:lpstr>
      <vt:lpstr>composability</vt:lpstr>
      <vt:lpstr>composability</vt:lpstr>
      <vt:lpstr>Методы расширения в C#</vt:lpstr>
      <vt:lpstr>Monkey Pathing в JS</vt:lpstr>
      <vt:lpstr>задача циклический сдвиг</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компонуемости</vt:lpstr>
      <vt:lpstr>Общие компоненты</vt:lpstr>
      <vt:lpstr>Задача controldigit</vt:lpstr>
      <vt:lpstr>Разбор задачи controldigit</vt:lpstr>
      <vt:lpstr>readability</vt:lpstr>
      <vt:lpstr>Samples / pathfinder.cs</vt:lpstr>
      <vt:lpstr>Маркер статически изменяемые данные</vt:lpstr>
      <vt:lpstr>Samples / pathfinder.JS</vt:lpstr>
      <vt:lpstr>Маркер статически изменяемые данные</vt:lpstr>
      <vt:lpstr>Маркер скрыт поток данных</vt:lpstr>
      <vt:lpstr>Маркер скрыт поток данных</vt:lpstr>
      <vt:lpstr>Презентация PowerPoint</vt:lpstr>
      <vt:lpstr>Презентация PowerPoint</vt:lpstr>
      <vt:lpstr>Презентация PowerPoint</vt:lpstr>
      <vt:lpstr>Маркер я так не объясняю</vt:lpstr>
      <vt:lpstr>Презентация PowerPoint</vt:lpstr>
      <vt:lpstr>Презентация PowerPoint</vt:lpstr>
      <vt:lpstr>Immutable style</vt:lpstr>
      <vt:lpstr>Immutable style</vt:lpstr>
      <vt:lpstr>Презентация PowerPoint</vt:lpstr>
      <vt:lpstr>Презентация PowerPoint</vt:lpstr>
      <vt:lpstr>Маркер ох, хочу кофе</vt:lpstr>
      <vt:lpstr>Презентация PowerPoint</vt:lpstr>
      <vt:lpstr>Презентация PowerPoint</vt:lpstr>
      <vt:lpstr>Маркеры плохой читаемости</vt:lpstr>
      <vt:lpstr>Задача chess</vt:lpstr>
      <vt:lpstr>Какие маркеры заметили?</vt:lpstr>
      <vt:lpstr>Разбор задачи Chess</vt:lpstr>
      <vt:lpstr>Чистый код</vt:lpstr>
      <vt:lpstr>Реальный код</vt:lpstr>
      <vt:lpstr>Правило бойскаута</vt:lpstr>
      <vt:lpstr>Следуйте Правилу бойскаута в течение МЕСЯЦА</vt:lpstr>
      <vt:lpstr>Спецзадание bad composability</vt:lpstr>
      <vt:lpstr>Обратная связь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Иван Домашних</cp:lastModifiedBy>
  <cp:revision>403</cp:revision>
  <dcterms:created xsi:type="dcterms:W3CDTF">2014-03-14T10:29:29Z</dcterms:created>
  <dcterms:modified xsi:type="dcterms:W3CDTF">2018-04-16T14:05:01Z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