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67"/>
  </p:notesMasterIdLst>
  <p:handoutMasterIdLst>
    <p:handoutMasterId r:id="rId68"/>
  </p:handoutMasterIdLst>
  <p:sldIdLst>
    <p:sldId id="256" r:id="rId7"/>
    <p:sldId id="258" r:id="rId8"/>
    <p:sldId id="308" r:id="rId9"/>
    <p:sldId id="259" r:id="rId10"/>
    <p:sldId id="260" r:id="rId11"/>
    <p:sldId id="309" r:id="rId12"/>
    <p:sldId id="264" r:id="rId13"/>
    <p:sldId id="310" r:id="rId14"/>
    <p:sldId id="262" r:id="rId15"/>
    <p:sldId id="265" r:id="rId16"/>
    <p:sldId id="312" r:id="rId17"/>
    <p:sldId id="267" r:id="rId18"/>
    <p:sldId id="270" r:id="rId19"/>
    <p:sldId id="323" r:id="rId20"/>
    <p:sldId id="268" r:id="rId21"/>
    <p:sldId id="314" r:id="rId22"/>
    <p:sldId id="313" r:id="rId23"/>
    <p:sldId id="271" r:id="rId24"/>
    <p:sldId id="272" r:id="rId25"/>
    <p:sldId id="307" r:id="rId26"/>
    <p:sldId id="326" r:id="rId27"/>
    <p:sldId id="324" r:id="rId28"/>
    <p:sldId id="315" r:id="rId29"/>
    <p:sldId id="273" r:id="rId30"/>
    <p:sldId id="274" r:id="rId31"/>
    <p:sldId id="275" r:id="rId32"/>
    <p:sldId id="276" r:id="rId33"/>
    <p:sldId id="305" r:id="rId34"/>
    <p:sldId id="278" r:id="rId35"/>
    <p:sldId id="279" r:id="rId36"/>
    <p:sldId id="280" r:id="rId37"/>
    <p:sldId id="281" r:id="rId38"/>
    <p:sldId id="282" r:id="rId39"/>
    <p:sldId id="283" r:id="rId40"/>
    <p:sldId id="320" r:id="rId41"/>
    <p:sldId id="321" r:id="rId42"/>
    <p:sldId id="284" r:id="rId43"/>
    <p:sldId id="303" r:id="rId44"/>
    <p:sldId id="285" r:id="rId45"/>
    <p:sldId id="286" r:id="rId46"/>
    <p:sldId id="316" r:id="rId47"/>
    <p:sldId id="304" r:id="rId48"/>
    <p:sldId id="289" r:id="rId49"/>
    <p:sldId id="317" r:id="rId50"/>
    <p:sldId id="318" r:id="rId51"/>
    <p:sldId id="290" r:id="rId52"/>
    <p:sldId id="291" r:id="rId53"/>
    <p:sldId id="319" r:id="rId54"/>
    <p:sldId id="292" r:id="rId55"/>
    <p:sldId id="293" r:id="rId56"/>
    <p:sldId id="322" r:id="rId57"/>
    <p:sldId id="294" r:id="rId58"/>
    <p:sldId id="302" r:id="rId59"/>
    <p:sldId id="311" r:id="rId60"/>
    <p:sldId id="296" r:id="rId61"/>
    <p:sldId id="297" r:id="rId62"/>
    <p:sldId id="298" r:id="rId63"/>
    <p:sldId id="299" r:id="rId64"/>
    <p:sldId id="300" r:id="rId65"/>
    <p:sldId id="301" r:id="rId6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15"/>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320"/>
            <p14:sldId id="321"/>
            <p14:sldId id="284"/>
            <p14:sldId id="303"/>
            <p14:sldId id="285"/>
            <p14:sldId id="286"/>
            <p14:sldId id="316"/>
            <p14:sldId id="304"/>
            <p14:sldId id="289"/>
            <p14:sldId id="317"/>
            <p14:sldId id="318"/>
            <p14:sldId id="290"/>
            <p14:sldId id="291"/>
            <p14:sldId id="319"/>
            <p14:sldId id="292"/>
            <p14:sldId id="293"/>
            <p14:sldId id="322"/>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8776"/>
    <a:srgbClr val="00007F"/>
    <a:srgbClr val="0000FF"/>
    <a:srgbClr val="5B9BD5"/>
    <a:srgbClr val="FFFFFF"/>
    <a:srgbClr val="D94440"/>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3" autoAdjust="0"/>
    <p:restoredTop sz="77829" autoAdjust="0"/>
  </p:normalViewPr>
  <p:slideViewPr>
    <p:cSldViewPr>
      <p:cViewPr varScale="1">
        <p:scale>
          <a:sx n="78" d="100"/>
          <a:sy n="78" d="100"/>
        </p:scale>
        <p:origin x="560"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9E27516-E8E4-42A7-A155-024D48E79559}" type="presOf" srcId="{8F66C165-B39F-46D3-B19F-623799541DD3}" destId="{B6F028CB-F170-4FEF-BC3A-25F0E90D434A}" srcOrd="0" destOrd="0" presId="urn:microsoft.com/office/officeart/2008/layout/PictureGrid"/>
    <dgm:cxn modelId="{A177C822-7566-4410-A889-706A6CE15148}" srcId="{8F66C165-B39F-46D3-B19F-623799541DD3}" destId="{9C9C0585-42CE-4F34-A2BB-F1377DA03788}" srcOrd="0" destOrd="0" parTransId="{4E5DCF2B-AAE7-41E2-837F-518128C03597}" sibTransId="{56F70C7F-1925-4DBA-9BD6-AF5E91799A59}"/>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marL="0" lvl="0" indent="0" algn="ctr" defTabSz="1778000">
            <a:lnSpc>
              <a:spcPct val="90000"/>
            </a:lnSpc>
            <a:spcBef>
              <a:spcPct val="0"/>
            </a:spcBef>
            <a:spcAft>
              <a:spcPct val="35000"/>
            </a:spcAft>
            <a:buNone/>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09.02.2018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09.02.2018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20</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21</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можно сделать подобное, но лучше не надо))  Вернее, свои собственные классы можно любыми методами дополнить. А встроенные (</a:t>
            </a:r>
            <a:r>
              <a:rPr lang="en-US" dirty="0"/>
              <a:t>Object, Array, String</a:t>
            </a:r>
            <a:r>
              <a:rPr lang="ru-RU" dirty="0"/>
              <a:t>, </a:t>
            </a:r>
            <a:r>
              <a:rPr lang="en-US" dirty="0"/>
              <a:t>Number </a:t>
            </a:r>
            <a:r>
              <a:rPr lang="ru-RU" dirty="0"/>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dirty="0"/>
              <a:t>рано или поздно методы с таким же названием могут появиться в стандарте, и иметь немного</a:t>
            </a:r>
            <a:r>
              <a:rPr lang="en-US" dirty="0"/>
              <a:t> </a:t>
            </a:r>
            <a:r>
              <a:rPr lang="ru-RU" dirty="0"/>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dirty="0"/>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22</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23</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24</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25</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26</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29</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a:t>
            </a:r>
            <a:r>
              <a:rPr lang="ru-RU" baseline="0" dirty="0"/>
              <a:t> </a:t>
            </a:r>
            <a:r>
              <a:rPr lang="en-US" baseline="0" dirty="0"/>
              <a:t>JS </a:t>
            </a:r>
            <a:r>
              <a:rPr lang="ru-RU" baseline="0" dirty="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34</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нет многопоточности, но идентичный код тоже имеет некоторые проблемы. Посмотрите на JS с подобным кодом.</a:t>
            </a:r>
          </a:p>
          <a:p>
            <a:r>
              <a:rPr lang="ru-RU" dirty="0"/>
              <a:t>В нем немного другая логика: теперь он ищет не следующий шаг, а весь путь до цели. И он записывает путь до цели в объект </a:t>
            </a:r>
            <a:r>
              <a:rPr lang="ru-RU" dirty="0" err="1"/>
              <a:t>prev</a:t>
            </a:r>
            <a:r>
              <a:rPr lang="ru-RU" dirty="0"/>
              <a:t>, чтобы, если еще раз считать то же, то не искать еще раз те же значения.</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35</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36</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a:t>(Если вам кажется, что код непонятный потому что он на </a:t>
            </a:r>
            <a:r>
              <a:rPr lang="en-US" baseline="0" dirty="0"/>
              <a:t>C# </a:t>
            </a:r>
            <a:r>
              <a:rPr lang="ru-RU" baseline="0" dirty="0"/>
              <a:t>написан, то есть версия на </a:t>
            </a:r>
            <a:r>
              <a:rPr lang="en-US" baseline="0" dirty="0"/>
              <a:t>JS</a:t>
            </a:r>
            <a:r>
              <a:rPr lang="ru-RU" baseline="0" dirty="0"/>
              <a:t> – она на следующем слайде)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a:t>
            </a:r>
            <a:r>
              <a:rPr lang="en-US" dirty="0"/>
              <a:t>JS</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41</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dirty="0"/>
              <a:t>То же самое на </a:t>
            </a:r>
            <a:r>
              <a:rPr lang="en-US" baseline="0" dirty="0"/>
              <a:t>JS</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То же самое на JS</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48</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56</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57</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58</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59</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15</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19</a:t>
            </a:fld>
            <a:endParaRPr lang="ru-RU"/>
          </a:p>
        </p:txBody>
      </p:sp>
    </p:spTree>
    <p:extLst>
      <p:ext uri="{BB962C8B-B14F-4D97-AF65-F5344CB8AC3E}">
        <p14:creationId xmlns:p14="http://schemas.microsoft.com/office/powerpoint/2010/main" val="2509426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https://github.com/kontur-csharper/</a:t>
            </a:r>
            <a:r>
              <a:rPr lang="en-US" b="1" dirty="0">
                <a:hlinkClick r:id="rId2"/>
              </a:rPr>
              <a:t>clean-code</a:t>
            </a:r>
            <a:endParaRPr lang="en-US" b="1" dirty="0"/>
          </a:p>
          <a:p>
            <a:endParaRPr lang="en-US" dirty="0"/>
          </a:p>
        </p:txBody>
      </p:sp>
      <p:sp>
        <p:nvSpPr>
          <p:cNvPr id="3" name="Текст 2"/>
          <p:cNvSpPr>
            <a:spLocks noGrp="1"/>
          </p:cNvSpPr>
          <p:nvPr>
            <p:ph type="body" sz="quarter" idx="11"/>
          </p:nvPr>
        </p:nvSpPr>
        <p:spPr>
          <a:xfrm>
            <a:off x="4367213" y="5229225"/>
            <a:ext cx="6529387" cy="439738"/>
          </a:xfrm>
        </p:spPr>
        <p:txBody>
          <a:bodyPr/>
          <a:lstStyle/>
          <a:p>
            <a:endParaRPr lang="en-US"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dirty="0">
                <a:solidFill>
                  <a:srgbClr val="000000"/>
                </a:solidFill>
                <a:latin typeface="Courier New" panose="02070309020205020404" pitchFamily="49" charset="0"/>
                <a:cs typeface="Courier New" panose="02070309020205020404" pitchFamily="49" charset="0"/>
              </a:rPr>
              <a:t> {...}</a:t>
            </a:r>
            <a:endParaRPr lang="en-US" altLang="ru-RU" sz="2400" dirty="0">
              <a:solidFill>
                <a:srgbClr val="000000"/>
              </a:solidFill>
              <a:latin typeface="Courier New" panose="02070309020205020404" pitchFamily="49" charset="0"/>
              <a:cs typeface="Courier New" panose="02070309020205020404" pitchFamily="49" charset="0"/>
            </a:endParaRPr>
          </a:p>
          <a:p>
            <a:pPr marL="0" indent="0">
              <a:buNone/>
            </a:pP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Если надо добавить что-то еще...</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b="1" dirty="0" err="1">
                <a:solidFill>
                  <a:srgbClr val="660E7A"/>
                </a:solidFill>
                <a:latin typeface="Courier New" panose="02070309020205020404" pitchFamily="49" charset="0"/>
                <a:cs typeface="Courier New" panose="02070309020205020404" pitchFamily="49" charset="0"/>
              </a:rPr>
              <a:t>prototype</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7A7A43"/>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 () =&gt; {...};</a:t>
            </a:r>
            <a:br>
              <a:rPr lang="ru-RU" altLang="ru-RU" sz="2400" dirty="0">
                <a:solidFill>
                  <a:srgbClr val="000000"/>
                </a:solidFill>
                <a:latin typeface="Courier New" panose="02070309020205020404" pitchFamily="49" charset="0"/>
                <a:cs typeface="Courier New" panose="02070309020205020404" pitchFamily="49" charset="0"/>
              </a:rPr>
            </a:b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И можно использовать</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458383"/>
                </a:solidFill>
                <a:latin typeface="Courier New" panose="02070309020205020404" pitchFamily="49" charset="0"/>
                <a:cs typeface="Courier New" panose="02070309020205020404" pitchFamily="49" charset="0"/>
              </a:rPr>
              <a:t>tokenReader</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000000"/>
                </a:solidFill>
                <a:latin typeface="Courier New" panose="02070309020205020404" pitchFamily="49" charset="0"/>
                <a:cs typeface="Courier New" panose="02070309020205020404" pitchFamily="49" charset="0"/>
              </a:rPr>
              <a:t>();</a:t>
            </a:r>
            <a:endParaRPr lang="ru-RU" altLang="ru-RU" sz="2400" dirty="0">
              <a:solidFill>
                <a:srgbClr val="000000"/>
              </a:solidFill>
              <a:latin typeface="Arial" panose="020B0604020202020204" pitchFamily="34" charset="0"/>
              <a:cs typeface="Courier New" panose="02070309020205020404" pitchFamily="49" charset="0"/>
            </a:endParaRPr>
          </a:p>
          <a:p>
            <a:pPr marL="0" indent="0">
              <a:buNone/>
            </a:pPr>
            <a:r>
              <a:rPr lang="ru-RU" altLang="ru-RU" sz="2400" i="1" dirty="0">
                <a:solidFill>
                  <a:srgbClr val="808080"/>
                </a:solidFill>
                <a:latin typeface="Courier New" panose="02070309020205020404" pitchFamily="49" charset="0"/>
                <a:cs typeface="Courier New" panose="02070309020205020404" pitchFamily="49" charset="0"/>
              </a:rPr>
              <a:t>// Не лучшая практика, но допустимо</a:t>
            </a:r>
            <a:endParaRPr lang="en-US" altLang="ru-RU" sz="2400" i="1" dirty="0">
              <a:solidFill>
                <a:srgbClr val="808080"/>
              </a:solidFill>
              <a:latin typeface="Courier New" panose="02070309020205020404" pitchFamily="49" charset="0"/>
              <a:cs typeface="Courier New" panose="02070309020205020404" pitchFamily="49" charset="0"/>
            </a:endParaRPr>
          </a:p>
          <a:p>
            <a:pPr marL="0" indent="0">
              <a:buNone/>
            </a:pPr>
            <a:endParaRPr lang="en-US" sz="2400" dirty="0"/>
          </a:p>
          <a:p>
            <a:pPr marL="0" lvl="0" indent="0" defTabSz="914400" eaLnBrk="0" fontAlgn="base" hangingPunct="0">
              <a:spcBef>
                <a:spcPct val="0"/>
              </a:spcBef>
              <a:spcAft>
                <a:spcPct val="0"/>
              </a:spcAft>
              <a:buClrTx/>
              <a:buNone/>
            </a:pP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abc</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leftPad</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0000FF"/>
                </a:solidFill>
                <a:latin typeface="Courier New" panose="02070309020205020404" pitchFamily="49" charset="0"/>
                <a:cs typeface="Courier New" panose="02070309020205020404" pitchFamily="49" charset="0"/>
              </a:rPr>
              <a:t>2</a:t>
            </a:r>
            <a:r>
              <a:rPr lang="ru-RU" altLang="ru-RU" sz="2400" dirty="0">
                <a:solidFill>
                  <a:srgbClr val="000000"/>
                </a:solidFill>
                <a:latin typeface="Courier New" panose="02070309020205020404" pitchFamily="49" charset="0"/>
                <a:cs typeface="Courier New" panose="02070309020205020404" pitchFamily="49" charset="0"/>
              </a:rPr>
              <a:t>);</a:t>
            </a:r>
            <a:r>
              <a:rPr lang="en-US"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Коллизии со стандартом</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a:solidFill>
                  <a:srgbClr val="008000"/>
                </a:solidFill>
                <a:latin typeface="Courier New" panose="02070309020205020404" pitchFamily="49" charset="0"/>
                <a:cs typeface="Courier New" panose="02070309020205020404" pitchFamily="49" charset="0"/>
              </a:rPr>
              <a:t>"123"</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7A7A43"/>
                </a:solidFill>
                <a:latin typeface="Courier New" panose="02070309020205020404" pitchFamily="49" charset="0"/>
                <a:cs typeface="Courier New" panose="02070309020205020404" pitchFamily="49" charset="0"/>
              </a:rPr>
              <a:t>isInn</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Специфично, плюс</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тормоза</a:t>
            </a:r>
            <a:endParaRPr lang="ru-RU" altLang="ru-RU" sz="2400" dirty="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dirty="0"/>
              <a:t>Monkey Pathing</a:t>
            </a:r>
            <a:r>
              <a:rPr lang="ru-RU" dirty="0"/>
              <a:t> в </a:t>
            </a:r>
            <a:r>
              <a:rPr lang="en-US" dirty="0"/>
              <a:t>JS</a:t>
            </a:r>
            <a:endParaRPr lang="ru-RU" dirty="0"/>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3C0AD47-9BF6-4895-A1D6-6943123326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solidFill>
                  <a:schemeClr val="accent1"/>
                </a:solidFill>
              </a:rPr>
              <a:t>Решение С</a:t>
            </a:r>
            <a:r>
              <a:rPr lang="en-US" dirty="0">
                <a:solidFill>
                  <a:schemeClr val="accent1"/>
                </a:solidFill>
              </a:rPr>
              <a:t>#</a:t>
            </a:r>
            <a:endParaRPr lang="ru-RU" dirty="0">
              <a:solidFill>
                <a:schemeClr val="accent1"/>
              </a:solidFill>
            </a:endParaRP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ru-RU" dirty="0">
                <a:solidFill>
                  <a:schemeClr val="accent1"/>
                </a:solidFill>
              </a:rPr>
              <a:t>Решение </a:t>
            </a:r>
            <a:r>
              <a:rPr lang="en-US" dirty="0">
                <a:solidFill>
                  <a:schemeClr val="accent1"/>
                </a:solidFill>
              </a:rPr>
              <a:t>JS</a:t>
            </a:r>
            <a:endParaRPr lang="ru-RU" dirty="0">
              <a:solidFill>
                <a:schemeClr val="accent1"/>
              </a:solidFill>
            </a:endParaRPr>
          </a:p>
          <a:p>
            <a:pPr marL="0" indent="0">
              <a:buNone/>
            </a:pPr>
            <a:r>
              <a:rPr lang="en-US" dirty="0" err="1">
                <a:latin typeface="Consolas" panose="020B0609020204030204" pitchFamily="49" charset="0"/>
              </a:rPr>
              <a:t>array.slice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array.slice</a:t>
            </a:r>
            <a:r>
              <a:rPr lang="en-US" dirty="0">
                <a:latin typeface="Consolas" panose="020B0609020204030204" pitchFamily="49" charset="0"/>
              </a:rPr>
              <a:t>(0, </a:t>
            </a:r>
            <a:r>
              <a:rPr lang="en-US" dirty="0" err="1">
                <a:latin typeface="Consolas" panose="020B0609020204030204" pitchFamily="49" charset="0"/>
              </a:rPr>
              <a:t>shiftSize</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4365104"/>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JS</a:t>
            </a:r>
          </a:p>
        </p:txBody>
      </p:sp>
    </p:spTree>
    <p:extLst>
      <p:ext uri="{BB962C8B-B14F-4D97-AF65-F5344CB8AC3E}">
        <p14:creationId xmlns:p14="http://schemas.microsoft.com/office/powerpoint/2010/main" val="4129566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dirty="0"/>
              <a:t>Что произойдет, если будет</a:t>
            </a:r>
          </a:p>
          <a:p>
            <a:pPr marL="0" indent="0" algn="ctr">
              <a:spcBef>
                <a:spcPts val="900"/>
              </a:spcBef>
              <a:buSzTx/>
              <a:buNone/>
              <a:defRPr sz="4000"/>
            </a:pPr>
            <a:r>
              <a:rPr lang="ru-RU" dirty="0"/>
              <a:t> два экземпляра итераторов?</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318761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 y++)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Array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7A7A43"/>
                </a:solidFill>
                <a:latin typeface="Courier New" panose="02070309020205020404" pitchFamily="49" charset="0"/>
                <a:cs typeface="Courier New" panose="02070309020205020404" pitchFamily="49" charset="0"/>
              </a:rPr>
              <a:t>keys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7A7A43"/>
                </a:solidFill>
                <a:latin typeface="Courier New" panose="02070309020205020404" pitchFamily="49" charset="0"/>
                <a:cs typeface="Courier New" panose="02070309020205020404" pitchFamily="49" charset="0"/>
              </a:rPr>
              <a:t>every</a:t>
            </a:r>
            <a:r>
              <a:rPr lang="ru-RU" altLang="ru-RU" sz="2000" dirty="0">
                <a:solidFill>
                  <a:srgbClr val="000000"/>
                </a:solidFill>
                <a:latin typeface="Courier New" panose="02070309020205020404" pitchFamily="49" charset="0"/>
                <a:cs typeface="Courier New" panose="02070309020205020404" pitchFamily="49" charset="0"/>
              </a:rPr>
              <a:t>(x =&gt;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][x])</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if</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continue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false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endParaRPr lang="ru-RU" altLang="ru-RU" sz="4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1335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dirty="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3360365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dirty="0" err="1">
                <a:solidFill>
                  <a:srgbClr val="000000"/>
                </a:solidFill>
                <a:latin typeface="Courier New" panose="02070309020205020404" pitchFamily="49" charset="0"/>
                <a:cs typeface="Courier New" panose="02070309020205020404" pitchFamily="49" charset="0"/>
              </a:rPr>
              <a:t>clearFullLines</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let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0000FF"/>
                </a:solidFill>
                <a:latin typeface="Courier New" panose="02070309020205020404" pitchFamily="49" charset="0"/>
                <a:cs typeface="Courier New" panose="02070309020205020404" pitchFamily="49" charset="0"/>
              </a:rPr>
              <a:t>0</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ru-RU" altLang="ru-RU" sz="2400" i="1" dirty="0" err="1">
                <a:solidFill>
                  <a:srgbClr val="808080"/>
                </a:solidFill>
                <a:latin typeface="Courier New" panose="02070309020205020404" pitchFamily="49" charset="0"/>
                <a:cs typeface="Courier New" panose="02070309020205020404" pitchFamily="49" charset="0"/>
              </a:rPr>
              <a:t>bottom</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while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&lt;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660E7A"/>
                </a:solidFill>
                <a:latin typeface="Courier New" panose="02070309020205020404" pitchFamily="49" charset="0"/>
                <a:cs typeface="Courier New" panose="02070309020205020404" pitchFamily="49" charset="0"/>
              </a:rPr>
              <a:t>height</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if</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.lineIsFull</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.shiftDownAllLinesHigherThan</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.addEmptyLineOnTop</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b="1" dirty="0" err="1">
                <a:solidFill>
                  <a:srgbClr val="000080"/>
                </a:solidFill>
                <a:latin typeface="Courier New" panose="02070309020205020404" pitchFamily="49" charset="0"/>
                <a:cs typeface="Courier New" panose="02070309020205020404" pitchFamily="49" charset="0"/>
              </a:rPr>
              <a:t>else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endParaRPr lang="ru-RU" altLang="ru-RU" sz="2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E8752B1-0757-43F7-AFF6-1F516A5D8D41}"/>
              </a:ext>
            </a:extLst>
          </p:cNvPr>
          <p:cNvSpPr>
            <a:spLocks noChangeArrowheads="1"/>
          </p:cNvSpPr>
          <p:nvPr/>
        </p:nvSpPr>
        <p:spPr bwMode="auto">
          <a:xfrm>
            <a:off x="1559496" y="3926671"/>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432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 </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739276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Immutable style</a:t>
            </a:r>
            <a:endParaRPr lang="ru-RU" dirty="0"/>
          </a:p>
        </p:txBody>
      </p:sp>
      <p:sp>
        <p:nvSpPr>
          <p:cNvPr id="5" name="Rectangle 1"/>
          <p:cNvSpPr>
            <a:spLocks noChangeArrowheads="1"/>
          </p:cNvSpPr>
          <p:nvPr/>
        </p:nvSpPr>
        <p:spPr bwMode="auto">
          <a:xfrm>
            <a:off x="1295469" y="1628775"/>
            <a:ext cx="960120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.getAllNotFullLines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length</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.createNewLinesArray</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return</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Field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.score</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a:t>
            </a:r>
            <a:endParaRPr lang="ru-RU" altLang="ru-RU" sz="4400" dirty="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28497" y="566143"/>
            <a:ext cx="8928992" cy="5262979"/>
          </a:xfrm>
          <a:prstGeom prst="rect">
            <a:avLst/>
          </a:prstGeom>
        </p:spPr>
        <p:txBody>
          <a:bodyPr wrap="square">
            <a:spAutoFit/>
          </a:bodyPr>
          <a:lstStyle/>
          <a:p>
            <a:pPr lvl="0" eaLnBrk="0" fontAlgn="base" hangingPunct="0">
              <a:spcBef>
                <a:spcPct val="0"/>
              </a:spcBef>
              <a:spcAft>
                <a:spcPct val="0"/>
              </a:spcAft>
            </a:pP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.findCommonType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new</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ESType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else</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2800" dirty="0">
              <a:highlight>
                <a:srgbClr val="FFFFFF"/>
              </a:highlight>
              <a:latin typeface="Arial" panose="020B0604020202020204" pitchFamily="34" charset="0"/>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175350D-9960-4642-B685-BA90762AD2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6A9C97-2E31-4F35-B289-89DB7D7A8C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EB0C56A-1966-4F3F-B522-D50B91982B3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785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959730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697567" y="549275"/>
            <a:ext cx="8796866" cy="3970318"/>
          </a:xfrm>
          <a:prstGeom prst="rect">
            <a:avLst/>
          </a:prstGeom>
        </p:spPr>
        <p:txBody>
          <a:bodyPr wrap="square">
            <a:spAutoFit/>
          </a:bodyPr>
          <a:lstStyle/>
          <a:p>
            <a:pPr lvl="0" eaLnBrk="0" fontAlgn="base" hangingPunct="0">
              <a:spcBef>
                <a:spcPct val="0"/>
              </a:spcBef>
              <a:spcAft>
                <a:spcPct val="0"/>
              </a:spcAft>
            </a:pP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a:solidFill>
                  <a:srgbClr val="7A7A43"/>
                </a:solidFill>
                <a:highlight>
                  <a:srgbClr val="FFFFFF"/>
                </a:highlight>
                <a:latin typeface="Courier New" panose="02070309020205020404" pitchFamily="49" charset="0"/>
                <a:cs typeface="Courier New" panose="02070309020205020404" pitchFamily="49" charset="0"/>
              </a:rPr>
              <a:t>_</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zip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.compatibleCLIType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map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.getCommonType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some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(t =&gt; t ===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4000" dirty="0">
              <a:highlight>
                <a:srgbClr val="FFFFFF"/>
              </a:highlight>
              <a:latin typeface="Arial" panose="020B0604020202020204" pitchFamily="34"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A28E60A-84A7-4D63-9BB6-8738B93233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377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2.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4.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Kontur Edu</Template>
  <TotalTime>3585</TotalTime>
  <Words>2048</Words>
  <Application>Microsoft Office PowerPoint</Application>
  <PresentationFormat>Широкоэкранный</PresentationFormat>
  <Paragraphs>417</Paragraphs>
  <Slides>60</Slides>
  <Notes>38</Notes>
  <HiddenSlides>4</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60</vt:i4>
      </vt:variant>
    </vt:vector>
  </HeadingPairs>
  <TitlesOfParts>
    <vt:vector size="70"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Pathing в JS</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 / pathfinder.cs</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Immutable style</vt:lpstr>
      <vt:lpstr>Презентация PowerPoint</vt:lpstr>
      <vt:lpstr>Презентация PowerPoint</vt:lpstr>
      <vt:lpstr>Маркер ох, хочу кофе</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Иван Домашних</cp:lastModifiedBy>
  <cp:revision>398</cp:revision>
  <dcterms:created xsi:type="dcterms:W3CDTF">2014-03-14T10:29:29Z</dcterms:created>
  <dcterms:modified xsi:type="dcterms:W3CDTF">2018-02-08T20:08:50Z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