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5"/>
    <p:sldMasterId id="2147483690" r:id="rId6"/>
  </p:sldMasterIdLst>
  <p:notesMasterIdLst>
    <p:notesMasterId r:id="rId52"/>
  </p:notesMasterIdLst>
  <p:handoutMasterIdLst>
    <p:handoutMasterId r:id="rId53"/>
  </p:handout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70" r:id="rId20"/>
    <p:sldId id="271" r:id="rId21"/>
    <p:sldId id="272" r:id="rId22"/>
    <p:sldId id="273" r:id="rId23"/>
    <p:sldId id="274" r:id="rId24"/>
    <p:sldId id="275" r:id="rId25"/>
    <p:sldId id="276" r:id="rId26"/>
    <p:sldId id="305" r:id="rId27"/>
    <p:sldId id="278" r:id="rId28"/>
    <p:sldId id="279" r:id="rId29"/>
    <p:sldId id="280" r:id="rId30"/>
    <p:sldId id="281" r:id="rId31"/>
    <p:sldId id="282" r:id="rId32"/>
    <p:sldId id="283" r:id="rId33"/>
    <p:sldId id="284" r:id="rId34"/>
    <p:sldId id="303" r:id="rId35"/>
    <p:sldId id="285" r:id="rId36"/>
    <p:sldId id="286" r:id="rId37"/>
    <p:sldId id="304" r:id="rId38"/>
    <p:sldId id="289" r:id="rId39"/>
    <p:sldId id="290" r:id="rId40"/>
    <p:sldId id="291" r:id="rId41"/>
    <p:sldId id="292" r:id="rId42"/>
    <p:sldId id="293" r:id="rId43"/>
    <p:sldId id="294" r:id="rId44"/>
    <p:sldId id="302" r:id="rId45"/>
    <p:sldId id="296" r:id="rId46"/>
    <p:sldId id="297" r:id="rId47"/>
    <p:sldId id="298" r:id="rId48"/>
    <p:sldId id="299" r:id="rId49"/>
    <p:sldId id="300" r:id="rId50"/>
    <p:sldId id="301" r:id="rId5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9FFB3BA1-60BF-47A5-B553-21BF404BFBE8}">
          <p14:sldIdLst>
            <p14:sldId id="256"/>
          </p14:sldIdLst>
        </p14:section>
        <p14:section name="Основы" id="{43066BAC-F9CE-41F4-90C5-99E031C39168}">
          <p14:sldIdLst>
            <p14:sldId id="257"/>
            <p14:sldId id="258"/>
            <p14:sldId id="259"/>
            <p14:sldId id="260"/>
            <p14:sldId id="261"/>
            <p14:sldId id="262"/>
            <p14:sldId id="263"/>
            <p14:sldId id="264"/>
          </p14:sldIdLst>
        </p14:section>
        <p14:section name="Decomposition" id="{C0CDF7E5-439C-4561-8F61-6C0123FDA5AA}">
          <p14:sldIdLst>
            <p14:sldId id="265"/>
            <p14:sldId id="266"/>
            <p14:sldId id="267"/>
            <p14:sldId id="268"/>
            <p14:sldId id="270"/>
          </p14:sldIdLst>
        </p14:section>
        <p14:section name="Composability" id="{50177EF8-0E39-433E-91A0-8FF2D2153F1D}">
          <p14:sldIdLst>
            <p14:sldId id="271"/>
            <p14:sldId id="272"/>
            <p14:sldId id="273"/>
            <p14:sldId id="274"/>
            <p14:sldId id="275"/>
            <p14:sldId id="276"/>
            <p14:sldId id="305"/>
            <p14:sldId id="278"/>
          </p14:sldIdLst>
        </p14:section>
        <p14:section name="Задача ControlDigit" id="{A1DEB306-903C-40F2-9914-F21A4B7E8BC7}">
          <p14:sldIdLst>
            <p14:sldId id="279"/>
            <p14:sldId id="280"/>
          </p14:sldIdLst>
        </p14:section>
        <p14:section name="Readability" id="{0C4F3F5C-4570-449A-B213-BE662A1E5AF4}">
          <p14:sldIdLst>
            <p14:sldId id="281"/>
            <p14:sldId id="282"/>
            <p14:sldId id="283"/>
            <p14:sldId id="284"/>
            <p14:sldId id="303"/>
            <p14:sldId id="285"/>
            <p14:sldId id="286"/>
            <p14:sldId id="304"/>
            <p14:sldId id="289"/>
            <p14:sldId id="290"/>
            <p14:sldId id="291"/>
            <p14:sldId id="292"/>
            <p14:sldId id="293"/>
            <p14:sldId id="294"/>
          </p14:sldIdLst>
        </p14:section>
        <p14:section name="Задача Chess" id="{33F6E6C4-C527-46FA-9259-88B9F3554688}">
          <p14:sldIdLst>
            <p14:sldId id="302"/>
            <p14:sldId id="296"/>
          </p14:sldIdLst>
        </p14:section>
        <p14:section name="Правило бойскаута" id="{C2138896-462A-46D8-8036-E11C8F4CBE23}">
          <p14:sldIdLst>
            <p14:sldId id="297"/>
            <p14:sldId id="298"/>
            <p14:sldId id="299"/>
            <p14:sldId id="300"/>
          </p14:sldIdLst>
        </p14:section>
        <p14:section name="Заключение" id="{80D730FA-FED6-43DB-B3D4-A62E0F70FE8A}">
          <p14:sldIdLst>
            <p14:sldId id="30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4440"/>
    <a:srgbClr val="5B9BD5"/>
    <a:srgbClr val="00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19" autoAdjust="0"/>
    <p:restoredTop sz="81149" autoAdjust="0"/>
  </p:normalViewPr>
  <p:slideViewPr>
    <p:cSldViewPr>
      <p:cViewPr varScale="1">
        <p:scale>
          <a:sx n="76" d="100"/>
          <a:sy n="76" d="100"/>
        </p:scale>
        <p:origin x="76" y="1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4" d="100"/>
          <a:sy n="74" d="100"/>
        </p:scale>
        <p:origin x="2608" y="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marL="0" lvl="0" indent="0" algn="l" defTabSz="222250">
            <a:lnSpc>
              <a:spcPct val="90000"/>
            </a:lnSpc>
            <a:spcBef>
              <a:spcPct val="0"/>
            </a:spcBef>
            <a:spcAft>
              <a:spcPct val="35000"/>
            </a:spcAft>
            <a:buNone/>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marL="0" lvl="0" indent="0" algn="l" defTabSz="222250">
            <a:lnSpc>
              <a:spcPct val="90000"/>
            </a:lnSpc>
            <a:spcBef>
              <a:spcPct val="0"/>
            </a:spcBef>
            <a:spcAft>
              <a:spcPct val="35000"/>
            </a:spcAft>
            <a:buNone/>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marL="0" lvl="0" indent="0" algn="ctr" defTabSz="1778000">
            <a:lnSpc>
              <a:spcPct val="90000"/>
            </a:lnSpc>
            <a:spcBef>
              <a:spcPct val="0"/>
            </a:spcBef>
            <a:spcAft>
              <a:spcPct val="35000"/>
            </a:spcAft>
            <a:buNone/>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3BC3F9-9C5B-4717-9F59-36DC790402FE}" type="datetimeFigureOut">
              <a:rPr lang="ru-RU" smtClean="0"/>
              <a:t>07.10.2016</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E14A10-66C2-4A61-B0C2-25BAE495FC34}" type="slidenum">
              <a:rPr lang="ru-RU" smtClean="0"/>
              <a:t>‹#›</a:t>
            </a:fld>
            <a:endParaRPr lang="ru-RU"/>
          </a:p>
        </p:txBody>
      </p:sp>
    </p:spTree>
    <p:extLst>
      <p:ext uri="{BB962C8B-B14F-4D97-AF65-F5344CB8AC3E}">
        <p14:creationId xmlns:p14="http://schemas.microsoft.com/office/powerpoint/2010/main" val="225024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A9EB-8042-420D-843C-EBFC35DD9FFD}" type="datetimeFigureOut">
              <a:rPr lang="ru-RU" smtClean="0"/>
              <a:t>07.10.2016</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10822-B256-415B-AC9F-45AE7E2A44F1}" type="slidenum">
              <a:rPr lang="ru-RU" smtClean="0"/>
              <a:t>‹#›</a:t>
            </a:fld>
            <a:endParaRPr lang="ru-RU"/>
          </a:p>
        </p:txBody>
      </p:sp>
    </p:spTree>
    <p:extLst>
      <p:ext uri="{BB962C8B-B14F-4D97-AF65-F5344CB8AC3E}">
        <p14:creationId xmlns:p14="http://schemas.microsoft.com/office/powerpoint/2010/main" val="200000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Нужен</a:t>
            </a:r>
            <a:r>
              <a:rPr lang="ru-RU" baseline="0" dirty="0"/>
              <a:t> в ситуациях, когда к код живет долго и к нему придется ещё не раз возвращаться. </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3</a:t>
            </a:fld>
            <a:endParaRPr lang="ru-RU"/>
          </a:p>
        </p:txBody>
      </p:sp>
    </p:spTree>
    <p:extLst>
      <p:ext uri="{BB962C8B-B14F-4D97-AF65-F5344CB8AC3E}">
        <p14:creationId xmlns:p14="http://schemas.microsoft.com/office/powerpoint/2010/main" val="2243835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19</a:t>
            </a:fld>
            <a:endParaRPr lang="ru-RU"/>
          </a:p>
        </p:txBody>
      </p:sp>
    </p:spTree>
    <p:extLst>
      <p:ext uri="{BB962C8B-B14F-4D97-AF65-F5344CB8AC3E}">
        <p14:creationId xmlns:p14="http://schemas.microsoft.com/office/powerpoint/2010/main" val="1397269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Для работы этого решения здесь</a:t>
            </a:r>
            <a:r>
              <a:rPr lang="ru-RU" baseline="0" dirty="0"/>
              <a:t> предлагается написать свою реализацию </a:t>
            </a:r>
            <a:r>
              <a:rPr lang="en-US" baseline="0" dirty="0"/>
              <a:t>Reverse</a:t>
            </a:r>
            <a:r>
              <a:rPr lang="ru-RU" baseline="0" dirty="0"/>
              <a:t>, работающего </a:t>
            </a:r>
            <a:r>
              <a:rPr lang="en-US" baseline="0" dirty="0"/>
              <a:t>In Place.</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20</a:t>
            </a:fld>
            <a:endParaRPr lang="ru-RU"/>
          </a:p>
        </p:txBody>
      </p:sp>
    </p:spTree>
    <p:extLst>
      <p:ext uri="{BB962C8B-B14F-4D97-AF65-F5344CB8AC3E}">
        <p14:creationId xmlns:p14="http://schemas.microsoft.com/office/powerpoint/2010/main" val="812112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 вы видите</a:t>
            </a:r>
            <a:r>
              <a:rPr lang="ru-RU" baseline="0" dirty="0"/>
              <a:t> декомпозицию на функции, которые нигде больше не понадобятся, можно напрячься и подумать, нельзя ли было сделать лучше.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21</a:t>
            </a:fld>
            <a:endParaRPr lang="ru-RU"/>
          </a:p>
        </p:txBody>
      </p:sp>
    </p:spTree>
    <p:extLst>
      <p:ext uri="{BB962C8B-B14F-4D97-AF65-F5344CB8AC3E}">
        <p14:creationId xmlns:p14="http://schemas.microsoft.com/office/powerpoint/2010/main" val="3807793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Долгое</a:t>
            </a:r>
            <a:r>
              <a:rPr lang="ru-RU" baseline="0" dirty="0"/>
              <a:t> время Контур развивался как почти не взаимодействующее множество самобытных команд, каждая из которых делает свой продукт.</a:t>
            </a:r>
          </a:p>
          <a:p>
            <a:endParaRPr lang="ru-RU" dirty="0"/>
          </a:p>
          <a:p>
            <a:r>
              <a:rPr lang="ru-RU" dirty="0"/>
              <a:t>Сейчас перед</a:t>
            </a:r>
            <a:r>
              <a:rPr lang="ru-RU" baseline="0" dirty="0"/>
              <a:t> Контуром стоит вызов — научиться ускорять и удешевлять разработку за счет повторного использования наработок.</a:t>
            </a:r>
          </a:p>
          <a:p>
            <a:r>
              <a:rPr lang="ru-RU" baseline="0" dirty="0"/>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p>
        </p:txBody>
      </p:sp>
      <p:sp>
        <p:nvSpPr>
          <p:cNvPr id="4" name="Номер слайда 3"/>
          <p:cNvSpPr>
            <a:spLocks noGrp="1"/>
          </p:cNvSpPr>
          <p:nvPr>
            <p:ph type="sldNum" sz="quarter" idx="10"/>
          </p:nvPr>
        </p:nvSpPr>
        <p:spPr/>
        <p:txBody>
          <a:bodyPr/>
          <a:lstStyle/>
          <a:p>
            <a:fld id="{3BAECB10-9972-4830-A584-02C41DAFD45B}" type="slidenum">
              <a:rPr lang="ru-RU" smtClean="0"/>
              <a:t>22</a:t>
            </a:fld>
            <a:endParaRPr lang="ru-RU"/>
          </a:p>
        </p:txBody>
      </p:sp>
    </p:spTree>
    <p:extLst>
      <p:ext uri="{BB962C8B-B14F-4D97-AF65-F5344CB8AC3E}">
        <p14:creationId xmlns:p14="http://schemas.microsoft.com/office/powerpoint/2010/main" val="3225014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Как бы</a:t>
            </a:r>
            <a:r>
              <a:rPr lang="ru-RU" baseline="0" dirty="0"/>
              <a:t> вы стали объяснять, что делает этот метод? Вопрос аудитории.</a:t>
            </a:r>
          </a:p>
          <a:p>
            <a:r>
              <a:rPr lang="ru-RU" dirty="0"/>
              <a:t>Примерно так: </a:t>
            </a:r>
          </a:p>
          <a:p>
            <a:r>
              <a:rPr lang="ru-RU" baseline="0" dirty="0"/>
              <a:t>найти заполненные строки, удалить, все остальные сдвинуть вниз, добавить сверху такое же количество пустых строк.</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30</a:t>
            </a:fld>
            <a:endParaRPr lang="ru-RU"/>
          </a:p>
        </p:txBody>
      </p:sp>
    </p:spTree>
    <p:extLst>
      <p:ext uri="{BB962C8B-B14F-4D97-AF65-F5344CB8AC3E}">
        <p14:creationId xmlns:p14="http://schemas.microsoft.com/office/powerpoint/2010/main" val="4133667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не</a:t>
            </a:r>
            <a:r>
              <a:rPr lang="ru-RU" baseline="0" dirty="0"/>
              <a:t> так в этом коде?</a:t>
            </a:r>
          </a:p>
          <a:p>
            <a:r>
              <a:rPr lang="ru-RU" baseline="0" dirty="0"/>
              <a:t>Тут нет ни одного ключевого слова, которые вы называли на прошлом слайде!</a:t>
            </a:r>
          </a:p>
          <a:p>
            <a:r>
              <a:rPr lang="ru-RU" baseline="0" dirty="0"/>
              <a:t>Как следствие, код кажется непонятным.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1501211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Вот</a:t>
            </a:r>
            <a:r>
              <a:rPr lang="ru-RU" baseline="0" dirty="0"/>
              <a:t> другой код, делающий то же самое.</a:t>
            </a:r>
            <a:endParaRPr lang="ru-RU" dirty="0"/>
          </a:p>
          <a:p>
            <a:r>
              <a:rPr lang="ru-RU" dirty="0"/>
              <a:t>Вопросы аудитории. Понятнее ли этот код? Почему?</a:t>
            </a:r>
          </a:p>
          <a:p>
            <a:endParaRPr lang="ru-RU" dirty="0"/>
          </a:p>
          <a:p>
            <a:r>
              <a:rPr lang="ru-RU" dirty="0"/>
              <a:t>Тут</a:t>
            </a:r>
            <a:r>
              <a:rPr lang="ru-RU" baseline="0" dirty="0"/>
              <a:t> присутствуют все ключевые слова. Надо все еще приложить усилия, чтобы убедиться в корректности кода, однако код понятнее и комфортнее читать.</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33</a:t>
            </a:fld>
            <a:endParaRPr lang="ru-RU"/>
          </a:p>
        </p:txBody>
      </p:sp>
    </p:spTree>
    <p:extLst>
      <p:ext uri="{BB962C8B-B14F-4D97-AF65-F5344CB8AC3E}">
        <p14:creationId xmlns:p14="http://schemas.microsoft.com/office/powerpoint/2010/main" val="848640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Используя</a:t>
            </a:r>
            <a:r>
              <a:rPr lang="ru-RU" baseline="0" dirty="0"/>
              <a:t> паттерн </a:t>
            </a:r>
            <a:r>
              <a:rPr lang="ru-RU" baseline="0" dirty="0" err="1"/>
              <a:t>неиземеняемого</a:t>
            </a:r>
            <a:r>
              <a:rPr lang="ru-RU" baseline="0" dirty="0"/>
              <a:t> класса для поля тетриса, можно написать эту функцию вообще без циклов и переменных. Меньше циклов и переменных — меньше ошибок.</a:t>
            </a:r>
          </a:p>
          <a:p>
            <a:r>
              <a:rPr lang="ru-RU" baseline="0" dirty="0"/>
              <a:t>Убедиться в корректности этого кода стало заметно проще.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228905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делает этот код?</a:t>
            </a:r>
          </a:p>
          <a:p>
            <a:r>
              <a:rPr lang="ru-RU" dirty="0"/>
              <a:t>Какие</a:t>
            </a:r>
            <a:r>
              <a:rPr lang="ru-RU" baseline="0" dirty="0"/>
              <a:t> эмоции у вас возникают, глядя на этот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2977434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А что делает этот код? </a:t>
            </a:r>
            <a:r>
              <a:rPr lang="ru-RU" baseline="0" dirty="0"/>
              <a:t> Может кто-нибудь объяснить?</a:t>
            </a:r>
          </a:p>
          <a:p>
            <a:r>
              <a:rPr lang="ru-RU" baseline="0" dirty="0"/>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37</a:t>
            </a:fld>
            <a:endParaRPr lang="ru-RU"/>
          </a:p>
        </p:txBody>
      </p:sp>
    </p:spTree>
    <p:extLst>
      <p:ext uri="{BB962C8B-B14F-4D97-AF65-F5344CB8AC3E}">
        <p14:creationId xmlns:p14="http://schemas.microsoft.com/office/powerpoint/2010/main" val="54777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78552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40</a:t>
            </a:fld>
            <a:endParaRPr lang="ru-RU"/>
          </a:p>
        </p:txBody>
      </p:sp>
    </p:spTree>
    <p:extLst>
      <p:ext uri="{BB962C8B-B14F-4D97-AF65-F5344CB8AC3E}">
        <p14:creationId xmlns:p14="http://schemas.microsoft.com/office/powerpoint/2010/main" val="1117106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Мы</a:t>
            </a:r>
            <a:r>
              <a:rPr lang="ru-RU" baseline="0" dirty="0"/>
              <a:t> только что подробно разобрали некоторые практики, помогающие писать хороший код.</a:t>
            </a:r>
          </a:p>
          <a:p>
            <a:r>
              <a:rPr lang="ru-RU" baseline="0" dirty="0"/>
              <a:t>Но давайте смотреть правде в глаза: в реальных проектах код не так уж хорош. Местами даже откровенно плох.</a:t>
            </a:r>
          </a:p>
          <a:p>
            <a:r>
              <a:rPr lang="ru-RU" baseline="0" dirty="0"/>
              <a:t>На это есть много причин: ошибки дизайна, меняющиеся требования, </a:t>
            </a:r>
            <a:r>
              <a:rPr lang="ru-RU" baseline="0" dirty="0" err="1"/>
              <a:t>дедлайны</a:t>
            </a:r>
            <a:r>
              <a:rPr lang="ru-RU" baseline="0" dirty="0"/>
              <a:t>…</a:t>
            </a:r>
          </a:p>
          <a:p>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41</a:t>
            </a:fld>
            <a:endParaRPr lang="ru-RU"/>
          </a:p>
        </p:txBody>
      </p:sp>
    </p:spTree>
    <p:extLst>
      <p:ext uri="{BB962C8B-B14F-4D97-AF65-F5344CB8AC3E}">
        <p14:creationId xmlns:p14="http://schemas.microsoft.com/office/powerpoint/2010/main" val="3208505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Посмотрите на этот пейзаж. Если бы у вас в руках была кожура от только что съеденного банана, стали бы вы нести ее до урны?</a:t>
            </a:r>
          </a:p>
          <a:p>
            <a:r>
              <a:rPr lang="ru-RU" sz="1200" kern="1200" dirty="0">
                <a:solidFill>
                  <a:schemeClr val="tx1"/>
                </a:solidFill>
                <a:effectLst/>
                <a:latin typeface="+mn-lt"/>
                <a:ea typeface="+mn-ea"/>
                <a:cs typeface="+mn-cs"/>
              </a:rPr>
              <a:t>Так</a:t>
            </a:r>
            <a:r>
              <a:rPr lang="ru-RU" sz="1200" kern="1200" baseline="0" dirty="0">
                <a:solidFill>
                  <a:schemeClr val="tx1"/>
                </a:solidFill>
                <a:effectLst/>
                <a:latin typeface="+mn-lt"/>
                <a:ea typeface="+mn-ea"/>
                <a:cs typeface="+mn-cs"/>
              </a:rPr>
              <a:t> же с кодом. </a:t>
            </a:r>
            <a:r>
              <a:rPr lang="x-none" sz="1200" kern="1200" dirty="0">
                <a:solidFill>
                  <a:schemeClr val="tx1"/>
                </a:solidFill>
                <a:effectLst/>
                <a:latin typeface="+mn-lt"/>
                <a:ea typeface="+mn-ea"/>
                <a:cs typeface="+mn-cs"/>
              </a:rPr>
              <a:t>Плохой код искушает сделать его еще хуже</a:t>
            </a:r>
            <a:r>
              <a:rPr lang="ru-RU" sz="1200" kern="1200" dirty="0">
                <a:solidFill>
                  <a:schemeClr val="tx1"/>
                </a:solidFill>
                <a:effectLst/>
                <a:latin typeface="+mn-lt"/>
                <a:ea typeface="+mn-ea"/>
                <a:cs typeface="+mn-cs"/>
              </a:rPr>
              <a:t>. Если большой</a:t>
            </a:r>
            <a:r>
              <a:rPr lang="ru-RU" sz="1200" kern="1200" baseline="0" dirty="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dirty="0">
                <a:solidFill>
                  <a:schemeClr val="tx1"/>
                </a:solidFill>
                <a:effectLst/>
                <a:latin typeface="+mn-lt"/>
                <a:ea typeface="+mn-ea"/>
                <a:cs typeface="+mn-cs"/>
              </a:rPr>
              <a:t>Значит плохой код обречен становится еще хуже?</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42</a:t>
            </a:fld>
            <a:endParaRPr lang="ru-RU"/>
          </a:p>
        </p:txBody>
      </p:sp>
    </p:spTree>
    <p:extLst>
      <p:ext uri="{BB962C8B-B14F-4D97-AF65-F5344CB8AC3E}">
        <p14:creationId xmlns:p14="http://schemas.microsoft.com/office/powerpoint/2010/main" val="187209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dirty="0">
                <a:solidFill>
                  <a:schemeClr val="tx1"/>
                </a:solidFill>
                <a:effectLst/>
                <a:latin typeface="+mn-lt"/>
                <a:ea typeface="+mn-ea"/>
                <a:cs typeface="+mn-cs"/>
              </a:rPr>
              <a:t>На самом деле нет.</a:t>
            </a:r>
          </a:p>
          <a:p>
            <a:r>
              <a:rPr lang="ru-RU" sz="1200" b="0" i="0" kern="1200" dirty="0">
                <a:solidFill>
                  <a:schemeClr val="tx1"/>
                </a:solidFill>
                <a:effectLst/>
                <a:latin typeface="+mn-lt"/>
                <a:ea typeface="+mn-ea"/>
                <a:cs typeface="+mn-cs"/>
              </a:rPr>
              <a:t>У бойскаутов существует простое правило, которое применимо и к нашей профессии:</a:t>
            </a:r>
            <a:br>
              <a:rPr lang="ru-RU" i="0" dirty="0"/>
            </a:br>
            <a:r>
              <a:rPr lang="ru-RU" sz="1200" b="1" i="0" kern="1200" dirty="0">
                <a:solidFill>
                  <a:schemeClr val="tx1"/>
                </a:solidFill>
                <a:effectLst/>
                <a:latin typeface="+mn-lt"/>
                <a:ea typeface="+mn-ea"/>
                <a:cs typeface="+mn-cs"/>
              </a:rPr>
              <a:t>Оставь место стоянки чище, чем оно было до твоего прихода.</a:t>
            </a:r>
            <a:br>
              <a:rPr lang="ru-RU" i="0" dirty="0"/>
            </a:br>
            <a:r>
              <a:rPr lang="ru-RU" sz="1200" b="0" i="0" kern="1200" dirty="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dirty="0">
                <a:solidFill>
                  <a:schemeClr val="tx1"/>
                </a:solidFill>
                <a:effectLst/>
                <a:latin typeface="+mn-lt"/>
                <a:ea typeface="+mn-ea"/>
                <a:cs typeface="+mn-cs"/>
              </a:rPr>
              <a:t>Тогда код будет улучшаться</a:t>
            </a:r>
            <a:r>
              <a:rPr lang="ru-RU" sz="1200" b="0" i="0" kern="1200" baseline="0" dirty="0">
                <a:solidFill>
                  <a:schemeClr val="tx1"/>
                </a:solidFill>
                <a:effectLst/>
                <a:latin typeface="+mn-lt"/>
                <a:ea typeface="+mn-ea"/>
                <a:cs typeface="+mn-cs"/>
              </a:rPr>
              <a:t> с течением времени!</a:t>
            </a:r>
          </a:p>
          <a:p>
            <a:r>
              <a:rPr lang="ru-RU" sz="1200" b="0" i="0" kern="1200" baseline="0" dirty="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dirty="0" err="1">
                <a:solidFill>
                  <a:schemeClr val="tx1"/>
                </a:solidFill>
                <a:effectLst/>
                <a:latin typeface="+mn-lt"/>
                <a:ea typeface="+mn-ea"/>
                <a:cs typeface="+mn-cs"/>
              </a:rPr>
              <a:t>явлется</a:t>
            </a:r>
            <a:r>
              <a:rPr lang="ru-RU" sz="1200" b="0" i="0" kern="1200" baseline="0" dirty="0">
                <a:solidFill>
                  <a:schemeClr val="tx1"/>
                </a:solidFill>
                <a:effectLst/>
                <a:latin typeface="+mn-lt"/>
                <a:ea typeface="+mn-ea"/>
                <a:cs typeface="+mn-cs"/>
              </a:rPr>
              <a:t> неотъемлемой частью профессионализма?</a:t>
            </a:r>
            <a:endParaRPr lang="en-US" sz="1200" b="0" i="0" kern="1200" baseline="0" dirty="0">
              <a:solidFill>
                <a:schemeClr val="tx1"/>
              </a:solidFill>
              <a:effectLst/>
              <a:latin typeface="+mn-lt"/>
              <a:ea typeface="+mn-ea"/>
              <a:cs typeface="+mn-cs"/>
            </a:endParaRPr>
          </a:p>
          <a:p>
            <a:endParaRPr lang="ru-RU" i="0" baseline="0"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43</a:t>
            </a:fld>
            <a:endParaRPr lang="ru-RU"/>
          </a:p>
        </p:txBody>
      </p:sp>
    </p:spTree>
    <p:extLst>
      <p:ext uri="{BB962C8B-B14F-4D97-AF65-F5344CB8AC3E}">
        <p14:creationId xmlns:p14="http://schemas.microsoft.com/office/powerpoint/2010/main" val="3768603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i="0" baseline="0" dirty="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44</a:t>
            </a:fld>
            <a:endParaRPr lang="ru-RU"/>
          </a:p>
        </p:txBody>
      </p:sp>
    </p:spTree>
    <p:extLst>
      <p:ext uri="{BB962C8B-B14F-4D97-AF65-F5344CB8AC3E}">
        <p14:creationId xmlns:p14="http://schemas.microsoft.com/office/powerpoint/2010/main" val="3254337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9</a:t>
            </a:fld>
            <a:endParaRPr lang="ru-RU"/>
          </a:p>
        </p:txBody>
      </p:sp>
    </p:spTree>
    <p:extLst>
      <p:ext uri="{BB962C8B-B14F-4D97-AF65-F5344CB8AC3E}">
        <p14:creationId xmlns:p14="http://schemas.microsoft.com/office/powerpoint/2010/main" val="417376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a:t>
            </a:r>
            <a:r>
              <a:rPr lang="ru-RU" baseline="0" dirty="0"/>
              <a:t> эту задачу дать студенту, который не задумывается о декомпозиции, то легко получить что-то такое.</a:t>
            </a:r>
          </a:p>
          <a:p>
            <a:r>
              <a:rPr lang="ru-RU" baseline="0" dirty="0"/>
              <a:t>Это очень трудно читать и почти невозможно убедить себя, что тут не ошибок.</a:t>
            </a:r>
          </a:p>
        </p:txBody>
      </p:sp>
      <p:sp>
        <p:nvSpPr>
          <p:cNvPr id="4" name="Номер слайда 3"/>
          <p:cNvSpPr>
            <a:spLocks noGrp="1"/>
          </p:cNvSpPr>
          <p:nvPr>
            <p:ph type="sldNum" sz="quarter" idx="10"/>
          </p:nvPr>
        </p:nvSpPr>
        <p:spPr/>
        <p:txBody>
          <a:bodyPr/>
          <a:lstStyle/>
          <a:p>
            <a:fld id="{3BAECB10-9972-4830-A584-02C41DAFD45B}" type="slidenum">
              <a:rPr lang="ru-RU" smtClean="0"/>
              <a:t>12</a:t>
            </a:fld>
            <a:endParaRPr lang="ru-RU"/>
          </a:p>
        </p:txBody>
      </p:sp>
    </p:spTree>
    <p:extLst>
      <p:ext uri="{BB962C8B-B14F-4D97-AF65-F5344CB8AC3E}">
        <p14:creationId xmlns:p14="http://schemas.microsoft.com/office/powerpoint/2010/main" val="3393715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228600" indent="-228600">
              <a:buAutoNum type="arabicPeriod"/>
            </a:pPr>
            <a:r>
              <a:rPr lang="ru-RU" dirty="0"/>
              <a:t>Длинный</a:t>
            </a:r>
            <a:r>
              <a:rPr lang="ru-RU" baseline="0" dirty="0"/>
              <a:t> метод — скорее всего сигнализирует о том, что у метода есть несколько обязанностей.</a:t>
            </a:r>
          </a:p>
          <a:p>
            <a:pPr marL="228600" indent="-228600">
              <a:buAutoNum type="arabicPeriod"/>
            </a:pPr>
            <a:r>
              <a:rPr lang="ru-RU" baseline="0" dirty="0"/>
              <a:t>Слишком общее имя — это сигнал, что у метода несколько обязанностей, которые плохо описываются одной фразой.</a:t>
            </a:r>
          </a:p>
          <a:p>
            <a:pPr marL="228600" indent="-228600">
              <a:buAutoNum type="arabicPeriod"/>
            </a:pPr>
            <a:r>
              <a:rPr lang="ru-RU" baseline="0" dirty="0"/>
              <a:t>Если метод, нарушающий </a:t>
            </a:r>
            <a:r>
              <a:rPr lang="en-US" baseline="0" dirty="0"/>
              <a:t>SRP</a:t>
            </a:r>
            <a:r>
              <a:rPr lang="ru-RU" baseline="0" dirty="0"/>
              <a:t>  назвать честно, то получаются громоздкие фразы. Это уже лучше, чем слишком общее имя, но более явно указывает на нарушение </a:t>
            </a:r>
            <a:r>
              <a:rPr lang="en-US" baseline="0" dirty="0"/>
              <a:t>SRP</a:t>
            </a:r>
            <a:r>
              <a:rPr lang="ru-RU" baseline="0" dirty="0"/>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2986824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прошлом решении есть недостаток </a:t>
            </a:r>
            <a:r>
              <a:rPr lang="ru-RU" dirty="0" err="1"/>
              <a:t>компонуемости</a:t>
            </a:r>
            <a:r>
              <a:rPr lang="ru-RU" dirty="0"/>
              <a:t>.</a:t>
            </a:r>
            <a:r>
              <a:rPr lang="ru-RU" baseline="0" dirty="0"/>
              <a:t> Выделенные методы вряд ли где-то ещё понадобятся.</a:t>
            </a:r>
          </a:p>
          <a:p>
            <a:r>
              <a:rPr lang="ru-RU" baseline="0" dirty="0"/>
              <a:t>Однако, п</a:t>
            </a:r>
            <a:r>
              <a:rPr lang="ru-RU" dirty="0"/>
              <a:t>родолжая</a:t>
            </a:r>
            <a:r>
              <a:rPr lang="ru-RU" baseline="0" dirty="0"/>
              <a:t> прошлую задачу, можно было дополнительно выделить абстракцию </a:t>
            </a:r>
            <a:r>
              <a:rPr lang="ru-RU" baseline="0" dirty="0" err="1"/>
              <a:t>Токенайзера</a:t>
            </a:r>
            <a:r>
              <a:rPr lang="ru-RU" baseline="0" dirty="0"/>
              <a:t>, с помощью которого остальные методы реализуются в одну простую строчку.</a:t>
            </a:r>
          </a:p>
          <a:p>
            <a:r>
              <a:rPr lang="ru-RU" baseline="0" dirty="0"/>
              <a:t>Такой </a:t>
            </a:r>
            <a:r>
              <a:rPr lang="en-US" baseline="0" dirty="0"/>
              <a:t>Tokenizer</a:t>
            </a:r>
            <a:r>
              <a:rPr lang="ru-RU" baseline="0" dirty="0"/>
              <a:t> может оказаться полезным в других задачах </a:t>
            </a:r>
            <a:r>
              <a:rPr lang="ru-RU" baseline="0" dirty="0" err="1"/>
              <a:t>парсинга</a:t>
            </a:r>
            <a:r>
              <a:rPr lang="ru-RU" baseline="0" dirty="0"/>
              <a:t> текстов.</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16</a:t>
            </a:fld>
            <a:endParaRPr lang="ru-RU"/>
          </a:p>
        </p:txBody>
      </p:sp>
    </p:spTree>
    <p:extLst>
      <p:ext uri="{BB962C8B-B14F-4D97-AF65-F5344CB8AC3E}">
        <p14:creationId xmlns:p14="http://schemas.microsoft.com/office/powerpoint/2010/main" val="2509426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endParaRPr lang="en-US" baseline="0" dirty="0"/>
          </a:p>
          <a:p>
            <a:pPr marL="228600" indent="-228600">
              <a:buAutoNum type="arabicPeriod"/>
            </a:pPr>
            <a:r>
              <a:rPr lang="ru-RU" baseline="0" dirty="0"/>
              <a:t>Создать новый массив, в который перенести все значения с нужным сдвигом.</a:t>
            </a:r>
          </a:p>
          <a:p>
            <a:pPr marL="0" indent="0">
              <a:buNone/>
            </a:pPr>
            <a:endParaRPr lang="ru-RU" baseline="0" dirty="0"/>
          </a:p>
          <a:p>
            <a:pPr marL="0" indent="0">
              <a:buNone/>
            </a:pPr>
            <a:r>
              <a:rPr lang="ru-RU" baseline="0" dirty="0"/>
              <a:t>Решение с </a:t>
            </a:r>
            <a:r>
              <a:rPr lang="en-US" baseline="0" dirty="0"/>
              <a:t>LINQ</a:t>
            </a:r>
            <a:r>
              <a:rPr lang="ru-RU" baseline="0" dirty="0"/>
              <a:t> короче, очевиднее, но менее эффективно, хотя асимптотика та же.</a:t>
            </a:r>
          </a:p>
        </p:txBody>
      </p:sp>
      <p:sp>
        <p:nvSpPr>
          <p:cNvPr id="4" name="Номер слайда 3"/>
          <p:cNvSpPr>
            <a:spLocks noGrp="1"/>
          </p:cNvSpPr>
          <p:nvPr>
            <p:ph type="sldNum" sz="quarter" idx="10"/>
          </p:nvPr>
        </p:nvSpPr>
        <p:spPr/>
        <p:txBody>
          <a:bodyPr/>
          <a:lstStyle/>
          <a:p>
            <a:fld id="{3BAECB10-9972-4830-A584-02C41DAFD45B}" type="slidenum">
              <a:rPr lang="ru-RU" smtClean="0"/>
              <a:t>17</a:t>
            </a:fld>
            <a:endParaRPr lang="ru-RU"/>
          </a:p>
        </p:txBody>
      </p:sp>
    </p:spTree>
    <p:extLst>
      <p:ext uri="{BB962C8B-B14F-4D97-AF65-F5344CB8AC3E}">
        <p14:creationId xmlns:p14="http://schemas.microsoft.com/office/powerpoint/2010/main" val="3881435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p>
          <a:p>
            <a:pPr marL="228600" indent="-228600">
              <a:buAutoNum type="arabicPeriod"/>
            </a:pPr>
            <a:r>
              <a:rPr lang="ru-RU" dirty="0"/>
              <a:t>Поставить нулевой</a:t>
            </a:r>
            <a:r>
              <a:rPr lang="ru-RU" baseline="0" dirty="0"/>
              <a:t> элемент на место </a:t>
            </a:r>
            <a:r>
              <a:rPr lang="en-US" baseline="0" dirty="0" err="1"/>
              <a:t>shiftSize</a:t>
            </a:r>
            <a:r>
              <a:rPr lang="ru-RU" baseline="0" dirty="0"/>
              <a:t>, тот что был там — на позицию </a:t>
            </a:r>
            <a:r>
              <a:rPr lang="en-US" baseline="0" dirty="0"/>
              <a:t>2*</a:t>
            </a:r>
            <a:r>
              <a:rPr lang="en-US" baseline="0" dirty="0" err="1"/>
              <a:t>shiftSize</a:t>
            </a:r>
            <a:r>
              <a:rPr lang="en-US" baseline="0" dirty="0"/>
              <a:t> </a:t>
            </a:r>
            <a:r>
              <a:rPr lang="ru-RU" baseline="0" dirty="0"/>
              <a:t>%</a:t>
            </a:r>
            <a:r>
              <a:rPr lang="en-US" baseline="0" dirty="0"/>
              <a:t> N</a:t>
            </a:r>
            <a:r>
              <a:rPr lang="ru-RU" baseline="0" dirty="0"/>
              <a:t> и т.п.</a:t>
            </a:r>
            <a:br>
              <a:rPr lang="ru-RU" baseline="0" dirty="0"/>
            </a:br>
            <a:r>
              <a:rPr lang="ru-RU" baseline="0" dirty="0"/>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rPr lang="en-US" baseline="0" dirty="0"/>
              <a:t>O(N)</a:t>
            </a:r>
            <a:r>
              <a:rPr lang="ru-RU" baseline="0" dirty="0"/>
              <a:t> памяти.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18</a:t>
            </a:fld>
            <a:endParaRPr lang="ru-RU"/>
          </a:p>
        </p:txBody>
      </p:sp>
    </p:spTree>
    <p:extLst>
      <p:ext uri="{BB962C8B-B14F-4D97-AF65-F5344CB8AC3E}">
        <p14:creationId xmlns:p14="http://schemas.microsoft.com/office/powerpoint/2010/main" val="4222242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userDrawn="1">
            <p:extLst>
              <p:ext uri="{D42A27DB-BD31-4B8C-83A1-F6EECF244321}">
                <p14:modId xmlns:p14="http://schemas.microsoft.com/office/powerpoint/2010/main" val="159739320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00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59818"/>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5792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169517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669983161"/>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orient="horz" pos="25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371422979"/>
      </p:ext>
    </p:extLst>
  </p:cSld>
  <p:clrMapOvr>
    <a:masterClrMapping/>
  </p:clrMapOvr>
  <p:extLst mod="1">
    <p:ext uri="{DCECCB84-F9BA-43D5-87BE-67443E8EF086}">
      <p15:sldGuideLst xmlns:p15="http://schemas.microsoft.com/office/powerpoint/2012/main">
        <p15:guide id="1" orient="horz" pos="4065" userDrawn="1">
          <p15:clr>
            <a:srgbClr val="FBAE40"/>
          </p15:clr>
        </p15:guide>
        <p15:guide id="2"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18933697"/>
      </p:ext>
    </p:extLst>
  </p:cSld>
  <p:clrMapOvr>
    <a:masterClrMapping/>
  </p:clrMapOvr>
  <p:extLst mod="1">
    <p:ext uri="{DCECCB84-F9BA-43D5-87BE-67443E8EF086}">
      <p15:sldGuideLst xmlns:p15="http://schemas.microsoft.com/office/powerpoint/2012/main">
        <p15:guide id="1" orient="horz" pos="3385" userDrawn="1">
          <p15:clr>
            <a:srgbClr val="FBAE40"/>
          </p15:clr>
        </p15:guide>
        <p15:guide id="2" orient="horz" pos="406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Tree>
    <p:extLst>
      <p:ext uri="{BB962C8B-B14F-4D97-AF65-F5344CB8AC3E}">
        <p14:creationId xmlns:p14="http://schemas.microsoft.com/office/powerpoint/2010/main" val="470783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5530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7" name="Текст 9"/>
          <p:cNvSpPr txBox="1">
            <a:spLocks/>
          </p:cNvSpPr>
          <p:nvPr userDrawn="1"/>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userDrawn="1">
            <p:extLst>
              <p:ext uri="{D42A27DB-BD31-4B8C-83A1-F6EECF244321}">
                <p14:modId xmlns:p14="http://schemas.microsoft.com/office/powerpoint/2010/main" val="63823533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userDrawn="1">
            <p:extLst>
              <p:ext uri="{D42A27DB-BD31-4B8C-83A1-F6EECF244321}">
                <p14:modId xmlns:p14="http://schemas.microsoft.com/office/powerpoint/2010/main" val="3089848446"/>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3477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3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492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04682"/>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Tree>
    <p:extLst>
      <p:ext uri="{BB962C8B-B14F-4D97-AF65-F5344CB8AC3E}">
        <p14:creationId xmlns:p14="http://schemas.microsoft.com/office/powerpoint/2010/main" val="421175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userDrawn="1"/>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362815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398140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Tree>
    <p:extLst>
      <p:ext uri="{BB962C8B-B14F-4D97-AF65-F5344CB8AC3E}">
        <p14:creationId xmlns:p14="http://schemas.microsoft.com/office/powerpoint/2010/main" val="3516172041"/>
      </p:ext>
    </p:extLst>
  </p:cSld>
  <p:clrMapOvr>
    <a:masterClrMapping/>
  </p:clrMapOvr>
  <p:extLst>
    <p:ext uri="{DCECCB84-F9BA-43D5-87BE-67443E8EF086}">
      <p15:sldGuideLst xmlns:p15="http://schemas.microsoft.com/office/powerpoint/2012/main">
        <p15:guide id="1" orient="horz" pos="152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6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4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58352894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381768836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5085487"/>
      </p:ext>
    </p:extLst>
  </p:cSld>
  <p:clrMap bg1="lt1" tx1="dk1" bg2="lt2" tx2="dk2" accent1="accent1" accent2="accent2" accent3="accent3" accent4="accent4" accent5="accent5" accent6="accent6" hlink="hlink" folHlink="folHlink"/>
  <p:sldLayoutIdLst>
    <p:sldLayoutId id="2147483698" r:id="rId1"/>
    <p:sldLayoutId id="2147483666" r:id="rId2"/>
    <p:sldLayoutId id="2147483679" r:id="rId3"/>
    <p:sldLayoutId id="2147483699" r:id="rId4"/>
    <p:sldLayoutId id="2147483702" r:id="rId5"/>
    <p:sldLayoutId id="2147483701" r:id="rId6"/>
    <p:sldLayoutId id="2147483665" r:id="rId7"/>
    <p:sldLayoutId id="2147483700" r:id="rId8"/>
    <p:sldLayoutId id="2147483684" r:id="rId9"/>
    <p:sldLayoutId id="2147483675" r:id="rId10"/>
    <p:sldLayoutId id="2147483680" r:id="rId11"/>
    <p:sldLayoutId id="2147483681" r:id="rId12"/>
    <p:sldLayoutId id="2147483688" r:id="rId13"/>
    <p:sldLayoutId id="2147483689" r:id="rId14"/>
    <p:sldLayoutId id="2147483687" r:id="rId15"/>
    <p:sldLayoutId id="2147483682" r:id="rId16"/>
    <p:sldLayoutId id="2147483686" r:id="rId17"/>
    <p:sldLayoutId id="2147483678"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guide id="12" pos="1572" userDrawn="1">
          <p15:clr>
            <a:srgbClr val="FDE53C"/>
          </p15:clr>
        </p15:guide>
        <p15:guide id="13" pos="6108"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21372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7"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kontur-csharper/clean-co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hyperlink" Target="http://web.uettaxila.edu.pk/CMS/AUT2011/seSCbs/tutorial/Object%20Oriented%20Software%20Construction.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CLEAN CODE</a:t>
            </a:r>
          </a:p>
        </p:txBody>
      </p:sp>
      <p:sp>
        <p:nvSpPr>
          <p:cNvPr id="7" name="Подзаголовок 6"/>
          <p:cNvSpPr>
            <a:spLocks noGrp="1"/>
          </p:cNvSpPr>
          <p:nvPr>
            <p:ph type="subTitle" idx="1"/>
          </p:nvPr>
        </p:nvSpPr>
        <p:spPr/>
        <p:txBody>
          <a:bodyPr/>
          <a:lstStyle/>
          <a:p>
            <a:r>
              <a:rPr lang="en-US" dirty="0">
                <a:hlinkClick r:id="rId2"/>
              </a:rPr>
              <a:t>https://github.com/kontur-csharper/</a:t>
            </a:r>
            <a:r>
              <a:rPr lang="en-US" b="1" dirty="0">
                <a:hlinkClick r:id="rId2"/>
              </a:rPr>
              <a:t>clean-code</a:t>
            </a:r>
            <a:endParaRPr lang="en-US" b="1" dirty="0"/>
          </a:p>
          <a:p>
            <a:endParaRPr lang="en-US" dirty="0"/>
          </a:p>
        </p:txBody>
      </p:sp>
      <p:sp>
        <p:nvSpPr>
          <p:cNvPr id="3" name="Текст 2"/>
          <p:cNvSpPr>
            <a:spLocks noGrp="1"/>
          </p:cNvSpPr>
          <p:nvPr>
            <p:ph type="body" sz="quarter" idx="11"/>
          </p:nvPr>
        </p:nvSpPr>
        <p:spPr>
          <a:xfrm>
            <a:off x="4367213" y="5229225"/>
            <a:ext cx="6529387" cy="439738"/>
          </a:xfrm>
        </p:spPr>
        <p:txBody>
          <a:bodyPr/>
          <a:lstStyle/>
          <a:p>
            <a:endParaRPr lang="en-US" dirty="0"/>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20601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858155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en-US" dirty="0"/>
              <a:t>Field1 </a:t>
            </a:r>
            <a:r>
              <a:rPr lang="ru-RU" dirty="0"/>
              <a:t> </a:t>
            </a:r>
            <a:r>
              <a:rPr lang="en-US" dirty="0"/>
              <a:t>Field2 </a:t>
            </a:r>
            <a:r>
              <a:rPr lang="ru-RU" dirty="0"/>
              <a:t> </a:t>
            </a:r>
            <a:r>
              <a:rPr lang="en-US" dirty="0"/>
              <a:t>“Field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endParaRPr lang="ru-RU" dirty="0"/>
          </a:p>
          <a:p>
            <a:pPr marL="0" indent="0">
              <a:buNone/>
            </a:pPr>
            <a:r>
              <a:rPr lang="en-US" dirty="0"/>
              <a:t>Field1</a:t>
            </a:r>
          </a:p>
          <a:p>
            <a:pPr marL="0" indent="0">
              <a:buNone/>
            </a:pPr>
            <a:r>
              <a:rPr lang="en-US" dirty="0"/>
              <a:t>Field2</a:t>
            </a:r>
          </a:p>
          <a:p>
            <a:pPr marL="0" indent="0">
              <a:buNone/>
            </a:pPr>
            <a:r>
              <a:rPr lang="en-US" dirty="0"/>
              <a:t>Field 3 with spaces</a:t>
            </a:r>
          </a:p>
          <a:p>
            <a:pPr marL="0" indent="0">
              <a:buNone/>
            </a:pPr>
            <a:r>
              <a:rPr lang="en-US" dirty="0"/>
              <a:t>“quote”</a:t>
            </a: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разбить на поля </a:t>
            </a:r>
            <a:r>
              <a:rPr lang="en-US" dirty="0"/>
              <a:t>csv</a:t>
            </a:r>
          </a:p>
        </p:txBody>
      </p:sp>
    </p:spTree>
    <p:extLst>
      <p:ext uri="{BB962C8B-B14F-4D97-AF65-F5344CB8AC3E}">
        <p14:creationId xmlns:p14="http://schemas.microsoft.com/office/powerpoint/2010/main" val="423211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p:txBody>
          <a:bodyPr/>
          <a:lstStyle/>
          <a:p>
            <a:pPr algn="r"/>
            <a:r>
              <a:rPr lang="en-US" dirty="0"/>
              <a:t>No Decomposition</a:t>
            </a:r>
            <a:endParaRPr lang="ru-RU" dirty="0"/>
          </a:p>
        </p:txBody>
      </p:sp>
    </p:spTree>
    <p:extLst>
      <p:ext uri="{BB962C8B-B14F-4D97-AF65-F5344CB8AC3E}">
        <p14:creationId xmlns:p14="http://schemas.microsoft.com/office/powerpoint/2010/main" val="3739920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latin typeface="Consolas" panose="020B0609020204030204" pitchFamily="49" charset="0"/>
              </a:rPr>
              <a:t>ReadFields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void</a:t>
            </a:r>
            <a:r>
              <a:rPr lang="en-US" sz="2800" dirty="0">
                <a:latin typeface="Consolas" panose="020B0609020204030204" pitchFamily="49" charset="0"/>
              </a:rPr>
              <a:t> </a:t>
            </a:r>
            <a:r>
              <a:rPr lang="en-US" sz="2800" dirty="0" err="1">
                <a:latin typeface="Consolas" panose="020B0609020204030204" pitchFamily="49" charset="0"/>
              </a:rPr>
              <a:t>SkipSpaces</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a:solidFill>
                  <a:srgbClr val="0000FF"/>
                </a:solidFill>
                <a:latin typeface="Consolas" panose="020B0609020204030204" pitchFamily="49" charset="0"/>
              </a:rPr>
              <a:t>ref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pos</a:t>
            </a:r>
            <a:r>
              <a:rPr lang="en-US" sz="2800" dirty="0">
                <a:latin typeface="Consolas" panose="020B0609020204030204" pitchFamily="49" charset="0"/>
              </a:rPr>
              <a:t>) </a:t>
            </a:r>
          </a:p>
          <a:p>
            <a:pPr marL="0" indent="0">
              <a:buNone/>
            </a:pPr>
            <a:r>
              <a:rPr lang="en-US" sz="2800" dirty="0">
                <a:solidFill>
                  <a:srgbClr val="0000FF"/>
                </a:solidFill>
                <a:latin typeface="Consolas" panose="020B0609020204030204" pitchFamily="49" charset="0"/>
              </a:rPr>
              <a:t>	string</a:t>
            </a:r>
            <a:r>
              <a:rPr lang="en-US" sz="2800" dirty="0">
                <a:latin typeface="Consolas" panose="020B0609020204030204" pitchFamily="49" charset="0"/>
              </a:rPr>
              <a:t> </a:t>
            </a:r>
            <a:r>
              <a:rPr lang="en-US" sz="2800" dirty="0" err="1">
                <a:latin typeface="Consolas" panose="020B0609020204030204" pitchFamily="49" charset="0"/>
              </a:rPr>
              <a:t>ReadField</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a:solidFill>
                  <a:srgbClr val="0000FF"/>
                </a:solidFill>
                <a:latin typeface="Consolas" panose="020B0609020204030204" pitchFamily="49" charset="0"/>
              </a:rPr>
              <a:t>ref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pos</a:t>
            </a:r>
            <a:r>
              <a:rPr lang="en-US" sz="2800" dirty="0">
                <a:latin typeface="Consolas" panose="020B0609020204030204" pitchFamily="49" charset="0"/>
              </a:rPr>
              <a:t>) </a:t>
            </a:r>
          </a:p>
          <a:p>
            <a:pPr marL="400050" lvl="1" indent="0">
              <a:buNone/>
            </a:pPr>
            <a:r>
              <a:rPr lang="en-US" sz="2400" dirty="0">
                <a:solidFill>
                  <a:srgbClr val="0000FF"/>
                </a:solidFill>
                <a:latin typeface="Consolas" panose="020B0609020204030204" pitchFamily="49" charset="0"/>
              </a:rPr>
              <a:t>		string</a:t>
            </a:r>
            <a:r>
              <a:rPr lang="en-US" sz="2400" dirty="0">
                <a:latin typeface="Consolas" panose="020B0609020204030204" pitchFamily="49" charset="0"/>
              </a:rPr>
              <a:t> </a:t>
            </a:r>
            <a:r>
              <a:rPr lang="en-US" sz="2400" dirty="0" err="1">
                <a:latin typeface="Consolas" panose="020B0609020204030204" pitchFamily="49" charset="0"/>
              </a:rPr>
              <a:t>ReadSimpleField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pos</a:t>
            </a:r>
            <a:r>
              <a:rPr lang="en-US" sz="2400" dirty="0">
                <a:latin typeface="Consolas" panose="020B0609020204030204" pitchFamily="49" charset="0"/>
              </a:rPr>
              <a:t>) </a:t>
            </a:r>
          </a:p>
          <a:p>
            <a:pPr marL="400050" lvl="1" indent="0">
              <a:buNone/>
            </a:pPr>
            <a:r>
              <a:rPr lang="en-US" sz="2400" dirty="0">
                <a:solidFill>
                  <a:srgbClr val="0000FF"/>
                </a:solidFill>
                <a:latin typeface="Consolas" panose="020B0609020204030204" pitchFamily="49" charset="0"/>
              </a:rPr>
              <a:t>		string</a:t>
            </a:r>
            <a:r>
              <a:rPr lang="en-US" sz="2400" dirty="0">
                <a:latin typeface="Consolas" panose="020B0609020204030204" pitchFamily="49" charset="0"/>
              </a:rPr>
              <a:t> </a:t>
            </a:r>
            <a:r>
              <a:rPr lang="en-US" sz="2400" dirty="0" err="1">
                <a:latin typeface="Consolas" panose="020B0609020204030204" pitchFamily="49" charset="0"/>
              </a:rPr>
              <a:t>ReadQuotedField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pos</a:t>
            </a:r>
            <a:r>
              <a:rPr lang="en-US" sz="2400" dirty="0">
                <a:latin typeface="Consolas" panose="020B0609020204030204" pitchFamily="49" charset="0"/>
              </a:rPr>
              <a:t>)</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386718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Слишком длинный метод / класс</a:t>
            </a:r>
          </a:p>
          <a:p>
            <a:pPr marL="514350" indent="-514350">
              <a:buFont typeface="+mj-lt"/>
              <a:buAutoNum type="arabicPeriod"/>
            </a:pPr>
            <a:r>
              <a:rPr lang="ru-RU" dirty="0"/>
              <a:t>Слишком общее название метода</a:t>
            </a:r>
            <a:endParaRPr lang="en-US" dirty="0"/>
          </a:p>
          <a:p>
            <a:pPr marL="514350" indent="-514350">
              <a:buFont typeface="+mj-lt"/>
              <a:buAutoNum type="arabicPeriod"/>
            </a:pPr>
            <a:r>
              <a:rPr lang="ru-RU" dirty="0"/>
              <a:t>Слишком сложное название метода</a:t>
            </a:r>
          </a:p>
        </p:txBody>
      </p:sp>
      <p:sp>
        <p:nvSpPr>
          <p:cNvPr id="2" name="Заголовок 1"/>
          <p:cNvSpPr>
            <a:spLocks noGrp="1"/>
          </p:cNvSpPr>
          <p:nvPr>
            <p:ph type="title"/>
          </p:nvPr>
        </p:nvSpPr>
        <p:spPr/>
        <p:txBody>
          <a:bodyPr>
            <a:noAutofit/>
          </a:bodyPr>
          <a:lstStyle/>
          <a:p>
            <a:r>
              <a:rPr lang="ru-RU" dirty="0"/>
              <a:t>Маркеры плохой декомпозиции</a:t>
            </a:r>
          </a:p>
        </p:txBody>
      </p:sp>
    </p:spTree>
    <p:extLst>
      <p:ext uri="{BB962C8B-B14F-4D97-AF65-F5344CB8AC3E}">
        <p14:creationId xmlns:p14="http://schemas.microsoft.com/office/powerpoint/2010/main" val="2621299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893002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400" dirty="0">
                <a:solidFill>
                  <a:srgbClr val="0000FF"/>
                </a:solidFill>
                <a:latin typeface="Consolas" panose="020B0609020204030204" pitchFamily="49" charset="0"/>
              </a:rPr>
              <a:t>class </a:t>
            </a:r>
            <a:r>
              <a:rPr lang="en-US" sz="2400" dirty="0">
                <a:latin typeface="Consolas" panose="020B0609020204030204" pitchFamily="49" charset="0"/>
              </a:rPr>
              <a:t>Tokenizer {</a:t>
            </a:r>
          </a:p>
          <a:p>
            <a:pPr marL="0" indent="0">
              <a:buNone/>
            </a:pPr>
            <a:r>
              <a:rPr lang="en-US" sz="2400" dirty="0">
                <a:solidFill>
                  <a:srgbClr val="0000FF"/>
                </a:solidFill>
                <a:latin typeface="Consolas" panose="020B0609020204030204" pitchFamily="49" charset="0"/>
              </a:rPr>
              <a:t>    string</a:t>
            </a:r>
            <a:r>
              <a:rPr lang="en-US" sz="2400" dirty="0">
                <a:latin typeface="Consolas" panose="020B0609020204030204" pitchFamily="49" charset="0"/>
              </a:rPr>
              <a:t> </a:t>
            </a:r>
            <a:r>
              <a:rPr lang="en-US" sz="2400" dirty="0" err="1">
                <a:latin typeface="Consolas" panose="020B0609020204030204" pitchFamily="49" charset="0"/>
              </a:rPr>
              <a:t>ReadUntil</a:t>
            </a:r>
            <a:r>
              <a:rPr lang="en-US" sz="2400" dirty="0">
                <a:latin typeface="Consolas" panose="020B0609020204030204" pitchFamily="49" charset="0"/>
              </a:rPr>
              <a:t>(</a:t>
            </a:r>
            <a:r>
              <a:rPr lang="en-US" sz="2400" dirty="0" err="1">
                <a:solidFill>
                  <a:srgbClr val="0000FF"/>
                </a:solidFill>
                <a:latin typeface="Consolas" panose="020B0609020204030204" pitchFamily="49" charset="0"/>
              </a:rPr>
              <a:t>params</a:t>
            </a:r>
            <a:r>
              <a:rPr lang="en-US" sz="2400" dirty="0">
                <a:solidFill>
                  <a:srgbClr val="0000FF"/>
                </a:solidFill>
                <a:latin typeface="Consolas" panose="020B0609020204030204" pitchFamily="49" charset="0"/>
              </a:rPr>
              <a:t> char</a:t>
            </a:r>
            <a:r>
              <a:rPr lang="en-US" sz="2400" dirty="0">
                <a:latin typeface="Consolas" panose="020B0609020204030204" pitchFamily="49" charset="0"/>
              </a:rPr>
              <a:t> []  </a:t>
            </a:r>
            <a:r>
              <a:rPr lang="en-US" sz="2400" dirty="0" err="1">
                <a:latin typeface="Consolas" panose="020B0609020204030204" pitchFamily="49" charset="0"/>
              </a:rPr>
              <a:t>stopChars</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string</a:t>
            </a:r>
            <a:r>
              <a:rPr lang="en-US" sz="2400" dirty="0">
                <a:latin typeface="Consolas" panose="020B0609020204030204" pitchFamily="49" charset="0"/>
              </a:rPr>
              <a:t> </a:t>
            </a:r>
            <a:r>
              <a:rPr lang="en-US" sz="2400" dirty="0" err="1">
                <a:latin typeface="Consolas" panose="020B0609020204030204" pitchFamily="49" charset="0"/>
              </a:rPr>
              <a:t>ReadUntil</a:t>
            </a:r>
            <a:r>
              <a:rPr lang="en-US" sz="2400" dirty="0">
                <a:latin typeface="Consolas" panose="020B0609020204030204" pitchFamily="49" charset="0"/>
              </a:rPr>
              <a:t>(</a:t>
            </a:r>
            <a:r>
              <a:rPr lang="en-US" sz="2400" dirty="0" err="1">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t>
            </a:r>
            <a:r>
              <a:rPr lang="en-US" sz="2400" dirty="0" err="1">
                <a:latin typeface="Consolas" panose="020B0609020204030204" pitchFamily="49" charset="0"/>
              </a:rPr>
              <a:t>isStopChar</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a:solidFill>
                  <a:srgbClr val="0000FF"/>
                </a:solidFill>
                <a:latin typeface="Consolas" panose="020B0609020204030204" pitchFamily="49" charset="0"/>
              </a:rPr>
              <a:t>void </a:t>
            </a:r>
            <a:r>
              <a:rPr lang="en-US" sz="2400" dirty="0" err="1">
                <a:latin typeface="Consolas" panose="020B0609020204030204" pitchFamily="49" charset="0"/>
              </a:rPr>
              <a:t>SkipSpaces</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char</a:t>
            </a:r>
            <a:r>
              <a:rPr lang="en-US" sz="2400" dirty="0">
                <a:latin typeface="Consolas" panose="020B0609020204030204" pitchFamily="49" charset="0"/>
              </a:rPr>
              <a:t> </a:t>
            </a:r>
            <a:r>
              <a:rPr lang="en-US" sz="2400" dirty="0" err="1">
                <a:latin typeface="Consolas" panose="020B0609020204030204" pitchFamily="49" charset="0"/>
              </a:rPr>
              <a:t>CurrenChar</a:t>
            </a:r>
            <a:r>
              <a:rPr lang="en-US" sz="2400" dirty="0">
                <a:latin typeface="Consolas" panose="020B0609020204030204" pitchFamily="49" charset="0"/>
              </a:rPr>
              <a:t> { </a:t>
            </a:r>
            <a:r>
              <a:rPr lang="en-US" sz="2400" dirty="0">
                <a:solidFill>
                  <a:srgbClr val="0000FF"/>
                </a:solidFill>
                <a:latin typeface="Consolas" panose="020B0609020204030204" pitchFamily="49" charset="0"/>
              </a:rPr>
              <a:t>get</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endParaRPr lang="ru-RU" sz="2400" dirty="0">
              <a:latin typeface="Consolas" panose="020B0609020204030204" pitchFamily="49" charset="0"/>
            </a:endParaRPr>
          </a:p>
          <a:p>
            <a:pPr marL="0" indent="0">
              <a:buNone/>
            </a:pPr>
            <a:r>
              <a:rPr lang="en-US" sz="2400" dirty="0">
                <a:latin typeface="Consolas" panose="020B0609020204030204" pitchFamily="49" charset="0"/>
              </a:rPr>
              <a:t>}</a:t>
            </a:r>
          </a:p>
          <a:p>
            <a:pPr marL="0" indent="0">
              <a:buNone/>
            </a:pPr>
            <a:r>
              <a:rPr lang="en-US" sz="2400" dirty="0">
                <a:solidFill>
                  <a:srgbClr val="0000FF"/>
                </a:solidFill>
                <a:latin typeface="Consolas" panose="020B0609020204030204" pitchFamily="49" charset="0"/>
              </a:rPr>
              <a:t>string </a:t>
            </a:r>
            <a:r>
              <a:rPr lang="en-US" sz="2400" dirty="0" err="1">
                <a:latin typeface="Consolas" panose="020B0609020204030204" pitchFamily="49" charset="0"/>
              </a:rPr>
              <a:t>Unescape</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 </a:t>
            </a:r>
            <a:r>
              <a:rPr lang="en-US" sz="2400" dirty="0">
                <a:latin typeface="Consolas" panose="020B0609020204030204" pitchFamily="49" charset="0"/>
              </a:rPr>
              <a:t>input);</a:t>
            </a:r>
            <a:endParaRPr lang="ru-RU" sz="2400" dirty="0">
              <a:latin typeface="Consolas" panose="020B0609020204030204" pitchFamily="49" charset="0"/>
            </a:endParaRPr>
          </a:p>
          <a:p>
            <a:endParaRPr lang="en-US" sz="2400" dirty="0"/>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63441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en-US" dirty="0">
                <a:latin typeface="Consolas" panose="020B0609020204030204" pitchFamily="49" charset="0"/>
              </a:rPr>
              <a:t>T[] 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400050" lvl="1" indent="0">
              <a:buNone/>
            </a:pPr>
            <a:r>
              <a:rPr lang="en-US" sz="2400" dirty="0">
                <a:latin typeface="Consolas" panose="020B0609020204030204" pitchFamily="49" charset="0"/>
              </a:rPr>
              <a:t>Rotate(</a:t>
            </a:r>
            <a:r>
              <a:rPr lang="en-US" sz="2400" dirty="0">
                <a:solidFill>
                  <a:srgbClr val="0000FF"/>
                </a:solidFill>
                <a:latin typeface="Consolas" panose="020B0609020204030204" pitchFamily="49" charset="0"/>
              </a:rPr>
              <a:t>new</a:t>
            </a:r>
            <a:r>
              <a:rPr lang="en-US" sz="2400" dirty="0">
                <a:latin typeface="Consolas" panose="020B0609020204030204" pitchFamily="49" charset="0"/>
              </a:rPr>
              <a:t>[] {1,</a:t>
            </a:r>
            <a:r>
              <a:rPr lang="ru-RU" sz="2400" dirty="0">
                <a:latin typeface="Consolas" panose="020B0609020204030204" pitchFamily="49" charset="0"/>
              </a:rPr>
              <a:t> </a:t>
            </a:r>
            <a:r>
              <a:rPr lang="en-US" sz="2400" dirty="0">
                <a:latin typeface="Consolas" panose="020B0609020204030204" pitchFamily="49" charset="0"/>
              </a:rPr>
              <a:t>2,</a:t>
            </a:r>
            <a:r>
              <a:rPr lang="ru-RU" sz="2400" dirty="0">
                <a:latin typeface="Consolas" panose="020B0609020204030204" pitchFamily="49" charset="0"/>
              </a:rPr>
              <a:t> </a:t>
            </a:r>
            <a:r>
              <a:rPr lang="en-US" sz="2400" dirty="0">
                <a:latin typeface="Consolas" panose="020B0609020204030204" pitchFamily="49" charset="0"/>
              </a:rPr>
              <a:t>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 2) → {3,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a:t>
            </a:r>
            <a:r>
              <a:rPr lang="ru-RU" sz="2400" dirty="0">
                <a:latin typeface="Consolas" panose="020B0609020204030204" pitchFamily="49" charset="0"/>
              </a:rPr>
              <a:t> </a:t>
            </a:r>
            <a:r>
              <a:rPr lang="en-US" sz="2400" dirty="0">
                <a:latin typeface="Consolas" panose="020B0609020204030204" pitchFamily="49" charset="0"/>
              </a:rPr>
              <a:t>1,</a:t>
            </a:r>
            <a:r>
              <a:rPr lang="ru-RU" sz="2400" dirty="0">
                <a:latin typeface="Consolas" panose="020B0609020204030204" pitchFamily="49" charset="0"/>
              </a:rPr>
              <a:t> </a:t>
            </a:r>
            <a:r>
              <a:rPr lang="en-US" sz="2400" dirty="0">
                <a:latin typeface="Consolas" panose="020B0609020204030204" pitchFamily="49" charset="0"/>
              </a:rPr>
              <a:t>2}</a:t>
            </a:r>
            <a:endParaRPr lang="en-US" sz="3200" dirty="0">
              <a:latin typeface="Consolas" panose="020B0609020204030204" pitchFamily="49" charset="0"/>
            </a:endParaRPr>
          </a:p>
          <a:p>
            <a:pPr marL="0" indent="0">
              <a:buNone/>
            </a:pPr>
            <a:r>
              <a:rPr lang="ru-RU" dirty="0">
                <a:solidFill>
                  <a:schemeClr val="accent1"/>
                </a:solidFill>
              </a:rPr>
              <a:t>Как решать?</a:t>
            </a:r>
            <a:endParaRPr lang="en-US" dirty="0">
              <a:solidFill>
                <a:schemeClr val="accent1"/>
              </a:solidFill>
            </a:endParaRPr>
          </a:p>
          <a:p>
            <a:pPr marL="0" indent="0">
              <a:buNone/>
            </a:pPr>
            <a:endParaRPr lang="en-US" dirty="0"/>
          </a:p>
          <a:p>
            <a:pPr marL="0" indent="0">
              <a:buNone/>
            </a:pPr>
            <a:r>
              <a:rPr lang="ru-RU" dirty="0">
                <a:solidFill>
                  <a:schemeClr val="accent1"/>
                </a:solidFill>
              </a:rPr>
              <a:t>Решение</a:t>
            </a:r>
          </a:p>
          <a:p>
            <a:pPr marL="0" indent="0">
              <a:buNone/>
            </a:pPr>
            <a:r>
              <a:rPr lang="en-US" dirty="0" err="1">
                <a:latin typeface="Consolas" panose="020B0609020204030204" pitchFamily="49" charset="0"/>
              </a:rPr>
              <a:t>array.Skip</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array.Take</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ToArray</a:t>
            </a:r>
            <a:r>
              <a:rPr lang="en-US" dirty="0">
                <a:latin typeface="Consolas" panose="020B0609020204030204" pitchFamily="49" charset="0"/>
              </a:rPr>
              <a:t>();</a:t>
            </a: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412956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20000"/>
          </a:bodyPr>
          <a:lstStyle/>
          <a:p>
            <a:pPr marL="0" indent="0">
              <a:buNone/>
            </a:pPr>
            <a:r>
              <a:rPr lang="ru-RU" dirty="0"/>
              <a:t>А если мы хотим сделать это </a:t>
            </a:r>
            <a:r>
              <a:rPr lang="en-US" dirty="0">
                <a:solidFill>
                  <a:schemeClr val="accent1"/>
                </a:solidFill>
              </a:rPr>
              <a:t>In Place</a:t>
            </a:r>
            <a:r>
              <a:rPr lang="ru-RU" dirty="0"/>
              <a:t>, без выделения дополнительной памяти?</a:t>
            </a:r>
          </a:p>
          <a:p>
            <a:pPr marL="0" indent="0">
              <a:buNone/>
            </a:pPr>
            <a:endParaRPr lang="ru-RU" dirty="0"/>
          </a:p>
          <a:p>
            <a:pPr marL="0" indent="0">
              <a:buNone/>
            </a:pPr>
            <a:r>
              <a:rPr lang="en-US" b="1" dirty="0">
                <a:solidFill>
                  <a:srgbClr val="0000FF"/>
                </a:solidFill>
                <a:latin typeface="Consolas" panose="020B0609020204030204" pitchFamily="49" charset="0"/>
              </a:rPr>
              <a:t>void</a:t>
            </a:r>
            <a:r>
              <a:rPr lang="en-US" sz="3600" dirty="0">
                <a:latin typeface="Consolas" panose="020B0609020204030204" pitchFamily="49" charset="0"/>
              </a:rPr>
              <a:t> </a:t>
            </a:r>
            <a:r>
              <a:rPr lang="en-US" dirty="0">
                <a:latin typeface="Consolas" panose="020B0609020204030204" pitchFamily="49" charset="0"/>
              </a:rPr>
              <a:t>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400050" lvl="1" indent="0">
              <a:buNone/>
            </a:pPr>
            <a:r>
              <a:rPr lang="en-US" dirty="0">
                <a:solidFill>
                  <a:srgbClr val="008000"/>
                </a:solidFill>
                <a:latin typeface="Consolas" panose="020B0609020204030204" pitchFamily="49" charset="0"/>
              </a:rPr>
              <a:t>//</a:t>
            </a:r>
            <a:r>
              <a:rPr lang="ru-RU" dirty="0">
                <a:solidFill>
                  <a:srgbClr val="008000"/>
                </a:solidFill>
                <a:latin typeface="Consolas" panose="020B0609020204030204" pitchFamily="49" charset="0"/>
              </a:rPr>
              <a:t>пример использования</a:t>
            </a:r>
            <a:endParaRPr lang="en-US" dirty="0">
              <a:solidFill>
                <a:srgbClr val="008000"/>
              </a:solidFill>
              <a:latin typeface="Consolas" panose="020B0609020204030204" pitchFamily="49" charset="0"/>
            </a:endParaRPr>
          </a:p>
          <a:p>
            <a:pPr marL="400050" lvl="1" indent="0">
              <a:buNone/>
            </a:pPr>
            <a:r>
              <a:rPr lang="en-US" dirty="0" err="1">
                <a:solidFill>
                  <a:srgbClr val="0000FF"/>
                </a:solidFill>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 = </a:t>
            </a:r>
            <a:r>
              <a:rPr lang="en-US" dirty="0">
                <a:solidFill>
                  <a:srgbClr val="0000FF"/>
                </a:solidFill>
                <a:latin typeface="Consolas" panose="020B0609020204030204" pitchFamily="49" charset="0"/>
              </a:rPr>
              <a:t>new</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1,</a:t>
            </a:r>
            <a:r>
              <a:rPr lang="ru-RU" dirty="0">
                <a:latin typeface="Consolas" panose="020B0609020204030204" pitchFamily="49" charset="0"/>
              </a:rPr>
              <a:t> </a:t>
            </a:r>
            <a:r>
              <a:rPr lang="en-US" dirty="0">
                <a:latin typeface="Consolas" panose="020B0609020204030204" pitchFamily="49" charset="0"/>
              </a:rPr>
              <a:t>2,</a:t>
            </a:r>
            <a:r>
              <a:rPr lang="ru-RU" dirty="0">
                <a:latin typeface="Consolas" panose="020B0609020204030204" pitchFamily="49" charset="0"/>
              </a:rPr>
              <a:t> </a:t>
            </a:r>
            <a:r>
              <a:rPr lang="en-US" dirty="0">
                <a:latin typeface="Consolas" panose="020B0609020204030204" pitchFamily="49" charset="0"/>
              </a:rPr>
              <a:t>3,</a:t>
            </a:r>
            <a:r>
              <a:rPr lang="ru-RU" dirty="0">
                <a:latin typeface="Consolas" panose="020B0609020204030204" pitchFamily="49" charset="0"/>
              </a:rPr>
              <a:t> </a:t>
            </a:r>
            <a:r>
              <a:rPr lang="en-US" dirty="0">
                <a:latin typeface="Consolas" panose="020B0609020204030204" pitchFamily="49" charset="0"/>
              </a:rPr>
              <a:t>4,</a:t>
            </a:r>
            <a:r>
              <a:rPr lang="ru-RU" dirty="0">
                <a:latin typeface="Consolas" panose="020B0609020204030204" pitchFamily="49" charset="0"/>
              </a:rPr>
              <a:t> </a:t>
            </a:r>
            <a:r>
              <a:rPr lang="en-US" dirty="0">
                <a:latin typeface="Consolas" panose="020B0609020204030204" pitchFamily="49" charset="0"/>
              </a:rPr>
              <a:t>5</a:t>
            </a:r>
            <a:r>
              <a:rPr lang="ru-RU" dirty="0">
                <a:latin typeface="Consolas" panose="020B0609020204030204" pitchFamily="49" charset="0"/>
              </a:rPr>
              <a:t> </a:t>
            </a:r>
            <a:r>
              <a:rPr lang="en-US" dirty="0">
                <a:latin typeface="Consolas" panose="020B0609020204030204" pitchFamily="49" charset="0"/>
              </a:rPr>
              <a:t>};</a:t>
            </a:r>
          </a:p>
          <a:p>
            <a:pPr marL="400050" lvl="1" indent="0">
              <a:buNone/>
            </a:pPr>
            <a:r>
              <a:rPr lang="en-US" dirty="0">
                <a:latin typeface="Consolas" panose="020B0609020204030204" pitchFamily="49" charset="0"/>
              </a:rPr>
              <a:t>Rotate(</a:t>
            </a:r>
            <a:r>
              <a:rPr lang="en-US" dirty="0" err="1">
                <a:latin typeface="Consolas" panose="020B0609020204030204" pitchFamily="49" charset="0"/>
              </a:rPr>
              <a:t>arr</a:t>
            </a:r>
            <a:r>
              <a:rPr lang="en-US" dirty="0">
                <a:latin typeface="Consolas" panose="020B0609020204030204" pitchFamily="49" charset="0"/>
              </a:rPr>
              <a:t>, 2);</a:t>
            </a:r>
          </a:p>
          <a:p>
            <a:pPr marL="400050" lvl="1" indent="0">
              <a:buNone/>
            </a:pP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arr</a:t>
            </a:r>
            <a:r>
              <a:rPr lang="en-US" dirty="0">
                <a:solidFill>
                  <a:srgbClr val="008000"/>
                </a:solidFill>
                <a:latin typeface="Consolas" panose="020B0609020204030204" pitchFamily="49" charset="0"/>
              </a:rPr>
              <a:t> == {3,4,5,1,2}</a:t>
            </a:r>
          </a:p>
          <a:p>
            <a:pPr marL="0" indent="0">
              <a:buNone/>
            </a:pPr>
            <a:endParaRPr lang="en-US" dirty="0"/>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3535944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296" y="1490212"/>
            <a:ext cx="6991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72" y="2636915"/>
            <a:ext cx="70389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299"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71299"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9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основы</a:t>
            </a:r>
            <a:endParaRPr lang="en-US" dirty="0"/>
          </a:p>
        </p:txBody>
      </p:sp>
    </p:spTree>
    <p:extLst>
      <p:ext uri="{BB962C8B-B14F-4D97-AF65-F5344CB8AC3E}">
        <p14:creationId xmlns:p14="http://schemas.microsoft.com/office/powerpoint/2010/main" val="1953024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0" indent="0">
              <a:buNone/>
            </a:pPr>
            <a:r>
              <a:rPr lang="en-US" dirty="0"/>
              <a:t>Reverse(array, 0, k-1);  //O(k)</a:t>
            </a:r>
          </a:p>
          <a:p>
            <a:pPr marL="0" indent="0">
              <a:buNone/>
            </a:pPr>
            <a:r>
              <a:rPr lang="en-US" dirty="0"/>
              <a:t>Reverse(array, k, n-1);  //O(n-k)</a:t>
            </a:r>
          </a:p>
          <a:p>
            <a:pPr marL="0" indent="0">
              <a:buNone/>
            </a:pPr>
            <a:r>
              <a:rPr lang="en-US" dirty="0"/>
              <a:t>Reverse(array, 0, n-1);  // O(n)</a:t>
            </a:r>
            <a:endParaRPr lang="ru-RU" dirty="0"/>
          </a:p>
          <a:p>
            <a:pPr marL="0" indent="0">
              <a:buNone/>
            </a:pPr>
            <a:endParaRPr lang="ru-RU" dirty="0"/>
          </a:p>
          <a:p>
            <a:pPr>
              <a:buFont typeface="Wingdings" panose="05000000000000000000" pitchFamily="2" charset="2"/>
              <a:buChar char="ü"/>
            </a:pPr>
            <a:r>
              <a:rPr lang="en-US" dirty="0"/>
              <a:t>Decomposition</a:t>
            </a:r>
          </a:p>
          <a:p>
            <a:pPr>
              <a:buFont typeface="Wingdings" panose="05000000000000000000" pitchFamily="2" charset="2"/>
              <a:buChar char="ü"/>
            </a:pPr>
            <a:r>
              <a:rPr lang="en-US" dirty="0"/>
              <a:t>Composability</a:t>
            </a:r>
          </a:p>
          <a:p>
            <a:pPr>
              <a:buFont typeface="Wingdings" panose="05000000000000000000" pitchFamily="2" charset="2"/>
              <a:buChar char="ü"/>
            </a:pPr>
            <a:r>
              <a:rPr lang="en-US" dirty="0"/>
              <a:t>Readability</a:t>
            </a:r>
            <a:endParaRPr lang="ru-RU" dirty="0"/>
          </a:p>
        </p:txBody>
      </p:sp>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spTree>
    <p:extLst>
      <p:ext uri="{BB962C8B-B14F-4D97-AF65-F5344CB8AC3E}">
        <p14:creationId xmlns:p14="http://schemas.microsoft.com/office/powerpoint/2010/main" val="51386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Не самоценно</a:t>
            </a:r>
          </a:p>
        </p:txBody>
      </p:sp>
      <p:sp>
        <p:nvSpPr>
          <p:cNvPr id="2" name="Заголовок 1"/>
          <p:cNvSpPr>
            <a:spLocks noGrp="1"/>
          </p:cNvSpPr>
          <p:nvPr>
            <p:ph type="title"/>
          </p:nvPr>
        </p:nvSpPr>
        <p:spPr/>
        <p:txBody>
          <a:bodyPr>
            <a:noAutofit/>
          </a:bodyPr>
          <a:lstStyle/>
          <a:p>
            <a:r>
              <a:rPr lang="ru-RU" sz="4000" dirty="0"/>
              <a:t>Маркеры плохой </a:t>
            </a:r>
            <a:r>
              <a:rPr lang="ru-RU" sz="4000" dirty="0" err="1"/>
              <a:t>компонуемости</a:t>
            </a:r>
            <a:endParaRPr lang="ru-RU" sz="4000" dirty="0"/>
          </a:p>
        </p:txBody>
      </p:sp>
    </p:spTree>
    <p:extLst>
      <p:ext uri="{BB962C8B-B14F-4D97-AF65-F5344CB8AC3E}">
        <p14:creationId xmlns:p14="http://schemas.microsoft.com/office/powerpoint/2010/main" val="831461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Общие компоненты</a:t>
            </a:r>
          </a:p>
        </p:txBody>
      </p:sp>
      <p:pic>
        <p:nvPicPr>
          <p:cNvPr id="1026" name="Picture 2" descr="https://static.ngs.ru/news/preview/b0d5d8007cfa69f013a05fac9847253b0619aa5d_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1682750"/>
            <a:ext cx="5238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8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Помните про декомпозицию и </a:t>
            </a:r>
            <a:r>
              <a:rPr lang="ru-RU" dirty="0" err="1"/>
              <a:t>компонуемость</a:t>
            </a:r>
            <a:endParaRPr lang="ru-RU" dirty="0"/>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294647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Повторно-используемые примитивы:</a:t>
            </a:r>
            <a:endParaRPr lang="en-US" dirty="0"/>
          </a:p>
          <a:p>
            <a:r>
              <a:rPr lang="ru-RU" dirty="0"/>
              <a:t>Получить все цифры числа</a:t>
            </a:r>
          </a:p>
          <a:p>
            <a:pPr lvl="1"/>
            <a:r>
              <a:rPr lang="ru-RU" dirty="0"/>
              <a:t>Очевидно ли, в каком порядке возвращаются?</a:t>
            </a:r>
          </a:p>
          <a:p>
            <a:pPr lvl="1"/>
            <a:r>
              <a:rPr lang="ru-RU" dirty="0"/>
              <a:t>Куда положить метод, чтобы его нашли?</a:t>
            </a:r>
          </a:p>
          <a:p>
            <a:r>
              <a:rPr lang="ru-RU" dirty="0"/>
              <a:t>Посчитать взвешенную сумму</a:t>
            </a:r>
          </a:p>
          <a:p>
            <a:r>
              <a:rPr lang="ru-RU" dirty="0"/>
              <a:t>На сколько пострадала производительность? Критично ли это?</a:t>
            </a:r>
          </a:p>
          <a:p>
            <a:endParaRPr lang="en-US"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1682235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readability</a:t>
            </a:r>
          </a:p>
        </p:txBody>
      </p:sp>
    </p:spTree>
    <p:extLst>
      <p:ext uri="{BB962C8B-B14F-4D97-AF65-F5344CB8AC3E}">
        <p14:creationId xmlns:p14="http://schemas.microsoft.com/office/powerpoint/2010/main" val="945960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a:t>
            </a:r>
            <a:r>
              <a:rPr lang="en-US" dirty="0" err="1"/>
              <a:t>pathfinder.cs</a:t>
            </a:r>
            <a:endParaRPr lang="en-US" dirty="0"/>
          </a:p>
        </p:txBody>
      </p:sp>
    </p:spTree>
    <p:extLst>
      <p:ext uri="{BB962C8B-B14F-4D97-AF65-F5344CB8AC3E}">
        <p14:creationId xmlns:p14="http://schemas.microsoft.com/office/powerpoint/2010/main" val="606178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развалится ли</a:t>
            </a:r>
            <a:br>
              <a:rPr lang="ru-RU" sz="4000" dirty="0"/>
            </a:br>
            <a:r>
              <a:rPr lang="ru-RU" sz="4000" dirty="0"/>
              <a:t>в многопоточной среде?</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2221952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	</a:t>
            </a:r>
            <a:r>
              <a:rPr lang="en-US" b="1" dirty="0" err="1">
                <a:solidFill>
                  <a:schemeClr val="accent1"/>
                </a:solidFill>
                <a:latin typeface="Consolas" panose="020B0609020204030204" pitchFamily="49" charset="0"/>
                <a:cs typeface="Consolas" panose="020B0609020204030204" pitchFamily="49" charset="0"/>
              </a:rPr>
              <a:t>InputData</a:t>
            </a:r>
            <a:r>
              <a:rPr lang="en-US" b="1" dirty="0">
                <a:solidFill>
                  <a:schemeClr val="accent1"/>
                </a:solidFill>
                <a:latin typeface="Consolas" panose="020B0609020204030204" pitchFamily="49" charset="0"/>
                <a:cs typeface="Consolas" panose="020B0609020204030204" pitchFamily="49" charset="0"/>
              </a:rPr>
              <a:t>();</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Solve();</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a:t>
            </a:r>
            <a:r>
              <a:rPr lang="en-US" b="1" dirty="0" err="1">
                <a:solidFill>
                  <a:schemeClr val="accent1"/>
                </a:solidFill>
                <a:latin typeface="Consolas" panose="020B0609020204030204" pitchFamily="49" charset="0"/>
                <a:cs typeface="Consolas" panose="020B0609020204030204" pitchFamily="49" charset="0"/>
              </a:rPr>
              <a:t>OutputData</a:t>
            </a:r>
            <a:r>
              <a:rPr lang="en-US" b="1" dirty="0">
                <a:solidFill>
                  <a:schemeClr val="accent1"/>
                </a:solidFill>
                <a:latin typeface="Consolas" panose="020B0609020204030204" pitchFamily="49" charset="0"/>
                <a:cs typeface="Consolas" panose="020B0609020204030204" pitchFamily="49" charset="0"/>
              </a:rPr>
              <a:t>();</a:t>
            </a:r>
          </a:p>
          <a:p>
            <a:pPr marL="0" indent="0">
              <a:buNone/>
            </a:pPr>
            <a:r>
              <a:rPr lang="en-US" b="1" dirty="0">
                <a:solidFill>
                  <a:srgbClr val="027E17"/>
                </a:solidFill>
                <a:latin typeface="Consolas" panose="020B0609020204030204" pitchFamily="49" charset="0"/>
                <a:cs typeface="Consolas" panose="020B0609020204030204" pitchFamily="49" charset="0"/>
              </a:rPr>
              <a:t>     </a:t>
            </a:r>
          </a:p>
          <a:p>
            <a:pPr marL="0" indent="0">
              <a:buNone/>
            </a:pPr>
            <a:r>
              <a:rPr lang="en-US" b="1" dirty="0">
                <a:solidFill>
                  <a:srgbClr val="027E17"/>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data = </a:t>
            </a:r>
            <a:r>
              <a:rPr lang="en-US" b="1" dirty="0" err="1">
                <a:solidFill>
                  <a:schemeClr val="accent2"/>
                </a:solidFill>
                <a:latin typeface="Consolas" panose="020B0609020204030204" pitchFamily="49" charset="0"/>
                <a:cs typeface="Consolas" panose="020B0609020204030204" pitchFamily="49" charset="0"/>
              </a:rPr>
              <a:t>InputData</a:t>
            </a:r>
            <a:r>
              <a:rPr lang="en-US" b="1" dirty="0">
                <a:solidFill>
                  <a:schemeClr val="accent2"/>
                </a:solidFill>
                <a:latin typeface="Consolas" panose="020B0609020204030204" pitchFamily="49" charset="0"/>
                <a:cs typeface="Consolas" panose="020B0609020204030204" pitchFamily="49" charset="0"/>
              </a:rPr>
              <a:t>(“input.txt”);</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result = Solve(data);</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OutputData</a:t>
            </a:r>
            <a:r>
              <a:rPr lang="en-US" b="1" dirty="0">
                <a:solidFill>
                  <a:schemeClr val="accent2"/>
                </a:solidFill>
                <a:latin typeface="Consolas" panose="020B0609020204030204" pitchFamily="49" charset="0"/>
                <a:cs typeface="Consolas" panose="020B0609020204030204" pitchFamily="49" charset="0"/>
              </a:rPr>
              <a:t>(“output.txt”, result);</a:t>
            </a:r>
            <a:endParaRPr lang="ru-RU" b="1" dirty="0">
              <a:solidFill>
                <a:schemeClr val="accent2"/>
              </a:solidFill>
              <a:latin typeface="Consolas" panose="020B0609020204030204" pitchFamily="49" charset="0"/>
              <a:cs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28529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прячьте поток данных от читателя!</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177586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Большие проекты</a:t>
            </a:r>
          </a:p>
          <a:p>
            <a:r>
              <a:rPr lang="ru-RU" dirty="0"/>
              <a:t>Большие команды</a:t>
            </a:r>
          </a:p>
          <a:p>
            <a:r>
              <a:rPr lang="ru-RU" dirty="0"/>
              <a:t>Длительное сопровождение</a:t>
            </a:r>
          </a:p>
        </p:txBody>
      </p:sp>
      <p:sp>
        <p:nvSpPr>
          <p:cNvPr id="3" name="Заголовок 2"/>
          <p:cNvSpPr>
            <a:spLocks noGrp="1"/>
          </p:cNvSpPr>
          <p:nvPr>
            <p:ph type="title"/>
          </p:nvPr>
        </p:nvSpPr>
        <p:spPr/>
        <p:txBody>
          <a:bodyPr/>
          <a:lstStyle/>
          <a:p>
            <a:r>
              <a:rPr lang="ru-RU" dirty="0"/>
              <a:t>Зачем нужен чистый код?</a:t>
            </a:r>
            <a:endParaRPr lang="en-US" dirty="0"/>
          </a:p>
        </p:txBody>
      </p:sp>
    </p:spTree>
    <p:extLst>
      <p:ext uri="{BB962C8B-B14F-4D97-AF65-F5344CB8AC3E}">
        <p14:creationId xmlns:p14="http://schemas.microsoft.com/office/powerpoint/2010/main" val="29812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649" y="2385109"/>
            <a:ext cx="3964700" cy="392361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489293" y="549275"/>
            <a:ext cx="5213414" cy="83099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2B91AF"/>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br>
              <a:rPr lang="ru-RU" sz="2400" dirty="0">
                <a:solidFill>
                  <a:srgbClr val="000000"/>
                </a:solidFill>
                <a:highlight>
                  <a:srgbClr val="FFFFFF"/>
                </a:highlight>
                <a:latin typeface="Fira Code" panose="00000509000000000000" pitchFamily="49" charset="0"/>
                <a:ea typeface="Fira Code" panose="00000509000000000000" pitchFamily="49" charset="0"/>
              </a:rPr>
            </a:b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Удалить все заполненные строки</a:t>
            </a:r>
          </a:p>
        </p:txBody>
      </p:sp>
    </p:spTree>
    <p:extLst>
      <p:ext uri="{BB962C8B-B14F-4D97-AF65-F5344CB8AC3E}">
        <p14:creationId xmlns:p14="http://schemas.microsoft.com/office/powerpoint/2010/main" val="4006705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4" name="Прямоугольник 3"/>
          <p:cNvSpPr/>
          <p:nvPr/>
        </p:nvSpPr>
        <p:spPr>
          <a:xfrm>
            <a:off x="1295400" y="549275"/>
            <a:ext cx="9601200" cy="4708981"/>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ea typeface="Fira Code" panose="00000509000000000000" pitchFamily="49" charset="0"/>
              </a:rPr>
              <a:t>public</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void</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for</a:t>
            </a:r>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int</a:t>
            </a:r>
            <a:r>
              <a:rPr lang="es-ES" sz="2000" dirty="0">
                <a:solidFill>
                  <a:srgbClr val="000000"/>
                </a:solidFill>
                <a:highlight>
                  <a:srgbClr val="FFFFFF"/>
                </a:highlight>
                <a:latin typeface="Consolas" panose="020B0609020204030204" pitchFamily="49" charset="0"/>
                <a:ea typeface="Fira Code" panose="00000509000000000000" pitchFamily="49" charset="0"/>
              </a:rPr>
              <a:t> y = 0; y &lt; height; y++)</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   {</a:t>
            </a:r>
            <a:endParaRPr lang="en-US"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var</a:t>
            </a:r>
            <a:r>
              <a:rPr lang="en-US" sz="2000" dirty="0">
                <a:solidFill>
                  <a:srgbClr val="000000"/>
                </a:solidFill>
                <a:highlight>
                  <a:srgbClr val="FFFFFF"/>
                </a:highlight>
                <a:latin typeface="Consolas" panose="020B0609020204030204" pitchFamily="49" charset="0"/>
                <a:ea typeface="Fira Code" panose="00000509000000000000" pitchFamily="49" charset="0"/>
              </a:rPr>
              <a:t> full = </a:t>
            </a:r>
            <a:r>
              <a:rPr lang="en-US" sz="2000" dirty="0">
                <a:solidFill>
                  <a:srgbClr val="00007F"/>
                </a:solidFill>
                <a:highlight>
                  <a:srgbClr val="FFFFFF"/>
                </a:highlight>
                <a:latin typeface="Consolas" panose="020B0609020204030204" pitchFamily="49" charset="0"/>
                <a:ea typeface="Fira Code" panose="00000509000000000000" pitchFamily="49" charset="0"/>
              </a:rPr>
              <a:t>Enumerable</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2B91AF"/>
                </a:solidFill>
                <a:highlight>
                  <a:srgbClr val="FFFFFF"/>
                </a:highlight>
                <a:latin typeface="Consolas" panose="020B0609020204030204" pitchFamily="49" charset="0"/>
                <a:ea typeface="Fira Code" panose="00000509000000000000" pitchFamily="49" charset="0"/>
              </a:rPr>
              <a:t>Range</a:t>
            </a:r>
            <a:r>
              <a:rPr lang="en-US" sz="2000" dirty="0">
                <a:solidFill>
                  <a:srgbClr val="000000"/>
                </a:solidFill>
                <a:highlight>
                  <a:srgbClr val="FFFFFF"/>
                </a:highlight>
                <a:latin typeface="Consolas" panose="020B0609020204030204" pitchFamily="49" charset="0"/>
                <a:ea typeface="Fira Code" panose="00000509000000000000" pitchFamily="49" charset="0"/>
              </a:rPr>
              <a:t>(0, width).</a:t>
            </a:r>
            <a:r>
              <a:rPr lang="en-US" sz="2000" dirty="0">
                <a:solidFill>
                  <a:srgbClr val="2B91AF"/>
                </a:solidFill>
                <a:highlight>
                  <a:srgbClr val="FFFFFF"/>
                </a:highlight>
                <a:latin typeface="Consolas" panose="020B0609020204030204" pitchFamily="49" charset="0"/>
                <a:ea typeface="Fira Code" panose="00000509000000000000" pitchFamily="49" charset="0"/>
              </a:rPr>
              <a:t>All</a:t>
            </a:r>
            <a:r>
              <a:rPr lang="en-US" sz="2000" dirty="0">
                <a:solidFill>
                  <a:srgbClr val="000000"/>
                </a:solidFill>
                <a:highlight>
                  <a:srgbClr val="FFFFFF"/>
                </a:highlight>
                <a:latin typeface="Consolas" panose="020B0609020204030204" pitchFamily="49" charset="0"/>
                <a:ea typeface="Fira Code" panose="00000509000000000000" pitchFamily="49" charset="0"/>
              </a:rPr>
              <a:t>(x =&gt; filled[x, y]);</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if</a:t>
            </a:r>
            <a:r>
              <a:rPr lang="en-US" sz="2000" dirty="0">
                <a:solidFill>
                  <a:srgbClr val="000000"/>
                </a:solidFill>
                <a:highlight>
                  <a:srgbClr val="FFFFFF"/>
                </a:highlight>
                <a:latin typeface="Consolas" panose="020B0609020204030204" pitchFamily="49" charset="0"/>
                <a:ea typeface="Fira Code" panose="00000509000000000000" pitchFamily="49" charset="0"/>
              </a:rPr>
              <a:t> (!full) </a:t>
            </a:r>
            <a:r>
              <a:rPr lang="en-US" sz="2000" dirty="0">
                <a:solidFill>
                  <a:srgbClr val="0000FF"/>
                </a:solidFill>
                <a:highlight>
                  <a:srgbClr val="FFFFFF"/>
                </a:highlight>
                <a:latin typeface="Consolas" panose="020B0609020204030204" pitchFamily="49" charset="0"/>
                <a:ea typeface="Fira Code" panose="00000509000000000000" pitchFamily="49" charset="0"/>
              </a:rPr>
              <a:t>continue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 y;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&lt; height-1;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filled[x,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 filled[x, yy+1];</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filled[x, height-1] = </a:t>
            </a:r>
            <a:r>
              <a:rPr lang="en-US" sz="2000" dirty="0">
                <a:solidFill>
                  <a:srgbClr val="0000FF"/>
                </a:solidFill>
                <a:highlight>
                  <a:srgbClr val="FFFFFF"/>
                </a:highlight>
                <a:latin typeface="Consolas" panose="020B0609020204030204" pitchFamily="49" charset="0"/>
                <a:ea typeface="Fira Code" panose="00000509000000000000" pitchFamily="49" charset="0"/>
              </a:rPr>
              <a:t>false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endParaRPr lang="ru-RU" sz="2000" dirty="0">
              <a:solidFill>
                <a:srgbClr val="000000"/>
              </a:solidFill>
              <a:highlight>
                <a:srgbClr val="FFFFFF"/>
              </a:highlight>
              <a:latin typeface="Consolas" panose="020B0609020204030204" pitchFamily="49" charset="0"/>
              <a:ea typeface="Fira Code" panose="00000509000000000000" pitchFamily="49" charset="0"/>
            </a:endParaRPr>
          </a:p>
        </p:txBody>
      </p:sp>
    </p:spTree>
    <p:extLst>
      <p:ext uri="{BB962C8B-B14F-4D97-AF65-F5344CB8AC3E}">
        <p14:creationId xmlns:p14="http://schemas.microsoft.com/office/powerpoint/2010/main" val="1296986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Пишите код так, как будете его объяснять коллеге!</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я так не объясняю</a:t>
            </a:r>
            <a:endParaRPr lang="en-US" dirty="0">
              <a:solidFill>
                <a:schemeClr val="accent1"/>
              </a:solidFill>
            </a:endParaRPr>
          </a:p>
        </p:txBody>
      </p:sp>
    </p:spTree>
    <p:extLst>
      <p:ext uri="{BB962C8B-B14F-4D97-AF65-F5344CB8AC3E}">
        <p14:creationId xmlns:p14="http://schemas.microsoft.com/office/powerpoint/2010/main" val="1246855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62979"/>
          </a:xfrm>
          <a:prstGeom prst="rect">
            <a:avLst/>
          </a:prstGeom>
        </p:spPr>
        <p:txBody>
          <a:bodyPr wrap="square">
            <a:spAutoFit/>
          </a:bodyPr>
          <a:lstStyle/>
          <a:p>
            <a:r>
              <a:rPr lang="en-US" sz="2800" dirty="0">
                <a:solidFill>
                  <a:srgbClr val="0000FF"/>
                </a:solidFill>
                <a:highlight>
                  <a:srgbClr val="FFFFFF"/>
                </a:highlight>
                <a:latin typeface="Consolas" panose="020B0609020204030204" pitchFamily="49" charset="0"/>
                <a:ea typeface="Fira Code" panose="00000509000000000000" pitchFamily="49" charset="0"/>
              </a:rPr>
              <a:t>public</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void</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800" dirty="0">
                <a:solidFill>
                  <a:srgbClr val="000000"/>
                </a:solidFill>
                <a:highlight>
                  <a:srgbClr val="FFFFFF"/>
                </a:highlight>
                <a:latin typeface="Consolas" panose="020B0609020204030204" pitchFamily="49" charset="0"/>
                <a:ea typeface="Fira Code" panose="00000509000000000000" pitchFamily="49" charset="0"/>
              </a:rPr>
              <a:t>()</a:t>
            </a:r>
            <a:br>
              <a:rPr lang="en-US" sz="2800" dirty="0">
                <a:solidFill>
                  <a:srgbClr val="000000"/>
                </a:solidFill>
                <a:highlight>
                  <a:srgbClr val="FFFFFF"/>
                </a:highlight>
                <a:latin typeface="Consolas" panose="020B0609020204030204" pitchFamily="49" charset="0"/>
                <a:ea typeface="Fira Code" panose="00000509000000000000" pitchFamily="49" charset="0"/>
              </a:rPr>
            </a:br>
            <a:r>
              <a:rPr lang="en-US" sz="2800" dirty="0">
                <a:solidFill>
                  <a:srgbClr val="000000"/>
                </a:solidFill>
                <a:highlight>
                  <a:srgbClr val="FFFFFF"/>
                </a:highlight>
                <a:latin typeface="Consolas" panose="020B0609020204030204" pitchFamily="49" charset="0"/>
                <a:ea typeface="Fira Code" panose="00000509000000000000" pitchFamily="49" charset="0"/>
              </a:rPr>
              <a:t>{</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0000FF"/>
                </a:solidFill>
                <a:highlight>
                  <a:srgbClr val="FFFFFF"/>
                </a:highlight>
                <a:latin typeface="Consolas" panose="020B0609020204030204" pitchFamily="49" charset="0"/>
                <a:ea typeface="Fira Code" panose="00000509000000000000" pitchFamily="49" charset="0"/>
              </a:rPr>
              <a:t>var</a:t>
            </a:r>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bottom = 0;</a:t>
            </a:r>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ru-RU" sz="2800" dirty="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for</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0000FF"/>
                </a:solidFill>
                <a:highlight>
                  <a:srgbClr val="FFFFFF"/>
                </a:highlight>
                <a:latin typeface="Consolas" panose="020B0609020204030204" pitchFamily="49" charset="0"/>
                <a:ea typeface="Fira Code" panose="00000509000000000000" pitchFamily="49" charset="0"/>
              </a:rPr>
              <a:t>int</a:t>
            </a:r>
            <a:r>
              <a:rPr lang="en-US" sz="2800" dirty="0">
                <a:solidFill>
                  <a:srgbClr val="000000"/>
                </a:solidFill>
                <a:highlight>
                  <a:srgbClr val="FFFFFF"/>
                </a:highlight>
                <a:latin typeface="Consolas" panose="020B0609020204030204" pitchFamily="49" charset="0"/>
                <a:ea typeface="Fira Code" panose="00000509000000000000" pitchFamily="49" charset="0"/>
              </a:rPr>
              <a:t> y = bottom; y &lt; height;)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if</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LineIsFull</a:t>
            </a:r>
            <a:r>
              <a:rPr lang="en-US" sz="2800" dirty="0">
                <a:solidFill>
                  <a:srgbClr val="000000"/>
                </a:solidFill>
                <a:highlight>
                  <a:srgbClr val="FFFFFF"/>
                </a:highlight>
                <a:latin typeface="Consolas" panose="020B0609020204030204" pitchFamily="49" charset="0"/>
                <a:ea typeface="Fira Code" panose="00000509000000000000" pitchFamily="49" charset="0"/>
              </a:rPr>
              <a:t>(y))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ShiftDownAllLinesHigherThan</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AddEmptyLineOnTop</a:t>
            </a: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else</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p>
          <a:p>
            <a:r>
              <a:rPr lang="ru-RU" sz="28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Tree>
    <p:extLst>
      <p:ext uri="{BB962C8B-B14F-4D97-AF65-F5344CB8AC3E}">
        <p14:creationId xmlns:p14="http://schemas.microsoft.com/office/powerpoint/2010/main" val="3360365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Autofit/>
          </a:bodyPr>
          <a:lstStyle/>
          <a:p>
            <a:pPr marL="0" indent="0">
              <a:buNone/>
            </a:pPr>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ClearFullLines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GetAllNotFullLines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Height</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notFullLines.</a:t>
            </a:r>
            <a:r>
              <a:rPr lang="en-US" sz="2400" dirty="0" err="1">
                <a:solidFill>
                  <a:srgbClr val="800080"/>
                </a:solidFill>
                <a:highlight>
                  <a:srgbClr val="FFFFFF"/>
                </a:highlight>
                <a:latin typeface="Consolas" panose="020B0609020204030204" pitchFamily="49" charset="0"/>
              </a:rPr>
              <a:t>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CreateNewLinesArray</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a:t>
            </a:r>
            <a:r>
              <a:rPr lang="en-US" sz="2400" dirty="0">
                <a:solidFill>
                  <a:srgbClr val="800080"/>
                </a:solidFill>
                <a:highlight>
                  <a:srgbClr val="FFFFFF"/>
                </a:highlight>
                <a:latin typeface="Consolas" panose="020B0609020204030204" pitchFamily="49" charset="0"/>
              </a:rPr>
              <a:t>Width</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Height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Score</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p>
          <a:p>
            <a:pPr marL="0" indent="0">
              <a:buNone/>
            </a:pPr>
            <a:endParaRPr lang="ru-RU" sz="2400" dirty="0"/>
          </a:p>
        </p:txBody>
      </p:sp>
      <p:sp>
        <p:nvSpPr>
          <p:cNvPr id="2" name="Заголовок 1"/>
          <p:cNvSpPr>
            <a:spLocks noGrp="1"/>
          </p:cNvSpPr>
          <p:nvPr>
            <p:ph type="title"/>
          </p:nvPr>
        </p:nvSpPr>
        <p:spPr/>
        <p:txBody>
          <a:bodyPr/>
          <a:lstStyle/>
          <a:p>
            <a:r>
              <a:rPr lang="en-US" dirty="0"/>
              <a:t>Immutable style</a:t>
            </a:r>
            <a:endParaRPr lang="ru-RU" dirty="0"/>
          </a:p>
        </p:txBody>
      </p:sp>
    </p:spTree>
    <p:extLst>
      <p:ext uri="{BB962C8B-B14F-4D97-AF65-F5344CB8AC3E}">
        <p14:creationId xmlns:p14="http://schemas.microsoft.com/office/powerpoint/2010/main" val="3784800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31504" y="258901"/>
            <a:ext cx="8928992" cy="6340197"/>
          </a:xfrm>
          <a:prstGeom prst="rect">
            <a:avLst/>
          </a:prstGeom>
        </p:spPr>
        <p:txBody>
          <a:bodyPr wrap="square">
            <a:spAutoFit/>
          </a:bodyPr>
          <a:lstStyle/>
          <a:p>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2B91AF"/>
                </a:solidFill>
                <a:highlight>
                  <a:srgbClr val="FFFFFF"/>
                </a:highlight>
                <a:latin typeface="Consolas" panose="020B0609020204030204" pitchFamily="49" charset="0"/>
                <a:ea typeface="Fira Code" panose="00000509000000000000" pitchFamily="49" charset="0"/>
              </a:rPr>
              <a:t>CompareStacks</a:t>
            </a:r>
            <a:r>
              <a:rPr lang="en-US" sz="1400" dirty="0">
                <a:solidFill>
                  <a:srgbClr val="000000"/>
                </a:solidFill>
                <a:highlight>
                  <a:srgbClr val="FFFFFF"/>
                </a:highlight>
                <a:latin typeface="Consolas" panose="020B0609020204030204" pitchFamily="49" charset="0"/>
                <a:ea typeface="Fira Code" panose="00000509000000000000" pitchFamily="49" charset="0"/>
              </a:rPr>
              <a:t>(</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second, </a:t>
            </a:r>
            <a:r>
              <a:rPr lang="en-US" sz="1400" dirty="0">
                <a:solidFill>
                  <a:srgbClr val="0000FF"/>
                </a:solidFill>
                <a:highlight>
                  <a:srgbClr val="FFFFFF"/>
                </a:highlight>
                <a:latin typeface="Consolas" panose="020B0609020204030204" pitchFamily="49" charset="0"/>
                <a:ea typeface="Fira Code" panose="00000509000000000000" pitchFamily="49" charset="0"/>
              </a:rPr>
              <a:t>out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merged)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0;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2B91AF"/>
                </a:solidFill>
                <a:highlight>
                  <a:srgbClr val="FFFFFF"/>
                </a:highlight>
                <a:latin typeface="Consolas" panose="020B0609020204030204" pitchFamily="49" charset="0"/>
                <a:ea typeface="Fira Code" panose="00000509000000000000" pitchFamily="49" charset="0"/>
              </a:rPr>
              <a:t>EqualESTypes</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common = </a:t>
            </a:r>
            <a:r>
              <a:rPr lang="en-US" sz="1400" dirty="0" err="1">
                <a:solidFill>
                  <a:srgbClr val="2B91AF"/>
                </a:solidFill>
                <a:highlight>
                  <a:srgbClr val="FFFFFF"/>
                </a:highlight>
                <a:latin typeface="Consolas" panose="020B0609020204030204" pitchFamily="49" charset="0"/>
                <a:ea typeface="Fira Code" panose="00000509000000000000" pitchFamily="49" charset="0"/>
              </a:rPr>
              <a:t>FindCommonType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(common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new</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j = 0; j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++j)</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result[j] = first[j];</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common;</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else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endParaRPr lang="ru-RU" sz="1400" dirty="0">
              <a:solidFill>
                <a:srgbClr val="000000"/>
              </a:solidFill>
              <a:highlight>
                <a:srgbClr val="FFFFFF"/>
              </a:highlight>
              <a:latin typeface="Consolas" panose="020B0609020204030204" pitchFamily="49" charset="0"/>
              <a:ea typeface="Fira Code" panose="00000509000000000000" pitchFamily="49" charset="0"/>
            </a:endParaRP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Equal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result;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Equivalent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Tree>
    <p:extLst>
      <p:ext uri="{BB962C8B-B14F-4D97-AF65-F5344CB8AC3E}">
        <p14:creationId xmlns:p14="http://schemas.microsoft.com/office/powerpoint/2010/main" val="945138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solidFill>
                  <a:schemeClr val="tx1"/>
                </a:solidFill>
              </a:rPr>
              <a:t>Маркер </a:t>
            </a:r>
            <a:r>
              <a:rPr lang="ru-RU" dirty="0"/>
              <a:t>ох, хочу кофе</a:t>
            </a:r>
            <a:endParaRPr lang="en-US" dirty="0"/>
          </a:p>
        </p:txBody>
      </p:sp>
      <p:pic>
        <p:nvPicPr>
          <p:cNvPr id="1026" name="Picture 2" descr="https://s-media-cache-ak0.pinimg.com/236x/ee/84/3b/ee843ba0149017ccf6618d8c4fc822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124075"/>
            <a:ext cx="22479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01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803401" y="260651"/>
            <a:ext cx="8796866" cy="5632311"/>
          </a:xfrm>
          <a:prstGeom prst="rect">
            <a:avLst/>
          </a:prstGeom>
        </p:spPr>
        <p:txBody>
          <a:bodyPr wrap="square">
            <a:spAutoFit/>
          </a:bodyPr>
          <a:lstStyle/>
          <a:p>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CompareStacks</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first,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second,</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out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merged)</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 first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Zip</a:t>
            </a:r>
            <a:r>
              <a:rPr lang="en-US" dirty="0">
                <a:solidFill>
                  <a:srgbClr val="000000"/>
                </a:solidFill>
                <a:highlight>
                  <a:srgbClr val="FFFFFF"/>
                </a:highlight>
                <a:latin typeface="Fira Code" panose="00000509000000000000" pitchFamily="49" charset="0"/>
                <a:ea typeface="Fira Code" panose="00000509000000000000" pitchFamily="49" charset="0"/>
              </a:rPr>
              <a:t>(second, </a:t>
            </a:r>
            <a:r>
              <a:rPr lang="en-US" dirty="0" err="1">
                <a:solidFill>
                  <a:srgbClr val="00007F"/>
                </a:solidFill>
                <a:highlight>
                  <a:srgbClr val="FFFFFF"/>
                </a:highlight>
                <a:latin typeface="Fira Code" panose="00000509000000000000" pitchFamily="49" charset="0"/>
                <a:ea typeface="Fira Code" panose="00000509000000000000" pitchFamily="49" charset="0"/>
              </a:rPr>
              <a:t>Tuple</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Create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ToList</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en-US" dirty="0">
              <a:solidFill>
                <a:srgbClr val="00B050"/>
              </a:solidFill>
              <a:highlight>
                <a:srgbClr val="FFFFFF"/>
              </a:highlight>
              <a:latin typeface="Fira Code" panose="00000509000000000000" pitchFamily="49" charset="0"/>
              <a:ea typeface="Fira Code" panose="00000509000000000000" pitchFamily="49" charset="0"/>
            </a:endParaRPr>
          </a:p>
          <a:p>
            <a:r>
              <a:rPr lang="ru-RU" dirty="0">
                <a:solidFill>
                  <a:srgbClr val="0000FF"/>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EqualESTypes</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Equal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CompatibleCLIType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    </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 =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Select</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GetCommonType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ToArray</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err="1">
                <a:solidFill>
                  <a:srgbClr val="2B91AF"/>
                </a:solidFill>
                <a:highlight>
                  <a:srgbClr val="FFFFFF"/>
                </a:highlight>
                <a:latin typeface="Fira Code" panose="00000509000000000000" pitchFamily="49" charset="0"/>
                <a:ea typeface="Fira Code" panose="00000509000000000000" pitchFamily="49" charset="0"/>
              </a:rPr>
              <a:t>Any</a:t>
            </a:r>
            <a:r>
              <a:rPr lang="en-US" dirty="0">
                <a:solidFill>
                  <a:srgbClr val="000000"/>
                </a:solidFill>
                <a:highlight>
                  <a:srgbClr val="FFFFFF"/>
                </a:highlight>
                <a:latin typeface="Fira Code" panose="00000509000000000000" pitchFamily="49" charset="0"/>
                <a:ea typeface="Fira Code" panose="00000509000000000000" pitchFamily="49" charset="0"/>
              </a:rPr>
              <a:t>(t =&gt; t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Equivalent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a:t>
            </a:r>
          </a:p>
        </p:txBody>
      </p:sp>
    </p:spTree>
    <p:extLst>
      <p:ext uri="{BB962C8B-B14F-4D97-AF65-F5344CB8AC3E}">
        <p14:creationId xmlns:p14="http://schemas.microsoft.com/office/powerpoint/2010/main" val="2959730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Скрытый поток данных</a:t>
            </a:r>
          </a:p>
          <a:p>
            <a:pPr marL="514350" indent="-514350">
              <a:buFont typeface="+mj-lt"/>
              <a:buAutoNum type="arabicPeriod"/>
            </a:pPr>
            <a:r>
              <a:rPr lang="ru-RU" dirty="0"/>
              <a:t>Я так не объясняю</a:t>
            </a:r>
          </a:p>
          <a:p>
            <a:pPr marL="514350" indent="-514350">
              <a:buFont typeface="+mj-lt"/>
              <a:buAutoNum type="arabicPeriod"/>
            </a:pPr>
            <a:r>
              <a:rPr lang="ru-RU" dirty="0"/>
              <a:t>Ох, хочу кофе</a:t>
            </a:r>
            <a:endParaRPr lang="en-US" dirty="0"/>
          </a:p>
          <a:p>
            <a:pPr marL="514350" indent="-514350">
              <a:buFont typeface="+mj-lt"/>
              <a:buAutoNum type="arabicPeriod"/>
            </a:pPr>
            <a:r>
              <a:rPr lang="ru-RU" dirty="0"/>
              <a:t>Чрезмерная навигация по коду</a:t>
            </a:r>
          </a:p>
        </p:txBody>
      </p:sp>
      <p:sp>
        <p:nvSpPr>
          <p:cNvPr id="2" name="Заголовок 1"/>
          <p:cNvSpPr>
            <a:spLocks noGrp="1"/>
          </p:cNvSpPr>
          <p:nvPr>
            <p:ph type="title"/>
          </p:nvPr>
        </p:nvSpPr>
        <p:spPr/>
        <p:txBody>
          <a:bodyPr>
            <a:normAutofit fontScale="90000"/>
          </a:bodyPr>
          <a:lstStyle/>
          <a:p>
            <a:r>
              <a:rPr lang="ru-RU" sz="4800" dirty="0"/>
              <a:t>Маркеры плохой читаемости</a:t>
            </a:r>
          </a:p>
        </p:txBody>
      </p:sp>
    </p:spTree>
    <p:extLst>
      <p:ext uri="{BB962C8B-B14F-4D97-AF65-F5344CB8AC3E}">
        <p14:creationId xmlns:p14="http://schemas.microsoft.com/office/powerpoint/2010/main" val="2082555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2495599" y="1628779"/>
            <a:ext cx="7200852" cy="2550857"/>
          </a:xfrm>
        </p:spPr>
        <p:txBody>
          <a:bodyPr>
            <a:normAutofit/>
          </a:bodyPr>
          <a:lstStyle/>
          <a:p>
            <a:pPr marL="0" indent="0">
              <a:buNone/>
            </a:pPr>
            <a:r>
              <a:rPr lang="ru-RU" sz="2400" dirty="0"/>
              <a:t>Приведите в порядок класс </a:t>
            </a:r>
            <a:r>
              <a:rPr lang="ru-RU" sz="2400" dirty="0" err="1">
                <a:solidFill>
                  <a:schemeClr val="accent1"/>
                </a:solidFill>
              </a:rPr>
              <a:t>ChessProblem.cs</a:t>
            </a:r>
            <a:endParaRPr lang="ru-RU" sz="2400" dirty="0"/>
          </a:p>
          <a:p>
            <a:pPr marL="0" indent="0">
              <a:buNone/>
            </a:pPr>
            <a:r>
              <a:rPr lang="ru-RU" sz="2400" dirty="0"/>
              <a:t>Если для этого потребуется изменить другие классы проекта — </a:t>
            </a:r>
            <a:r>
              <a:rPr lang="ru-RU" sz="2400" dirty="0">
                <a:solidFill>
                  <a:schemeClr val="accent1"/>
                </a:solidFill>
              </a:rPr>
              <a:t>делайте это</a:t>
            </a:r>
          </a:p>
          <a:p>
            <a:pPr marL="0" indent="0">
              <a:buNone/>
            </a:pPr>
            <a:r>
              <a:rPr lang="ru-RU" sz="2400" dirty="0"/>
              <a:t>Проверяйте, что вы ничего не сломали с помощью теста </a:t>
            </a:r>
            <a:r>
              <a:rPr lang="ru-RU" sz="2400" dirty="0" err="1">
                <a:solidFill>
                  <a:schemeClr val="accent1"/>
                </a:solidFill>
              </a:rPr>
              <a:t>ChessProblem_Test</a:t>
            </a:r>
            <a:endParaRPr lang="en-US" sz="2400" dirty="0">
              <a:solidFill>
                <a:schemeClr val="accent1"/>
              </a:solidFill>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a:t>chess</a:t>
            </a:r>
          </a:p>
        </p:txBody>
      </p:sp>
      <p:grpSp>
        <p:nvGrpSpPr>
          <p:cNvPr id="4" name="Группа 3"/>
          <p:cNvGrpSpPr/>
          <p:nvPr/>
        </p:nvGrpSpPr>
        <p:grpSpPr>
          <a:xfrm>
            <a:off x="2495598" y="5421889"/>
            <a:ext cx="7200852" cy="830997"/>
            <a:chOff x="2495598" y="5424000"/>
            <a:chExt cx="7200852" cy="830997"/>
          </a:xfrm>
        </p:grpSpPr>
        <p:sp>
          <p:nvSpPr>
            <p:cNvPr id="5" name="TextBox 4"/>
            <p:cNvSpPr txBox="1"/>
            <p:nvPr/>
          </p:nvSpPr>
          <p:spPr>
            <a:xfrm>
              <a:off x="3503762" y="5424000"/>
              <a:ext cx="6192688" cy="830997"/>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Investigation 5 min</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первые 5 минут можно только исследовать код</a:t>
              </a:r>
              <a:endParaRPr lang="en-US" sz="2400" dirty="0">
                <a:solidFill>
                  <a:srgbClr val="000000"/>
                </a:solidFill>
                <a:latin typeface="Segoe UI" panose="020B0502040204020203" pitchFamily="34" charset="0"/>
                <a:cs typeface="Segoe UI" panose="020B0502040204020203" pitchFamily="34" charset="0"/>
              </a:endParaRPr>
            </a:p>
          </p:txBody>
        </p:sp>
        <p:pic>
          <p:nvPicPr>
            <p:cNvPr id="6" name="Picture 36" descr="C:\Users\sapogoff\Documents\sapogoff_work\SKB Kontur\01_presentation_templates\03_final\wmf_icons\лупа.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5598" y="5468164"/>
              <a:ext cx="756000" cy="742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Группа 12"/>
          <p:cNvGrpSpPr/>
          <p:nvPr/>
        </p:nvGrpSpPr>
        <p:grpSpPr>
          <a:xfrm>
            <a:off x="2423592" y="4179636"/>
            <a:ext cx="7208657" cy="1138773"/>
            <a:chOff x="2495598" y="3372500"/>
            <a:chExt cx="7208657" cy="1138773"/>
          </a:xfrm>
        </p:grpSpPr>
        <p:sp>
          <p:nvSpPr>
            <p:cNvPr id="14" name="TextBox 13"/>
            <p:cNvSpPr txBox="1"/>
            <p:nvPr/>
          </p:nvSpPr>
          <p:spPr>
            <a:xfrm>
              <a:off x="3511567" y="3372500"/>
              <a:ext cx="6192688" cy="1138773"/>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Pair Ping Pong</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после каждого законченного изменения меняется </a:t>
              </a:r>
              <a:r>
                <a:rPr lang="en-US" sz="2000" dirty="0">
                  <a:solidFill>
                    <a:srgbClr val="000000"/>
                  </a:solidFill>
                  <a:latin typeface="Segoe UI" panose="020B0502040204020203" pitchFamily="34" charset="0"/>
                  <a:cs typeface="Segoe UI" panose="020B0502040204020203" pitchFamily="34" charset="0"/>
                </a:rPr>
                <a:t>driver</a:t>
              </a:r>
              <a:endParaRPr lang="en-US" sz="2400" dirty="0">
                <a:solidFill>
                  <a:srgbClr val="000000"/>
                </a:solidFill>
                <a:latin typeface="Segoe UI" panose="020B0502040204020203" pitchFamily="34" charset="0"/>
                <a:cs typeface="Segoe UI" panose="020B0502040204020203" pitchFamily="34" charset="0"/>
              </a:endParaRPr>
            </a:p>
          </p:txBody>
        </p:sp>
        <p:pic>
          <p:nvPicPr>
            <p:cNvPr id="15" name="Picture 66" descr="C:\Users\sapogoff\Documents\sapogoff_work\SKB Kontur\01_presentation_templates\03_final\wmf_icons\сортировка.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474265" y="3431331"/>
              <a:ext cx="756000" cy="713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192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r>
              <a:rPr lang="ru-RU" b="1" dirty="0"/>
              <a:t>Простота и понятность.</a:t>
            </a:r>
            <a:r>
              <a:rPr lang="ru-RU" dirty="0"/>
              <a:t> Что в будущем инженер смог быстро разобраться и доработать компонент под изменившиеся требования.</a:t>
            </a:r>
          </a:p>
          <a:p>
            <a:r>
              <a:rPr lang="x-none" b="1" dirty="0"/>
              <a:t>Корректность.</a:t>
            </a:r>
            <a:r>
              <a:rPr lang="x-none" dirty="0"/>
              <a:t> Чтобы в будущем инженер своими правками случайно не сломал работоспособность системы.</a:t>
            </a:r>
          </a:p>
          <a:p>
            <a:r>
              <a:rPr lang="x-none" b="1" dirty="0"/>
              <a:t>Расширяемость.</a:t>
            </a:r>
            <a:r>
              <a:rPr lang="x-none" dirty="0"/>
              <a:t> Чтобы в будущем инженеру проще было вносить доработки под новые требования.</a:t>
            </a:r>
          </a:p>
          <a:p>
            <a:r>
              <a:rPr lang="x-none" b="1" dirty="0"/>
              <a:t>Универсальность.</a:t>
            </a:r>
            <a:r>
              <a:rPr lang="x-none" dirty="0"/>
              <a:t> Чтобы в будущем инженеру было проще использовать этот код в контексте другой задачи или проекта.</a:t>
            </a:r>
          </a:p>
          <a:p>
            <a:pPr marL="0" indent="0">
              <a:buNone/>
            </a:pPr>
            <a:endParaRPr lang="ru-RU" dirty="0"/>
          </a:p>
        </p:txBody>
      </p:sp>
      <p:sp>
        <p:nvSpPr>
          <p:cNvPr id="2" name="Заголовок 1"/>
          <p:cNvSpPr>
            <a:spLocks noGrp="1"/>
          </p:cNvSpPr>
          <p:nvPr>
            <p:ph type="title"/>
          </p:nvPr>
        </p:nvSpPr>
        <p:spPr/>
        <p:txBody>
          <a:bodyPr>
            <a:noAutofit/>
          </a:bodyPr>
          <a:lstStyle/>
          <a:p>
            <a:r>
              <a:rPr lang="ru-RU" dirty="0"/>
              <a:t>Зачем нужен чистый код?</a:t>
            </a:r>
          </a:p>
        </p:txBody>
      </p:sp>
    </p:spTree>
    <p:extLst>
      <p:ext uri="{BB962C8B-B14F-4D97-AF65-F5344CB8AC3E}">
        <p14:creationId xmlns:p14="http://schemas.microsoft.com/office/powerpoint/2010/main" val="3769395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Сделать более явным поток данных:</a:t>
            </a:r>
          </a:p>
          <a:p>
            <a:pPr lvl="1"/>
            <a:r>
              <a:rPr lang="ru-RU" dirty="0"/>
              <a:t>Убрать все поля, передавать аргументы в метод</a:t>
            </a:r>
          </a:p>
          <a:p>
            <a:pPr lvl="1"/>
            <a:r>
              <a:rPr lang="ru-RU" dirty="0"/>
              <a:t>Удалить </a:t>
            </a:r>
            <a:r>
              <a:rPr lang="en-US" dirty="0" err="1"/>
              <a:t>LoadFrom</a:t>
            </a:r>
            <a:r>
              <a:rPr lang="ru-RU" dirty="0"/>
              <a:t> (и доработать тесты)</a:t>
            </a:r>
          </a:p>
          <a:p>
            <a:r>
              <a:rPr lang="ru-RU" dirty="0"/>
              <a:t>Найти и использовать </a:t>
            </a:r>
            <a:r>
              <a:rPr lang="en-US" dirty="0" err="1"/>
              <a:t>PerformMove</a:t>
            </a:r>
            <a:endParaRPr lang="ru-RU" dirty="0"/>
          </a:p>
          <a:p>
            <a:r>
              <a:rPr lang="ru-RU" dirty="0"/>
              <a:t>Выделить </a:t>
            </a:r>
            <a:r>
              <a:rPr lang="en-US" dirty="0" err="1"/>
              <a:t>HasSafeMoves</a:t>
            </a:r>
            <a:endParaRPr lang="ru-RU" dirty="0"/>
          </a:p>
          <a:p>
            <a:r>
              <a:rPr lang="ru-RU" dirty="0"/>
              <a:t>Обобщить пару </a:t>
            </a:r>
            <a:r>
              <a:rPr lang="en-US" dirty="0" err="1"/>
              <a:t>foreach</a:t>
            </a:r>
            <a:r>
              <a:rPr lang="ru-RU" dirty="0"/>
              <a:t> в </a:t>
            </a:r>
            <a:r>
              <a:rPr lang="en-US" dirty="0" err="1"/>
              <a:t>HasMoves</a:t>
            </a:r>
            <a:endParaRPr lang="en-US" dirty="0"/>
          </a:p>
          <a:p>
            <a:r>
              <a:rPr lang="ru-RU" dirty="0"/>
              <a:t>Обобщить для любого цвета, не только белого</a:t>
            </a:r>
          </a:p>
        </p:txBody>
      </p:sp>
      <p:sp>
        <p:nvSpPr>
          <p:cNvPr id="2" name="Заголовок 1"/>
          <p:cNvSpPr>
            <a:spLocks noGrp="1"/>
          </p:cNvSpPr>
          <p:nvPr>
            <p:ph type="title"/>
          </p:nvPr>
        </p:nvSpPr>
        <p:spPr/>
        <p:txBody>
          <a:bodyPr/>
          <a:lstStyle/>
          <a:p>
            <a:r>
              <a:rPr lang="ru-RU" dirty="0">
                <a:solidFill>
                  <a:schemeClr val="tx1"/>
                </a:solidFill>
              </a:rPr>
              <a:t>Разбор задачи</a:t>
            </a:r>
            <a:r>
              <a:rPr lang="ru-RU" dirty="0"/>
              <a:t> </a:t>
            </a:r>
            <a:r>
              <a:rPr lang="en-US" dirty="0"/>
              <a:t>Chess</a:t>
            </a:r>
            <a:endParaRPr lang="ru-RU" dirty="0"/>
          </a:p>
        </p:txBody>
      </p:sp>
    </p:spTree>
    <p:extLst>
      <p:ext uri="{BB962C8B-B14F-4D97-AF65-F5344CB8AC3E}">
        <p14:creationId xmlns:p14="http://schemas.microsoft.com/office/powerpoint/2010/main" val="1447343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718" b="9718"/>
          <a:stretch>
            <a:fillRect/>
          </a:stretch>
        </p:blipFill>
        <p:spPr/>
      </p:pic>
      <p:sp>
        <p:nvSpPr>
          <p:cNvPr id="3" name="Заголовок 2"/>
          <p:cNvSpPr>
            <a:spLocks noGrp="1"/>
          </p:cNvSpPr>
          <p:nvPr>
            <p:ph type="title"/>
          </p:nvPr>
        </p:nvSpPr>
        <p:spPr/>
        <p:txBody>
          <a:bodyPr/>
          <a:lstStyle/>
          <a:p>
            <a:r>
              <a:rPr lang="ru-RU" dirty="0"/>
              <a:t>Чистый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0237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786" b="7786"/>
          <a:stretch>
            <a:fillRect/>
          </a:stretch>
        </p:blipFill>
        <p:spPr/>
      </p:pic>
      <p:sp>
        <p:nvSpPr>
          <p:cNvPr id="3" name="Заголовок 2"/>
          <p:cNvSpPr>
            <a:spLocks noGrp="1"/>
          </p:cNvSpPr>
          <p:nvPr>
            <p:ph type="title"/>
          </p:nvPr>
        </p:nvSpPr>
        <p:spPr/>
        <p:txBody>
          <a:bodyPr/>
          <a:lstStyle/>
          <a:p>
            <a:r>
              <a:rPr lang="ru-RU" dirty="0"/>
              <a:t>Реальный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078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lgn="ctr">
              <a:buNone/>
            </a:pPr>
            <a:r>
              <a:rPr lang="ru-RU" sz="3600" dirty="0"/>
              <a:t>Оставь место стоянки чище,</a:t>
            </a:r>
            <a:br>
              <a:rPr lang="ru-RU" sz="3600" dirty="0"/>
            </a:br>
            <a:r>
              <a:rPr lang="ru-RU" sz="3600" dirty="0"/>
              <a:t>чем оно было до твоего прихода</a:t>
            </a:r>
            <a:endParaRPr lang="ru-RU" dirty="0"/>
          </a:p>
        </p:txBody>
      </p:sp>
      <p:sp>
        <p:nvSpPr>
          <p:cNvPr id="3" name="Заголовок 2"/>
          <p:cNvSpPr>
            <a:spLocks noGrp="1"/>
          </p:cNvSpPr>
          <p:nvPr>
            <p:ph type="title"/>
          </p:nvPr>
        </p:nvSpPr>
        <p:spPr/>
        <p:txBody>
          <a:bodyPr/>
          <a:lstStyle/>
          <a:p>
            <a:r>
              <a:rPr lang="ru-RU" dirty="0"/>
              <a:t>Правило бойскаута</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3778123"/>
            <a:ext cx="4114800" cy="2530602"/>
          </a:xfrm>
          <a:prstGeom prst="rect">
            <a:avLst/>
          </a:prstGeom>
        </p:spPr>
      </p:pic>
    </p:spTree>
    <p:extLst>
      <p:ext uri="{BB962C8B-B14F-4D97-AF65-F5344CB8AC3E}">
        <p14:creationId xmlns:p14="http://schemas.microsoft.com/office/powerpoint/2010/main" val="26366023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Следуйте</a:t>
            </a:r>
            <a:br>
              <a:rPr lang="ru-RU" dirty="0"/>
            </a:br>
            <a:r>
              <a:rPr lang="ru-RU" dirty="0"/>
              <a:t>Правилу бойскаута</a:t>
            </a:r>
            <a:br>
              <a:rPr lang="ru-RU" dirty="0"/>
            </a:br>
            <a:r>
              <a:rPr lang="ru-RU" dirty="0"/>
              <a:t>в </a:t>
            </a:r>
            <a:r>
              <a:rPr lang="ru-RU"/>
              <a:t>течение МЕСЯЦА</a:t>
            </a:r>
            <a:endParaRPr lang="en-US" dirty="0"/>
          </a:p>
        </p:txBody>
      </p:sp>
    </p:spTree>
    <p:extLst>
      <p:ext uri="{BB962C8B-B14F-4D97-AF65-F5344CB8AC3E}">
        <p14:creationId xmlns:p14="http://schemas.microsoft.com/office/powerpoint/2010/main" val="2631469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r>
              <a:rPr lang="ru-RU" sz="2800" dirty="0"/>
              <a:t>Найди в коде своего проекта</a:t>
            </a:r>
            <a:r>
              <a:rPr lang="en-US" sz="2800" dirty="0"/>
              <a:t> </a:t>
            </a:r>
            <a:r>
              <a:rPr lang="ru-RU" sz="2800" dirty="0"/>
              <a:t>пример</a:t>
            </a:r>
            <a:r>
              <a:rPr lang="en-US" sz="2800" dirty="0"/>
              <a:t> </a:t>
            </a:r>
            <a:r>
              <a:rPr lang="ru-RU" sz="2800" dirty="0"/>
              <a:t>неудачной декомпозиции с точки зрения «</a:t>
            </a:r>
            <a:r>
              <a:rPr lang="ru-RU" sz="2800" dirty="0" err="1"/>
              <a:t>переиспользуемости</a:t>
            </a:r>
            <a:r>
              <a:rPr lang="ru-RU" sz="2800" dirty="0"/>
              <a:t>»</a:t>
            </a:r>
          </a:p>
          <a:p>
            <a:r>
              <a:rPr lang="ru-RU" sz="2800" dirty="0"/>
              <a:t>Проведи </a:t>
            </a:r>
            <a:r>
              <a:rPr lang="ru-RU" sz="2800" dirty="0" err="1"/>
              <a:t>рефакторинг</a:t>
            </a:r>
            <a:endParaRPr lang="ru-RU" sz="2800" dirty="0"/>
          </a:p>
          <a:p>
            <a:r>
              <a:rPr lang="ru-RU" sz="2800" dirty="0"/>
              <a:t>Расскажи на следующем занятии (доклад 5-15 минут)</a:t>
            </a:r>
            <a:r>
              <a:rPr lang="ru-RU" sz="2800" dirty="0">
                <a:solidFill>
                  <a:schemeClr val="accent1"/>
                </a:solidFill>
              </a:rPr>
              <a:t>*</a:t>
            </a:r>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pPr marL="0" indent="0">
              <a:buNone/>
            </a:pPr>
            <a:r>
              <a:rPr lang="ru-RU" sz="2400" dirty="0">
                <a:solidFill>
                  <a:schemeClr val="accent1"/>
                </a:solidFill>
              </a:rPr>
              <a:t>*</a:t>
            </a:r>
            <a:r>
              <a:rPr lang="ru-RU" sz="2400" dirty="0"/>
              <a:t> Если вы из одного проекта, делайте в паре</a:t>
            </a:r>
          </a:p>
        </p:txBody>
      </p:sp>
      <p:sp>
        <p:nvSpPr>
          <p:cNvPr id="2" name="Заголовок 1"/>
          <p:cNvSpPr>
            <a:spLocks noGrp="1"/>
          </p:cNvSpPr>
          <p:nvPr>
            <p:ph type="title"/>
          </p:nvPr>
        </p:nvSpPr>
        <p:spPr/>
        <p:txBody>
          <a:bodyPr/>
          <a:lstStyle/>
          <a:p>
            <a:r>
              <a:rPr lang="ru-RU" sz="4000" dirty="0">
                <a:solidFill>
                  <a:schemeClr val="tx1"/>
                </a:solidFill>
              </a:rPr>
              <a:t>Спецзадание</a:t>
            </a:r>
            <a:r>
              <a:rPr lang="ru-RU" sz="4000" dirty="0"/>
              <a:t> </a:t>
            </a:r>
            <a:r>
              <a:rPr lang="en-US" sz="4000" dirty="0"/>
              <a:t>bad composability</a:t>
            </a:r>
            <a:endParaRPr lang="ru-RU" sz="4000" dirty="0"/>
          </a:p>
        </p:txBody>
      </p:sp>
    </p:spTree>
    <p:extLst>
      <p:ext uri="{BB962C8B-B14F-4D97-AF65-F5344CB8AC3E}">
        <p14:creationId xmlns:p14="http://schemas.microsoft.com/office/powerpoint/2010/main" val="421621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Аккуратное форматирование</a:t>
            </a:r>
          </a:p>
          <a:p>
            <a:r>
              <a:rPr lang="ru-RU" dirty="0"/>
              <a:t>Соответствие принятому (в команде или </a:t>
            </a:r>
            <a:br>
              <a:rPr lang="ru-RU" dirty="0"/>
            </a:br>
            <a:r>
              <a:rPr lang="ru-RU" dirty="0"/>
              <a:t>в </a:t>
            </a:r>
            <a:r>
              <a:rPr lang="ru-RU" dirty="0" err="1"/>
              <a:t>комьюнити</a:t>
            </a:r>
            <a:r>
              <a:rPr lang="ru-RU" dirty="0"/>
              <a:t>) стилю оформления кода</a:t>
            </a:r>
          </a:p>
          <a:p>
            <a:r>
              <a:rPr lang="ru-RU" dirty="0"/>
              <a:t>Понятные имена методов и переменных</a:t>
            </a:r>
          </a:p>
          <a:p>
            <a:endParaRPr lang="ru-RU" dirty="0"/>
          </a:p>
        </p:txBody>
      </p:sp>
      <p:sp>
        <p:nvSpPr>
          <p:cNvPr id="2" name="Заголовок 1"/>
          <p:cNvSpPr>
            <a:spLocks noGrp="1"/>
          </p:cNvSpPr>
          <p:nvPr>
            <p:ph type="title"/>
          </p:nvPr>
        </p:nvSpPr>
        <p:spPr/>
        <p:txBody>
          <a:bodyPr/>
          <a:lstStyle/>
          <a:p>
            <a:r>
              <a:rPr lang="ru-RU" dirty="0"/>
              <a:t>Гигиенический минимум</a:t>
            </a:r>
          </a:p>
        </p:txBody>
      </p:sp>
    </p:spTree>
    <p:extLst>
      <p:ext uri="{BB962C8B-B14F-4D97-AF65-F5344CB8AC3E}">
        <p14:creationId xmlns:p14="http://schemas.microsoft.com/office/powerpoint/2010/main" val="487705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a:t>
            </a:r>
            <a:r>
              <a:rPr lang="en-US" dirty="0" err="1"/>
              <a:t>datasaver.cs</a:t>
            </a:r>
            <a:endParaRPr lang="en-US" dirty="0"/>
          </a:p>
        </p:txBody>
      </p:sp>
    </p:spTree>
    <p:extLst>
      <p:ext uri="{BB962C8B-B14F-4D97-AF65-F5344CB8AC3E}">
        <p14:creationId xmlns:p14="http://schemas.microsoft.com/office/powerpoint/2010/main" val="313869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Повтор кода – это признак отсутствующей абстракции</a:t>
            </a:r>
            <a:endParaRPr lang="en-US" sz="4000" dirty="0"/>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en-US" dirty="0">
                <a:solidFill>
                  <a:schemeClr val="accent1"/>
                </a:solidFill>
              </a:rPr>
              <a:t>dry</a:t>
            </a:r>
          </a:p>
        </p:txBody>
      </p:sp>
    </p:spTree>
    <p:extLst>
      <p:ext uri="{BB962C8B-B14F-4D97-AF65-F5344CB8AC3E}">
        <p14:creationId xmlns:p14="http://schemas.microsoft.com/office/powerpoint/2010/main" val="3464056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79676" y="2636912"/>
            <a:ext cx="5832648" cy="792163"/>
          </a:xfrm>
        </p:spPr>
        <p:txBody>
          <a:bodyPr/>
          <a:lstStyle/>
          <a:p>
            <a:pPr algn="ctr"/>
            <a:r>
              <a:rPr lang="ru-RU" sz="3600" dirty="0"/>
              <a:t>Дизайн плох если…</a:t>
            </a:r>
            <a:endParaRPr lang="en-US" sz="3600" dirty="0"/>
          </a:p>
        </p:txBody>
      </p:sp>
      <p:sp>
        <p:nvSpPr>
          <p:cNvPr id="4" name="TextBox 3"/>
          <p:cNvSpPr txBox="1"/>
          <p:nvPr/>
        </p:nvSpPr>
        <p:spPr>
          <a:xfrm>
            <a:off x="3827718" y="3429075"/>
            <a:ext cx="4536563" cy="461665"/>
          </a:xfrm>
          <a:prstGeom prst="rect">
            <a:avLst/>
          </a:prstGeom>
          <a:noFill/>
        </p:spPr>
        <p:txBody>
          <a:bodyPr wrap="none" rtlCol="0">
            <a:spAutoFit/>
          </a:bodyPr>
          <a:lstStyle/>
          <a:p>
            <a:r>
              <a:rPr lang="ru-RU" sz="2400" dirty="0"/>
              <a:t>когда приходит новая задача…</a:t>
            </a:r>
            <a:endParaRPr lang="en-US" sz="2400" dirty="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dirty="0">
                <a:solidFill>
                  <a:schemeClr val="tx1">
                    <a:lumMod val="50000"/>
                    <a:lumOff val="50000"/>
                  </a:schemeClr>
                </a:solidFill>
              </a:rPr>
              <a:t>viscosity</a:t>
            </a:r>
          </a:p>
          <a:p>
            <a:r>
              <a:rPr lang="ru-RU" sz="3600" dirty="0">
                <a:solidFill>
                  <a:schemeClr val="accent1"/>
                </a:solidFill>
              </a:rPr>
              <a:t>вязкость</a:t>
            </a:r>
            <a:endParaRPr lang="ru-RU" dirty="0">
              <a:solidFill>
                <a:schemeClr val="accent1"/>
              </a:solidFill>
            </a:endParaRPr>
          </a:p>
          <a:p>
            <a:r>
              <a:rPr lang="ru-RU" sz="2000" dirty="0"/>
              <a:t>…проще сделать «в обход»</a:t>
            </a:r>
            <a:endParaRPr lang="en-US" dirty="0"/>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dirty="0">
                <a:solidFill>
                  <a:schemeClr val="tx1">
                    <a:lumMod val="50000"/>
                    <a:lumOff val="50000"/>
                  </a:schemeClr>
                </a:solidFill>
              </a:rPr>
              <a:t>rigidity</a:t>
            </a:r>
          </a:p>
          <a:p>
            <a:pPr algn="r"/>
            <a:r>
              <a:rPr lang="ru-RU" sz="3600" dirty="0">
                <a:solidFill>
                  <a:schemeClr val="accent1"/>
                </a:solidFill>
              </a:rPr>
              <a:t>жесткость</a:t>
            </a:r>
            <a:endParaRPr lang="ru-RU" dirty="0">
              <a:solidFill>
                <a:schemeClr val="accent1"/>
              </a:solidFill>
            </a:endParaRPr>
          </a:p>
          <a:p>
            <a:pPr algn="r"/>
            <a:r>
              <a:rPr lang="ru-RU" sz="2000" dirty="0"/>
              <a:t>…надо много переделывать</a:t>
            </a:r>
            <a:endParaRPr lang="en-US" dirty="0"/>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dirty="0"/>
              <a:t>…не получается использовать</a:t>
            </a:r>
            <a:r>
              <a:rPr lang="en-US" sz="1600" dirty="0"/>
              <a:t> </a:t>
            </a:r>
            <a:r>
              <a:rPr lang="ru-RU" sz="1600" dirty="0"/>
              <a:t>готовое решение в новом контексте</a:t>
            </a:r>
            <a:endParaRPr lang="en-US" dirty="0">
              <a:solidFill>
                <a:schemeClr val="tx1">
                  <a:lumMod val="50000"/>
                  <a:lumOff val="50000"/>
                </a:schemeClr>
              </a:solidFill>
            </a:endParaRPr>
          </a:p>
          <a:p>
            <a:r>
              <a:rPr lang="ru-RU" sz="3600" dirty="0">
                <a:solidFill>
                  <a:schemeClr val="accent1"/>
                </a:solidFill>
              </a:rPr>
              <a:t>неподвижность</a:t>
            </a:r>
            <a:endParaRPr lang="ru-RU" dirty="0">
              <a:solidFill>
                <a:schemeClr val="accent1"/>
              </a:solidFill>
            </a:endParaRPr>
          </a:p>
          <a:p>
            <a:r>
              <a:rPr lang="en-US" sz="2000" dirty="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dirty="0"/>
              <a:t>…трогать код опасно</a:t>
            </a:r>
            <a:endParaRPr lang="en-US" sz="2000" dirty="0">
              <a:solidFill>
                <a:schemeClr val="tx1">
                  <a:lumMod val="50000"/>
                  <a:lumOff val="50000"/>
                </a:schemeClr>
              </a:solidFill>
            </a:endParaRPr>
          </a:p>
          <a:p>
            <a:pPr algn="r"/>
            <a:r>
              <a:rPr lang="ru-RU" sz="3600" dirty="0">
                <a:solidFill>
                  <a:schemeClr val="accent1"/>
                </a:solidFill>
              </a:rPr>
              <a:t>хрупкость</a:t>
            </a:r>
            <a:endParaRPr lang="ru-RU" dirty="0">
              <a:solidFill>
                <a:schemeClr val="accent1"/>
              </a:solidFill>
            </a:endParaRPr>
          </a:p>
          <a:p>
            <a:pPr algn="r"/>
            <a:r>
              <a:rPr lang="en-US" sz="2000" dirty="0">
                <a:solidFill>
                  <a:schemeClr val="tx1">
                    <a:lumMod val="50000"/>
                    <a:lumOff val="50000"/>
                  </a:schemeClr>
                </a:solidFill>
              </a:rPr>
              <a:t>fragility</a:t>
            </a:r>
          </a:p>
        </p:txBody>
      </p:sp>
    </p:spTree>
    <p:extLst>
      <p:ext uri="{BB962C8B-B14F-4D97-AF65-F5344CB8AC3E}">
        <p14:creationId xmlns:p14="http://schemas.microsoft.com/office/powerpoint/2010/main" val="111524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pPr marL="514350" indent="-514350">
              <a:buAutoNum type="arabicPeriod"/>
            </a:pPr>
            <a:r>
              <a:rPr lang="en-US" dirty="0">
                <a:solidFill>
                  <a:schemeClr val="accent1"/>
                </a:solidFill>
              </a:rPr>
              <a:t>Decomposition</a:t>
            </a:r>
            <a:r>
              <a:rPr lang="en-US" dirty="0"/>
              <a:t> — </a:t>
            </a:r>
            <a:r>
              <a:rPr lang="ru-RU" dirty="0"/>
              <a:t>задача должна разбиваться на более простые подзадачи</a:t>
            </a:r>
          </a:p>
          <a:p>
            <a:pPr marL="514350" indent="-514350">
              <a:buAutoNum type="arabicPeriod"/>
            </a:pPr>
            <a:r>
              <a:rPr lang="en-US" dirty="0">
                <a:solidFill>
                  <a:schemeClr val="accent1"/>
                </a:solidFill>
              </a:rPr>
              <a:t>Composability</a:t>
            </a:r>
            <a:r>
              <a:rPr lang="ru-RU" dirty="0"/>
              <a:t> — подзадачи должны быть самоценны и вне контекста задачи</a:t>
            </a:r>
          </a:p>
          <a:p>
            <a:pPr marL="514350" indent="-514350">
              <a:buAutoNum type="arabicPeriod"/>
            </a:pPr>
            <a:r>
              <a:rPr lang="en-US" dirty="0">
                <a:solidFill>
                  <a:schemeClr val="accent1"/>
                </a:solidFill>
              </a:rPr>
              <a:t>Readability</a:t>
            </a:r>
            <a:r>
              <a:rPr lang="ru-RU" dirty="0"/>
              <a:t> — корректность кода модуля должна быть очевидна без изучения кода смежных модулей</a:t>
            </a:r>
            <a:endParaRPr lang="en-US" dirty="0"/>
          </a:p>
          <a:p>
            <a:pPr marL="514350" indent="-514350">
              <a:buAutoNum type="arabicPeriod"/>
            </a:pPr>
            <a:r>
              <a:rPr lang="en-US" dirty="0">
                <a:solidFill>
                  <a:schemeClr val="tx1">
                    <a:lumMod val="50000"/>
                    <a:lumOff val="50000"/>
                  </a:schemeClr>
                </a:solidFill>
              </a:rPr>
              <a:t>Protection</a:t>
            </a:r>
            <a:r>
              <a:rPr lang="en-US" dirty="0"/>
              <a:t> </a:t>
            </a:r>
            <a:r>
              <a:rPr lang="ru-RU" dirty="0"/>
              <a:t>—</a:t>
            </a:r>
            <a:r>
              <a:rPr lang="en-US" dirty="0"/>
              <a:t> </a:t>
            </a:r>
            <a:r>
              <a:rPr lang="ru-RU" dirty="0"/>
              <a:t>защита других модулей от ошибок, происходящих внутри модуля</a:t>
            </a:r>
          </a:p>
          <a:p>
            <a:pPr marL="0" indent="0">
              <a:buNone/>
            </a:pPr>
            <a:endParaRPr lang="ru-RU" dirty="0"/>
          </a:p>
          <a:p>
            <a:pPr marL="0" indent="0">
              <a:buNone/>
            </a:pPr>
            <a:endParaRPr lang="ru-RU" dirty="0"/>
          </a:p>
          <a:p>
            <a:pPr marL="0" indent="0">
              <a:buNone/>
            </a:pPr>
            <a:r>
              <a:rPr lang="en-US" dirty="0">
                <a:hlinkClick r:id="rId3"/>
              </a:rPr>
              <a:t>Object oriented software construction</a:t>
            </a:r>
            <a:r>
              <a:rPr lang="en-US" dirty="0"/>
              <a:t> by Meyer</a:t>
            </a:r>
            <a:endParaRPr lang="ru-RU" dirty="0"/>
          </a:p>
        </p:txBody>
      </p:sp>
      <p:sp>
        <p:nvSpPr>
          <p:cNvPr id="2" name="Заголовок 1"/>
          <p:cNvSpPr>
            <a:spLocks noGrp="1"/>
          </p:cNvSpPr>
          <p:nvPr>
            <p:ph type="title"/>
          </p:nvPr>
        </p:nvSpPr>
        <p:spPr/>
        <p:txBody>
          <a:bodyPr>
            <a:normAutofit fontScale="90000"/>
          </a:bodyPr>
          <a:lstStyle/>
          <a:p>
            <a:r>
              <a:rPr lang="en-US" dirty="0"/>
              <a:t>Modular Design</a:t>
            </a:r>
            <a:r>
              <a:rPr lang="ru-RU" dirty="0"/>
              <a:t> </a:t>
            </a:r>
            <a:r>
              <a:rPr lang="en-US" dirty="0"/>
              <a:t>Principles</a:t>
            </a:r>
            <a:endParaRPr lang="ru-RU" dirty="0"/>
          </a:p>
        </p:txBody>
      </p:sp>
    </p:spTree>
    <p:extLst>
      <p:ext uri="{BB962C8B-B14F-4D97-AF65-F5344CB8AC3E}">
        <p14:creationId xmlns:p14="http://schemas.microsoft.com/office/powerpoint/2010/main" val="1085270295"/>
      </p:ext>
    </p:extLst>
  </p:cSld>
  <p:clrMapOvr>
    <a:masterClrMapping/>
  </p:clrMapOvr>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F79646"/>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Документ" ma:contentTypeID="0x010100E346D4429ECB76409F7994AE89987FCA" ma:contentTypeVersion="0" ma:contentTypeDescription="Создание документа." ma:contentTypeScope="" ma:versionID="3cbcf180bdc4db4d624f0fe699415cfd">
  <xsd:schema xmlns:xsd="http://www.w3.org/2001/XMLSchema" xmlns:xs="http://www.w3.org/2001/XMLSchema" xmlns:p="http://schemas.microsoft.com/office/2006/metadata/properties" xmlns:ns2="0c9149cd-f996-4d9e-91c9-ce8e5945528f" targetNamespace="http://schemas.microsoft.com/office/2006/metadata/properties" ma:root="true" ma:fieldsID="8c6f0fecba2eaac0d733b3b653b3f5ff" ns2:_="">
    <xsd:import namespace="0c9149cd-f996-4d9e-91c9-ce8e5945528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49cd-f996-4d9e-91c9-ce8e5945528f"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0c9149cd-f996-4d9e-91c9-ce8e5945528f">KQK76PRV35WE-1143-163</_dlc_DocId>
    <_dlc_DocIdUrl xmlns="0c9149cd-f996-4d9e-91c9-ce8e5945528f">
      <Url>https://sps.skbkontur.ru/Services/officespace/_layouts/DocIdRedir.aspx?ID=KQK76PRV35WE-1143-163</Url>
      <Description>KQK76PRV35WE-1143-163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C9FC0A9-D1C6-450E-992B-D3422A85EAB3}">
  <ds:schemaRefs>
    <ds:schemaRef ds:uri="http://schemas.microsoft.com/sharepoint/v3/contenttype/forms"/>
  </ds:schemaRefs>
</ds:datastoreItem>
</file>

<file path=customXml/itemProps2.xml><?xml version="1.0" encoding="utf-8"?>
<ds:datastoreItem xmlns:ds="http://schemas.openxmlformats.org/officeDocument/2006/customXml" ds:itemID="{392A0E88-C45E-4035-ACB1-85AF74E6A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49cd-f996-4d9e-91c9-ce8e59455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CE6859-96AE-4F55-91FD-B1143C1F920F}">
  <ds:schemaRefs>
    <ds:schemaRef ds:uri="http://schemas.microsoft.com/office/2006/documentManagement/types"/>
    <ds:schemaRef ds:uri="http://schemas.microsoft.com/office/infopath/2007/PartnerControls"/>
    <ds:schemaRef ds:uri="0c9149cd-f996-4d9e-91c9-ce8e5945528f"/>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4.xml><?xml version="1.0" encoding="utf-8"?>
<ds:datastoreItem xmlns:ds="http://schemas.openxmlformats.org/officeDocument/2006/customXml" ds:itemID="{4D57F3B4-626C-48E6-A3BF-29668BFEB3E8}">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Kontur Edu</Template>
  <TotalTime>1989</TotalTime>
  <Words>1435</Words>
  <Application>Microsoft Office PowerPoint</Application>
  <PresentationFormat>Широкоэкранный</PresentationFormat>
  <Paragraphs>293</Paragraphs>
  <Slides>45</Slides>
  <Notes>24</Notes>
  <HiddenSlides>3</HiddenSlides>
  <MMClips>0</MMClips>
  <ScaleCrop>false</ScaleCrop>
  <HeadingPairs>
    <vt:vector size="6" baseType="variant">
      <vt:variant>
        <vt:lpstr>Использованные шрифты</vt:lpstr>
      </vt:variant>
      <vt:variant>
        <vt:i4>7</vt:i4>
      </vt:variant>
      <vt:variant>
        <vt:lpstr>Тема</vt:lpstr>
      </vt:variant>
      <vt:variant>
        <vt:i4>2</vt:i4>
      </vt:variant>
      <vt:variant>
        <vt:lpstr>Заголовки слайдов</vt:lpstr>
      </vt:variant>
      <vt:variant>
        <vt:i4>45</vt:i4>
      </vt:variant>
    </vt:vector>
  </HeadingPairs>
  <TitlesOfParts>
    <vt:vector size="54" baseType="lpstr">
      <vt:lpstr>Arial</vt:lpstr>
      <vt:lpstr>Calibri</vt:lpstr>
      <vt:lpstr>Consolas</vt:lpstr>
      <vt:lpstr>Fira Code</vt:lpstr>
      <vt:lpstr>Segoe UI</vt:lpstr>
      <vt:lpstr>Segoe UI Light</vt:lpstr>
      <vt:lpstr>Wingdings</vt:lpstr>
      <vt:lpstr>Макеты слайдов с основной цветовой темой</vt:lpstr>
      <vt:lpstr>Макеты слайдов для демонстрации кода</vt:lpstr>
      <vt:lpstr>CLEAN CODE</vt:lpstr>
      <vt:lpstr>основы</vt:lpstr>
      <vt:lpstr>Зачем нужен чистый код?</vt:lpstr>
      <vt:lpstr>Зачем нужен чистый код?</vt:lpstr>
      <vt:lpstr>Гигиенический минимум</vt:lpstr>
      <vt:lpstr>Samples/datasaver.cs</vt:lpstr>
      <vt:lpstr>Маркер dry</vt:lpstr>
      <vt:lpstr>Дизайн плох если…</vt:lpstr>
      <vt:lpstr>Modular Design Principles</vt:lpstr>
      <vt:lpstr>decomposition</vt:lpstr>
      <vt:lpstr>Задача разбить на поля csv</vt:lpstr>
      <vt:lpstr>No Decomposition</vt:lpstr>
      <vt:lpstr>decomposition</vt:lpstr>
      <vt:lpstr>Маркеры плохой декомпозиции</vt:lpstr>
      <vt:lpstr>composability</vt:lpstr>
      <vt:lpstr>composability</vt:lpstr>
      <vt:lpstr>задача циклический сдвиг</vt:lpstr>
      <vt:lpstr>задача циклический сдвиг</vt:lpstr>
      <vt:lpstr>Циклический сдвиг массива</vt:lpstr>
      <vt:lpstr>Циклический сдвиг массива</vt:lpstr>
      <vt:lpstr>Маркеры плохой компонуемости</vt:lpstr>
      <vt:lpstr>Общие компоненты</vt:lpstr>
      <vt:lpstr>Задача controldigit</vt:lpstr>
      <vt:lpstr>Разбор задачи controldigit</vt:lpstr>
      <vt:lpstr>readability</vt:lpstr>
      <vt:lpstr>Samples/pathfinder.cs</vt:lpstr>
      <vt:lpstr>Маркер статически изменяемые данные</vt:lpstr>
      <vt:lpstr>Маркер скрыт поток данных</vt:lpstr>
      <vt:lpstr>Маркер скрыт поток данных</vt:lpstr>
      <vt:lpstr>Презентация PowerPoint</vt:lpstr>
      <vt:lpstr>Презентация PowerPoint</vt:lpstr>
      <vt:lpstr>Маркер я так не объясняю</vt:lpstr>
      <vt:lpstr>Презентация PowerPoint</vt:lpstr>
      <vt:lpstr>Immutable style</vt:lpstr>
      <vt:lpstr>Презентация PowerPoint</vt:lpstr>
      <vt:lpstr>Маркер ох, хочу кофе</vt:lpstr>
      <vt:lpstr>Презентация PowerPoint</vt:lpstr>
      <vt:lpstr>Маркеры плохой читаемости</vt:lpstr>
      <vt:lpstr>Задача chess</vt:lpstr>
      <vt:lpstr>Разбор задачи Chess</vt:lpstr>
      <vt:lpstr>Чистый код</vt:lpstr>
      <vt:lpstr>Реальный код</vt:lpstr>
      <vt:lpstr>Правило бойскаута</vt:lpstr>
      <vt:lpstr>Следуйте Правилу бойскаута в течение МЕСЯЦА</vt:lpstr>
      <vt:lpstr>Спецзадание bad composability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Иван Домашних</cp:lastModifiedBy>
  <cp:revision>319</cp:revision>
  <dcterms:created xsi:type="dcterms:W3CDTF">2014-03-14T10:29:29Z</dcterms:created>
  <dcterms:modified xsi:type="dcterms:W3CDTF">2016-10-07T09:52:25Z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0x010100E346D4429ECB76409F7994AE89987FCA</vt:lpwstr>
  </property>
  <property fmtid="{D5CDD505-2E9C-101B-9397-08002B2CF9AE}" pid="3" name="_dlc_DocIdItemGuid">
    <vt:lpwstr>fdaee2e1-41f4-4505-bceb-4523d90ad3f1</vt:lpwstr>
  </property>
</Properties>
</file>